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9"/>
  </p:notesMasterIdLst>
  <p:sldIdLst>
    <p:sldId id="295" r:id="rId2"/>
    <p:sldId id="262" r:id="rId3"/>
    <p:sldId id="289" r:id="rId4"/>
    <p:sldId id="290" r:id="rId5"/>
    <p:sldId id="277" r:id="rId6"/>
    <p:sldId id="294" r:id="rId7"/>
    <p:sldId id="296" r:id="rId8"/>
    <p:sldId id="297" r:id="rId9"/>
    <p:sldId id="279" r:id="rId10"/>
    <p:sldId id="298" r:id="rId11"/>
    <p:sldId id="264" r:id="rId12"/>
    <p:sldId id="265" r:id="rId13"/>
    <p:sldId id="292" r:id="rId14"/>
    <p:sldId id="280" r:id="rId15"/>
    <p:sldId id="281" r:id="rId16"/>
    <p:sldId id="282" r:id="rId17"/>
    <p:sldId id="283" r:id="rId18"/>
    <p:sldId id="267" r:id="rId19"/>
    <p:sldId id="268" r:id="rId20"/>
    <p:sldId id="285" r:id="rId21"/>
    <p:sldId id="278" r:id="rId22"/>
    <p:sldId id="286" r:id="rId23"/>
    <p:sldId id="284" r:id="rId24"/>
    <p:sldId id="287" r:id="rId25"/>
    <p:sldId id="271" r:id="rId26"/>
    <p:sldId id="273" r:id="rId27"/>
    <p:sldId id="29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>
      <p:cViewPr>
        <p:scale>
          <a:sx n="100" d="100"/>
          <a:sy n="100" d="100"/>
        </p:scale>
        <p:origin x="-1224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8C38-7E6A-4B84-AC55-65765F696036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DE64-048C-4B4C-97D1-C08DA681F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very easy</a:t>
            </a:r>
            <a:r>
              <a:rPr lang="en-US" baseline="0" dirty="0" smtClean="0"/>
              <a:t> to fill out &amp; Edit &amp; We ask you to put in information that you may not have thought about/ known was important to include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 team of people means you can get larger and more complex problems solved, New and Innovative</a:t>
            </a:r>
            <a:r>
              <a:rPr lang="en-US" baseline="0" dirty="0" smtClean="0"/>
              <a:t> ideas from students, job offers</a:t>
            </a:r>
          </a:p>
          <a:p>
            <a:r>
              <a:rPr lang="en-US" dirty="0" smtClean="0"/>
              <a:t>**give them free reign to come up with their own engineering solutions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had international teams in Germany Liechtenstein Australia, India, Japan, Korea, China, Israel and maybe a couple of other places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to</a:t>
            </a:r>
            <a:r>
              <a:rPr lang="en-US" baseline="0" dirty="0" smtClean="0"/>
              <a:t> projects as soon as they are posted, apply for multiple team internships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any one at square</a:t>
            </a:r>
            <a:r>
              <a:rPr lang="en-US" baseline="0" dirty="0" smtClean="0"/>
              <a:t> one? Great place to start is in resume database tool.. Will help you fill in individual pieces of a resume…..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Moxie center within comp. engineering dept where students take their own ideas and have support to create</a:t>
            </a:r>
            <a:r>
              <a:rPr lang="en-US" baseline="0" dirty="0" smtClean="0"/>
              <a:t> start ups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Resume</a:t>
            </a:r>
            <a:r>
              <a:rPr lang="en-US" baseline="0" dirty="0" smtClean="0"/>
              <a:t> database will create template that looks similar to this for you to create personalized version/ whereas </a:t>
            </a:r>
            <a:r>
              <a:rPr lang="en-US" baseline="0" dirty="0" err="1" smtClean="0"/>
              <a:t>jacobs</a:t>
            </a:r>
            <a:r>
              <a:rPr lang="en-US" baseline="0" dirty="0" smtClean="0"/>
              <a:t> profile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meant to be final polished resume it’s a very great starting point. Employers know where to look for info consistently in the system. ** also integrated with the </a:t>
            </a:r>
            <a:r>
              <a:rPr lang="en-US" baseline="0" dirty="0" err="1" smtClean="0"/>
              <a:t>jacobs</a:t>
            </a:r>
            <a:r>
              <a:rPr lang="en-US" baseline="0" dirty="0" smtClean="0"/>
              <a:t> school job posting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hard skills, which are about a person's skill set and ability to perform a certain type of task or activity, soft skills relate to a person's ability to interact effectively with coworkers and customers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DE64-048C-4B4C-97D1-C08DA681FF2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obsschool.ucsd.edu/CAP" TargetMode="External"/><Relationship Id="rId2" Type="http://schemas.openxmlformats.org/officeDocument/2006/relationships/hyperlink" Target="http://www.facebook.com/Jacob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obsschool.ucsd.edu/student/resu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hyperlink" Target="http://www.jacobsschool.ucsd.edu/student/resum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://www.jacobsschool.ucsd.edu/TIP" TargetMode="External"/><Relationship Id="rId7" Type="http://schemas.openxmlformats.org/officeDocument/2006/relationships/image" Target="../media/image58.jpeg"/><Relationship Id="rId2" Type="http://schemas.openxmlformats.org/officeDocument/2006/relationships/hyperlink" Target="mailto:lemetzger@ucsd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hyperlink" Target="mailto:Pkreger@ucsd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obsschool.ucsd.edu/t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www.teradata.com/t/careers/" TargetMode="External"/><Relationship Id="rId18" Type="http://schemas.openxmlformats.org/officeDocument/2006/relationships/image" Target="../media/image29.jpeg"/><Relationship Id="rId26" Type="http://schemas.openxmlformats.org/officeDocument/2006/relationships/image" Target="../media/image34.png"/><Relationship Id="rId3" Type="http://schemas.openxmlformats.org/officeDocument/2006/relationships/image" Target="../media/image18.png"/><Relationship Id="rId21" Type="http://schemas.openxmlformats.org/officeDocument/2006/relationships/hyperlink" Target="http://www.miteksystems.com/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17" Type="http://schemas.openxmlformats.org/officeDocument/2006/relationships/hyperlink" Target="http://www.laserfiche.com/" TargetMode="External"/><Relationship Id="rId25" Type="http://schemas.openxmlformats.org/officeDocument/2006/relationships/image" Target="../media/image33.png"/><Relationship Id="rId2" Type="http://schemas.openxmlformats.org/officeDocument/2006/relationships/image" Target="../media/image17.png"/><Relationship Id="rId16" Type="http://schemas.openxmlformats.org/officeDocument/2006/relationships/image" Target="../media/image28.jpeg"/><Relationship Id="rId20" Type="http://schemas.openxmlformats.org/officeDocument/2006/relationships/image" Target="../media/image30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24" Type="http://schemas.openxmlformats.org/officeDocument/2006/relationships/image" Target="../media/image32.jpeg"/><Relationship Id="rId5" Type="http://schemas.openxmlformats.org/officeDocument/2006/relationships/image" Target="../media/image20.png"/><Relationship Id="rId15" Type="http://schemas.openxmlformats.org/officeDocument/2006/relationships/hyperlink" Target="http://www.qualcomm.com/" TargetMode="External"/><Relationship Id="rId23" Type="http://schemas.openxmlformats.org/officeDocument/2006/relationships/hyperlink" Target="http://www.carefusion.com/company/" TargetMode="External"/><Relationship Id="rId28" Type="http://schemas.openxmlformats.org/officeDocument/2006/relationships/image" Target="../media/image36.png"/><Relationship Id="rId10" Type="http://schemas.openxmlformats.org/officeDocument/2006/relationships/hyperlink" Target="http://viasat.com/" TargetMode="External"/><Relationship Id="rId19" Type="http://schemas.openxmlformats.org/officeDocument/2006/relationships/hyperlink" Target="http://sdge.com/builder-services/careers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jpeg"/><Relationship Id="rId22" Type="http://schemas.openxmlformats.org/officeDocument/2006/relationships/image" Target="../media/image31.jpeg"/><Relationship Id="rId27" Type="http://schemas.openxmlformats.org/officeDocument/2006/relationships/image" Target="../media/image35.png"/><Relationship Id="rId30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76" y="685800"/>
            <a:ext cx="78516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Resume Writing Workshop &amp; Team Internship Program (TIP</a:t>
            </a:r>
            <a:r>
              <a:rPr lang="en-US" sz="3600" dirty="0" smtClean="0"/>
              <a:t>) Overview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Presented by </a:t>
            </a:r>
            <a:r>
              <a:rPr lang="en-US" dirty="0" smtClean="0"/>
              <a:t>Paula </a:t>
            </a:r>
            <a:r>
              <a:rPr lang="en-US" dirty="0" err="1" smtClean="0"/>
              <a:t>Kreger</a:t>
            </a:r>
            <a:r>
              <a:rPr lang="en-US" dirty="0" smtClean="0"/>
              <a:t>, CAP Services Manager</a:t>
            </a:r>
            <a:endParaRPr lang="en-US" dirty="0"/>
          </a:p>
        </p:txBody>
      </p:sp>
      <p:pic>
        <p:nvPicPr>
          <p:cNvPr id="1026" name="Picture 2" descr="T:\Development Shared\C A P\TIP\PhotosForSlideshow\2013 Training Day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324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Like our CAP Facebook Page to Keep Up to Date!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updated on events like Tech Talks, Hack-a-thons, company office hours, etc.</a:t>
            </a:r>
          </a:p>
          <a:p>
            <a:r>
              <a:rPr lang="en-US" dirty="0" smtClean="0"/>
              <a:t>Also check out our website for our public events calendar</a:t>
            </a:r>
          </a:p>
          <a:p>
            <a:pPr marL="0" indent="0" algn="ctr">
              <a:buNone/>
            </a:pPr>
            <a:r>
              <a:rPr lang="en-US" sz="3200" b="1" dirty="0" smtClean="0">
                <a:hlinkClick r:id="rId2"/>
              </a:rPr>
              <a:t>www.facebook.com/Jacobs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>
                <a:hlinkClick r:id="rId3"/>
              </a:rPr>
              <a:t>www.Jacobsschool.ucsd.edu/CAP</a:t>
            </a:r>
            <a:endParaRPr lang="en-US" sz="3200" b="1" dirty="0"/>
          </a:p>
        </p:txBody>
      </p:sp>
      <p:pic>
        <p:nvPicPr>
          <p:cNvPr id="2050" name="Picture 2" descr="C:\Users\lemetzger\AppData\Local\Microsoft\Windows\Temporary Internet Files\Content.IE5\GFZLENS0\lik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05400"/>
            <a:ext cx="3581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3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914400"/>
            <a:ext cx="8229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6264" algn="ctr">
              <a:lnSpc>
                <a:spcPts val="4210"/>
              </a:lnSpc>
            </a:pPr>
            <a:r>
              <a:rPr sz="3600" b="1" spc="-5" dirty="0" smtClean="0">
                <a:latin typeface="Palatino Linotype" pitchFamily="18" charset="0"/>
              </a:rPr>
              <a:t>Foundatio</a:t>
            </a:r>
            <a:r>
              <a:rPr sz="3600" b="1" dirty="0" smtClean="0">
                <a:latin typeface="Palatino Linotype" pitchFamily="18" charset="0"/>
              </a:rPr>
              <a:t>n</a:t>
            </a:r>
            <a:r>
              <a:rPr lang="en-US" sz="3600" b="1" dirty="0" smtClean="0">
                <a:latin typeface="Palatino Linotype" pitchFamily="18" charset="0"/>
              </a:rPr>
              <a:t> of Resume</a:t>
            </a:r>
            <a:endParaRPr sz="3600" b="1" dirty="0">
              <a:latin typeface="Palatino Linotype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1600200"/>
            <a:ext cx="2248662" cy="112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1752600"/>
            <a:ext cx="8063230" cy="408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2600" spc="-25" dirty="0" smtClean="0">
                <a:latin typeface="Palatino Linotype" pitchFamily="18" charset="0"/>
                <a:cs typeface="Gungsuh"/>
              </a:rPr>
              <a:t>M</a:t>
            </a:r>
            <a:r>
              <a:rPr sz="2600" spc="-20" dirty="0" smtClean="0">
                <a:latin typeface="Palatino Linotype" pitchFamily="18" charset="0"/>
                <a:cs typeface="Gungsuh"/>
              </a:rPr>
              <a:t>ain</a:t>
            </a:r>
            <a:r>
              <a:rPr sz="2600" spc="-5" dirty="0" smtClean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purpos</a:t>
            </a:r>
            <a:r>
              <a:rPr sz="2600" spc="-20" dirty="0">
                <a:latin typeface="Palatino Linotype" pitchFamily="18" charset="0"/>
                <a:cs typeface="Gungsuh"/>
              </a:rPr>
              <a:t>e</a:t>
            </a:r>
            <a:r>
              <a:rPr sz="2600" spc="45" dirty="0">
                <a:latin typeface="Palatino Linotype" pitchFamily="18" charset="0"/>
                <a:cs typeface="Gungsuh"/>
              </a:rPr>
              <a:t> </a:t>
            </a:r>
            <a:r>
              <a:rPr sz="2600" spc="-15" dirty="0" smtClean="0">
                <a:latin typeface="Palatino Linotype" pitchFamily="18" charset="0"/>
                <a:cs typeface="Gungsuh"/>
              </a:rPr>
              <a:t>is</a:t>
            </a:r>
            <a:r>
              <a:rPr sz="2600" spc="15" dirty="0" smtClean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to</a:t>
            </a:r>
            <a:r>
              <a:rPr sz="2600" spc="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help</a:t>
            </a:r>
            <a:r>
              <a:rPr sz="2600" spc="1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y</a:t>
            </a:r>
            <a:r>
              <a:rPr sz="2600" spc="-15" dirty="0">
                <a:latin typeface="Palatino Linotype" pitchFamily="18" charset="0"/>
                <a:cs typeface="Gungsuh"/>
              </a:rPr>
              <a:t>o</a:t>
            </a:r>
            <a:r>
              <a:rPr sz="2600" spc="-20" dirty="0">
                <a:latin typeface="Palatino Linotype" pitchFamily="18" charset="0"/>
                <a:cs typeface="Gungsuh"/>
              </a:rPr>
              <a:t>u</a:t>
            </a:r>
            <a:endParaRPr sz="2600" dirty="0">
              <a:latin typeface="Palatino Linotype" pitchFamily="18" charset="0"/>
              <a:cs typeface="Gungsuh"/>
            </a:endParaRPr>
          </a:p>
          <a:p>
            <a:pPr marL="355600">
              <a:lnSpc>
                <a:spcPts val="2700"/>
              </a:lnSpc>
            </a:pPr>
            <a:r>
              <a:rPr sz="2600" spc="-15" dirty="0">
                <a:latin typeface="Palatino Linotype" pitchFamily="18" charset="0"/>
                <a:cs typeface="Gungsuh"/>
              </a:rPr>
              <a:t>get</a:t>
            </a:r>
            <a:r>
              <a:rPr sz="2600" spc="1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a</a:t>
            </a:r>
            <a:r>
              <a:rPr sz="2600" spc="-20" dirty="0">
                <a:latin typeface="Palatino Linotype" pitchFamily="18" charset="0"/>
                <a:cs typeface="Gungsuh"/>
              </a:rPr>
              <a:t>n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spc="-10" dirty="0" smtClean="0">
                <a:latin typeface="Palatino Linotype" pitchFamily="18" charset="0"/>
                <a:cs typeface="Gungsuh"/>
              </a:rPr>
              <a:t>i</a:t>
            </a:r>
            <a:r>
              <a:rPr sz="2600" spc="-25" dirty="0" smtClean="0">
                <a:latin typeface="Palatino Linotype" pitchFamily="18" charset="0"/>
                <a:cs typeface="Gungsuh"/>
              </a:rPr>
              <a:t>nt</a:t>
            </a:r>
            <a:r>
              <a:rPr sz="2600" spc="-20" dirty="0" smtClean="0">
                <a:latin typeface="Palatino Linotype" pitchFamily="18" charset="0"/>
                <a:cs typeface="Gungsuh"/>
              </a:rPr>
              <a:t>er</a:t>
            </a:r>
            <a:r>
              <a:rPr sz="2600" spc="-30" dirty="0" smtClean="0">
                <a:latin typeface="Palatino Linotype" pitchFamily="18" charset="0"/>
                <a:cs typeface="Gungsuh"/>
              </a:rPr>
              <a:t>v</a:t>
            </a:r>
            <a:r>
              <a:rPr sz="2600" spc="-20" dirty="0" smtClean="0">
                <a:latin typeface="Palatino Linotype" pitchFamily="18" charset="0"/>
                <a:cs typeface="Gungsuh"/>
              </a:rPr>
              <a:t>iew</a:t>
            </a:r>
            <a:endParaRPr sz="2600" dirty="0">
              <a:latin typeface="Palatino Linotype" pitchFamily="18" charset="0"/>
              <a:cs typeface="Gungsuh"/>
            </a:endParaRPr>
          </a:p>
          <a:p>
            <a:pPr>
              <a:lnSpc>
                <a:spcPts val="3600"/>
              </a:lnSpc>
            </a:pPr>
            <a:endParaRPr sz="2600" dirty="0">
              <a:latin typeface="Palatino Linotype" pitchFamily="18" charset="0"/>
            </a:endParaRPr>
          </a:p>
          <a:p>
            <a:pPr marL="355600" marR="1350645" indent="-342900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spc="-25" dirty="0">
                <a:latin typeface="Palatino Linotype" pitchFamily="18" charset="0"/>
                <a:cs typeface="Gungsuh"/>
              </a:rPr>
              <a:t>Presen</a:t>
            </a:r>
            <a:r>
              <a:rPr sz="2600" spc="-15" dirty="0">
                <a:latin typeface="Palatino Linotype" pitchFamily="18" charset="0"/>
                <a:cs typeface="Gungsuh"/>
              </a:rPr>
              <a:t>t</a:t>
            </a:r>
            <a:r>
              <a:rPr sz="2600" spc="40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y</a:t>
            </a:r>
            <a:r>
              <a:rPr sz="2600" spc="-15" dirty="0">
                <a:latin typeface="Palatino Linotype" pitchFamily="18" charset="0"/>
                <a:cs typeface="Gungsuh"/>
              </a:rPr>
              <a:t>o</a:t>
            </a:r>
            <a:r>
              <a:rPr sz="2600" spc="-20" dirty="0">
                <a:latin typeface="Palatino Linotype" pitchFamily="18" charset="0"/>
                <a:cs typeface="Gungsuh"/>
              </a:rPr>
              <a:t>ur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ac</a:t>
            </a:r>
            <a:r>
              <a:rPr sz="2600" spc="-20" dirty="0">
                <a:latin typeface="Palatino Linotype" pitchFamily="18" charset="0"/>
                <a:cs typeface="Gungsuh"/>
              </a:rPr>
              <a:t>c</a:t>
            </a:r>
            <a:r>
              <a:rPr sz="2600" spc="-25" dirty="0">
                <a:latin typeface="Palatino Linotype" pitchFamily="18" charset="0"/>
                <a:cs typeface="Gungsuh"/>
              </a:rPr>
              <a:t>omplishment</a:t>
            </a:r>
            <a:r>
              <a:rPr sz="2600" spc="-15" dirty="0">
                <a:latin typeface="Palatino Linotype" pitchFamily="18" charset="0"/>
                <a:cs typeface="Gungsuh"/>
              </a:rPr>
              <a:t>s</a:t>
            </a:r>
            <a:r>
              <a:rPr sz="2600" spc="5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and</a:t>
            </a:r>
            <a:r>
              <a:rPr sz="2600" spc="-20" dirty="0">
                <a:latin typeface="Palatino Linotype" pitchFamily="18" charset="0"/>
                <a:cs typeface="Gungsuh"/>
              </a:rPr>
              <a:t> </a:t>
            </a:r>
            <a:r>
              <a:rPr lang="en-US" sz="2600" spc="-20" dirty="0" smtClean="0">
                <a:latin typeface="Palatino Linotype" pitchFamily="18" charset="0"/>
                <a:cs typeface="Gungsuh"/>
              </a:rPr>
              <a:t>skills </a:t>
            </a:r>
            <a:r>
              <a:rPr sz="2600" spc="-15" dirty="0" smtClean="0">
                <a:latin typeface="Palatino Linotype" pitchFamily="18" charset="0"/>
                <a:cs typeface="Gungsuh"/>
              </a:rPr>
              <a:t>in</a:t>
            </a:r>
            <a:r>
              <a:rPr sz="2600" spc="-5" dirty="0" smtClean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a</a:t>
            </a:r>
            <a:r>
              <a:rPr sz="2600" spc="-20" dirty="0">
                <a:latin typeface="Palatino Linotype" pitchFamily="18" charset="0"/>
                <a:cs typeface="Gungsuh"/>
              </a:rPr>
              <a:t>n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interesting</a:t>
            </a:r>
            <a:r>
              <a:rPr sz="2600" spc="3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and</a:t>
            </a:r>
            <a:r>
              <a:rPr sz="2600" spc="-20" dirty="0">
                <a:latin typeface="Palatino Linotype" pitchFamily="18" charset="0"/>
                <a:cs typeface="Gungsuh"/>
              </a:rPr>
              <a:t> efficien</a:t>
            </a:r>
            <a:r>
              <a:rPr sz="2600" spc="-15" dirty="0">
                <a:latin typeface="Palatino Linotype" pitchFamily="18" charset="0"/>
                <a:cs typeface="Gungsuh"/>
              </a:rPr>
              <a:t>t</a:t>
            </a:r>
            <a:r>
              <a:rPr sz="2600" spc="1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manner</a:t>
            </a:r>
            <a:endParaRPr sz="2600" dirty="0">
              <a:latin typeface="Palatino Linotype" pitchFamily="18" charset="0"/>
              <a:cs typeface="Gungsuh"/>
            </a:endParaRPr>
          </a:p>
          <a:p>
            <a:pPr>
              <a:lnSpc>
                <a:spcPts val="3000"/>
              </a:lnSpc>
              <a:spcBef>
                <a:spcPts val="1"/>
              </a:spcBef>
              <a:buFont typeface="Arial"/>
              <a:buChar char="•"/>
            </a:pPr>
            <a:endParaRPr sz="2600" dirty="0">
              <a:latin typeface="Palatino Linotype" pitchFamily="18" charset="0"/>
            </a:endParaRPr>
          </a:p>
          <a:p>
            <a:pPr marL="355600" indent="-342900">
              <a:lnSpc>
                <a:spcPts val="2995"/>
              </a:lnSpc>
              <a:buFont typeface="Arial"/>
              <a:buChar char="•"/>
              <a:tabLst>
                <a:tab pos="356235" algn="l"/>
              </a:tabLst>
            </a:pPr>
            <a:r>
              <a:rPr sz="2600" spc="-20" dirty="0">
                <a:latin typeface="Palatino Linotype" pitchFamily="18" charset="0"/>
                <a:cs typeface="Gungsuh"/>
              </a:rPr>
              <a:t>Your</a:t>
            </a:r>
            <a:r>
              <a:rPr sz="2600" spc="10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res</a:t>
            </a:r>
            <a:r>
              <a:rPr sz="2600" spc="-30" dirty="0">
                <a:latin typeface="Palatino Linotype" pitchFamily="18" charset="0"/>
                <a:cs typeface="Gungsuh"/>
              </a:rPr>
              <a:t>u</a:t>
            </a:r>
            <a:r>
              <a:rPr sz="2600" spc="-20" dirty="0">
                <a:latin typeface="Palatino Linotype" pitchFamily="18" charset="0"/>
                <a:cs typeface="Gungsuh"/>
              </a:rPr>
              <a:t>me</a:t>
            </a:r>
            <a:r>
              <a:rPr sz="2600" spc="30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is</a:t>
            </a:r>
            <a:r>
              <a:rPr sz="2600" spc="1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a</a:t>
            </a:r>
            <a:r>
              <a:rPr sz="2600" spc="10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mar</a:t>
            </a:r>
            <a:r>
              <a:rPr sz="2600" spc="-30" dirty="0">
                <a:latin typeface="Palatino Linotype" pitchFamily="18" charset="0"/>
                <a:cs typeface="Gungsuh"/>
              </a:rPr>
              <a:t>k</a:t>
            </a:r>
            <a:r>
              <a:rPr sz="2600" spc="-20" dirty="0">
                <a:latin typeface="Palatino Linotype" pitchFamily="18" charset="0"/>
                <a:cs typeface="Gungsuh"/>
              </a:rPr>
              <a:t>eting</a:t>
            </a:r>
            <a:r>
              <a:rPr sz="2600" spc="50" dirty="0">
                <a:latin typeface="Palatino Linotype" pitchFamily="18" charset="0"/>
                <a:cs typeface="Gungsuh"/>
              </a:rPr>
              <a:t> </a:t>
            </a:r>
            <a:r>
              <a:rPr sz="2600" spc="-15" dirty="0" smtClean="0">
                <a:latin typeface="Palatino Linotype" pitchFamily="18" charset="0"/>
                <a:cs typeface="Gungsuh"/>
              </a:rPr>
              <a:t>tool</a:t>
            </a:r>
            <a:endParaRPr sz="26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ts val="2635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Palatino Linotype" pitchFamily="18" charset="0"/>
                <a:cs typeface="Gungsuh"/>
              </a:rPr>
              <a:t>Know</a:t>
            </a:r>
            <a:r>
              <a:rPr sz="2600" spc="20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y</a:t>
            </a:r>
            <a:r>
              <a:rPr sz="2600" spc="-25" dirty="0">
                <a:latin typeface="Palatino Linotype" pitchFamily="18" charset="0"/>
                <a:cs typeface="Gungsuh"/>
              </a:rPr>
              <a:t>o</a:t>
            </a:r>
            <a:r>
              <a:rPr sz="2600" spc="-15" dirty="0">
                <a:latin typeface="Palatino Linotype" pitchFamily="18" charset="0"/>
                <a:cs typeface="Gungsuh"/>
              </a:rPr>
              <a:t>ur</a:t>
            </a:r>
            <a:r>
              <a:rPr sz="2600" spc="30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produ</a:t>
            </a:r>
            <a:r>
              <a:rPr sz="2600" spc="-10" dirty="0">
                <a:latin typeface="Palatino Linotype" pitchFamily="18" charset="0"/>
                <a:cs typeface="Gungsuh"/>
              </a:rPr>
              <a:t>c</a:t>
            </a:r>
            <a:r>
              <a:rPr sz="2600" spc="-15" dirty="0">
                <a:latin typeface="Palatino Linotype" pitchFamily="18" charset="0"/>
                <a:cs typeface="Gungsuh"/>
              </a:rPr>
              <a:t>t</a:t>
            </a:r>
            <a:r>
              <a:rPr sz="2600" spc="10" dirty="0">
                <a:latin typeface="Palatino Linotype" pitchFamily="18" charset="0"/>
                <a:cs typeface="Gungsuh"/>
              </a:rPr>
              <a:t> </a:t>
            </a:r>
            <a:r>
              <a:rPr sz="2600" spc="-10" dirty="0">
                <a:latin typeface="Palatino Linotype" pitchFamily="18" charset="0"/>
                <a:cs typeface="Gungsuh"/>
              </a:rPr>
              <a:t>(</a:t>
            </a:r>
            <a:r>
              <a:rPr sz="2600" spc="-25" dirty="0">
                <a:latin typeface="Palatino Linotype" pitchFamily="18" charset="0"/>
                <a:cs typeface="Gungsuh"/>
              </a:rPr>
              <a:t>y</a:t>
            </a:r>
            <a:r>
              <a:rPr sz="2600" spc="-20" dirty="0">
                <a:latin typeface="Palatino Linotype" pitchFamily="18" charset="0"/>
                <a:cs typeface="Gungsuh"/>
              </a:rPr>
              <a:t>ou!</a:t>
            </a:r>
            <a:r>
              <a:rPr sz="2600" spc="-10" dirty="0">
                <a:latin typeface="Palatino Linotype" pitchFamily="18" charset="0"/>
                <a:cs typeface="Gungsuh"/>
              </a:rPr>
              <a:t>)</a:t>
            </a:r>
            <a:endParaRPr sz="26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Palatino Linotype" pitchFamily="18" charset="0"/>
                <a:cs typeface="Gungsuh"/>
              </a:rPr>
              <a:t>Kn</a:t>
            </a:r>
            <a:r>
              <a:rPr sz="2600" spc="-30" dirty="0">
                <a:latin typeface="Palatino Linotype" pitchFamily="18" charset="0"/>
                <a:cs typeface="Gungsuh"/>
              </a:rPr>
              <a:t>o</a:t>
            </a:r>
            <a:r>
              <a:rPr sz="2600" spc="-20" dirty="0">
                <a:latin typeface="Palatino Linotype" pitchFamily="18" charset="0"/>
                <a:cs typeface="Gungsuh"/>
              </a:rPr>
              <a:t>w</a:t>
            </a:r>
            <a:r>
              <a:rPr sz="2600" spc="2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y</a:t>
            </a:r>
            <a:r>
              <a:rPr sz="2600" spc="-30" dirty="0">
                <a:latin typeface="Palatino Linotype" pitchFamily="18" charset="0"/>
                <a:cs typeface="Gungsuh"/>
              </a:rPr>
              <a:t>o</a:t>
            </a:r>
            <a:r>
              <a:rPr sz="2600" spc="-15" dirty="0">
                <a:latin typeface="Palatino Linotype" pitchFamily="18" charset="0"/>
                <a:cs typeface="Gungsuh"/>
              </a:rPr>
              <a:t>ur</a:t>
            </a:r>
            <a:r>
              <a:rPr sz="2600" spc="30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custome</a:t>
            </a:r>
            <a:r>
              <a:rPr sz="2600" spc="-15" dirty="0">
                <a:latin typeface="Palatino Linotype" pitchFamily="18" charset="0"/>
                <a:cs typeface="Gungsuh"/>
              </a:rPr>
              <a:t>r</a:t>
            </a:r>
            <a:r>
              <a:rPr sz="2600" spc="25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(t</a:t>
            </a:r>
            <a:r>
              <a:rPr sz="2600" spc="-25" dirty="0">
                <a:latin typeface="Palatino Linotype" pitchFamily="18" charset="0"/>
                <a:cs typeface="Gungsuh"/>
              </a:rPr>
              <a:t>h</a:t>
            </a:r>
            <a:r>
              <a:rPr sz="2600" spc="-15" dirty="0">
                <a:latin typeface="Palatino Linotype" pitchFamily="18" charset="0"/>
                <a:cs typeface="Gungsuh"/>
              </a:rPr>
              <a:t>e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emp</a:t>
            </a:r>
            <a:r>
              <a:rPr sz="2600" spc="-10" dirty="0">
                <a:latin typeface="Palatino Linotype" pitchFamily="18" charset="0"/>
                <a:cs typeface="Gungsuh"/>
              </a:rPr>
              <a:t>l</a:t>
            </a:r>
            <a:r>
              <a:rPr sz="2600" spc="-20" dirty="0">
                <a:latin typeface="Palatino Linotype" pitchFamily="18" charset="0"/>
                <a:cs typeface="Gungsuh"/>
              </a:rPr>
              <a:t>o</a:t>
            </a:r>
            <a:r>
              <a:rPr sz="2600" spc="-30" dirty="0">
                <a:latin typeface="Palatino Linotype" pitchFamily="18" charset="0"/>
                <a:cs typeface="Gungsuh"/>
              </a:rPr>
              <a:t>y</a:t>
            </a:r>
            <a:r>
              <a:rPr sz="2600" spc="-20" dirty="0">
                <a:latin typeface="Palatino Linotype" pitchFamily="18" charset="0"/>
                <a:cs typeface="Gungsuh"/>
              </a:rPr>
              <a:t>er)</a:t>
            </a:r>
            <a:endParaRPr sz="2600" dirty="0">
              <a:latin typeface="Palatino Linotype" pitchFamily="18" charset="0"/>
              <a:cs typeface="Gungsuh"/>
            </a:endParaRPr>
          </a:p>
          <a:p>
            <a:pPr lvl="1">
              <a:lnSpc>
                <a:spcPts val="3000"/>
              </a:lnSpc>
              <a:spcBef>
                <a:spcPts val="11"/>
              </a:spcBef>
              <a:buFont typeface="Arial"/>
              <a:buChar char="–"/>
            </a:pPr>
            <a:endParaRPr sz="2600" dirty="0">
              <a:latin typeface="Palatino Linotype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spc="-20" dirty="0">
                <a:latin typeface="Palatino Linotype" pitchFamily="18" charset="0"/>
                <a:cs typeface="Gungsuh"/>
              </a:rPr>
              <a:t>Your</a:t>
            </a:r>
            <a:r>
              <a:rPr sz="2600" spc="10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res</a:t>
            </a:r>
            <a:r>
              <a:rPr sz="2600" spc="-30" dirty="0">
                <a:latin typeface="Palatino Linotype" pitchFamily="18" charset="0"/>
                <a:cs typeface="Gungsuh"/>
              </a:rPr>
              <a:t>u</a:t>
            </a:r>
            <a:r>
              <a:rPr sz="2600" spc="-20" dirty="0">
                <a:latin typeface="Palatino Linotype" pitchFamily="18" charset="0"/>
                <a:cs typeface="Gungsuh"/>
              </a:rPr>
              <a:t>me</a:t>
            </a:r>
            <a:r>
              <a:rPr sz="2600" spc="30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must</a:t>
            </a:r>
            <a:r>
              <a:rPr sz="2600" spc="40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sell</a:t>
            </a:r>
            <a:r>
              <a:rPr sz="2600" spc="1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y</a:t>
            </a:r>
            <a:r>
              <a:rPr sz="2600" spc="-15" dirty="0">
                <a:latin typeface="Palatino Linotype" pitchFamily="18" charset="0"/>
                <a:cs typeface="Gungsuh"/>
              </a:rPr>
              <a:t>o</a:t>
            </a:r>
            <a:r>
              <a:rPr sz="2600" spc="-20" dirty="0">
                <a:latin typeface="Palatino Linotype" pitchFamily="18" charset="0"/>
                <a:cs typeface="Gungsuh"/>
              </a:rPr>
              <a:t>u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to</a:t>
            </a:r>
            <a:r>
              <a:rPr sz="2600" spc="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the</a:t>
            </a:r>
            <a:r>
              <a:rPr sz="2600" spc="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emplo</a:t>
            </a:r>
            <a:r>
              <a:rPr sz="2600" spc="-15" dirty="0">
                <a:latin typeface="Palatino Linotype" pitchFamily="18" charset="0"/>
                <a:cs typeface="Gungsuh"/>
              </a:rPr>
              <a:t>y</a:t>
            </a:r>
            <a:r>
              <a:rPr sz="2600" spc="-25" dirty="0">
                <a:latin typeface="Palatino Linotype" pitchFamily="18" charset="0"/>
                <a:cs typeface="Gungsuh"/>
              </a:rPr>
              <a:t>e</a:t>
            </a:r>
            <a:r>
              <a:rPr sz="2600" spc="-10" dirty="0">
                <a:latin typeface="Palatino Linotype" pitchFamily="18" charset="0"/>
                <a:cs typeface="Gungsuh"/>
              </a:rPr>
              <a:t>r</a:t>
            </a:r>
            <a:r>
              <a:rPr sz="2600" spc="-15" dirty="0">
                <a:latin typeface="Palatino Linotype" pitchFamily="18" charset="0"/>
                <a:cs typeface="Gungsuh"/>
              </a:rPr>
              <a:t>!</a:t>
            </a:r>
            <a:endParaRPr sz="2600" dirty="0">
              <a:latin typeface="Palatino Linotype" pitchFamily="18" charset="0"/>
              <a:cs typeface="Gungsuh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400800" y="1676400"/>
            <a:ext cx="243839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3000" y="762000"/>
            <a:ext cx="6553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210"/>
              </a:lnSpc>
            </a:pPr>
            <a:r>
              <a:rPr sz="3600" b="1" spc="-5" dirty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Th</a:t>
            </a:r>
            <a:r>
              <a:rPr sz="3600" b="1" dirty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e Basics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1" y="1447800"/>
            <a:ext cx="5715000" cy="4537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 smtClean="0">
                <a:latin typeface="Palatino Linotype" pitchFamily="18" charset="0"/>
                <a:cs typeface="Gungsuh"/>
              </a:rPr>
              <a:t>What </a:t>
            </a:r>
            <a:r>
              <a:rPr sz="2400" dirty="0">
                <a:latin typeface="Palatino Linotype" pitchFamily="18" charset="0"/>
                <a:cs typeface="Gungsuh"/>
              </a:rPr>
              <a:t>do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yo</a:t>
            </a:r>
            <a:r>
              <a:rPr sz="2400" dirty="0">
                <a:latin typeface="Palatino Linotype" pitchFamily="18" charset="0"/>
                <a:cs typeface="Gungsuh"/>
              </a:rPr>
              <a:t>u</a:t>
            </a:r>
            <a:r>
              <a:rPr sz="2400" spc="-10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want to</a:t>
            </a:r>
            <a:r>
              <a:rPr sz="2400" spc="-10" dirty="0">
                <a:latin typeface="Palatino Linotype" pitchFamily="18" charset="0"/>
                <a:cs typeface="Gungsuh"/>
              </a:rPr>
              <a:t> </a:t>
            </a:r>
            <a:r>
              <a:rPr sz="2400" spc="5" dirty="0">
                <a:latin typeface="Palatino Linotype" pitchFamily="18" charset="0"/>
                <a:cs typeface="Gungsuh"/>
              </a:rPr>
              <a:t>d</a:t>
            </a:r>
            <a:r>
              <a:rPr sz="2400" spc="-5" dirty="0">
                <a:latin typeface="Palatino Linotype" pitchFamily="18" charset="0"/>
                <a:cs typeface="Gungsuh"/>
              </a:rPr>
              <a:t>o</a:t>
            </a:r>
            <a:r>
              <a:rPr sz="2400" spc="-5" dirty="0" smtClean="0">
                <a:latin typeface="Palatino Linotype" pitchFamily="18" charset="0"/>
                <a:cs typeface="Gungsuh"/>
              </a:rPr>
              <a:t>?</a:t>
            </a:r>
            <a:endParaRPr sz="2400" dirty="0">
              <a:latin typeface="Palatino Linotype" pitchFamily="18" charset="0"/>
              <a:cs typeface="Gungsuh"/>
            </a:endParaRPr>
          </a:p>
          <a:p>
            <a:pPr marL="355600" marR="2222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0" dirty="0">
                <a:latin typeface="Palatino Linotype" pitchFamily="18" charset="0"/>
                <a:cs typeface="Gungsuh"/>
              </a:rPr>
              <a:t>W</a:t>
            </a:r>
            <a:r>
              <a:rPr sz="2400" spc="-5" dirty="0">
                <a:latin typeface="Palatino Linotype" pitchFamily="18" charset="0"/>
                <a:cs typeface="Gungsuh"/>
              </a:rPr>
              <a:t>ha</a:t>
            </a:r>
            <a:r>
              <a:rPr sz="2400" dirty="0">
                <a:latin typeface="Palatino Linotype" pitchFamily="18" charset="0"/>
                <a:cs typeface="Gungsuh"/>
              </a:rPr>
              <a:t>t</a:t>
            </a:r>
            <a:r>
              <a:rPr sz="2400" spc="5" dirty="0">
                <a:latin typeface="Palatino Linotype" pitchFamily="18" charset="0"/>
                <a:cs typeface="Gungsuh"/>
              </a:rPr>
              <a:t> </a:t>
            </a:r>
            <a:r>
              <a:rPr sz="2400" spc="-15" dirty="0">
                <a:latin typeface="Palatino Linotype" pitchFamily="18" charset="0"/>
                <a:cs typeface="Gungsuh"/>
              </a:rPr>
              <a:t>s</a:t>
            </a:r>
            <a:r>
              <a:rPr sz="2400" spc="-30" dirty="0">
                <a:latin typeface="Palatino Linotype" pitchFamily="18" charset="0"/>
                <a:cs typeface="Gungsuh"/>
              </a:rPr>
              <a:t>k</a:t>
            </a:r>
            <a:r>
              <a:rPr sz="2400" spc="-15" dirty="0">
                <a:latin typeface="Palatino Linotype" pitchFamily="18" charset="0"/>
                <a:cs typeface="Gungsuh"/>
              </a:rPr>
              <a:t>ills, </a:t>
            </a:r>
            <a:r>
              <a:rPr sz="2400" spc="-20" dirty="0">
                <a:latin typeface="Palatino Linotype" pitchFamily="18" charset="0"/>
                <a:cs typeface="Gungsuh"/>
              </a:rPr>
              <a:t>a</a:t>
            </a:r>
            <a:r>
              <a:rPr sz="2400" spc="-15" dirty="0">
                <a:latin typeface="Palatino Linotype" pitchFamily="18" charset="0"/>
                <a:cs typeface="Gungsuh"/>
              </a:rPr>
              <a:t>bilitie</a:t>
            </a:r>
            <a:r>
              <a:rPr sz="2400" spc="-10" dirty="0">
                <a:latin typeface="Palatino Linotype" pitchFamily="18" charset="0"/>
                <a:cs typeface="Gungsuh"/>
              </a:rPr>
              <a:t>s</a:t>
            </a:r>
            <a:r>
              <a:rPr sz="2400" dirty="0">
                <a:latin typeface="Palatino Linotype" pitchFamily="18" charset="0"/>
                <a:cs typeface="Gungsuh"/>
              </a:rPr>
              <a:t>,</a:t>
            </a:r>
            <a:r>
              <a:rPr sz="2400" spc="-30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an</a:t>
            </a:r>
            <a:r>
              <a:rPr sz="2400" dirty="0">
                <a:latin typeface="Palatino Linotype" pitchFamily="18" charset="0"/>
                <a:cs typeface="Gungsuh"/>
              </a:rPr>
              <a:t>d </a:t>
            </a:r>
            <a:r>
              <a:rPr sz="2400" spc="-20" dirty="0">
                <a:latin typeface="Palatino Linotype" pitchFamily="18" charset="0"/>
                <a:cs typeface="Gungsuh"/>
              </a:rPr>
              <a:t>qualitie</a:t>
            </a:r>
            <a:r>
              <a:rPr sz="2400" spc="-15" dirty="0">
                <a:latin typeface="Palatino Linotype" pitchFamily="18" charset="0"/>
                <a:cs typeface="Gungsuh"/>
              </a:rPr>
              <a:t>s</a:t>
            </a:r>
            <a:r>
              <a:rPr sz="2400" spc="-5" dirty="0">
                <a:latin typeface="Palatino Linotype" pitchFamily="18" charset="0"/>
                <a:cs typeface="Gungsuh"/>
              </a:rPr>
              <a:t> a</a:t>
            </a:r>
            <a:r>
              <a:rPr sz="2400" spc="5" dirty="0">
                <a:latin typeface="Palatino Linotype" pitchFamily="18" charset="0"/>
                <a:cs typeface="Gungsuh"/>
              </a:rPr>
              <a:t>r</a:t>
            </a:r>
            <a:r>
              <a:rPr sz="2400" dirty="0">
                <a:latin typeface="Palatino Linotype" pitchFamily="18" charset="0"/>
                <a:cs typeface="Gungsuh"/>
              </a:rPr>
              <a:t>e </a:t>
            </a:r>
            <a:r>
              <a:rPr sz="2400" spc="-5" dirty="0">
                <a:latin typeface="Palatino Linotype" pitchFamily="18" charset="0"/>
                <a:cs typeface="Gungsuh"/>
              </a:rPr>
              <a:t>employe</a:t>
            </a:r>
            <a:r>
              <a:rPr sz="2400" spc="5" dirty="0">
                <a:latin typeface="Palatino Linotype" pitchFamily="18" charset="0"/>
                <a:cs typeface="Gungsuh"/>
              </a:rPr>
              <a:t>r</a:t>
            </a:r>
            <a:r>
              <a:rPr sz="2400" dirty="0">
                <a:latin typeface="Palatino Linotype" pitchFamily="18" charset="0"/>
                <a:cs typeface="Gungsuh"/>
              </a:rPr>
              <a:t>s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lo</a:t>
            </a:r>
            <a:r>
              <a:rPr sz="2400" spc="-15" dirty="0">
                <a:latin typeface="Palatino Linotype" pitchFamily="18" charset="0"/>
                <a:cs typeface="Gungsuh"/>
              </a:rPr>
              <a:t>oki</a:t>
            </a:r>
            <a:r>
              <a:rPr sz="2400" spc="-30" dirty="0">
                <a:latin typeface="Palatino Linotype" pitchFamily="18" charset="0"/>
                <a:cs typeface="Gungsuh"/>
              </a:rPr>
              <a:t>n</a:t>
            </a:r>
            <a:r>
              <a:rPr sz="2400" spc="-20" dirty="0">
                <a:latin typeface="Palatino Linotype" pitchFamily="18" charset="0"/>
                <a:cs typeface="Gungsuh"/>
              </a:rPr>
              <a:t>g</a:t>
            </a:r>
            <a:r>
              <a:rPr sz="2400" spc="5" dirty="0">
                <a:latin typeface="Palatino Linotype" pitchFamily="18" charset="0"/>
                <a:cs typeface="Gungsuh"/>
              </a:rPr>
              <a:t> </a:t>
            </a:r>
            <a:r>
              <a:rPr sz="2400" dirty="0" smtClean="0">
                <a:latin typeface="Palatino Linotype" pitchFamily="18" charset="0"/>
                <a:cs typeface="Gungsuh"/>
              </a:rPr>
              <a:t>for</a:t>
            </a:r>
            <a:r>
              <a:rPr lang="en-US" sz="2400" dirty="0" smtClean="0">
                <a:latin typeface="Palatino Linotype" pitchFamily="18" charset="0"/>
                <a:cs typeface="Gungsuh"/>
              </a:rPr>
              <a:t> in</a:t>
            </a:r>
            <a:r>
              <a:rPr sz="2400" spc="-10" dirty="0" smtClean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candi</a:t>
            </a:r>
            <a:r>
              <a:rPr sz="2400" spc="10" dirty="0">
                <a:latin typeface="Palatino Linotype" pitchFamily="18" charset="0"/>
                <a:cs typeface="Gungsuh"/>
              </a:rPr>
              <a:t>d</a:t>
            </a:r>
            <a:r>
              <a:rPr sz="2400" spc="-20" dirty="0">
                <a:latin typeface="Palatino Linotype" pitchFamily="18" charset="0"/>
                <a:cs typeface="Gungsuh"/>
              </a:rPr>
              <a:t>a</a:t>
            </a:r>
            <a:r>
              <a:rPr sz="2400" spc="-10" dirty="0">
                <a:latin typeface="Palatino Linotype" pitchFamily="18" charset="0"/>
                <a:cs typeface="Gungsuh"/>
              </a:rPr>
              <a:t>t</a:t>
            </a:r>
            <a:r>
              <a:rPr sz="2400" spc="-5" dirty="0">
                <a:latin typeface="Palatino Linotype" pitchFamily="18" charset="0"/>
                <a:cs typeface="Gungsuh"/>
              </a:rPr>
              <a:t>es?</a:t>
            </a:r>
            <a:endParaRPr sz="24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Palatino Linotype" pitchFamily="18" charset="0"/>
                <a:cs typeface="Gungsuh"/>
              </a:rPr>
              <a:t>Se</a:t>
            </a:r>
            <a:r>
              <a:rPr sz="2400" spc="-10" dirty="0">
                <a:latin typeface="Palatino Linotype" pitchFamily="18" charset="0"/>
                <a:cs typeface="Gungsuh"/>
              </a:rPr>
              <a:t>a</a:t>
            </a:r>
            <a:r>
              <a:rPr sz="2400" dirty="0">
                <a:latin typeface="Palatino Linotype" pitchFamily="18" charset="0"/>
                <a:cs typeface="Gungsuh"/>
              </a:rPr>
              <a:t>rch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lang="en-US" sz="2400" spc="-15" dirty="0" smtClean="0">
                <a:latin typeface="Palatino Linotype" pitchFamily="18" charset="0"/>
                <a:cs typeface="Gungsuh"/>
              </a:rPr>
              <a:t>Job Posts &amp; </a:t>
            </a:r>
            <a:r>
              <a:rPr lang="en-US" sz="2400" dirty="0" err="1" smtClean="0">
                <a:latin typeface="Palatino Linotype" pitchFamily="18" charset="0"/>
                <a:cs typeface="Gungsuh"/>
              </a:rPr>
              <a:t>Linkedin</a:t>
            </a:r>
            <a:endParaRPr sz="24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Palatino Linotype" pitchFamily="18" charset="0"/>
                <a:cs typeface="Gungsuh"/>
              </a:rPr>
              <a:t>H</a:t>
            </a:r>
            <a:r>
              <a:rPr sz="2400" spc="-10" dirty="0">
                <a:latin typeface="Palatino Linotype" pitchFamily="18" charset="0"/>
                <a:cs typeface="Gungsuh"/>
              </a:rPr>
              <a:t>i</a:t>
            </a:r>
            <a:r>
              <a:rPr sz="2400" dirty="0">
                <a:latin typeface="Palatino Linotype" pitchFamily="18" charset="0"/>
                <a:cs typeface="Gungsuh"/>
              </a:rPr>
              <a:t>g</a:t>
            </a:r>
            <a:r>
              <a:rPr sz="2400" spc="5" dirty="0">
                <a:latin typeface="Palatino Linotype" pitchFamily="18" charset="0"/>
                <a:cs typeface="Gungsuh"/>
              </a:rPr>
              <a:t>h</a:t>
            </a:r>
            <a:r>
              <a:rPr sz="2400" dirty="0">
                <a:latin typeface="Palatino Linotype" pitchFamily="18" charset="0"/>
                <a:cs typeface="Gungsuh"/>
              </a:rPr>
              <a:t>lig</a:t>
            </a:r>
            <a:r>
              <a:rPr sz="2400" spc="-10" dirty="0">
                <a:latin typeface="Palatino Linotype" pitchFamily="18" charset="0"/>
                <a:cs typeface="Gungsuh"/>
              </a:rPr>
              <a:t>h</a:t>
            </a:r>
            <a:r>
              <a:rPr sz="2400" dirty="0">
                <a:latin typeface="Palatino Linotype" pitchFamily="18" charset="0"/>
                <a:cs typeface="Gungsuh"/>
              </a:rPr>
              <a:t>t</a:t>
            </a:r>
            <a:r>
              <a:rPr sz="2400" spc="-45" dirty="0">
                <a:latin typeface="Palatino Linotype" pitchFamily="18" charset="0"/>
                <a:cs typeface="Gungsuh"/>
              </a:rPr>
              <a:t> </a:t>
            </a:r>
            <a:r>
              <a:rPr sz="2400" dirty="0" smtClean="0">
                <a:latin typeface="Palatino Linotype" pitchFamily="18" charset="0"/>
                <a:cs typeface="Gungsuh"/>
              </a:rPr>
              <a:t>ke</a:t>
            </a:r>
            <a:r>
              <a:rPr sz="2400" spc="-10" dirty="0" smtClean="0">
                <a:latin typeface="Palatino Linotype" pitchFamily="18" charset="0"/>
                <a:cs typeface="Gungsuh"/>
              </a:rPr>
              <a:t>y</a:t>
            </a:r>
            <a:r>
              <a:rPr sz="2400" dirty="0" smtClean="0">
                <a:latin typeface="Palatino Linotype" pitchFamily="18" charset="0"/>
                <a:cs typeface="Gungsuh"/>
              </a:rPr>
              <a:t>wo</a:t>
            </a:r>
            <a:r>
              <a:rPr sz="2400" spc="-10" dirty="0" smtClean="0">
                <a:latin typeface="Palatino Linotype" pitchFamily="18" charset="0"/>
                <a:cs typeface="Gungsuh"/>
              </a:rPr>
              <a:t>r</a:t>
            </a:r>
            <a:r>
              <a:rPr sz="2400" dirty="0" smtClean="0">
                <a:latin typeface="Palatino Linotype" pitchFamily="18" charset="0"/>
                <a:cs typeface="Gungsuh"/>
              </a:rPr>
              <a:t>d</a:t>
            </a:r>
            <a:r>
              <a:rPr lang="en-US" sz="2400" dirty="0" smtClean="0">
                <a:latin typeface="Palatino Linotype" pitchFamily="18" charset="0"/>
                <a:cs typeface="Gungsuh"/>
              </a:rPr>
              <a:t>s</a:t>
            </a: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spc="-10" dirty="0" smtClean="0">
                <a:latin typeface="Palatino Linotype" pitchFamily="18" charset="0"/>
                <a:cs typeface="Gungsuh"/>
              </a:rPr>
              <a:t>I</a:t>
            </a:r>
            <a:r>
              <a:rPr sz="2400" spc="-5" dirty="0" smtClean="0">
                <a:latin typeface="Palatino Linotype" pitchFamily="18" charset="0"/>
                <a:cs typeface="Gungsuh"/>
              </a:rPr>
              <a:t>nc</a:t>
            </a:r>
            <a:r>
              <a:rPr sz="2400" dirty="0" smtClean="0">
                <a:latin typeface="Palatino Linotype" pitchFamily="18" charset="0"/>
                <a:cs typeface="Gungsuh"/>
              </a:rPr>
              <a:t>lu</a:t>
            </a:r>
            <a:r>
              <a:rPr sz="2400" spc="-10" dirty="0" smtClean="0">
                <a:latin typeface="Palatino Linotype" pitchFamily="18" charset="0"/>
                <a:cs typeface="Gungsuh"/>
              </a:rPr>
              <a:t>d</a:t>
            </a:r>
            <a:r>
              <a:rPr sz="2400" dirty="0" smtClean="0">
                <a:latin typeface="Palatino Linotype" pitchFamily="18" charset="0"/>
                <a:cs typeface="Gungsuh"/>
              </a:rPr>
              <a:t>e</a:t>
            </a:r>
            <a:r>
              <a:rPr sz="2400" spc="-45" dirty="0" smtClean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them</a:t>
            </a:r>
            <a:r>
              <a:rPr sz="2400" spc="-30" dirty="0">
                <a:latin typeface="Palatino Linotype" pitchFamily="18" charset="0"/>
                <a:cs typeface="Gungsuh"/>
              </a:rPr>
              <a:t> </a:t>
            </a:r>
            <a:r>
              <a:rPr sz="2400" spc="-10" dirty="0">
                <a:latin typeface="Palatino Linotype" pitchFamily="18" charset="0"/>
                <a:cs typeface="Gungsuh"/>
              </a:rPr>
              <a:t>i</a:t>
            </a:r>
            <a:r>
              <a:rPr sz="2400" dirty="0">
                <a:latin typeface="Palatino Linotype" pitchFamily="18" charset="0"/>
                <a:cs typeface="Gungsuh"/>
              </a:rPr>
              <a:t>n</a:t>
            </a:r>
            <a:r>
              <a:rPr sz="2400" spc="-10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your</a:t>
            </a:r>
            <a:endParaRPr sz="2400" dirty="0">
              <a:latin typeface="Palatino Linotype" pitchFamily="18" charset="0"/>
              <a:cs typeface="Gungsuh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Palatino Linotype" pitchFamily="18" charset="0"/>
                <a:cs typeface="Gungsuh"/>
              </a:rPr>
              <a:t>re</a:t>
            </a:r>
            <a:r>
              <a:rPr sz="2400" spc="-10" dirty="0">
                <a:latin typeface="Palatino Linotype" pitchFamily="18" charset="0"/>
                <a:cs typeface="Gungsuh"/>
              </a:rPr>
              <a:t>s</a:t>
            </a:r>
            <a:r>
              <a:rPr sz="2400" dirty="0">
                <a:latin typeface="Palatino Linotype" pitchFamily="18" charset="0"/>
                <a:cs typeface="Gungsuh"/>
              </a:rPr>
              <a:t>ume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5" dirty="0">
                <a:latin typeface="Palatino Linotype" pitchFamily="18" charset="0"/>
                <a:cs typeface="Gungsuh"/>
              </a:rPr>
              <a:t>Educa</a:t>
            </a:r>
            <a:r>
              <a:rPr sz="2400" spc="-10" dirty="0">
                <a:latin typeface="Palatino Linotype" pitchFamily="18" charset="0"/>
                <a:cs typeface="Gungsuh"/>
              </a:rPr>
              <a:t>t</a:t>
            </a:r>
            <a:r>
              <a:rPr sz="2400" dirty="0">
                <a:latin typeface="Palatino Linotype" pitchFamily="18" charset="0"/>
                <a:cs typeface="Gungsuh"/>
              </a:rPr>
              <a:t>io</a:t>
            </a:r>
            <a:r>
              <a:rPr sz="2400" spc="-10" dirty="0">
                <a:latin typeface="Palatino Linotype" pitchFamily="18" charset="0"/>
                <a:cs typeface="Gungsuh"/>
              </a:rPr>
              <a:t>n</a:t>
            </a:r>
            <a:r>
              <a:rPr sz="2400" spc="-5" dirty="0">
                <a:latin typeface="Palatino Linotype" pitchFamily="18" charset="0"/>
                <a:cs typeface="Gungsuh"/>
              </a:rPr>
              <a:t>a</a:t>
            </a:r>
            <a:r>
              <a:rPr sz="2400" dirty="0">
                <a:latin typeface="Palatino Linotype" pitchFamily="18" charset="0"/>
                <a:cs typeface="Gungsuh"/>
              </a:rPr>
              <a:t>l </a:t>
            </a:r>
            <a:r>
              <a:rPr sz="2400" spc="-5" dirty="0">
                <a:latin typeface="Palatino Linotype" pitchFamily="18" charset="0"/>
                <a:cs typeface="Gungsuh"/>
              </a:rPr>
              <a:t>achievements</a:t>
            </a:r>
            <a:endParaRPr sz="24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Palatino Linotype" pitchFamily="18" charset="0"/>
                <a:cs typeface="Gungsuh"/>
              </a:rPr>
              <a:t>C</a:t>
            </a:r>
            <a:r>
              <a:rPr sz="2400" spc="5" dirty="0">
                <a:latin typeface="Palatino Linotype" pitchFamily="18" charset="0"/>
                <a:cs typeface="Gungsuh"/>
              </a:rPr>
              <a:t>l</a:t>
            </a:r>
            <a:r>
              <a:rPr sz="2400" spc="-5" dirty="0">
                <a:latin typeface="Palatino Linotype" pitchFamily="18" charset="0"/>
                <a:cs typeface="Gungsuh"/>
              </a:rPr>
              <a:t>a</a:t>
            </a:r>
            <a:r>
              <a:rPr sz="2400" spc="-10" dirty="0">
                <a:latin typeface="Palatino Linotype" pitchFamily="18" charset="0"/>
                <a:cs typeface="Gungsuh"/>
              </a:rPr>
              <a:t>s</a:t>
            </a:r>
            <a:r>
              <a:rPr sz="2400" dirty="0">
                <a:latin typeface="Palatino Linotype" pitchFamily="18" charset="0"/>
                <a:cs typeface="Gungsuh"/>
              </a:rPr>
              <a:t>s</a:t>
            </a:r>
            <a:r>
              <a:rPr sz="2400" spc="-25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wor</a:t>
            </a:r>
            <a:r>
              <a:rPr sz="2400" spc="-10" dirty="0">
                <a:latin typeface="Palatino Linotype" pitchFamily="18" charset="0"/>
                <a:cs typeface="Gungsuh"/>
              </a:rPr>
              <a:t>k</a:t>
            </a:r>
            <a:r>
              <a:rPr sz="2400" dirty="0">
                <a:latin typeface="Palatino Linotype" pitchFamily="18" charset="0"/>
                <a:cs typeface="Gungsuh"/>
              </a:rPr>
              <a:t>,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p</a:t>
            </a:r>
            <a:r>
              <a:rPr sz="2400" spc="-10" dirty="0">
                <a:latin typeface="Palatino Linotype" pitchFamily="18" charset="0"/>
                <a:cs typeface="Gungsuh"/>
              </a:rPr>
              <a:t>r</a:t>
            </a:r>
            <a:r>
              <a:rPr sz="2400" spc="-5" dirty="0">
                <a:latin typeface="Palatino Linotype" pitchFamily="18" charset="0"/>
                <a:cs typeface="Gungsuh"/>
              </a:rPr>
              <a:t>oj</a:t>
            </a:r>
            <a:r>
              <a:rPr sz="2400" spc="5" dirty="0">
                <a:latin typeface="Palatino Linotype" pitchFamily="18" charset="0"/>
                <a:cs typeface="Gungsuh"/>
              </a:rPr>
              <a:t>e</a:t>
            </a:r>
            <a:r>
              <a:rPr sz="2400" spc="-5" dirty="0">
                <a:latin typeface="Palatino Linotype" pitchFamily="18" charset="0"/>
                <a:cs typeface="Gungsuh"/>
              </a:rPr>
              <a:t>cts</a:t>
            </a:r>
            <a:r>
              <a:rPr sz="2400" dirty="0">
                <a:latin typeface="Palatino Linotype" pitchFamily="18" charset="0"/>
                <a:cs typeface="Gungsuh"/>
              </a:rPr>
              <a:t>,</a:t>
            </a:r>
            <a:r>
              <a:rPr sz="2400" spc="-40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etc.</a:t>
            </a:r>
            <a:endParaRPr sz="2400" dirty="0">
              <a:latin typeface="Palatino Linotype" pitchFamily="18" charset="0"/>
              <a:cs typeface="Gungsuh"/>
            </a:endParaRPr>
          </a:p>
          <a:p>
            <a:pPr marL="756285" marR="6350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Palatino Linotype" pitchFamily="18" charset="0"/>
                <a:cs typeface="Gungsuh"/>
              </a:rPr>
              <a:t>Sho</a:t>
            </a:r>
            <a:r>
              <a:rPr sz="2400" dirty="0">
                <a:latin typeface="Palatino Linotype" pitchFamily="18" charset="0"/>
                <a:cs typeface="Gungsuh"/>
              </a:rPr>
              <a:t>w</a:t>
            </a:r>
            <a:r>
              <a:rPr sz="2400" spc="-20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o</a:t>
            </a:r>
            <a:r>
              <a:rPr sz="2400" spc="5" dirty="0">
                <a:latin typeface="Palatino Linotype" pitchFamily="18" charset="0"/>
                <a:cs typeface="Gungsuh"/>
              </a:rPr>
              <a:t>f</a:t>
            </a:r>
            <a:r>
              <a:rPr sz="2400" dirty="0">
                <a:latin typeface="Palatino Linotype" pitchFamily="18" charset="0"/>
                <a:cs typeface="Gungsuh"/>
              </a:rPr>
              <a:t>f</a:t>
            </a:r>
            <a:r>
              <a:rPr sz="2400" spc="-25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the</a:t>
            </a:r>
            <a:r>
              <a:rPr sz="2400" spc="-10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fact</a:t>
            </a:r>
            <a:r>
              <a:rPr sz="2400" spc="-25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that</a:t>
            </a:r>
            <a:r>
              <a:rPr sz="2400" spc="-25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yo</a:t>
            </a:r>
            <a:r>
              <a:rPr sz="2400" dirty="0">
                <a:latin typeface="Palatino Linotype" pitchFamily="18" charset="0"/>
                <a:cs typeface="Gungsuh"/>
              </a:rPr>
              <a:t>u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sz="2400" spc="-5" dirty="0">
                <a:latin typeface="Palatino Linotype" pitchFamily="18" charset="0"/>
                <a:cs typeface="Gungsuh"/>
              </a:rPr>
              <a:t>atten</a:t>
            </a:r>
            <a:r>
              <a:rPr sz="2400" dirty="0">
                <a:latin typeface="Palatino Linotype" pitchFamily="18" charset="0"/>
                <a:cs typeface="Gungsuh"/>
              </a:rPr>
              <a:t>d</a:t>
            </a:r>
            <a:r>
              <a:rPr sz="2400" spc="-10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a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top</a:t>
            </a:r>
            <a:r>
              <a:rPr sz="2400" spc="-15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r</a:t>
            </a:r>
            <a:r>
              <a:rPr sz="2400" spc="-10" dirty="0">
                <a:latin typeface="Palatino Linotype" pitchFamily="18" charset="0"/>
                <a:cs typeface="Gungsuh"/>
              </a:rPr>
              <a:t>a</a:t>
            </a:r>
            <a:r>
              <a:rPr sz="2400" spc="-5" dirty="0">
                <a:latin typeface="Palatino Linotype" pitchFamily="18" charset="0"/>
                <a:cs typeface="Gungsuh"/>
              </a:rPr>
              <a:t>nked en</a:t>
            </a:r>
            <a:r>
              <a:rPr sz="2400" spc="5" dirty="0">
                <a:latin typeface="Palatino Linotype" pitchFamily="18" charset="0"/>
                <a:cs typeface="Gungsuh"/>
              </a:rPr>
              <a:t>g</a:t>
            </a:r>
            <a:r>
              <a:rPr sz="2400" dirty="0">
                <a:latin typeface="Palatino Linotype" pitchFamily="18" charset="0"/>
                <a:cs typeface="Gungsuh"/>
              </a:rPr>
              <a:t>ineer</a:t>
            </a:r>
            <a:r>
              <a:rPr sz="2400" spc="-20" dirty="0">
                <a:latin typeface="Palatino Linotype" pitchFamily="18" charset="0"/>
                <a:cs typeface="Gungsuh"/>
              </a:rPr>
              <a:t>i</a:t>
            </a:r>
            <a:r>
              <a:rPr sz="2400" spc="-5" dirty="0">
                <a:latin typeface="Palatino Linotype" pitchFamily="18" charset="0"/>
                <a:cs typeface="Gungsuh"/>
              </a:rPr>
              <a:t>n</a:t>
            </a:r>
            <a:r>
              <a:rPr sz="2400" dirty="0">
                <a:latin typeface="Palatino Linotype" pitchFamily="18" charset="0"/>
                <a:cs typeface="Gungsuh"/>
              </a:rPr>
              <a:t>g</a:t>
            </a:r>
            <a:r>
              <a:rPr sz="2400" spc="-30" dirty="0">
                <a:latin typeface="Palatino Linotype" pitchFamily="18" charset="0"/>
                <a:cs typeface="Gungsuh"/>
              </a:rPr>
              <a:t> </a:t>
            </a:r>
            <a:r>
              <a:rPr sz="2400" dirty="0">
                <a:latin typeface="Palatino Linotype" pitchFamily="18" charset="0"/>
                <a:cs typeface="Gungsuh"/>
              </a:rPr>
              <a:t>scho</a:t>
            </a:r>
            <a:r>
              <a:rPr sz="2400" spc="-5" dirty="0">
                <a:latin typeface="Palatino Linotype" pitchFamily="18" charset="0"/>
                <a:cs typeface="Gungsuh"/>
              </a:rPr>
              <a:t>ol</a:t>
            </a:r>
            <a:endParaRPr sz="2400" dirty="0">
              <a:latin typeface="Palatino Linotype" pitchFamily="18" charset="0"/>
              <a:cs typeface="Gungsuh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spc="-5" dirty="0" smtClean="0">
                <a:latin typeface="Palatino Linotype" pitchFamily="18" charset="0"/>
              </a:rPr>
              <a:t>Things to Include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pc="-15" dirty="0" smtClean="0">
                <a:latin typeface="Palatino Linotype" pitchFamily="18" charset="0"/>
                <a:cs typeface="Gungsuh"/>
              </a:rPr>
              <a:t>Int</a:t>
            </a:r>
            <a:r>
              <a:rPr lang="en-US" spc="-5" dirty="0" smtClean="0">
                <a:latin typeface="Palatino Linotype" pitchFamily="18" charset="0"/>
                <a:cs typeface="Gungsuh"/>
              </a:rPr>
              <a:t>erns</a:t>
            </a:r>
            <a:r>
              <a:rPr lang="en-US" spc="5" dirty="0" smtClean="0">
                <a:latin typeface="Palatino Linotype" pitchFamily="18" charset="0"/>
                <a:cs typeface="Gungsuh"/>
              </a:rPr>
              <a:t>h</a:t>
            </a:r>
            <a:r>
              <a:rPr lang="en-US" dirty="0" smtClean="0">
                <a:latin typeface="Palatino Linotype" pitchFamily="18" charset="0"/>
                <a:cs typeface="Gungsuh"/>
              </a:rPr>
              <a:t>ips</a:t>
            </a:r>
            <a:r>
              <a:rPr lang="en-US" spc="-10" dirty="0" smtClean="0">
                <a:latin typeface="Palatino Linotype" pitchFamily="18" charset="0"/>
                <a:cs typeface="Gungsuh"/>
              </a:rPr>
              <a:t> </a:t>
            </a:r>
            <a:r>
              <a:rPr lang="en-US" spc="-5" dirty="0" smtClean="0">
                <a:latin typeface="Palatino Linotype" pitchFamily="18" charset="0"/>
                <a:cs typeface="Gungsuh"/>
              </a:rPr>
              <a:t>an</a:t>
            </a:r>
            <a:r>
              <a:rPr lang="en-US" dirty="0" smtClean="0">
                <a:latin typeface="Palatino Linotype" pitchFamily="18" charset="0"/>
                <a:cs typeface="Gungsuh"/>
              </a:rPr>
              <a:t>d </a:t>
            </a:r>
            <a:r>
              <a:rPr lang="en-US" spc="-20" dirty="0" smtClean="0">
                <a:latin typeface="Palatino Linotype" pitchFamily="18" charset="0"/>
                <a:cs typeface="Gungsuh"/>
              </a:rPr>
              <a:t>work</a:t>
            </a:r>
            <a:r>
              <a:rPr lang="en-US" dirty="0" smtClean="0">
                <a:latin typeface="Palatino Linotype" pitchFamily="18" charset="0"/>
                <a:cs typeface="Gungsuh"/>
              </a:rPr>
              <a:t> </a:t>
            </a:r>
            <a:r>
              <a:rPr lang="en-US" spc="-5" dirty="0" smtClean="0">
                <a:latin typeface="Palatino Linotype" pitchFamily="18" charset="0"/>
                <a:cs typeface="Gungsuh"/>
              </a:rPr>
              <a:t>expe</a:t>
            </a:r>
            <a:r>
              <a:rPr lang="en-US" spc="5" dirty="0" smtClean="0">
                <a:latin typeface="Palatino Linotype" pitchFamily="18" charset="0"/>
                <a:cs typeface="Gungsuh"/>
              </a:rPr>
              <a:t>r</a:t>
            </a:r>
            <a:r>
              <a:rPr lang="en-US" dirty="0" smtClean="0">
                <a:latin typeface="Palatino Linotype" pitchFamily="18" charset="0"/>
                <a:cs typeface="Gungsuh"/>
              </a:rPr>
              <a:t>ience</a:t>
            </a: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 smtClean="0">
                <a:latin typeface="Palatino Linotype" pitchFamily="18" charset="0"/>
                <a:cs typeface="Gungsuh"/>
              </a:rPr>
              <a:t>Fo</a:t>
            </a:r>
            <a:r>
              <a:rPr lang="en-US" sz="2600" spc="5" dirty="0" smtClean="0">
                <a:latin typeface="Palatino Linotype" pitchFamily="18" charset="0"/>
                <a:cs typeface="Gungsuh"/>
              </a:rPr>
              <a:t>c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us</a:t>
            </a:r>
            <a:r>
              <a:rPr lang="en-US" sz="2600" spc="-50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spc="-5" dirty="0" smtClean="0">
                <a:latin typeface="Palatino Linotype" pitchFamily="18" charset="0"/>
                <a:cs typeface="Gungsuh"/>
              </a:rPr>
              <a:t>o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n</a:t>
            </a:r>
            <a:r>
              <a:rPr lang="en-US" sz="2600" spc="-20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spc="-5" dirty="0" smtClean="0">
                <a:latin typeface="Palatino Linotype" pitchFamily="18" charset="0"/>
                <a:cs typeface="Gungsuh"/>
              </a:rPr>
              <a:t>ach</a:t>
            </a:r>
            <a:r>
              <a:rPr lang="en-US" sz="2600" spc="-10" dirty="0" smtClean="0">
                <a:latin typeface="Palatino Linotype" pitchFamily="18" charset="0"/>
                <a:cs typeface="Gungsuh"/>
              </a:rPr>
              <a:t>i</a:t>
            </a:r>
            <a:r>
              <a:rPr lang="en-US" sz="2600" spc="-5" dirty="0" smtClean="0">
                <a:latin typeface="Palatino Linotype" pitchFamily="18" charset="0"/>
                <a:cs typeface="Gungsuh"/>
              </a:rPr>
              <a:t>evement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s</a:t>
            </a:r>
            <a:r>
              <a:rPr lang="en-US" sz="2600" spc="-50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ver</a:t>
            </a:r>
            <a:r>
              <a:rPr lang="en-US" sz="2600" spc="-15" dirty="0" smtClean="0">
                <a:latin typeface="Palatino Linotype" pitchFamily="18" charset="0"/>
                <a:cs typeface="Gungsuh"/>
              </a:rPr>
              <a:t>s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us</a:t>
            </a:r>
            <a:r>
              <a:rPr lang="en-US" sz="2600" spc="-25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just</a:t>
            </a:r>
            <a:r>
              <a:rPr lang="en-US" sz="2600" spc="-40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li</a:t>
            </a:r>
            <a:r>
              <a:rPr lang="en-US" sz="2600" spc="-10" dirty="0" smtClean="0">
                <a:latin typeface="Palatino Linotype" pitchFamily="18" charset="0"/>
                <a:cs typeface="Gungsuh"/>
              </a:rPr>
              <a:t>s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t</a:t>
            </a:r>
            <a:r>
              <a:rPr lang="en-US" sz="2600" spc="-10" dirty="0" smtClean="0">
                <a:latin typeface="Palatino Linotype" pitchFamily="18" charset="0"/>
                <a:cs typeface="Gungsuh"/>
              </a:rPr>
              <a:t>i</a:t>
            </a:r>
            <a:r>
              <a:rPr lang="en-US" sz="2600" spc="-5" dirty="0" smtClean="0">
                <a:latin typeface="Palatino Linotype" pitchFamily="18" charset="0"/>
                <a:cs typeface="Gungsuh"/>
              </a:rPr>
              <a:t>n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g</a:t>
            </a:r>
            <a:r>
              <a:rPr lang="en-US" sz="2600" spc="-25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spc="-5" dirty="0" smtClean="0">
                <a:latin typeface="Palatino Linotype" pitchFamily="18" charset="0"/>
                <a:cs typeface="Gungsuh"/>
              </a:rPr>
              <a:t>your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 d</a:t>
            </a:r>
            <a:r>
              <a:rPr lang="en-US" sz="2600" spc="5" dirty="0" smtClean="0">
                <a:latin typeface="Palatino Linotype" pitchFamily="18" charset="0"/>
                <a:cs typeface="Gungsuh"/>
              </a:rPr>
              <a:t>u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t</a:t>
            </a:r>
            <a:r>
              <a:rPr lang="en-US" sz="2600" spc="-10" dirty="0" smtClean="0">
                <a:latin typeface="Palatino Linotype" pitchFamily="18" charset="0"/>
                <a:cs typeface="Gungsuh"/>
              </a:rPr>
              <a:t>i</a:t>
            </a:r>
            <a:r>
              <a:rPr lang="en-US" sz="2600" spc="-5" dirty="0" smtClean="0">
                <a:latin typeface="Palatino Linotype" pitchFamily="18" charset="0"/>
                <a:cs typeface="Gungsuh"/>
              </a:rPr>
              <a:t>es</a:t>
            </a: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 smtClean="0">
                <a:latin typeface="Palatino Linotype" pitchFamily="18" charset="0"/>
                <a:cs typeface="Gungsuh"/>
              </a:rPr>
              <a:t>How you contributed to the company or project</a:t>
            </a:r>
            <a:endParaRPr lang="en-US" sz="2600" dirty="0" smtClean="0">
              <a:latin typeface="Palatino Linotype" pitchFamily="18" charset="0"/>
              <a:cs typeface="Gungsuh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pc="-5" dirty="0" smtClean="0">
                <a:latin typeface="Palatino Linotype" pitchFamily="18" charset="0"/>
                <a:cs typeface="Gungsuh"/>
              </a:rPr>
              <a:t>Pai</a:t>
            </a:r>
            <a:r>
              <a:rPr lang="en-US" dirty="0" smtClean="0">
                <a:latin typeface="Palatino Linotype" pitchFamily="18" charset="0"/>
                <a:cs typeface="Gungsuh"/>
              </a:rPr>
              <a:t>d</a:t>
            </a:r>
            <a:r>
              <a:rPr lang="en-US" spc="5" dirty="0" smtClean="0">
                <a:latin typeface="Palatino Linotype" pitchFamily="18" charset="0"/>
                <a:cs typeface="Gungsuh"/>
              </a:rPr>
              <a:t> </a:t>
            </a:r>
            <a:r>
              <a:rPr lang="en-US" spc="-15" dirty="0" smtClean="0">
                <a:latin typeface="Palatino Linotype" pitchFamily="18" charset="0"/>
                <a:cs typeface="Gungsuh"/>
              </a:rPr>
              <a:t>o</a:t>
            </a:r>
            <a:r>
              <a:rPr lang="en-US" dirty="0" smtClean="0">
                <a:latin typeface="Palatino Linotype" pitchFamily="18" charset="0"/>
                <a:cs typeface="Gungsuh"/>
              </a:rPr>
              <a:t>r </a:t>
            </a:r>
            <a:r>
              <a:rPr lang="en-US" spc="-20" dirty="0" smtClean="0">
                <a:latin typeface="Palatino Linotype" pitchFamily="18" charset="0"/>
                <a:cs typeface="Gungsuh"/>
              </a:rPr>
              <a:t>u</a:t>
            </a:r>
            <a:r>
              <a:rPr lang="en-US" spc="-30" dirty="0" smtClean="0">
                <a:latin typeface="Palatino Linotype" pitchFamily="18" charset="0"/>
                <a:cs typeface="Gungsuh"/>
              </a:rPr>
              <a:t>n</a:t>
            </a:r>
            <a:r>
              <a:rPr lang="en-US" spc="-20" dirty="0" smtClean="0">
                <a:latin typeface="Palatino Linotype" pitchFamily="18" charset="0"/>
                <a:cs typeface="Gungsuh"/>
              </a:rPr>
              <a:t>paid</a:t>
            </a:r>
            <a:r>
              <a:rPr lang="en-US" spc="5" dirty="0" smtClean="0">
                <a:latin typeface="Palatino Linotype" pitchFamily="18" charset="0"/>
                <a:cs typeface="Gungsuh"/>
              </a:rPr>
              <a:t> un</a:t>
            </a:r>
            <a:r>
              <a:rPr lang="en-US" dirty="0" smtClean="0">
                <a:latin typeface="Palatino Linotype" pitchFamily="18" charset="0"/>
                <a:cs typeface="Gungsuh"/>
              </a:rPr>
              <a:t>relat</a:t>
            </a:r>
            <a:r>
              <a:rPr lang="en-US" spc="-5" dirty="0" smtClean="0">
                <a:latin typeface="Palatino Linotype" pitchFamily="18" charset="0"/>
                <a:cs typeface="Gungsuh"/>
              </a:rPr>
              <a:t>e</a:t>
            </a:r>
            <a:r>
              <a:rPr lang="en-US" dirty="0" smtClean="0">
                <a:latin typeface="Palatino Linotype" pitchFamily="18" charset="0"/>
                <a:cs typeface="Gungsuh"/>
              </a:rPr>
              <a:t>d</a:t>
            </a:r>
            <a:r>
              <a:rPr lang="en-US" spc="-15" dirty="0" smtClean="0">
                <a:latin typeface="Palatino Linotype" pitchFamily="18" charset="0"/>
                <a:cs typeface="Gungsuh"/>
              </a:rPr>
              <a:t> </a:t>
            </a:r>
            <a:r>
              <a:rPr lang="en-US" spc="-5" dirty="0" smtClean="0">
                <a:latin typeface="Palatino Linotype" pitchFamily="18" charset="0"/>
                <a:cs typeface="Gungsuh"/>
              </a:rPr>
              <a:t>expe</a:t>
            </a:r>
            <a:r>
              <a:rPr lang="en-US" spc="5" dirty="0" smtClean="0">
                <a:latin typeface="Palatino Linotype" pitchFamily="18" charset="0"/>
                <a:cs typeface="Gungsuh"/>
              </a:rPr>
              <a:t>r</a:t>
            </a:r>
            <a:r>
              <a:rPr lang="en-US" dirty="0" smtClean="0">
                <a:latin typeface="Palatino Linotype" pitchFamily="18" charset="0"/>
                <a:cs typeface="Gungsuh"/>
              </a:rPr>
              <a:t>ience </a:t>
            </a: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 smtClean="0">
                <a:latin typeface="Palatino Linotype" pitchFamily="18" charset="0"/>
                <a:cs typeface="Gungsuh"/>
              </a:rPr>
              <a:t>Focus o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n</a:t>
            </a:r>
            <a:r>
              <a:rPr lang="en-US" sz="2600" spc="-15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b="1" dirty="0" smtClean="0">
                <a:latin typeface="Palatino Linotype" pitchFamily="18" charset="0"/>
                <a:cs typeface="Gungsuh"/>
              </a:rPr>
              <a:t>tr</a:t>
            </a:r>
            <a:r>
              <a:rPr lang="en-US" sz="2600" b="1" spc="-15" dirty="0" smtClean="0">
                <a:latin typeface="Palatino Linotype" pitchFamily="18" charset="0"/>
                <a:cs typeface="Gungsuh"/>
              </a:rPr>
              <a:t>a</a:t>
            </a:r>
            <a:r>
              <a:rPr lang="en-US" sz="2600" b="1" spc="-5" dirty="0" smtClean="0">
                <a:latin typeface="Palatino Linotype" pitchFamily="18" charset="0"/>
                <a:cs typeface="Gungsuh"/>
              </a:rPr>
              <a:t>nsferab</a:t>
            </a:r>
            <a:r>
              <a:rPr lang="en-US" sz="2600" b="1" spc="10" dirty="0" smtClean="0">
                <a:latin typeface="Palatino Linotype" pitchFamily="18" charset="0"/>
                <a:cs typeface="Gungsuh"/>
              </a:rPr>
              <a:t>l</a:t>
            </a:r>
            <a:r>
              <a:rPr lang="en-US" sz="2600" b="1" dirty="0" smtClean="0">
                <a:latin typeface="Palatino Linotype" pitchFamily="18" charset="0"/>
                <a:cs typeface="Gungsuh"/>
              </a:rPr>
              <a:t>e</a:t>
            </a:r>
            <a:r>
              <a:rPr lang="en-US" sz="2600" spc="-45" dirty="0" smtClean="0">
                <a:latin typeface="Palatino Linotype" pitchFamily="18" charset="0"/>
                <a:cs typeface="Gungsuh"/>
              </a:rPr>
              <a:t> 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s</a:t>
            </a:r>
            <a:r>
              <a:rPr lang="en-US" sz="2600" spc="-10" dirty="0" smtClean="0">
                <a:latin typeface="Palatino Linotype" pitchFamily="18" charset="0"/>
                <a:cs typeface="Gungsuh"/>
              </a:rPr>
              <a:t>k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ills</a:t>
            </a:r>
          </a:p>
          <a:p>
            <a:pPr marL="12700">
              <a:lnSpc>
                <a:spcPts val="2155"/>
              </a:lnSpc>
            </a:pP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www.jaco</a:t>
            </a:r>
            <a:r>
              <a:rPr lang="en-US" sz="2400" spc="-1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bs</a:t>
            </a:r>
            <a:r>
              <a:rPr lang="en-US" sz="2400" spc="-2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s</a:t>
            </a:r>
            <a:r>
              <a:rPr lang="en-US" sz="2400" spc="-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ch</a:t>
            </a:r>
            <a:r>
              <a:rPr lang="en-US" sz="2400" spc="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o</a:t>
            </a:r>
            <a:r>
              <a:rPr lang="en-US" sz="2400" spc="-1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l.uc</a:t>
            </a:r>
            <a:r>
              <a:rPr lang="en-US" sz="2400" spc="-2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d.</a:t>
            </a:r>
            <a:r>
              <a:rPr lang="en-US" sz="2400" spc="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e</a:t>
            </a:r>
            <a:r>
              <a:rPr lang="en-US" sz="2400" spc="-1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du/s</a:t>
            </a:r>
            <a:r>
              <a:rPr lang="en-US" sz="2400" spc="-2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t</a:t>
            </a:r>
            <a:r>
              <a:rPr lang="en-US" sz="2400" spc="-1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ud</a:t>
            </a:r>
            <a:r>
              <a:rPr lang="en-US" sz="2400" spc="-1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e</a:t>
            </a:r>
            <a:r>
              <a:rPr lang="en-US" sz="2400" spc="-2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nt/</a:t>
            </a:r>
            <a:r>
              <a:rPr lang="en-US" sz="2400" spc="-1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e</a:t>
            </a:r>
            <a:r>
              <a:rPr lang="en-US" sz="2400" spc="-10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s</a:t>
            </a:r>
            <a:r>
              <a:rPr lang="en-US" sz="2400" spc="-15" dirty="0" smtClean="0">
                <a:solidFill>
                  <a:srgbClr val="FF0000"/>
                </a:solidFill>
                <a:latin typeface="Palatino Linotype" pitchFamily="18" charset="0"/>
                <a:cs typeface="Gungsuh"/>
                <a:hlinkClick r:id="rId3"/>
              </a:rPr>
              <a:t>ume</a:t>
            </a:r>
            <a:endParaRPr lang="en-US" sz="2400" dirty="0" smtClean="0">
              <a:solidFill>
                <a:srgbClr val="FF0000"/>
              </a:solidFill>
              <a:latin typeface="Palatino Linotype" pitchFamily="18" charset="0"/>
              <a:cs typeface="Gungsuh"/>
            </a:endParaRPr>
          </a:p>
          <a:p>
            <a:pPr lvl="2"/>
            <a:r>
              <a:rPr lang="en-US" sz="2400" dirty="0" smtClean="0">
                <a:latin typeface="Palatino Linotype" pitchFamily="18" charset="0"/>
              </a:rPr>
              <a:t>Great place to start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30" name="Picture 6" descr="C:\Users\lemetzger\AppData\Local\Microsoft\Windows\Temporary Internet Files\Content.IE5\4XNVQA5G\MP90043072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05200"/>
            <a:ext cx="2140744" cy="220980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Make Yourself Marketable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Student Organizations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Internships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Technical Experience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Community Service/ Volunteer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2" descr="T:\Development Shared\C A P\TIP\PhotosForSlideshow\2011 Shopzilla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277251" cy="281940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On Campus Organizations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66294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Triton Engineering Student Council (TESC) </a:t>
            </a:r>
          </a:p>
          <a:p>
            <a:r>
              <a:rPr lang="en-US" sz="2400" dirty="0" smtClean="0">
                <a:latin typeface="Palatino Linotype" pitchFamily="18" charset="0"/>
              </a:rPr>
              <a:t>Computer Science Engineering Society (CSES) </a:t>
            </a:r>
          </a:p>
          <a:p>
            <a:r>
              <a:rPr lang="en-US" sz="2400" dirty="0" smtClean="0">
                <a:latin typeface="Palatino Linotype" pitchFamily="18" charset="0"/>
              </a:rPr>
              <a:t>Women in Computing (WIC) </a:t>
            </a:r>
          </a:p>
          <a:p>
            <a:r>
              <a:rPr lang="en-US" sz="2400" dirty="0" smtClean="0">
                <a:latin typeface="Palatino Linotype" pitchFamily="18" charset="0"/>
              </a:rPr>
              <a:t>Diversity Orgs: Society of Women Engineers (SWE)</a:t>
            </a:r>
          </a:p>
          <a:p>
            <a:r>
              <a:rPr lang="en-US" sz="2400" dirty="0" smtClean="0">
                <a:latin typeface="Palatino Linotype" pitchFamily="18" charset="0"/>
              </a:rPr>
              <a:t>National Society of Black Engineers (NSBE)</a:t>
            </a:r>
          </a:p>
          <a:p>
            <a:r>
              <a:rPr lang="en-US" sz="2400" dirty="0" smtClean="0">
                <a:latin typeface="Palatino Linotype" pitchFamily="18" charset="0"/>
              </a:rPr>
              <a:t>Society of Hispanic Professional Engineers (SHPE) </a:t>
            </a:r>
          </a:p>
          <a:p>
            <a:r>
              <a:rPr lang="en-US" sz="2400" dirty="0" smtClean="0">
                <a:latin typeface="Palatino Linotype" pitchFamily="18" charset="0"/>
              </a:rPr>
              <a:t>Honor Societies: Tau Beta Pi &amp; Eta Kappa Nu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050" name="Picture 2" descr="C:\Users\lemetzger\AppData\Local\Microsoft\Windows\Temporary Internet Files\Content.IE5\4XNVQA5G\MP9004422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0"/>
            <a:ext cx="2362200" cy="172720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Internships &amp; Technical Experience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Palatino Linotype" pitchFamily="18" charset="0"/>
              </a:rPr>
              <a:t>Internship options</a:t>
            </a:r>
            <a:r>
              <a:rPr lang="en-US" sz="2000" dirty="0" smtClean="0">
                <a:latin typeface="Palatino Linotype" pitchFamily="18" charset="0"/>
              </a:rPr>
              <a:t>: </a:t>
            </a:r>
          </a:p>
          <a:p>
            <a:r>
              <a:rPr lang="en-US" sz="2000" dirty="0" smtClean="0">
                <a:latin typeface="Palatino Linotype" pitchFamily="18" charset="0"/>
              </a:rPr>
              <a:t>TIP </a:t>
            </a:r>
          </a:p>
          <a:p>
            <a:r>
              <a:rPr lang="en-US" sz="2000" dirty="0" smtClean="0">
                <a:latin typeface="Palatino Linotype" pitchFamily="18" charset="0"/>
              </a:rPr>
              <a:t>TIES </a:t>
            </a:r>
          </a:p>
          <a:p>
            <a:r>
              <a:rPr lang="en-US" sz="2000" dirty="0" smtClean="0">
                <a:latin typeface="Palatino Linotype" pitchFamily="18" charset="0"/>
              </a:rPr>
              <a:t>Academic Internship Program (AIP) </a:t>
            </a:r>
          </a:p>
          <a:p>
            <a:r>
              <a:rPr lang="en-US" sz="2000" dirty="0" smtClean="0">
                <a:latin typeface="Palatino Linotype" pitchFamily="18" charset="0"/>
              </a:rPr>
              <a:t>CSE 197 - Field Study in CSE </a:t>
            </a:r>
          </a:p>
          <a:p>
            <a:pPr>
              <a:buNone/>
            </a:pPr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b="1" dirty="0" smtClean="0">
                <a:latin typeface="Palatino Linotype" pitchFamily="18" charset="0"/>
              </a:rPr>
              <a:t>Technical experience outside of an internship</a:t>
            </a:r>
            <a:r>
              <a:rPr lang="en-US" sz="2000" dirty="0" smtClean="0">
                <a:latin typeface="Palatino Linotype" pitchFamily="18" charset="0"/>
              </a:rPr>
              <a:t>: </a:t>
            </a:r>
          </a:p>
          <a:p>
            <a:r>
              <a:rPr lang="en-US" sz="2000" dirty="0" smtClean="0">
                <a:latin typeface="Palatino Linotype" pitchFamily="18" charset="0"/>
              </a:rPr>
              <a:t>Volunteer with a professor</a:t>
            </a:r>
          </a:p>
          <a:p>
            <a:r>
              <a:rPr lang="en-US" sz="2000" dirty="0" smtClean="0">
                <a:latin typeface="Palatino Linotype" pitchFamily="18" charset="0"/>
              </a:rPr>
              <a:t>Become a CSE tutor</a:t>
            </a:r>
          </a:p>
          <a:p>
            <a:r>
              <a:rPr lang="en-US" sz="2000" dirty="0" smtClean="0">
                <a:latin typeface="Palatino Linotype" pitchFamily="18" charset="0"/>
              </a:rPr>
              <a:t>Classroom projects </a:t>
            </a:r>
          </a:p>
          <a:p>
            <a:r>
              <a:rPr lang="en-US" sz="2000" dirty="0" smtClean="0">
                <a:latin typeface="Palatino Linotype" pitchFamily="18" charset="0"/>
              </a:rPr>
              <a:t>Student organization projects</a:t>
            </a:r>
          </a:p>
          <a:p>
            <a:r>
              <a:rPr lang="en-US" sz="2000" dirty="0" smtClean="0">
                <a:latin typeface="Palatino Linotype" pitchFamily="18" charset="0"/>
              </a:rPr>
              <a:t>Participate in Hack-a-thons, competitions </a:t>
            </a:r>
          </a:p>
          <a:p>
            <a:r>
              <a:rPr lang="en-US" sz="2000" dirty="0" smtClean="0">
                <a:latin typeface="Palatino Linotype" pitchFamily="18" charset="0"/>
              </a:rPr>
              <a:t>Moxie Center Projects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2290" name="Picture 2" descr="T:\Development Shared\C A P\TIP\PhotosForSlideshow\2011 SD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75443"/>
            <a:ext cx="3124200" cy="2305957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What Recruiters Look For: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Technical Skills that match the job description </a:t>
            </a:r>
          </a:p>
          <a:p>
            <a:r>
              <a:rPr lang="en-US" dirty="0" smtClean="0">
                <a:latin typeface="Palatino Linotype" pitchFamily="18" charset="0"/>
              </a:rPr>
              <a:t>Transferrable Skills </a:t>
            </a:r>
          </a:p>
          <a:p>
            <a:r>
              <a:rPr lang="en-US" dirty="0" smtClean="0">
                <a:latin typeface="Palatino Linotype" pitchFamily="18" charset="0"/>
              </a:rPr>
              <a:t>Engineering Experience </a:t>
            </a:r>
          </a:p>
          <a:p>
            <a:r>
              <a:rPr lang="en-US" dirty="0" smtClean="0">
                <a:latin typeface="Palatino Linotype" pitchFamily="18" charset="0"/>
              </a:rPr>
              <a:t>Internships </a:t>
            </a:r>
          </a:p>
          <a:p>
            <a:r>
              <a:rPr lang="en-US" dirty="0" smtClean="0">
                <a:latin typeface="Palatino Linotype" pitchFamily="18" charset="0"/>
              </a:rPr>
              <a:t>Student Involvement</a:t>
            </a:r>
          </a:p>
          <a:p>
            <a:r>
              <a:rPr lang="en-US" dirty="0" smtClean="0">
                <a:latin typeface="Palatino Linotype" pitchFamily="18" charset="0"/>
              </a:rPr>
              <a:t>GPA 3.0+ (In Major &amp; Out Major)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122" name="Picture 2" descr="C:\Users\lemetzger\AppData\Local\Microsoft\Windows\Temporary Internet Files\Content.IE5\8JE4909Z\MC9004136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3066862" cy="251460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rcRect l="63555" t="29379" r="23354" b="8889"/>
          <a:stretch>
            <a:fillRect/>
          </a:stretch>
        </p:blipFill>
        <p:spPr bwMode="auto">
          <a:xfrm>
            <a:off x="4495800" y="12192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0" y="609600"/>
            <a:ext cx="8836662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11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Palatino Linotype" pitchFamily="18" charset="0"/>
                <a:ea typeface="Adobe Gothic Std B" pitchFamily="34" charset="-128"/>
                <a:cs typeface="Gungsuh"/>
              </a:rPr>
              <a:t>Resume Organization</a:t>
            </a:r>
            <a:endParaRPr sz="3600" b="1" dirty="0">
              <a:solidFill>
                <a:schemeClr val="tx2"/>
              </a:solidFill>
              <a:latin typeface="Palatino Linotype" pitchFamily="18" charset="0"/>
              <a:ea typeface="Adobe Gothic Std B" pitchFamily="34" charset="-128"/>
              <a:cs typeface="Gungsuh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066800"/>
            <a:ext cx="4572000" cy="48762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9230" indent="-176530">
              <a:lnSpc>
                <a:spcPct val="100000"/>
              </a:lnSpc>
              <a:buFont typeface="Arial"/>
              <a:buChar char="•"/>
              <a:tabLst>
                <a:tab pos="189865" algn="l"/>
              </a:tabLst>
            </a:pPr>
            <a:r>
              <a:rPr lang="en-US" dirty="0" smtClean="0">
                <a:latin typeface="Palatino Linotype" pitchFamily="18" charset="0"/>
                <a:cs typeface="Gisha" pitchFamily="34" charset="-79"/>
              </a:rPr>
              <a:t>Bul</a:t>
            </a:r>
            <a:r>
              <a:rPr lang="en-US" spc="5" dirty="0" smtClean="0">
                <a:latin typeface="Palatino Linotype" pitchFamily="18" charset="0"/>
                <a:cs typeface="Gisha" pitchFamily="34" charset="-79"/>
              </a:rPr>
              <a:t>l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ets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189230" indent="-17653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9865" algn="l"/>
              </a:tabLst>
            </a:pPr>
            <a:r>
              <a:rPr lang="en-US" dirty="0" smtClean="0">
                <a:latin typeface="Palatino Linotype" pitchFamily="18" charset="0"/>
                <a:cs typeface="Gisha" pitchFamily="34" charset="-79"/>
              </a:rPr>
              <a:t>Indentation</a:t>
            </a:r>
          </a:p>
          <a:p>
            <a:pPr marL="189230" indent="-17653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9865" algn="l"/>
              </a:tabLst>
            </a:pPr>
            <a:r>
              <a:rPr lang="en-US" dirty="0" smtClean="0">
                <a:latin typeface="Palatino Linotype" pitchFamily="18" charset="0"/>
                <a:cs typeface="Gisha" pitchFamily="34" charset="-79"/>
              </a:rPr>
              <a:t>C</a:t>
            </a:r>
            <a:r>
              <a:rPr lang="en-US" spc="5" dirty="0" smtClean="0">
                <a:latin typeface="Palatino Linotype" pitchFamily="18" charset="0"/>
                <a:cs typeface="Gisha" pitchFamily="34" charset="-79"/>
              </a:rPr>
              <a:t>l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ea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r</a:t>
            </a:r>
            <a:r>
              <a:rPr lang="en-US" spc="-3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t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i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tles</a:t>
            </a:r>
          </a:p>
          <a:p>
            <a:pPr marL="189230" indent="-17653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9865" algn="l"/>
              </a:tabLst>
            </a:pP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Se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p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r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at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i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n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f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dates</a:t>
            </a:r>
          </a:p>
          <a:p>
            <a:pPr marL="189230" indent="-17653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9865" algn="l"/>
              </a:tabLst>
            </a:pPr>
            <a:r>
              <a:rPr lang="en-US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5" dirty="0" smtClean="0">
                <a:latin typeface="Palatino Linotype" pitchFamily="18" charset="0"/>
                <a:cs typeface="Gisha" pitchFamily="34" charset="-79"/>
              </a:rPr>
              <a:t>l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l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dates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in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s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me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f</a:t>
            </a:r>
            <a:r>
              <a:rPr lang="en-US" spc="5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rm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t</a:t>
            </a:r>
          </a:p>
          <a:p>
            <a:pPr marL="189230" indent="-17653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9865" algn="l"/>
              </a:tabLst>
            </a:pP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Se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p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r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at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e sheet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f</a:t>
            </a:r>
            <a:r>
              <a:rPr lang="en-US" spc="5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r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referenc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es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189230" indent="-17653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9865" algn="l"/>
              </a:tabLst>
            </a:pPr>
            <a:r>
              <a:rPr lang="en-US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r</a:t>
            </a:r>
            <a:r>
              <a:rPr lang="en-US" dirty="0" smtClean="0">
                <a:latin typeface="Palatino Linotype" pitchFamily="18" charset="0"/>
                <a:cs typeface="Gisha" pitchFamily="34" charset="-79"/>
              </a:rPr>
              <a:t>der/L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yout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7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He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ader</a:t>
            </a:r>
            <a:r>
              <a:rPr lang="en-US" spc="3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with</a:t>
            </a:r>
            <a:r>
              <a:rPr lang="en-US" spc="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cont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c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t</a:t>
            </a:r>
            <a:r>
              <a:rPr lang="en-US" spc="2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in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fo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bjective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Educ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ti</a:t>
            </a:r>
            <a:r>
              <a:rPr lang="en-US" spc="-30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n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S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k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i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lls</a:t>
            </a:r>
          </a:p>
          <a:p>
            <a:pPr marL="588645" lvl="1" indent="-175260"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Re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l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ev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n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t</a:t>
            </a:r>
            <a:r>
              <a:rPr lang="en-US" spc="3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C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our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s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ework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95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Wo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rk/ Internship</a:t>
            </a:r>
            <a:r>
              <a:rPr lang="en-US" spc="2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E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xperience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c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dem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i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c</a:t>
            </a:r>
            <a:r>
              <a:rPr lang="en-US" spc="4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Experience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Leade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r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sh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i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p</a:t>
            </a:r>
            <a:r>
              <a:rPr lang="en-US" spc="25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Experience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  <a:p>
            <a:pPr marL="588645" lvl="1" indent="-175260">
              <a:lnSpc>
                <a:spcPts val="1905"/>
              </a:lnSpc>
              <a:spcBef>
                <a:spcPts val="190"/>
              </a:spcBef>
              <a:buFont typeface="Arial"/>
              <a:buChar char="–"/>
              <a:tabLst>
                <a:tab pos="589280" algn="l"/>
              </a:tabLst>
            </a:pP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Pub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l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i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c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ti</a:t>
            </a:r>
            <a:r>
              <a:rPr lang="en-US" spc="-30" dirty="0" smtClean="0">
                <a:latin typeface="Palatino Linotype" pitchFamily="18" charset="0"/>
                <a:cs typeface="Gisha" pitchFamily="34" charset="-79"/>
              </a:rPr>
              <a:t>o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n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s</a:t>
            </a:r>
            <a:r>
              <a:rPr lang="en-US" spc="3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20" dirty="0" smtClean="0">
                <a:latin typeface="Palatino Linotype" pitchFamily="18" charset="0"/>
                <a:cs typeface="Gisha" pitchFamily="34" charset="-79"/>
              </a:rPr>
              <a:t>n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d</a:t>
            </a:r>
            <a:r>
              <a:rPr lang="en-US" spc="20" dirty="0" smtClean="0">
                <a:latin typeface="Palatino Linotype" pitchFamily="18" charset="0"/>
                <a:cs typeface="Gisha" pitchFamily="34" charset="-79"/>
              </a:rPr>
              <a:t> </a:t>
            </a:r>
            <a:r>
              <a:rPr lang="en-US" spc="-2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5" dirty="0" smtClean="0">
                <a:latin typeface="Palatino Linotype" pitchFamily="18" charset="0"/>
                <a:cs typeface="Gisha" pitchFamily="34" charset="-79"/>
              </a:rPr>
              <a:t>w</a:t>
            </a:r>
            <a:r>
              <a:rPr lang="en-US" spc="-5" dirty="0" smtClean="0">
                <a:latin typeface="Palatino Linotype" pitchFamily="18" charset="0"/>
                <a:cs typeface="Gisha" pitchFamily="34" charset="-79"/>
              </a:rPr>
              <a:t>a</a:t>
            </a:r>
            <a:r>
              <a:rPr lang="en-US" spc="-10" dirty="0" smtClean="0">
                <a:latin typeface="Palatino Linotype" pitchFamily="18" charset="0"/>
                <a:cs typeface="Gisha" pitchFamily="34" charset="-79"/>
              </a:rPr>
              <a:t>rds</a:t>
            </a:r>
            <a:endParaRPr lang="en-US" dirty="0" smtClean="0">
              <a:latin typeface="Palatino Linotype" pitchFamily="18" charset="0"/>
              <a:cs typeface="Gisha" pitchFamily="34" charset="-79"/>
            </a:endParaRPr>
          </a:p>
        </p:txBody>
      </p:sp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xfrm>
            <a:off x="457200" y="1371600"/>
            <a:ext cx="7772400" cy="4252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Palatino Linotype" pitchFamily="18" charset="0"/>
              </a:rPr>
              <a:t>Unlike hard skills, they relate to a persons ability to interact effectively with coworkers and customers</a:t>
            </a:r>
          </a:p>
          <a:p>
            <a:pPr marL="721360" lvl="1" indent="-342900">
              <a:buFont typeface="Arial"/>
              <a:buChar char="•"/>
              <a:tabLst>
                <a:tab pos="355600" algn="l"/>
              </a:tabLst>
            </a:pPr>
            <a:r>
              <a:rPr sz="1800" dirty="0" smtClean="0">
                <a:latin typeface="Palatino Linotype" pitchFamily="18" charset="0"/>
              </a:rPr>
              <a:t>Communi</a:t>
            </a:r>
            <a:r>
              <a:rPr sz="1800" spc="-20" dirty="0" smtClean="0">
                <a:latin typeface="Palatino Linotype" pitchFamily="18" charset="0"/>
              </a:rPr>
              <a:t>c</a:t>
            </a:r>
            <a:r>
              <a:rPr sz="1800" spc="-5" dirty="0" smtClean="0">
                <a:latin typeface="Palatino Linotype" pitchFamily="18" charset="0"/>
              </a:rPr>
              <a:t>at</a:t>
            </a:r>
            <a:r>
              <a:rPr sz="1800" spc="-10" dirty="0" smtClean="0">
                <a:latin typeface="Palatino Linotype" pitchFamily="18" charset="0"/>
              </a:rPr>
              <a:t>i</a:t>
            </a:r>
            <a:r>
              <a:rPr sz="1800" spc="-5" dirty="0" smtClean="0">
                <a:latin typeface="Palatino Linotype" pitchFamily="18" charset="0"/>
              </a:rPr>
              <a:t>on</a:t>
            </a:r>
            <a:endParaRPr sz="1800" spc="-5" dirty="0">
              <a:latin typeface="Palatino Linotype" pitchFamily="18" charset="0"/>
            </a:endParaRPr>
          </a:p>
          <a:p>
            <a:pPr marL="721360" marR="76962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800" dirty="0" smtClean="0">
                <a:latin typeface="Palatino Linotype" pitchFamily="18" charset="0"/>
                <a:cs typeface="Gungsuh"/>
              </a:rPr>
              <a:t>Customer</a:t>
            </a:r>
            <a:r>
              <a:rPr lang="en-US" sz="1800" spc="-45" dirty="0" smtClean="0">
                <a:latin typeface="Palatino Linotype" pitchFamily="18" charset="0"/>
                <a:cs typeface="Gungsuh"/>
              </a:rPr>
              <a:t> </a:t>
            </a:r>
            <a:r>
              <a:rPr lang="en-US" sz="1800" spc="-5" dirty="0" smtClean="0">
                <a:latin typeface="Palatino Linotype" pitchFamily="18" charset="0"/>
                <a:cs typeface="Gungsuh"/>
              </a:rPr>
              <a:t>F</a:t>
            </a:r>
            <a:r>
              <a:rPr lang="en-US" sz="1800" spc="5" dirty="0" smtClean="0">
                <a:latin typeface="Palatino Linotype" pitchFamily="18" charset="0"/>
                <a:cs typeface="Gungsuh"/>
              </a:rPr>
              <a:t>o</a:t>
            </a:r>
            <a:r>
              <a:rPr lang="en-US" sz="1800" spc="-5" dirty="0" smtClean="0">
                <a:latin typeface="Palatino Linotype" pitchFamily="18" charset="0"/>
                <a:cs typeface="Gungsuh"/>
              </a:rPr>
              <a:t>cus</a:t>
            </a:r>
            <a:endParaRPr lang="en-US" sz="1800" dirty="0" smtClean="0">
              <a:latin typeface="Palatino Linotype" pitchFamily="18" charset="0"/>
              <a:cs typeface="Gungsuh"/>
            </a:endParaRPr>
          </a:p>
          <a:p>
            <a:pPr marL="721360" marR="76962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 smtClean="0">
                <a:latin typeface="Palatino Linotype" pitchFamily="18" charset="0"/>
              </a:rPr>
              <a:t>Ent</a:t>
            </a:r>
            <a:r>
              <a:rPr sz="1800" spc="5" dirty="0" smtClean="0">
                <a:latin typeface="Palatino Linotype" pitchFamily="18" charset="0"/>
              </a:rPr>
              <a:t>h</a:t>
            </a:r>
            <a:r>
              <a:rPr sz="1800" dirty="0" smtClean="0">
                <a:latin typeface="Palatino Linotype" pitchFamily="18" charset="0"/>
              </a:rPr>
              <a:t>us</a:t>
            </a:r>
            <a:r>
              <a:rPr sz="1800" spc="-10" dirty="0" smtClean="0">
                <a:latin typeface="Palatino Linotype" pitchFamily="18" charset="0"/>
              </a:rPr>
              <a:t>i</a:t>
            </a:r>
            <a:r>
              <a:rPr sz="1800" spc="-5" dirty="0" smtClean="0">
                <a:latin typeface="Palatino Linotype" pitchFamily="18" charset="0"/>
              </a:rPr>
              <a:t>a</a:t>
            </a:r>
            <a:r>
              <a:rPr sz="1800" spc="-10" dirty="0" smtClean="0">
                <a:latin typeface="Palatino Linotype" pitchFamily="18" charset="0"/>
              </a:rPr>
              <a:t>s</a:t>
            </a:r>
            <a:r>
              <a:rPr sz="1800" dirty="0" smtClean="0">
                <a:latin typeface="Palatino Linotype" pitchFamily="18" charset="0"/>
              </a:rPr>
              <a:t>m</a:t>
            </a:r>
            <a:endParaRPr lang="en-US" sz="1800" spc="-10" dirty="0" smtClean="0">
              <a:latin typeface="Palatino Linotype" pitchFamily="18" charset="0"/>
            </a:endParaRPr>
          </a:p>
          <a:p>
            <a:pPr marL="721360" marR="76962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 smtClean="0">
                <a:latin typeface="Palatino Linotype" pitchFamily="18" charset="0"/>
              </a:rPr>
              <a:t>Po</a:t>
            </a:r>
            <a:r>
              <a:rPr sz="1800" spc="-10" dirty="0" smtClean="0">
                <a:latin typeface="Palatino Linotype" pitchFamily="18" charset="0"/>
              </a:rPr>
              <a:t>s</a:t>
            </a:r>
            <a:r>
              <a:rPr sz="1800" dirty="0" smtClean="0">
                <a:latin typeface="Palatino Linotype" pitchFamily="18" charset="0"/>
              </a:rPr>
              <a:t>i</a:t>
            </a:r>
            <a:r>
              <a:rPr sz="1800" spc="-5" dirty="0" smtClean="0">
                <a:latin typeface="Palatino Linotype" pitchFamily="18" charset="0"/>
              </a:rPr>
              <a:t>t</a:t>
            </a:r>
            <a:r>
              <a:rPr sz="1800" dirty="0" smtClean="0">
                <a:latin typeface="Palatino Linotype" pitchFamily="18" charset="0"/>
              </a:rPr>
              <a:t>i</a:t>
            </a:r>
            <a:r>
              <a:rPr sz="1800" spc="-15" dirty="0" smtClean="0">
                <a:latin typeface="Palatino Linotype" pitchFamily="18" charset="0"/>
              </a:rPr>
              <a:t>v</a:t>
            </a:r>
            <a:r>
              <a:rPr sz="1800" dirty="0" smtClean="0">
                <a:latin typeface="Palatino Linotype" pitchFamily="18" charset="0"/>
              </a:rPr>
              <a:t>e </a:t>
            </a:r>
            <a:r>
              <a:rPr sz="1800" dirty="0">
                <a:latin typeface="Palatino Linotype" pitchFamily="18" charset="0"/>
              </a:rPr>
              <a:t>Attitude</a:t>
            </a:r>
          </a:p>
          <a:p>
            <a:pPr marL="72136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Palatino Linotype" pitchFamily="18" charset="0"/>
              </a:rPr>
              <a:t>F</a:t>
            </a:r>
            <a:r>
              <a:rPr sz="1800" spc="10" dirty="0">
                <a:latin typeface="Palatino Linotype" pitchFamily="18" charset="0"/>
              </a:rPr>
              <a:t>l</a:t>
            </a:r>
            <a:r>
              <a:rPr sz="1800" spc="-5" dirty="0">
                <a:latin typeface="Palatino Linotype" pitchFamily="18" charset="0"/>
              </a:rPr>
              <a:t>ex</a:t>
            </a:r>
            <a:r>
              <a:rPr sz="1800" spc="-10" dirty="0">
                <a:latin typeface="Palatino Linotype" pitchFamily="18" charset="0"/>
              </a:rPr>
              <a:t>i</a:t>
            </a:r>
            <a:r>
              <a:rPr sz="1800" dirty="0">
                <a:latin typeface="Palatino Linotype" pitchFamily="18" charset="0"/>
              </a:rPr>
              <a:t>bility</a:t>
            </a:r>
          </a:p>
          <a:p>
            <a:pPr marL="72136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Palatino Linotype" pitchFamily="18" charset="0"/>
              </a:rPr>
              <a:t>Le</a:t>
            </a:r>
            <a:r>
              <a:rPr sz="1800" spc="-10" dirty="0">
                <a:latin typeface="Palatino Linotype" pitchFamily="18" charset="0"/>
              </a:rPr>
              <a:t>a</a:t>
            </a:r>
            <a:r>
              <a:rPr sz="1800" dirty="0">
                <a:latin typeface="Palatino Linotype" pitchFamily="18" charset="0"/>
              </a:rPr>
              <a:t>der</a:t>
            </a:r>
            <a:r>
              <a:rPr sz="1800" spc="-10" dirty="0">
                <a:latin typeface="Palatino Linotype" pitchFamily="18" charset="0"/>
              </a:rPr>
              <a:t>s</a:t>
            </a:r>
            <a:r>
              <a:rPr sz="1800" spc="-5" dirty="0">
                <a:latin typeface="Palatino Linotype" pitchFamily="18" charset="0"/>
              </a:rPr>
              <a:t>hip</a:t>
            </a:r>
          </a:p>
          <a:p>
            <a:pPr marL="72136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 smtClean="0">
                <a:latin typeface="Palatino Linotype" pitchFamily="18" charset="0"/>
              </a:rPr>
              <a:t>De</a:t>
            </a:r>
            <a:r>
              <a:rPr sz="1800" spc="-10" dirty="0" smtClean="0">
                <a:latin typeface="Palatino Linotype" pitchFamily="18" charset="0"/>
              </a:rPr>
              <a:t>p</a:t>
            </a:r>
            <a:r>
              <a:rPr sz="1800" spc="-5" dirty="0" smtClean="0">
                <a:latin typeface="Palatino Linotype" pitchFamily="18" charset="0"/>
              </a:rPr>
              <a:t>en</a:t>
            </a:r>
            <a:r>
              <a:rPr sz="1800" spc="5" dirty="0" smtClean="0">
                <a:latin typeface="Palatino Linotype" pitchFamily="18" charset="0"/>
              </a:rPr>
              <a:t>d</a:t>
            </a:r>
            <a:r>
              <a:rPr sz="1800" spc="-5" dirty="0" smtClean="0">
                <a:latin typeface="Palatino Linotype" pitchFamily="18" charset="0"/>
              </a:rPr>
              <a:t>ability/Reli</a:t>
            </a:r>
            <a:r>
              <a:rPr sz="1800" dirty="0" smtClean="0">
                <a:latin typeface="Palatino Linotype" pitchFamily="18" charset="0"/>
              </a:rPr>
              <a:t>abi</a:t>
            </a:r>
            <a:r>
              <a:rPr sz="1800" spc="-10" dirty="0" smtClean="0">
                <a:latin typeface="Palatino Linotype" pitchFamily="18" charset="0"/>
              </a:rPr>
              <a:t>l</a:t>
            </a:r>
            <a:r>
              <a:rPr sz="1800" dirty="0" smtClean="0">
                <a:latin typeface="Palatino Linotype" pitchFamily="18" charset="0"/>
              </a:rPr>
              <a:t>i</a:t>
            </a:r>
            <a:r>
              <a:rPr sz="1800" spc="-5" dirty="0" smtClean="0">
                <a:latin typeface="Palatino Linotype" pitchFamily="18" charset="0"/>
              </a:rPr>
              <a:t>t</a:t>
            </a:r>
            <a:r>
              <a:rPr sz="1800" dirty="0" smtClean="0">
                <a:latin typeface="Palatino Linotype" pitchFamily="18" charset="0"/>
              </a:rPr>
              <a:t>y</a:t>
            </a:r>
            <a:endParaRPr sz="1800" dirty="0">
              <a:latin typeface="Palatino Linotype" pitchFamily="18" charset="0"/>
            </a:endParaRPr>
          </a:p>
          <a:p>
            <a:pPr marL="721360" lvl="1" indent="-342900">
              <a:buFont typeface="Arial"/>
              <a:buChar char="•"/>
              <a:tabLst>
                <a:tab pos="355600" algn="l"/>
              </a:tabLst>
            </a:pPr>
            <a:r>
              <a:rPr lang="en-US" sz="1800" dirty="0" smtClean="0">
                <a:latin typeface="Palatino Linotype" pitchFamily="18" charset="0"/>
                <a:cs typeface="Gungsuh"/>
              </a:rPr>
              <a:t>Wo</a:t>
            </a:r>
            <a:r>
              <a:rPr lang="en-US" sz="1800" spc="-10" dirty="0" smtClean="0">
                <a:latin typeface="Palatino Linotype" pitchFamily="18" charset="0"/>
                <a:cs typeface="Gungsuh"/>
              </a:rPr>
              <a:t>r</a:t>
            </a:r>
            <a:r>
              <a:rPr lang="en-US" sz="1800" dirty="0" smtClean="0">
                <a:latin typeface="Palatino Linotype" pitchFamily="18" charset="0"/>
                <a:cs typeface="Gungsuh"/>
              </a:rPr>
              <a:t>k</a:t>
            </a:r>
            <a:r>
              <a:rPr lang="en-US" sz="1800" spc="-10" dirty="0" smtClean="0">
                <a:latin typeface="Palatino Linotype" pitchFamily="18" charset="0"/>
                <a:cs typeface="Gungsuh"/>
              </a:rPr>
              <a:t> </a:t>
            </a:r>
            <a:r>
              <a:rPr lang="en-US" sz="1800" spc="-5" dirty="0" smtClean="0">
                <a:latin typeface="Palatino Linotype" pitchFamily="18" charset="0"/>
                <a:cs typeface="Gungsuh"/>
              </a:rPr>
              <a:t>Et</a:t>
            </a:r>
            <a:r>
              <a:rPr lang="en-US" sz="1800" spc="5" dirty="0" smtClean="0">
                <a:latin typeface="Palatino Linotype" pitchFamily="18" charset="0"/>
                <a:cs typeface="Gungsuh"/>
              </a:rPr>
              <a:t>h</a:t>
            </a:r>
            <a:r>
              <a:rPr lang="en-US" sz="1800" dirty="0" smtClean="0">
                <a:latin typeface="Palatino Linotype" pitchFamily="18" charset="0"/>
                <a:cs typeface="Gungsuh"/>
              </a:rPr>
              <a:t>ic</a:t>
            </a:r>
          </a:p>
          <a:p>
            <a:pPr marL="721360" lvl="1" indent="-342900"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800" spc="-5" dirty="0" smtClean="0">
                <a:latin typeface="Palatino Linotype" pitchFamily="18" charset="0"/>
                <a:cs typeface="Gungsuh"/>
              </a:rPr>
              <a:t>Tea</a:t>
            </a:r>
            <a:r>
              <a:rPr lang="en-US" sz="1800" spc="-10" dirty="0" smtClean="0">
                <a:latin typeface="Palatino Linotype" pitchFamily="18" charset="0"/>
                <a:cs typeface="Gungsuh"/>
              </a:rPr>
              <a:t>m</a:t>
            </a:r>
            <a:r>
              <a:rPr lang="en-US" sz="1800" dirty="0" smtClean="0">
                <a:latin typeface="Palatino Linotype" pitchFamily="18" charset="0"/>
                <a:cs typeface="Gungsuh"/>
              </a:rPr>
              <a:t>wor</a:t>
            </a:r>
            <a:r>
              <a:rPr lang="en-US" sz="1800" spc="-10" dirty="0" smtClean="0">
                <a:latin typeface="Palatino Linotype" pitchFamily="18" charset="0"/>
                <a:cs typeface="Gungsuh"/>
              </a:rPr>
              <a:t>k</a:t>
            </a:r>
            <a:endParaRPr lang="en-US" sz="1800" dirty="0" smtClean="0">
              <a:latin typeface="Palatino Linotype" pitchFamily="18" charset="0"/>
              <a:cs typeface="Gungsu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0" y="3352800"/>
            <a:ext cx="35052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9173" y="3309937"/>
            <a:ext cx="3514725" cy="2676525"/>
          </a:xfrm>
          <a:custGeom>
            <a:avLst/>
            <a:gdLst/>
            <a:ahLst/>
            <a:cxnLst/>
            <a:rect l="l" t="t" r="r" b="b"/>
            <a:pathLst>
              <a:path w="3514725" h="2676525">
                <a:moveTo>
                  <a:pt x="0" y="2676525"/>
                </a:moveTo>
                <a:lnTo>
                  <a:pt x="3514725" y="2676525"/>
                </a:lnTo>
                <a:lnTo>
                  <a:pt x="3514725" y="0"/>
                </a:lnTo>
                <a:lnTo>
                  <a:pt x="0" y="0"/>
                </a:lnTo>
                <a:lnTo>
                  <a:pt x="0" y="2676525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What are Soft Skills?</a:t>
            </a:r>
            <a:endParaRPr lang="en-US" sz="3600" b="1" dirty="0">
              <a:latin typeface="Palatino Linotype" pitchFamily="18" charset="0"/>
            </a:endParaRPr>
          </a:p>
        </p:txBody>
      </p:sp>
      <p:pic>
        <p:nvPicPr>
          <p:cNvPr id="10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76600" y="3962400"/>
            <a:ext cx="2703195" cy="1607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914400"/>
            <a:ext cx="8077200" cy="107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latin typeface="Palatino Linotype" pitchFamily="18" charset="0"/>
              </a:rPr>
              <a:t>Th</a:t>
            </a:r>
            <a:r>
              <a:rPr sz="3600" b="1" dirty="0">
                <a:latin typeface="Palatino Linotype" pitchFamily="18" charset="0"/>
              </a:rPr>
              <a:t>e</a:t>
            </a:r>
            <a:r>
              <a:rPr sz="3600" b="1" spc="5" dirty="0">
                <a:latin typeface="Palatino Linotype" pitchFamily="18" charset="0"/>
              </a:rPr>
              <a:t> </a:t>
            </a:r>
            <a:r>
              <a:rPr sz="3600" b="1" dirty="0">
                <a:latin typeface="Palatino Linotype" pitchFamily="18" charset="0"/>
              </a:rPr>
              <a:t>Jacobs</a:t>
            </a:r>
            <a:r>
              <a:rPr sz="3600" b="1" spc="-20" dirty="0">
                <a:latin typeface="Palatino Linotype" pitchFamily="18" charset="0"/>
              </a:rPr>
              <a:t> </a:t>
            </a:r>
            <a:r>
              <a:rPr sz="3600" b="1" spc="-5" dirty="0">
                <a:latin typeface="Palatino Linotype" pitchFamily="18" charset="0"/>
              </a:rPr>
              <a:t>Schoo</a:t>
            </a:r>
            <a:r>
              <a:rPr sz="3600" b="1" dirty="0">
                <a:latin typeface="Palatino Linotype" pitchFamily="18" charset="0"/>
              </a:rPr>
              <a:t>l</a:t>
            </a:r>
            <a:r>
              <a:rPr sz="3600" b="1" spc="-30" dirty="0">
                <a:latin typeface="Palatino Linotype" pitchFamily="18" charset="0"/>
              </a:rPr>
              <a:t> </a:t>
            </a:r>
            <a:r>
              <a:rPr sz="3600" b="1" spc="-5" dirty="0">
                <a:latin typeface="Palatino Linotype" pitchFamily="18" charset="0"/>
              </a:rPr>
              <a:t>Resume</a:t>
            </a:r>
          </a:p>
          <a:p>
            <a:pPr marL="635" algn="ctr">
              <a:lnSpc>
                <a:spcPts val="4110"/>
              </a:lnSpc>
            </a:pPr>
            <a:r>
              <a:rPr sz="3600" b="1" dirty="0">
                <a:latin typeface="Palatino Linotype" pitchFamily="18" charset="0"/>
              </a:rPr>
              <a:t>Database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81000" y="2286000"/>
            <a:ext cx="8229600" cy="1328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609" indent="-342900">
              <a:lnSpc>
                <a:spcPct val="100000"/>
              </a:lnSpc>
              <a:buFont typeface="Arial"/>
              <a:buChar char="•"/>
              <a:tabLst>
                <a:tab pos="436245" algn="l"/>
              </a:tabLst>
            </a:pPr>
            <a:r>
              <a:rPr dirty="0" smtClean="0">
                <a:latin typeface="Palatino Linotype" pitchFamily="18" charset="0"/>
              </a:rPr>
              <a:t>Used</a:t>
            </a:r>
            <a:r>
              <a:rPr lang="en-US" dirty="0" smtClean="0">
                <a:latin typeface="Palatino Linotype" pitchFamily="18" charset="0"/>
              </a:rPr>
              <a:t> by</a:t>
            </a:r>
            <a:r>
              <a:rPr spc="-20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nearly 70 </a:t>
            </a:r>
            <a:r>
              <a:rPr spc="-5" dirty="0" smtClean="0">
                <a:latin typeface="Palatino Linotype" pitchFamily="18" charset="0"/>
              </a:rPr>
              <a:t>c</a:t>
            </a:r>
            <a:r>
              <a:rPr dirty="0" smtClean="0">
                <a:latin typeface="Palatino Linotype" pitchFamily="18" charset="0"/>
              </a:rPr>
              <a:t>or</a:t>
            </a:r>
            <a:r>
              <a:rPr spc="-10" dirty="0" smtClean="0">
                <a:latin typeface="Palatino Linotype" pitchFamily="18" charset="0"/>
              </a:rPr>
              <a:t>p</a:t>
            </a:r>
            <a:r>
              <a:rPr spc="-5" dirty="0" smtClean="0">
                <a:latin typeface="Palatino Linotype" pitchFamily="18" charset="0"/>
              </a:rPr>
              <a:t>orat</a:t>
            </a:r>
            <a:r>
              <a:rPr dirty="0" smtClean="0">
                <a:latin typeface="Palatino Linotype" pitchFamily="18" charset="0"/>
              </a:rPr>
              <a:t>e</a:t>
            </a:r>
            <a:r>
              <a:rPr spc="-35" dirty="0" smtClean="0">
                <a:latin typeface="Palatino Linotype" pitchFamily="18" charset="0"/>
              </a:rPr>
              <a:t> </a:t>
            </a:r>
            <a:r>
              <a:rPr spc="-5" dirty="0" smtClean="0">
                <a:latin typeface="Palatino Linotype" pitchFamily="18" charset="0"/>
              </a:rPr>
              <a:t>p</a:t>
            </a:r>
            <a:r>
              <a:rPr spc="-15" dirty="0" smtClean="0">
                <a:latin typeface="Palatino Linotype" pitchFamily="18" charset="0"/>
              </a:rPr>
              <a:t>a</a:t>
            </a:r>
            <a:r>
              <a:rPr dirty="0" smtClean="0">
                <a:latin typeface="Palatino Linotype" pitchFamily="18" charset="0"/>
              </a:rPr>
              <a:t>rtners</a:t>
            </a:r>
            <a:r>
              <a:rPr lang="en-US" dirty="0" smtClean="0">
                <a:latin typeface="Palatino Linotype" pitchFamily="18" charset="0"/>
              </a:rPr>
              <a:t> for recruitment</a:t>
            </a:r>
            <a:endParaRPr dirty="0">
              <a:latin typeface="Palatino Linotype" pitchFamily="18" charset="0"/>
            </a:endParaRPr>
          </a:p>
          <a:p>
            <a:pPr marL="435609" marR="1005205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436245" algn="l"/>
              </a:tabLst>
            </a:pPr>
            <a:r>
              <a:rPr lang="en-US" dirty="0" smtClean="0">
                <a:latin typeface="Palatino Linotype" pitchFamily="18" charset="0"/>
              </a:rPr>
              <a:t>Requirement to apply for </a:t>
            </a:r>
            <a:r>
              <a:rPr dirty="0" smtClean="0">
                <a:latin typeface="Palatino Linotype" pitchFamily="18" charset="0"/>
              </a:rPr>
              <a:t>TIP</a:t>
            </a:r>
            <a:endParaRPr dirty="0">
              <a:latin typeface="Palatino Linotype" pitchFamily="18" charset="0"/>
            </a:endParaRPr>
          </a:p>
          <a:p>
            <a:pPr marL="435609" marR="6350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436245" algn="l"/>
              </a:tabLst>
            </a:pPr>
            <a:r>
              <a:rPr dirty="0" smtClean="0">
                <a:latin typeface="Palatino Linotype" pitchFamily="18" charset="0"/>
              </a:rPr>
              <a:t>6 months</a:t>
            </a:r>
            <a:r>
              <a:rPr lang="en-US" dirty="0" smtClean="0">
                <a:latin typeface="Palatino Linotype" pitchFamily="18" charset="0"/>
              </a:rPr>
              <a:t> of post-</a:t>
            </a:r>
            <a:r>
              <a:rPr dirty="0" smtClean="0">
                <a:latin typeface="Palatino Linotype" pitchFamily="18" charset="0"/>
              </a:rPr>
              <a:t>graduat</a:t>
            </a:r>
            <a:r>
              <a:rPr lang="en-US" dirty="0" smtClean="0">
                <a:latin typeface="Palatino Linotype" pitchFamily="18" charset="0"/>
              </a:rPr>
              <a:t>ion exposure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1600" y="5867400"/>
            <a:ext cx="67818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www.jaco</a:t>
            </a:r>
            <a:r>
              <a:rPr sz="1800" spc="-1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bs</a:t>
            </a:r>
            <a:r>
              <a:rPr sz="1800" spc="-2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s</a:t>
            </a:r>
            <a:r>
              <a:rPr sz="1800" spc="-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ch</a:t>
            </a:r>
            <a:r>
              <a:rPr sz="1800" spc="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o</a:t>
            </a:r>
            <a:r>
              <a:rPr sz="180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l.uc</a:t>
            </a:r>
            <a:r>
              <a:rPr sz="1800" spc="-2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s</a:t>
            </a:r>
            <a:r>
              <a:rPr sz="180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d.</a:t>
            </a:r>
            <a:r>
              <a:rPr sz="1800" spc="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du/s</a:t>
            </a:r>
            <a:r>
              <a:rPr sz="1800" spc="-2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t</a:t>
            </a:r>
            <a:r>
              <a:rPr sz="1800" spc="-1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ud</a:t>
            </a:r>
            <a:r>
              <a:rPr sz="1800" spc="-1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e</a:t>
            </a:r>
            <a:r>
              <a:rPr sz="1800" spc="-2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nt/</a:t>
            </a:r>
            <a:r>
              <a:rPr sz="1800" spc="-1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r</a:t>
            </a:r>
            <a:r>
              <a:rPr sz="180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s</a:t>
            </a:r>
            <a:r>
              <a:rPr sz="1800" spc="-15" dirty="0">
                <a:solidFill>
                  <a:srgbClr val="FF0000"/>
                </a:solidFill>
                <a:latin typeface="Gungsuh"/>
                <a:cs typeface="Gungsuh"/>
                <a:hlinkClick r:id="rId4"/>
              </a:rPr>
              <a:t>ume</a:t>
            </a:r>
            <a:endParaRPr sz="1800" dirty="0">
              <a:solidFill>
                <a:srgbClr val="FF0000"/>
              </a:solidFill>
              <a:latin typeface="Gungsuh"/>
              <a:cs typeface="Gungsu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2988" y="6473342"/>
            <a:ext cx="319151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solidFill>
                  <a:srgbClr val="B1B1B1"/>
                </a:solidFill>
                <a:latin typeface="Gungsuh"/>
                <a:cs typeface="Gungsuh"/>
              </a:rPr>
              <a:t>Resum</a:t>
            </a:r>
            <a:r>
              <a:rPr sz="1800" dirty="0">
                <a:solidFill>
                  <a:srgbClr val="B1B1B1"/>
                </a:solidFill>
                <a:latin typeface="Gungsuh"/>
                <a:cs typeface="Gungsuh"/>
              </a:rPr>
              <a:t>e </a:t>
            </a:r>
            <a:r>
              <a:rPr sz="1800" spc="-15" dirty="0">
                <a:solidFill>
                  <a:srgbClr val="B1B1B1"/>
                </a:solidFill>
                <a:latin typeface="Gungsuh"/>
                <a:cs typeface="Gungsuh"/>
              </a:rPr>
              <a:t>Wr</a:t>
            </a:r>
            <a:r>
              <a:rPr sz="1800" spc="-20" dirty="0">
                <a:solidFill>
                  <a:srgbClr val="B1B1B1"/>
                </a:solidFill>
                <a:latin typeface="Gungsuh"/>
                <a:cs typeface="Gungsuh"/>
              </a:rPr>
              <a:t>i</a:t>
            </a:r>
            <a:r>
              <a:rPr sz="1800" spc="-15" dirty="0">
                <a:solidFill>
                  <a:srgbClr val="B1B1B1"/>
                </a:solidFill>
                <a:latin typeface="Gungsuh"/>
                <a:cs typeface="Gungsuh"/>
              </a:rPr>
              <a:t>ti</a:t>
            </a:r>
            <a:r>
              <a:rPr sz="1800" spc="-5" dirty="0">
                <a:solidFill>
                  <a:srgbClr val="B1B1B1"/>
                </a:solidFill>
                <a:latin typeface="Gungsuh"/>
                <a:cs typeface="Gungsuh"/>
              </a:rPr>
              <a:t>n</a:t>
            </a:r>
            <a:r>
              <a:rPr sz="1800" dirty="0">
                <a:solidFill>
                  <a:srgbClr val="B1B1B1"/>
                </a:solidFill>
                <a:latin typeface="Gungsuh"/>
                <a:cs typeface="Gungsuh"/>
              </a:rPr>
              <a:t>g</a:t>
            </a:r>
            <a:r>
              <a:rPr sz="1800" spc="25" dirty="0">
                <a:solidFill>
                  <a:srgbClr val="B1B1B1"/>
                </a:solidFill>
                <a:latin typeface="Gungsuh"/>
                <a:cs typeface="Gungsuh"/>
              </a:rPr>
              <a:t> </a:t>
            </a:r>
            <a:r>
              <a:rPr sz="1800" spc="-15" dirty="0">
                <a:solidFill>
                  <a:srgbClr val="B1B1B1"/>
                </a:solidFill>
                <a:latin typeface="Gungsuh"/>
                <a:cs typeface="Gungsuh"/>
              </a:rPr>
              <a:t>Ov</a:t>
            </a:r>
            <a:r>
              <a:rPr sz="1800" spc="-10" dirty="0">
                <a:solidFill>
                  <a:srgbClr val="B1B1B1"/>
                </a:solidFill>
                <a:latin typeface="Gungsuh"/>
                <a:cs typeface="Gungsuh"/>
              </a:rPr>
              <a:t>er</a:t>
            </a:r>
            <a:r>
              <a:rPr sz="1800" spc="-15" dirty="0">
                <a:solidFill>
                  <a:srgbClr val="B1B1B1"/>
                </a:solidFill>
                <a:latin typeface="Gungsuh"/>
                <a:cs typeface="Gungsuh"/>
              </a:rPr>
              <a:t>view</a:t>
            </a:r>
            <a:endParaRPr sz="1800">
              <a:latin typeface="Gungsuh"/>
              <a:cs typeface="Gungsuh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838200" y="6409757"/>
            <a:ext cx="2258949" cy="448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2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09600"/>
            <a:ext cx="8229600" cy="7040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Palatino Linotype" pitchFamily="18" charset="0"/>
              </a:rPr>
              <a:t>Format: Overview vs. Objective</a:t>
            </a:r>
            <a:endParaRPr lang="en-US" sz="28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800" b="1" u="sng" dirty="0" smtClean="0">
                <a:latin typeface="Palatino Linotype" pitchFamily="18" charset="0"/>
              </a:rPr>
              <a:t>Overview</a:t>
            </a:r>
            <a:r>
              <a:rPr lang="en-US" sz="2800" b="1" dirty="0" smtClean="0">
                <a:latin typeface="Palatino Linotype" pitchFamily="18" charset="0"/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latin typeface="Palatino Linotype" pitchFamily="18" charset="0"/>
              </a:rPr>
              <a:t>Explain Who you are and what you Want to do</a:t>
            </a:r>
          </a:p>
          <a:p>
            <a:pPr>
              <a:buNone/>
            </a:pPr>
            <a:endParaRPr lang="en-US" sz="2800" b="1" dirty="0" smtClean="0">
              <a:latin typeface="Palatino Linotype" pitchFamily="18" charset="0"/>
            </a:endParaRPr>
          </a:p>
          <a:p>
            <a:pPr lvl="1"/>
            <a:r>
              <a:rPr lang="en-US" sz="2800" b="1" dirty="0" smtClean="0">
                <a:latin typeface="Palatino Linotype" pitchFamily="18" charset="0"/>
              </a:rPr>
              <a:t>Recent Honors graduate of UC San Diego </a:t>
            </a:r>
            <a:r>
              <a:rPr lang="en-US" sz="2800" dirty="0" smtClean="0">
                <a:latin typeface="Palatino Linotype" pitchFamily="18" charset="0"/>
              </a:rPr>
              <a:t>with hands-on programming and internship experience.</a:t>
            </a:r>
          </a:p>
          <a:p>
            <a:pPr lvl="1"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pPr lvl="1"/>
            <a:r>
              <a:rPr lang="en-US" sz="2800" b="1" dirty="0" smtClean="0">
                <a:latin typeface="Palatino Linotype" pitchFamily="18" charset="0"/>
              </a:rPr>
              <a:t>Consistently recommended by professors and internship supervisor </a:t>
            </a:r>
            <a:r>
              <a:rPr lang="en-US" sz="2800" dirty="0" smtClean="0">
                <a:latin typeface="Palatino Linotype" pitchFamily="18" charset="0"/>
              </a:rPr>
              <a:t>for programming abilities; strong grasp of technologies (e.g., Java, VB, C, C++, SharePoint, HTML and </a:t>
            </a:r>
            <a:r>
              <a:rPr lang="en-US" sz="2800" dirty="0" err="1" smtClean="0">
                <a:latin typeface="Palatino Linotype" pitchFamily="18" charset="0"/>
              </a:rPr>
              <a:t>.Net</a:t>
            </a:r>
            <a:r>
              <a:rPr lang="en-US" sz="2800" dirty="0" smtClean="0">
                <a:latin typeface="Palatino Linotype" pitchFamily="18" charset="0"/>
              </a:rPr>
              <a:t>); and attention to detail.</a:t>
            </a:r>
          </a:p>
          <a:p>
            <a:pPr lvl="1"/>
            <a:endParaRPr lang="en-US" sz="2800" dirty="0" smtClean="0">
              <a:latin typeface="Palatino Linotype" pitchFamily="18" charset="0"/>
            </a:endParaRPr>
          </a:p>
          <a:p>
            <a:pPr lvl="1"/>
            <a:r>
              <a:rPr lang="en-US" sz="2800" b="1" dirty="0" smtClean="0">
                <a:latin typeface="Palatino Linotype" pitchFamily="18" charset="0"/>
              </a:rPr>
              <a:t>Self-starter,</a:t>
            </a:r>
            <a:r>
              <a:rPr lang="en-US" sz="2800" dirty="0" smtClean="0">
                <a:latin typeface="Palatino Linotype" pitchFamily="18" charset="0"/>
              </a:rPr>
              <a:t> team player, and multi-</a:t>
            </a:r>
            <a:r>
              <a:rPr lang="en-US" sz="2800" dirty="0" err="1" smtClean="0">
                <a:latin typeface="Palatino Linotype" pitchFamily="18" charset="0"/>
              </a:rPr>
              <a:t>tasker</a:t>
            </a:r>
            <a:r>
              <a:rPr lang="en-US" sz="2800" dirty="0" smtClean="0">
                <a:latin typeface="Palatino Linotype" pitchFamily="18" charset="0"/>
              </a:rPr>
              <a:t> who consistently exceeds expectations.</a:t>
            </a:r>
          </a:p>
          <a:p>
            <a:pPr lvl="1"/>
            <a:endParaRPr lang="en-US" sz="2800" dirty="0" smtClean="0">
              <a:latin typeface="Palatino Linotype" pitchFamily="18" charset="0"/>
            </a:endParaRPr>
          </a:p>
          <a:p>
            <a:pPr lvl="1"/>
            <a:r>
              <a:rPr lang="en-US" sz="2800" dirty="0" smtClean="0">
                <a:latin typeface="Palatino Linotype" pitchFamily="18" charset="0"/>
              </a:rPr>
              <a:t>Seeking an opportunity with ABC company, allowing me to utilize my education and internship experience while gaining valuable work experience in a team oriented environment.</a:t>
            </a: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098" name="Picture 2" descr="C:\Users\lemetzger\AppData\Local\Microsoft\Windows\Temporary Internet Files\Content.IE5\3LLXQSWN\MP9004423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838200"/>
            <a:ext cx="2133600" cy="142240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Palatino Linotype" pitchFamily="18" charset="0"/>
              </a:rPr>
              <a:t>Format: Technical Skills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>
                <a:latin typeface="Palatino Linotype" pitchFamily="18" charset="0"/>
              </a:rPr>
              <a:t>Make sure to make this section </a:t>
            </a:r>
            <a:r>
              <a:rPr lang="en-US" sz="4200" b="1" u="sng" dirty="0" smtClean="0">
                <a:latin typeface="Palatino Linotype" pitchFamily="18" charset="0"/>
              </a:rPr>
              <a:t>clear and concise</a:t>
            </a: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endParaRPr lang="en-US" sz="4200" dirty="0" smtClean="0">
              <a:latin typeface="Palatino Linotype" pitchFamily="18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r>
              <a:rPr lang="en-US" sz="4200" b="1" dirty="0" smtClean="0">
                <a:latin typeface="Palatino Linotype" pitchFamily="18" charset="0"/>
              </a:rPr>
              <a:t>**Put this section after education, before </a:t>
            </a:r>
            <a:r>
              <a:rPr lang="en-US" sz="4200" b="1" i="1" dirty="0" smtClean="0">
                <a:latin typeface="Palatino Linotype" pitchFamily="18" charset="0"/>
              </a:rPr>
              <a:t>Relevant Coursework</a:t>
            </a: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endParaRPr lang="en-US" sz="4200" b="1" i="1" dirty="0" smtClean="0">
              <a:latin typeface="Palatino Linotype" pitchFamily="18" charset="0"/>
            </a:endParaRPr>
          </a:p>
          <a:p>
            <a:r>
              <a:rPr lang="en-US" sz="4200" dirty="0" smtClean="0">
                <a:latin typeface="Palatino Linotype" pitchFamily="18" charset="0"/>
              </a:rPr>
              <a:t>EXAMPLE:</a:t>
            </a:r>
          </a:p>
          <a:p>
            <a:pPr lvl="1"/>
            <a:r>
              <a:rPr lang="en-US" sz="4200" b="1" i="1" dirty="0" smtClean="0">
                <a:latin typeface="Palatino Linotype" pitchFamily="18" charset="0"/>
              </a:rPr>
              <a:t>Programming/Languages:</a:t>
            </a:r>
            <a:r>
              <a:rPr lang="en-US" sz="4200" dirty="0" smtClean="0">
                <a:latin typeface="Palatino Linotype" pitchFamily="18" charset="0"/>
              </a:rPr>
              <a:t> Java (J2SDK v1.3, J2EE, EJB, </a:t>
            </a:r>
            <a:r>
              <a:rPr lang="en-US" sz="4200" dirty="0" err="1" smtClean="0">
                <a:latin typeface="Palatino Linotype" pitchFamily="18" charset="0"/>
              </a:rPr>
              <a:t>Servlets</a:t>
            </a:r>
            <a:r>
              <a:rPr lang="en-US" sz="4200" dirty="0" smtClean="0">
                <a:latin typeface="Palatino Linotype" pitchFamily="18" charset="0"/>
              </a:rPr>
              <a:t>, JSP, Struts, J2ME, JavaBeans, RMI, JDBC, Java Applets); C; C++; Visual Basic; SharePoint; </a:t>
            </a:r>
            <a:r>
              <a:rPr lang="en-US" sz="4200" dirty="0" err="1" smtClean="0">
                <a:latin typeface="Palatino Linotype" pitchFamily="18" charset="0"/>
              </a:rPr>
              <a:t>.Net</a:t>
            </a:r>
            <a:r>
              <a:rPr lang="en-US" sz="4200" dirty="0" smtClean="0">
                <a:latin typeface="Palatino Linotype" pitchFamily="18" charset="0"/>
              </a:rPr>
              <a:t>; PHP; </a:t>
            </a:r>
            <a:r>
              <a:rPr lang="en-US" sz="4200" dirty="0" err="1" smtClean="0">
                <a:latin typeface="Palatino Linotype" pitchFamily="18" charset="0"/>
              </a:rPr>
              <a:t>MySQL</a:t>
            </a:r>
            <a:r>
              <a:rPr lang="en-US" sz="4200" dirty="0" smtClean="0">
                <a:latin typeface="Palatino Linotype" pitchFamily="18" charset="0"/>
              </a:rPr>
              <a:t>; HTML</a:t>
            </a:r>
          </a:p>
          <a:p>
            <a:pPr lvl="1"/>
            <a:r>
              <a:rPr lang="en-US" sz="4200" b="1" i="1" dirty="0" smtClean="0">
                <a:latin typeface="Palatino Linotype" pitchFamily="18" charset="0"/>
              </a:rPr>
              <a:t>Source Code Control:</a:t>
            </a:r>
            <a:r>
              <a:rPr lang="en-US" sz="4200" dirty="0" smtClean="0">
                <a:latin typeface="Palatino Linotype" pitchFamily="18" charset="0"/>
              </a:rPr>
              <a:t> Visual SourceSafe, Ant</a:t>
            </a:r>
          </a:p>
          <a:p>
            <a:pPr lvl="1"/>
            <a:r>
              <a:rPr lang="en-US" sz="4200" b="1" i="1" dirty="0" smtClean="0">
                <a:latin typeface="Palatino Linotype" pitchFamily="18" charset="0"/>
              </a:rPr>
              <a:t>Databases:</a:t>
            </a:r>
            <a:r>
              <a:rPr lang="en-US" sz="4200" dirty="0" smtClean="0">
                <a:latin typeface="Palatino Linotype" pitchFamily="18" charset="0"/>
              </a:rPr>
              <a:t> Oracle 8.x/9.x, SQL Server, MS Access</a:t>
            </a:r>
          </a:p>
          <a:p>
            <a:pPr lvl="1"/>
            <a:r>
              <a:rPr lang="en-US" sz="4200" b="1" i="1" dirty="0" smtClean="0">
                <a:latin typeface="Palatino Linotype" pitchFamily="18" charset="0"/>
              </a:rPr>
              <a:t>Design &amp; IDE Tools:</a:t>
            </a:r>
            <a:r>
              <a:rPr lang="en-US" sz="4200" dirty="0" smtClean="0">
                <a:latin typeface="Palatino Linotype" pitchFamily="18" charset="0"/>
              </a:rPr>
              <a:t> Rational Rose, UML, WSAD, Visual Café, VJ++, </a:t>
            </a:r>
            <a:r>
              <a:rPr lang="en-US" sz="4200" dirty="0" err="1" smtClean="0">
                <a:latin typeface="Palatino Linotype" pitchFamily="18" charset="0"/>
              </a:rPr>
              <a:t>WebLogic</a:t>
            </a:r>
            <a:endParaRPr lang="en-US" sz="4200" dirty="0" smtClean="0">
              <a:latin typeface="Palatino Linotype" pitchFamily="18" charset="0"/>
            </a:endParaRPr>
          </a:p>
          <a:p>
            <a:pPr lvl="1"/>
            <a:r>
              <a:rPr lang="en-US" sz="4200" b="1" i="1" dirty="0" smtClean="0">
                <a:latin typeface="Palatino Linotype" pitchFamily="18" charset="0"/>
              </a:rPr>
              <a:t>Office Tools:</a:t>
            </a:r>
            <a:r>
              <a:rPr lang="en-US" sz="4200" dirty="0" smtClean="0">
                <a:latin typeface="Palatino Linotype" pitchFamily="18" charset="0"/>
              </a:rPr>
              <a:t> MS Word, Excel, PowerPoint, Outlook, Visio</a:t>
            </a:r>
          </a:p>
          <a:p>
            <a:pPr lvl="1"/>
            <a:r>
              <a:rPr lang="en-US" sz="4200" b="1" i="1" dirty="0" smtClean="0">
                <a:latin typeface="Palatino Linotype" pitchFamily="18" charset="0"/>
              </a:rPr>
              <a:t>Operating Systems:</a:t>
            </a:r>
            <a:r>
              <a:rPr lang="en-US" sz="4200" dirty="0" smtClean="0">
                <a:latin typeface="Palatino Linotype" pitchFamily="18" charset="0"/>
              </a:rPr>
              <a:t> Windows 7/Vista/Server 2008, Mac OS X</a:t>
            </a:r>
          </a:p>
          <a:p>
            <a:pPr lvl="1"/>
            <a:endParaRPr lang="en-US" dirty="0" smtClean="0"/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219" name="Picture 3" descr="C:\Users\lemetzger\AppData\Local\Microsoft\Windows\Temporary Internet Files\Content.IE5\L3SC8TSS\MC9003629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457658"/>
            <a:ext cx="1828800" cy="989268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Palatino Linotype" pitchFamily="18" charset="0"/>
              </a:rPr>
              <a:t>Format: Skills &amp; Qualifications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Palatino Linotype" pitchFamily="18" charset="0"/>
              </a:rPr>
              <a:t>Highlight soft skills</a:t>
            </a:r>
          </a:p>
          <a:p>
            <a:pPr>
              <a:buNone/>
            </a:pPr>
            <a:r>
              <a:rPr lang="en-US" dirty="0" smtClean="0">
                <a:latin typeface="Palatino Linotype" pitchFamily="18" charset="0"/>
              </a:rPr>
              <a:t> </a:t>
            </a:r>
          </a:p>
          <a:p>
            <a:r>
              <a:rPr lang="en-US" dirty="0" smtClean="0">
                <a:latin typeface="Palatino Linotype" pitchFamily="18" charset="0"/>
              </a:rPr>
              <a:t>EXAMPLE:</a:t>
            </a:r>
          </a:p>
          <a:p>
            <a:pPr lvl="1"/>
            <a:r>
              <a:rPr lang="en-US" sz="2600" dirty="0" smtClean="0">
                <a:latin typeface="Palatino Linotype" pitchFamily="18" charset="0"/>
              </a:rPr>
              <a:t>Proven ability to diagnose, troubleshoot, and resolve technical problems.</a:t>
            </a:r>
          </a:p>
          <a:p>
            <a:pPr lvl="1"/>
            <a:r>
              <a:rPr lang="en-US" sz="2600" dirty="0" smtClean="0">
                <a:latin typeface="Palatino Linotype" pitchFamily="18" charset="0"/>
              </a:rPr>
              <a:t>Exemplary academic record. Graduated with 3.36 G.P.A.</a:t>
            </a:r>
          </a:p>
          <a:p>
            <a:pPr lvl="1"/>
            <a:r>
              <a:rPr lang="en-US" sz="2600" dirty="0" smtClean="0">
                <a:latin typeface="Palatino Linotype" pitchFamily="18" charset="0"/>
              </a:rPr>
              <a:t>Quick learner with strong working knowledge of software, hardware, networking, operating systems, and security applications.</a:t>
            </a:r>
          </a:p>
          <a:p>
            <a:pPr lvl="1"/>
            <a:r>
              <a:rPr lang="en-US" sz="2600" dirty="0" smtClean="0">
                <a:latin typeface="Palatino Linotype" pitchFamily="18" charset="0"/>
              </a:rPr>
              <a:t>Outstanding communication skills; demonstrated background working well with students and co-workers in one-on-one and group settings.</a:t>
            </a:r>
          </a:p>
          <a:p>
            <a:pPr lvl="1"/>
            <a:r>
              <a:rPr lang="en-US" sz="2600" dirty="0" smtClean="0">
                <a:latin typeface="Palatino Linotype" pitchFamily="18" charset="0"/>
              </a:rPr>
              <a:t>Superior analytical and problem-solving abilities, with track record of improving operations.</a:t>
            </a: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194" name="Picture 2" descr="C:\Users\lemetzger\AppData\Local\Microsoft\Windows\Temporary Internet Files\Content.IE5\8JE4909Z\MC9002512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762000"/>
            <a:ext cx="1548934" cy="152400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850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Palatino Linotype" pitchFamily="18" charset="0"/>
              </a:rPr>
              <a:t>Format: Internship/ Work Experience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Palatino Linotype" pitchFamily="18" charset="0"/>
              </a:rPr>
              <a:t>*What did you bring uniquely?</a:t>
            </a:r>
          </a:p>
          <a:p>
            <a:pPr>
              <a:buNone/>
            </a:pPr>
            <a:endParaRPr lang="en-US" sz="2800" b="1" u="sng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latin typeface="Palatino Linotype" pitchFamily="18" charset="0"/>
              </a:rPr>
              <a:t>Experience:</a:t>
            </a:r>
          </a:p>
          <a:p>
            <a:pPr>
              <a:buNone/>
            </a:pPr>
            <a:r>
              <a:rPr lang="en-US" sz="2800" b="1" dirty="0" smtClean="0">
                <a:latin typeface="Palatino Linotype" pitchFamily="18" charset="0"/>
              </a:rPr>
              <a:t>ABC Company</a:t>
            </a:r>
            <a:r>
              <a:rPr lang="en-US" sz="2800" dirty="0" smtClean="0">
                <a:latin typeface="Palatino Linotype" pitchFamily="18" charset="0"/>
              </a:rPr>
              <a:t>				          San Diego, CA</a:t>
            </a:r>
          </a:p>
          <a:p>
            <a:pPr>
              <a:buNone/>
            </a:pPr>
            <a:r>
              <a:rPr lang="en-US" sz="2800" b="1" dirty="0" smtClean="0">
                <a:latin typeface="Palatino Linotype" pitchFamily="18" charset="0"/>
              </a:rPr>
              <a:t>Computer Programmer Intern			</a:t>
            </a:r>
            <a:r>
              <a:rPr lang="en-US" sz="2800" dirty="0" smtClean="0">
                <a:latin typeface="Palatino Linotype" pitchFamily="18" charset="0"/>
              </a:rPr>
              <a:t>2011 - 2012 </a:t>
            </a:r>
          </a:p>
          <a:p>
            <a:r>
              <a:rPr lang="en-US" sz="2800" dirty="0" smtClean="0">
                <a:latin typeface="Palatino Linotype" pitchFamily="18" charset="0"/>
              </a:rPr>
              <a:t>Selected for ten month internship out of more than 150 applicants.</a:t>
            </a:r>
          </a:p>
          <a:p>
            <a:r>
              <a:rPr lang="en-US" sz="2800" dirty="0" smtClean="0">
                <a:latin typeface="Palatino Linotype" pitchFamily="18" charset="0"/>
              </a:rPr>
              <a:t>Handled database and Web site programming tasks (primarily using Java, C, C++, HTML and SharePoint), working an average of 20 hours per week while maintaining a 3.5 GPA.</a:t>
            </a:r>
          </a:p>
          <a:p>
            <a:r>
              <a:rPr lang="en-US" sz="2800" dirty="0" smtClean="0">
                <a:latin typeface="Palatino Linotype" pitchFamily="18" charset="0"/>
              </a:rPr>
              <a:t>Redesigned Internet and intranet pages. Used SEO best practices to optimize Web site for search engine rankings and improved functionality of company database.</a:t>
            </a:r>
          </a:p>
          <a:p>
            <a:r>
              <a:rPr lang="en-US" sz="2800" dirty="0" smtClean="0">
                <a:latin typeface="Palatino Linotype" pitchFamily="18" charset="0"/>
              </a:rPr>
              <a:t>Resolved memory corruption and other technical issues by leveraging strengths in coding, debugging and integration testing.</a:t>
            </a: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Bullet points showcase 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what you accomplished</a:t>
            </a:r>
          </a:p>
          <a:p>
            <a:r>
              <a:rPr lang="en-US" dirty="0" smtClean="0">
                <a:latin typeface="Palatino Linotype" pitchFamily="18" charset="0"/>
              </a:rPr>
              <a:t>Show how you made a 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positive impact</a:t>
            </a:r>
          </a:p>
          <a:p>
            <a:r>
              <a:rPr lang="en-US" dirty="0" smtClean="0">
                <a:latin typeface="Palatino Linotype" pitchFamily="18" charset="0"/>
              </a:rPr>
              <a:t>Convince the reader to give you a shot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latin typeface="Palatino Linotype" pitchFamily="18" charset="0"/>
              </a:rPr>
              <a:t>Use clear, concise, and active language</a:t>
            </a:r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STAND OUT! 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850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Tips &amp; Tricks</a:t>
            </a:r>
            <a:endParaRPr lang="en-US" sz="3600" b="1" dirty="0">
              <a:latin typeface="Palatino Linotype" pitchFamily="18" charset="0"/>
            </a:endParaRPr>
          </a:p>
        </p:txBody>
      </p:sp>
      <p:pic>
        <p:nvPicPr>
          <p:cNvPr id="7171" name="Picture 3" descr="C:\Users\lemetzger\AppData\Local\Microsoft\Windows\Temporary Internet Files\Content.IE5\4XNVQA5G\MC900434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38600"/>
            <a:ext cx="2971800" cy="2317750"/>
          </a:xfrm>
          <a:prstGeom prst="rect">
            <a:avLst/>
          </a:prstGeom>
          <a:noFill/>
        </p:spPr>
      </p:pic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609600"/>
            <a:ext cx="8229600" cy="792524"/>
          </a:xfrm>
          <a:prstGeom prst="rect">
            <a:avLst/>
          </a:prstGeom>
        </p:spPr>
        <p:txBody>
          <a:bodyPr vert="horz" wrap="square" lIns="0" tIns="251459" rIns="0" bIns="0" rtlCol="0">
            <a:spAutoFit/>
          </a:bodyPr>
          <a:lstStyle/>
          <a:p>
            <a:pPr marL="1248410" algn="ctr">
              <a:lnSpc>
                <a:spcPts val="4210"/>
              </a:lnSpc>
            </a:pPr>
            <a:r>
              <a:rPr sz="3600" b="1" spc="-5" dirty="0">
                <a:latin typeface="Palatino Linotype" pitchFamily="18" charset="0"/>
              </a:rPr>
              <a:t>Polis</a:t>
            </a:r>
            <a:r>
              <a:rPr sz="3600" b="1" dirty="0">
                <a:latin typeface="Palatino Linotype" pitchFamily="18" charset="0"/>
              </a:rPr>
              <a:t>h</a:t>
            </a:r>
            <a:r>
              <a:rPr sz="3600" b="1" spc="10" dirty="0">
                <a:latin typeface="Palatino Linotype" pitchFamily="18" charset="0"/>
              </a:rPr>
              <a:t> </a:t>
            </a:r>
            <a:r>
              <a:rPr sz="3600" b="1" dirty="0">
                <a:latin typeface="Palatino Linotype" pitchFamily="18" charset="0"/>
              </a:rPr>
              <a:t>&amp; </a:t>
            </a:r>
            <a:r>
              <a:rPr sz="3600" b="1" spc="-5" dirty="0">
                <a:latin typeface="Palatino Linotype" pitchFamily="18" charset="0"/>
              </a:rPr>
              <a:t>Perfect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19200"/>
            <a:ext cx="8150860" cy="2475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>
              <a:lnSpc>
                <a:spcPts val="2900"/>
              </a:lnSpc>
              <a:spcBef>
                <a:spcPts val="38"/>
              </a:spcBef>
              <a:buFont typeface="Arial"/>
              <a:buChar char="–"/>
            </a:pPr>
            <a:endParaRPr sz="2600" dirty="0">
              <a:latin typeface="Palatino Linotype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spc="-20" dirty="0">
                <a:latin typeface="Palatino Linotype" pitchFamily="18" charset="0"/>
                <a:cs typeface="Gungsuh"/>
              </a:rPr>
              <a:t>M</a:t>
            </a:r>
            <a:r>
              <a:rPr sz="2600" spc="-10" dirty="0">
                <a:latin typeface="Palatino Linotype" pitchFamily="18" charset="0"/>
                <a:cs typeface="Gungsuh"/>
              </a:rPr>
              <a:t>a</a:t>
            </a:r>
            <a:r>
              <a:rPr sz="2600" spc="-15" dirty="0">
                <a:latin typeface="Palatino Linotype" pitchFamily="18" charset="0"/>
                <a:cs typeface="Gungsuh"/>
              </a:rPr>
              <a:t>ki</a:t>
            </a:r>
            <a:r>
              <a:rPr sz="2600" spc="-30" dirty="0">
                <a:latin typeface="Palatino Linotype" pitchFamily="18" charset="0"/>
                <a:cs typeface="Gungsuh"/>
              </a:rPr>
              <a:t>n</a:t>
            </a:r>
            <a:r>
              <a:rPr sz="2600" spc="-20" dirty="0">
                <a:latin typeface="Palatino Linotype" pitchFamily="18" charset="0"/>
                <a:cs typeface="Gungsuh"/>
              </a:rPr>
              <a:t>g</a:t>
            </a:r>
            <a:r>
              <a:rPr sz="2600" spc="-1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y</a:t>
            </a:r>
            <a:r>
              <a:rPr sz="2600" spc="-25" dirty="0">
                <a:latin typeface="Palatino Linotype" pitchFamily="18" charset="0"/>
                <a:cs typeface="Gungsuh"/>
              </a:rPr>
              <a:t>o</a:t>
            </a:r>
            <a:r>
              <a:rPr sz="2600" spc="-30" dirty="0">
                <a:latin typeface="Palatino Linotype" pitchFamily="18" charset="0"/>
                <a:cs typeface="Gungsuh"/>
              </a:rPr>
              <a:t>u</a:t>
            </a:r>
            <a:r>
              <a:rPr sz="2600" dirty="0">
                <a:latin typeface="Palatino Linotype" pitchFamily="18" charset="0"/>
                <a:cs typeface="Gungsuh"/>
              </a:rPr>
              <a:t>r res</a:t>
            </a:r>
            <a:r>
              <a:rPr sz="2600" spc="-20" dirty="0">
                <a:latin typeface="Palatino Linotype" pitchFamily="18" charset="0"/>
                <a:cs typeface="Gungsuh"/>
              </a:rPr>
              <a:t>ume</a:t>
            </a:r>
            <a:r>
              <a:rPr sz="2600" spc="-15" dirty="0">
                <a:latin typeface="Palatino Linotype" pitchFamily="18" charset="0"/>
                <a:cs typeface="Gungsuh"/>
              </a:rPr>
              <a:t> </a:t>
            </a:r>
            <a:r>
              <a:rPr sz="2600" spc="-20" dirty="0">
                <a:latin typeface="Palatino Linotype" pitchFamily="18" charset="0"/>
                <a:cs typeface="Gungsuh"/>
              </a:rPr>
              <a:t>work</a:t>
            </a:r>
            <a:r>
              <a:rPr sz="2600" dirty="0">
                <a:latin typeface="Palatino Linotype" pitchFamily="18" charset="0"/>
                <a:cs typeface="Gungsuh"/>
              </a:rPr>
              <a:t> for</a:t>
            </a:r>
            <a:r>
              <a:rPr sz="2600" spc="-5" dirty="0">
                <a:latin typeface="Palatino Linotype" pitchFamily="18" charset="0"/>
                <a:cs typeface="Gungsuh"/>
              </a:rPr>
              <a:t> you!</a:t>
            </a:r>
            <a:endParaRPr sz="26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Palatino Linotype" pitchFamily="18" charset="0"/>
                <a:cs typeface="Gungsuh"/>
              </a:rPr>
              <a:t>Action</a:t>
            </a:r>
            <a:r>
              <a:rPr sz="2600" spc="-5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verbs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 smtClean="0">
                <a:latin typeface="Palatino Linotype" pitchFamily="18" charset="0"/>
                <a:cs typeface="Gungsuh"/>
              </a:rPr>
              <a:t>Acc</a:t>
            </a:r>
            <a:r>
              <a:rPr sz="2600" spc="-5" dirty="0" smtClean="0">
                <a:latin typeface="Palatino Linotype" pitchFamily="18" charset="0"/>
                <a:cs typeface="Gungsuh"/>
              </a:rPr>
              <a:t>omplis</a:t>
            </a:r>
            <a:r>
              <a:rPr sz="2600" spc="-10" dirty="0" smtClean="0">
                <a:latin typeface="Palatino Linotype" pitchFamily="18" charset="0"/>
                <a:cs typeface="Gungsuh"/>
              </a:rPr>
              <a:t>h</a:t>
            </a:r>
            <a:r>
              <a:rPr sz="2600" dirty="0" smtClean="0">
                <a:latin typeface="Palatino Linotype" pitchFamily="18" charset="0"/>
                <a:cs typeface="Gungsuh"/>
              </a:rPr>
              <a:t>me</a:t>
            </a:r>
            <a:r>
              <a:rPr sz="2600" spc="-15" dirty="0" smtClean="0">
                <a:latin typeface="Palatino Linotype" pitchFamily="18" charset="0"/>
                <a:cs typeface="Gungsuh"/>
              </a:rPr>
              <a:t>n</a:t>
            </a:r>
            <a:r>
              <a:rPr sz="2600" dirty="0" smtClean="0">
                <a:latin typeface="Palatino Linotype" pitchFamily="18" charset="0"/>
                <a:cs typeface="Gungsuh"/>
              </a:rPr>
              <a:t>t</a:t>
            </a:r>
            <a:r>
              <a:rPr sz="2600" spc="-40" dirty="0" smtClean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driven</a:t>
            </a:r>
            <a:r>
              <a:rPr sz="2600" spc="-4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st</a:t>
            </a:r>
            <a:r>
              <a:rPr sz="2600" spc="-10" dirty="0">
                <a:latin typeface="Palatino Linotype" pitchFamily="18" charset="0"/>
                <a:cs typeface="Gungsuh"/>
              </a:rPr>
              <a:t>a</a:t>
            </a:r>
            <a:r>
              <a:rPr sz="2600" dirty="0">
                <a:latin typeface="Palatino Linotype" pitchFamily="18" charset="0"/>
                <a:cs typeface="Gungsuh"/>
              </a:rPr>
              <a:t>tements</a:t>
            </a:r>
            <a:r>
              <a:rPr sz="2600" spc="-3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vs.</a:t>
            </a:r>
            <a:r>
              <a:rPr sz="2600" spc="-3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job</a:t>
            </a:r>
            <a:r>
              <a:rPr sz="2600" spc="-15" dirty="0">
                <a:latin typeface="Palatino Linotype" pitchFamily="18" charset="0"/>
                <a:cs typeface="Gungsuh"/>
              </a:rPr>
              <a:t> </a:t>
            </a:r>
            <a:r>
              <a:rPr sz="2600" dirty="0" smtClean="0">
                <a:latin typeface="Palatino Linotype" pitchFamily="18" charset="0"/>
                <a:cs typeface="Gungsuh"/>
              </a:rPr>
              <a:t>d</a:t>
            </a:r>
            <a:r>
              <a:rPr sz="2600" spc="5" dirty="0" smtClean="0">
                <a:latin typeface="Palatino Linotype" pitchFamily="18" charset="0"/>
                <a:cs typeface="Gungsuh"/>
              </a:rPr>
              <a:t>u</a:t>
            </a:r>
            <a:r>
              <a:rPr sz="2600" dirty="0" smtClean="0">
                <a:latin typeface="Palatino Linotype" pitchFamily="18" charset="0"/>
                <a:cs typeface="Gungsuh"/>
              </a:rPr>
              <a:t>t</a:t>
            </a:r>
            <a:r>
              <a:rPr sz="2600" spc="-10" dirty="0" smtClean="0">
                <a:latin typeface="Palatino Linotype" pitchFamily="18" charset="0"/>
                <a:cs typeface="Gungsuh"/>
              </a:rPr>
              <a:t>i</a:t>
            </a:r>
            <a:r>
              <a:rPr sz="2600" spc="-5" dirty="0" smtClean="0">
                <a:latin typeface="Palatino Linotype" pitchFamily="18" charset="0"/>
                <a:cs typeface="Gungsuh"/>
              </a:rPr>
              <a:t>es</a:t>
            </a:r>
            <a:endParaRPr lang="en-US" sz="2600" spc="-5" dirty="0" smtClean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 smtClean="0">
                <a:latin typeface="Palatino Linotype" pitchFamily="18" charset="0"/>
                <a:cs typeface="Gungsuh"/>
              </a:rPr>
              <a:t>Highlight transferable skills</a:t>
            </a:r>
            <a:endParaRPr sz="2600" dirty="0">
              <a:latin typeface="Palatino Linotype" pitchFamily="18" charset="0"/>
              <a:cs typeface="Gungsuh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Palatino Linotype" pitchFamily="18" charset="0"/>
                <a:cs typeface="Gungsuh"/>
              </a:rPr>
              <a:t>Sho</a:t>
            </a:r>
            <a:r>
              <a:rPr sz="2600" dirty="0">
                <a:latin typeface="Palatino Linotype" pitchFamily="18" charset="0"/>
                <a:cs typeface="Gungsuh"/>
              </a:rPr>
              <a:t>w</a:t>
            </a:r>
            <a:r>
              <a:rPr sz="2600" spc="-2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me,</a:t>
            </a:r>
            <a:r>
              <a:rPr sz="2600" spc="-1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d</a:t>
            </a:r>
            <a:r>
              <a:rPr sz="2600" spc="5" dirty="0">
                <a:latin typeface="Palatino Linotype" pitchFamily="18" charset="0"/>
                <a:cs typeface="Gungsuh"/>
              </a:rPr>
              <a:t>o</a:t>
            </a:r>
            <a:r>
              <a:rPr sz="2600" dirty="0">
                <a:latin typeface="Palatino Linotype" pitchFamily="18" charset="0"/>
                <a:cs typeface="Gungsuh"/>
              </a:rPr>
              <a:t>n’t</a:t>
            </a:r>
            <a:r>
              <a:rPr sz="2600" spc="-4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just</a:t>
            </a:r>
            <a:r>
              <a:rPr sz="2600" spc="-2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te</a:t>
            </a:r>
            <a:r>
              <a:rPr sz="2600" spc="5" dirty="0">
                <a:latin typeface="Palatino Linotype" pitchFamily="18" charset="0"/>
                <a:cs typeface="Gungsuh"/>
              </a:rPr>
              <a:t>l</a:t>
            </a:r>
            <a:r>
              <a:rPr sz="2600" dirty="0">
                <a:latin typeface="Palatino Linotype" pitchFamily="18" charset="0"/>
                <a:cs typeface="Gungsuh"/>
              </a:rPr>
              <a:t>l</a:t>
            </a:r>
            <a:r>
              <a:rPr sz="2600" spc="-2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m</a:t>
            </a:r>
            <a:r>
              <a:rPr sz="2600" spc="10" dirty="0">
                <a:latin typeface="Palatino Linotype" pitchFamily="18" charset="0"/>
                <a:cs typeface="Gungsuh"/>
              </a:rPr>
              <a:t>e</a:t>
            </a:r>
            <a:r>
              <a:rPr sz="2600" dirty="0">
                <a:latin typeface="Palatino Linotype" pitchFamily="18" charset="0"/>
                <a:cs typeface="Gungsuh"/>
              </a:rPr>
              <a:t>!</a:t>
            </a:r>
          </a:p>
        </p:txBody>
      </p:sp>
      <p:sp>
        <p:nvSpPr>
          <p:cNvPr id="6" name="object 6"/>
          <p:cNvSpPr/>
          <p:nvPr/>
        </p:nvSpPr>
        <p:spPr>
          <a:xfrm>
            <a:off x="4876800" y="4191000"/>
            <a:ext cx="1823338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0" y="4114800"/>
            <a:ext cx="2444496" cy="1624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762000"/>
            <a:ext cx="7849870" cy="574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665"/>
              </a:lnSpc>
            </a:pPr>
            <a:r>
              <a:rPr sz="3600" b="1" spc="-30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Freque</a:t>
            </a:r>
            <a:r>
              <a:rPr sz="3600" b="1" spc="-45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n</a:t>
            </a:r>
            <a:r>
              <a:rPr sz="3600" b="1" spc="-25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tly</a:t>
            </a:r>
            <a:r>
              <a:rPr sz="3600" b="1" spc="25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 </a:t>
            </a:r>
            <a:r>
              <a:rPr sz="3600" b="1" spc="-30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Asked</a:t>
            </a:r>
            <a:r>
              <a:rPr sz="3600" b="1" spc="-5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 </a:t>
            </a:r>
            <a:r>
              <a:rPr sz="3600" b="1" spc="-35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Ques</a:t>
            </a:r>
            <a:r>
              <a:rPr sz="3600" b="1" spc="-40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t</a:t>
            </a:r>
            <a:r>
              <a:rPr sz="3600" b="1" spc="-25" dirty="0" smtClean="0">
                <a:solidFill>
                  <a:schemeClr val="tx2"/>
                </a:solidFill>
                <a:latin typeface="Palatino Linotype" pitchFamily="18" charset="0"/>
                <a:cs typeface="Gungsuh"/>
              </a:rPr>
              <a:t>ions</a:t>
            </a:r>
            <a:endParaRPr sz="3600" b="1" dirty="0">
              <a:solidFill>
                <a:schemeClr val="tx2"/>
              </a:solidFill>
              <a:latin typeface="Palatino Linotype" pitchFamily="18" charset="0"/>
              <a:cs typeface="Gungsu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864310"/>
            <a:ext cx="5029200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Palatino Linotype" pitchFamily="18" charset="0"/>
                <a:cs typeface="Gungsuh"/>
              </a:rPr>
              <a:t>Wh</a:t>
            </a:r>
            <a:r>
              <a:rPr sz="2600" spc="5" dirty="0">
                <a:latin typeface="Palatino Linotype" pitchFamily="18" charset="0"/>
                <a:cs typeface="Gungsuh"/>
              </a:rPr>
              <a:t>a</a:t>
            </a:r>
            <a:r>
              <a:rPr sz="2600" dirty="0">
                <a:latin typeface="Palatino Linotype" pitchFamily="18" charset="0"/>
                <a:cs typeface="Gungsuh"/>
              </a:rPr>
              <a:t>t if</a:t>
            </a:r>
            <a:r>
              <a:rPr sz="2600" spc="-1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I don’t have </a:t>
            </a:r>
            <a:r>
              <a:rPr sz="2600" spc="5" dirty="0">
                <a:latin typeface="Palatino Linotype" pitchFamily="18" charset="0"/>
                <a:cs typeface="Gungsuh"/>
              </a:rPr>
              <a:t>a</a:t>
            </a:r>
            <a:r>
              <a:rPr sz="2600" dirty="0">
                <a:latin typeface="Palatino Linotype" pitchFamily="18" charset="0"/>
                <a:cs typeface="Gungsuh"/>
              </a:rPr>
              <a:t>ny </a:t>
            </a:r>
            <a:r>
              <a:rPr sz="2600" dirty="0" smtClean="0">
                <a:latin typeface="Palatino Linotype" pitchFamily="18" charset="0"/>
                <a:cs typeface="Gungsuh"/>
              </a:rPr>
              <a:t>engineering</a:t>
            </a:r>
            <a:r>
              <a:rPr lang="en-US" sz="2600" dirty="0" smtClean="0">
                <a:latin typeface="Palatino Linotype" pitchFamily="18" charset="0"/>
                <a:cs typeface="Gungsuh"/>
              </a:rPr>
              <a:t> </a:t>
            </a:r>
            <a:r>
              <a:rPr sz="2600" spc="-5" dirty="0" smtClean="0">
                <a:latin typeface="Palatino Linotype" pitchFamily="18" charset="0"/>
                <a:cs typeface="Gungsuh"/>
              </a:rPr>
              <a:t>experienc</a:t>
            </a:r>
            <a:r>
              <a:rPr sz="2600" spc="-10" dirty="0" smtClean="0">
                <a:latin typeface="Palatino Linotype" pitchFamily="18" charset="0"/>
                <a:cs typeface="Gungsuh"/>
              </a:rPr>
              <a:t>e</a:t>
            </a:r>
            <a:r>
              <a:rPr sz="2600" dirty="0">
                <a:latin typeface="Palatino Linotype" pitchFamily="18" charset="0"/>
                <a:cs typeface="Gungsuh"/>
              </a:rPr>
              <a:t>?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Palatino Linotype" pitchFamily="18" charset="0"/>
                <a:cs typeface="Gungsuh"/>
              </a:rPr>
              <a:t>H</a:t>
            </a:r>
            <a:r>
              <a:rPr sz="2600" spc="-15" dirty="0">
                <a:latin typeface="Palatino Linotype" pitchFamily="18" charset="0"/>
                <a:cs typeface="Gungsuh"/>
              </a:rPr>
              <a:t>o</a:t>
            </a:r>
            <a:r>
              <a:rPr sz="2600" dirty="0">
                <a:latin typeface="Palatino Linotype" pitchFamily="18" charset="0"/>
                <a:cs typeface="Gungsuh"/>
              </a:rPr>
              <a:t>w</a:t>
            </a:r>
            <a:r>
              <a:rPr sz="2600" spc="1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lo</a:t>
            </a:r>
            <a:r>
              <a:rPr sz="2600" spc="-10" dirty="0">
                <a:latin typeface="Palatino Linotype" pitchFamily="18" charset="0"/>
                <a:cs typeface="Gungsuh"/>
              </a:rPr>
              <a:t>n</a:t>
            </a:r>
            <a:r>
              <a:rPr sz="2600" spc="-20" dirty="0">
                <a:latin typeface="Palatino Linotype" pitchFamily="18" charset="0"/>
                <a:cs typeface="Gungsuh"/>
              </a:rPr>
              <a:t>g</a:t>
            </a:r>
            <a:r>
              <a:rPr sz="2600" dirty="0">
                <a:latin typeface="Palatino Linotype" pitchFamily="18" charset="0"/>
                <a:cs typeface="Gungsuh"/>
              </a:rPr>
              <a:t> </a:t>
            </a:r>
            <a:r>
              <a:rPr sz="2600" spc="-5" dirty="0">
                <a:latin typeface="Palatino Linotype" pitchFamily="18" charset="0"/>
                <a:cs typeface="Gungsuh"/>
              </a:rPr>
              <a:t>ca</a:t>
            </a:r>
            <a:r>
              <a:rPr sz="2600" dirty="0">
                <a:latin typeface="Palatino Linotype" pitchFamily="18" charset="0"/>
                <a:cs typeface="Gungsuh"/>
              </a:rPr>
              <a:t>n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my</a:t>
            </a:r>
            <a:r>
              <a:rPr sz="2600" spc="-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resume</a:t>
            </a:r>
            <a:r>
              <a:rPr sz="2600" spc="-10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be?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20" dirty="0">
                <a:latin typeface="Palatino Linotype" pitchFamily="18" charset="0"/>
                <a:cs typeface="Gungsuh"/>
              </a:rPr>
              <a:t>Do</a:t>
            </a:r>
            <a:r>
              <a:rPr sz="2600" spc="-15" dirty="0">
                <a:latin typeface="Palatino Linotype" pitchFamily="18" charset="0"/>
                <a:cs typeface="Gungsuh"/>
              </a:rPr>
              <a:t> I</a:t>
            </a:r>
            <a:r>
              <a:rPr sz="2600" spc="5" dirty="0">
                <a:latin typeface="Palatino Linotype" pitchFamily="18" charset="0"/>
                <a:cs typeface="Gungsuh"/>
              </a:rPr>
              <a:t> </a:t>
            </a:r>
            <a:r>
              <a:rPr sz="2600" spc="-5" dirty="0">
                <a:latin typeface="Palatino Linotype" pitchFamily="18" charset="0"/>
                <a:cs typeface="Gungsuh"/>
              </a:rPr>
              <a:t>nee</a:t>
            </a:r>
            <a:r>
              <a:rPr sz="2600" dirty="0">
                <a:latin typeface="Palatino Linotype" pitchFamily="18" charset="0"/>
                <a:cs typeface="Gungsuh"/>
              </a:rPr>
              <a:t>d</a:t>
            </a:r>
            <a:r>
              <a:rPr sz="2600" spc="-1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a</a:t>
            </a:r>
            <a:r>
              <a:rPr sz="2600" spc="5" dirty="0">
                <a:latin typeface="Palatino Linotype" pitchFamily="18" charset="0"/>
                <a:cs typeface="Gungsuh"/>
              </a:rPr>
              <a:t> </a:t>
            </a:r>
            <a:r>
              <a:rPr sz="2600" spc="-25" dirty="0">
                <a:latin typeface="Palatino Linotype" pitchFamily="18" charset="0"/>
                <a:cs typeface="Gungsuh"/>
              </a:rPr>
              <a:t>co</a:t>
            </a:r>
            <a:r>
              <a:rPr sz="2600" spc="-30" dirty="0">
                <a:latin typeface="Palatino Linotype" pitchFamily="18" charset="0"/>
                <a:cs typeface="Gungsuh"/>
              </a:rPr>
              <a:t>v</a:t>
            </a:r>
            <a:r>
              <a:rPr sz="2600" spc="-5" dirty="0">
                <a:latin typeface="Palatino Linotype" pitchFamily="18" charset="0"/>
                <a:cs typeface="Gungsuh"/>
              </a:rPr>
              <a:t>e</a:t>
            </a:r>
            <a:r>
              <a:rPr sz="2600" dirty="0">
                <a:latin typeface="Palatino Linotype" pitchFamily="18" charset="0"/>
                <a:cs typeface="Gungsuh"/>
              </a:rPr>
              <a:t>r</a:t>
            </a:r>
            <a:r>
              <a:rPr sz="2600" spc="5" dirty="0">
                <a:latin typeface="Palatino Linotype" pitchFamily="18" charset="0"/>
                <a:cs typeface="Gungsuh"/>
              </a:rPr>
              <a:t> </a:t>
            </a:r>
            <a:r>
              <a:rPr sz="2600" spc="-15" dirty="0">
                <a:latin typeface="Palatino Linotype" pitchFamily="18" charset="0"/>
                <a:cs typeface="Gungsuh"/>
              </a:rPr>
              <a:t>let</a:t>
            </a:r>
            <a:r>
              <a:rPr sz="2600" spc="-10" dirty="0">
                <a:latin typeface="Palatino Linotype" pitchFamily="18" charset="0"/>
                <a:cs typeface="Gungsuh"/>
              </a:rPr>
              <a:t>t</a:t>
            </a:r>
            <a:r>
              <a:rPr sz="2600" spc="-5" dirty="0">
                <a:latin typeface="Palatino Linotype" pitchFamily="18" charset="0"/>
                <a:cs typeface="Gungsuh"/>
              </a:rPr>
              <a:t>er?</a:t>
            </a:r>
            <a:endParaRPr sz="2600" dirty="0">
              <a:latin typeface="Palatino Linotype" pitchFamily="18" charset="0"/>
              <a:cs typeface="Gungsuh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Palatino Linotype" pitchFamily="18" charset="0"/>
                <a:cs typeface="Gungsuh"/>
              </a:rPr>
              <a:t>Wh</a:t>
            </a:r>
            <a:r>
              <a:rPr sz="2600" spc="5" dirty="0">
                <a:latin typeface="Palatino Linotype" pitchFamily="18" charset="0"/>
                <a:cs typeface="Gungsuh"/>
              </a:rPr>
              <a:t>a</a:t>
            </a:r>
            <a:r>
              <a:rPr sz="2600" spc="-15" dirty="0">
                <a:latin typeface="Palatino Linotype" pitchFamily="18" charset="0"/>
                <a:cs typeface="Gungsuh"/>
              </a:rPr>
              <a:t>t</a:t>
            </a:r>
            <a:r>
              <a:rPr sz="2600" dirty="0">
                <a:latin typeface="Palatino Linotype" pitchFamily="18" charset="0"/>
                <a:cs typeface="Gungsuh"/>
              </a:rPr>
              <a:t> </a:t>
            </a:r>
            <a:r>
              <a:rPr sz="2600" spc="-10" dirty="0">
                <a:latin typeface="Palatino Linotype" pitchFamily="18" charset="0"/>
                <a:cs typeface="Gungsuh"/>
              </a:rPr>
              <a:t>o</a:t>
            </a:r>
            <a:r>
              <a:rPr sz="2600" dirty="0">
                <a:latin typeface="Palatino Linotype" pitchFamily="18" charset="0"/>
                <a:cs typeface="Gungsuh"/>
              </a:rPr>
              <a:t>ther </a:t>
            </a:r>
            <a:r>
              <a:rPr sz="2600" spc="-25" dirty="0">
                <a:latin typeface="Palatino Linotype" pitchFamily="18" charset="0"/>
                <a:cs typeface="Gungsuh"/>
              </a:rPr>
              <a:t>q</a:t>
            </a:r>
            <a:r>
              <a:rPr sz="2600" spc="-30" dirty="0">
                <a:latin typeface="Palatino Linotype" pitchFamily="18" charset="0"/>
                <a:cs typeface="Gungsuh"/>
              </a:rPr>
              <a:t>u</a:t>
            </a:r>
            <a:r>
              <a:rPr sz="2600" spc="-20" dirty="0">
                <a:latin typeface="Palatino Linotype" pitchFamily="18" charset="0"/>
                <a:cs typeface="Gungsuh"/>
              </a:rPr>
              <a:t>es</a:t>
            </a:r>
            <a:r>
              <a:rPr sz="2600" spc="-10" dirty="0">
                <a:latin typeface="Palatino Linotype" pitchFamily="18" charset="0"/>
                <a:cs typeface="Gungsuh"/>
              </a:rPr>
              <a:t>t</a:t>
            </a:r>
            <a:r>
              <a:rPr sz="2600" dirty="0">
                <a:latin typeface="Palatino Linotype" pitchFamily="18" charset="0"/>
                <a:cs typeface="Gungsuh"/>
              </a:rPr>
              <a:t>io</a:t>
            </a:r>
            <a:r>
              <a:rPr sz="2600" spc="-10" dirty="0">
                <a:latin typeface="Palatino Linotype" pitchFamily="18" charset="0"/>
                <a:cs typeface="Gungsuh"/>
              </a:rPr>
              <a:t>n</a:t>
            </a:r>
            <a:r>
              <a:rPr sz="2600" dirty="0">
                <a:latin typeface="Palatino Linotype" pitchFamily="18" charset="0"/>
                <a:cs typeface="Gungsuh"/>
              </a:rPr>
              <a:t>s </a:t>
            </a:r>
            <a:r>
              <a:rPr sz="2600" spc="-20" dirty="0">
                <a:latin typeface="Palatino Linotype" pitchFamily="18" charset="0"/>
                <a:cs typeface="Gungsuh"/>
              </a:rPr>
              <a:t>do</a:t>
            </a:r>
            <a:r>
              <a:rPr sz="2600" spc="-15" dirty="0">
                <a:latin typeface="Palatino Linotype" pitchFamily="18" charset="0"/>
                <a:cs typeface="Gungsuh"/>
              </a:rPr>
              <a:t> </a:t>
            </a:r>
            <a:r>
              <a:rPr sz="2600" dirty="0">
                <a:latin typeface="Palatino Linotype" pitchFamily="18" charset="0"/>
                <a:cs typeface="Gungsuh"/>
              </a:rPr>
              <a:t>y</a:t>
            </a:r>
            <a:r>
              <a:rPr sz="2600" spc="-25" dirty="0">
                <a:latin typeface="Palatino Linotype" pitchFamily="18" charset="0"/>
                <a:cs typeface="Gungsuh"/>
              </a:rPr>
              <a:t>o</a:t>
            </a:r>
            <a:r>
              <a:rPr sz="2600" spc="-20" dirty="0">
                <a:latin typeface="Palatino Linotype" pitchFamily="18" charset="0"/>
                <a:cs typeface="Gungsuh"/>
              </a:rPr>
              <a:t>u</a:t>
            </a:r>
            <a:r>
              <a:rPr sz="2600" spc="-10" dirty="0">
                <a:latin typeface="Palatino Linotype" pitchFamily="18" charset="0"/>
                <a:cs typeface="Gungsuh"/>
              </a:rPr>
              <a:t> </a:t>
            </a:r>
            <a:r>
              <a:rPr sz="2600" spc="-5" dirty="0">
                <a:latin typeface="Palatino Linotype" pitchFamily="18" charset="0"/>
                <a:cs typeface="Gungsuh"/>
              </a:rPr>
              <a:t>have?</a:t>
            </a:r>
            <a:endParaRPr sz="2600" dirty="0">
              <a:latin typeface="Palatino Linotype" pitchFamily="18" charset="0"/>
              <a:cs typeface="Gungsu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0" y="2133600"/>
            <a:ext cx="2057400" cy="136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146" name="Picture 2" descr="C:\Users\lemetzger\AppData\Local\Microsoft\Windows\Temporary Internet Files\Content.IE5\L3SC8TSS\MC9004414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33800"/>
            <a:ext cx="1447571" cy="2039840"/>
          </a:xfrm>
          <a:prstGeom prst="rect">
            <a:avLst/>
          </a:prstGeom>
          <a:noFill/>
        </p:spPr>
      </p:pic>
      <p:pic>
        <p:nvPicPr>
          <p:cNvPr id="9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  <a:ea typeface="Batang" pitchFamily="18" charset="-127"/>
              </a:rPr>
              <a:t>Thank you!</a:t>
            </a:r>
            <a:endParaRPr lang="en-US" sz="3600" b="1" dirty="0">
              <a:latin typeface="Palatino Linotype" pitchFamily="18" charset="0"/>
              <a:ea typeface="Batang" pitchFamily="18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4040188" cy="659352"/>
          </a:xfrm>
        </p:spPr>
        <p:txBody>
          <a:bodyPr/>
          <a:lstStyle/>
          <a:p>
            <a:r>
              <a:rPr lang="en-US" dirty="0" smtClean="0"/>
              <a:t>Contact </a:t>
            </a:r>
            <a:r>
              <a:rPr lang="en-US" dirty="0" smtClean="0"/>
              <a:t>Loren: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781800" y="1859757"/>
            <a:ext cx="1905000" cy="731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676400"/>
            <a:ext cx="5181600" cy="384572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lemetzger@ucsd.edu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858 822 6772</a:t>
            </a:r>
          </a:p>
          <a:p>
            <a:r>
              <a:rPr lang="en-US" dirty="0" smtClean="0">
                <a:hlinkClick r:id="rId3"/>
              </a:rPr>
              <a:t>http://www.jacobsschool.ucsd.edu/TIP</a:t>
            </a:r>
            <a:endParaRPr lang="en-US" dirty="0" smtClean="0"/>
          </a:p>
          <a:p>
            <a:r>
              <a:rPr lang="en-US" dirty="0" smtClean="0"/>
              <a:t>APPLY! You won’t regret it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Contact Paula:</a:t>
            </a:r>
          </a:p>
          <a:p>
            <a:r>
              <a:rPr lang="en-US" dirty="0" smtClean="0">
                <a:hlinkClick r:id="rId4"/>
              </a:rPr>
              <a:t>Pkreger@ucsd.edu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T:\Development Shared\C A P\TIP\PhotosForSlideshow\2011 Solar Turbines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447800"/>
            <a:ext cx="3481226" cy="2312158"/>
          </a:xfrm>
          <a:prstGeom prst="rect">
            <a:avLst/>
          </a:prstGeom>
          <a:noFill/>
        </p:spPr>
      </p:pic>
      <p:pic>
        <p:nvPicPr>
          <p:cNvPr id="15363" name="Picture 3" descr="T:\Development Shared\C A P\TIP\PhotosForSlideshow\2011 TIP Training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1700" y="4419600"/>
            <a:ext cx="2819400" cy="1728019"/>
          </a:xfrm>
          <a:prstGeom prst="rect">
            <a:avLst/>
          </a:prstGeom>
          <a:noFill/>
        </p:spPr>
      </p:pic>
      <p:pic>
        <p:nvPicPr>
          <p:cNvPr id="15364" name="Picture 4" descr="T:\Development Shared\C A P\TIP\PhotosForSlideshow\2012 SDGE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962400"/>
            <a:ext cx="3429000" cy="2286000"/>
          </a:xfrm>
          <a:prstGeom prst="rect">
            <a:avLst/>
          </a:prstGeom>
          <a:noFill/>
        </p:spPr>
      </p:pic>
      <p:sp>
        <p:nvSpPr>
          <p:cNvPr id="10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What is the Team Internship Program (TIP)?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43484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>
                <a:latin typeface="Palatino Linotype" pitchFamily="18" charset="0"/>
              </a:rPr>
              <a:t>Employers Want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Technical skills</a:t>
            </a:r>
          </a:p>
          <a:p>
            <a:pPr lvl="0"/>
            <a:r>
              <a:rPr lang="en-US" sz="2400" dirty="0" smtClean="0"/>
              <a:t>New and innovative ideas</a:t>
            </a:r>
            <a:endParaRPr lang="en-US" sz="2400" dirty="0" smtClean="0">
              <a:latin typeface="Palatino Linotype" pitchFamily="18" charset="0"/>
            </a:endParaRPr>
          </a:p>
          <a:p>
            <a:pPr lvl="0"/>
            <a:r>
              <a:rPr lang="en-US" sz="2400" dirty="0" smtClean="0">
                <a:latin typeface="Palatino Linotype" pitchFamily="18" charset="0"/>
              </a:rPr>
              <a:t>Collaboration 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Teamwork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Creativity</a:t>
            </a:r>
          </a:p>
          <a:p>
            <a:pPr lvl="0"/>
            <a:endParaRPr lang="en-US" sz="1200" dirty="0" smtClean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43400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2600" b="1" dirty="0" smtClean="0">
                <a:latin typeface="Palatino Linotype" pitchFamily="18" charset="0"/>
              </a:rPr>
              <a:t>AND…</a:t>
            </a:r>
          </a:p>
        </p:txBody>
      </p:sp>
      <p:pic>
        <p:nvPicPr>
          <p:cNvPr id="1028" name="Picture 4" descr="C:\Users\lemetzger\AppData\Local\Microsoft\Windows\Temporary Internet Files\Content.IE5\3LLXQSWN\MC9000562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24400"/>
            <a:ext cx="1646834" cy="16541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43484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>
                <a:latin typeface="Palatino Linotype" pitchFamily="18" charset="0"/>
              </a:rPr>
              <a:t>What You Get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Real-world experience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Top-notch Employers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Access to industry leaders</a:t>
            </a:r>
          </a:p>
          <a:p>
            <a:pPr lvl="0"/>
            <a:r>
              <a:rPr lang="en-US" sz="2400" dirty="0" smtClean="0">
                <a:latin typeface="Palatino Linotype" pitchFamily="18" charset="0"/>
              </a:rPr>
              <a:t>Team building</a:t>
            </a:r>
          </a:p>
          <a:p>
            <a:pPr lvl="0" algn="ctr">
              <a:buNone/>
            </a:pPr>
            <a:endParaRPr lang="en-US" sz="2000" dirty="0" smtClean="0">
              <a:latin typeface="Palatino Linotype" pitchFamily="18" charset="0"/>
            </a:endParaRPr>
          </a:p>
          <a:p>
            <a:pPr lvl="0" algn="ctr">
              <a:buNone/>
            </a:pPr>
            <a:endParaRPr lang="en-US" sz="2000" dirty="0" smtClean="0">
              <a:latin typeface="Palatino Linotype" pitchFamily="18" charset="0"/>
            </a:endParaRPr>
          </a:p>
          <a:p>
            <a:pPr lvl="0">
              <a:buNone/>
            </a:pPr>
            <a:endParaRPr lang="en-US" sz="2000" dirty="0" smtClean="0">
              <a:latin typeface="Palatino Linotype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191000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2600" b="1" dirty="0" smtClean="0">
                <a:latin typeface="Palatino Linotype" pitchFamily="18" charset="0"/>
              </a:rPr>
              <a:t>AND…</a:t>
            </a:r>
          </a:p>
        </p:txBody>
      </p:sp>
      <p:pic>
        <p:nvPicPr>
          <p:cNvPr id="1026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00600"/>
            <a:ext cx="1524000" cy="1529479"/>
          </a:xfrm>
          <a:prstGeom prst="rect">
            <a:avLst/>
          </a:prstGeom>
          <a:noFill/>
        </p:spPr>
      </p:pic>
      <p:pic>
        <p:nvPicPr>
          <p:cNvPr id="11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Details of TIP….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3484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>
                <a:latin typeface="Palatino Linotype" pitchFamily="18" charset="0"/>
              </a:rPr>
              <a:t>10-12 weeks over the summer</a:t>
            </a:r>
          </a:p>
          <a:p>
            <a:pPr lvl="0"/>
            <a:endParaRPr lang="en-US" sz="1200" dirty="0" smtClean="0">
              <a:latin typeface="Palatino Linotype" pitchFamily="18" charset="0"/>
            </a:endParaRPr>
          </a:p>
          <a:p>
            <a:pPr lvl="0"/>
            <a:r>
              <a:rPr lang="en-US" sz="2400" dirty="0" smtClean="0">
                <a:latin typeface="Palatino Linotype" pitchFamily="18" charset="0"/>
              </a:rPr>
              <a:t>Full-time</a:t>
            </a:r>
            <a:endParaRPr lang="en-US" sz="1200" dirty="0" smtClean="0">
              <a:latin typeface="Palatino Linotype" pitchFamily="18" charset="0"/>
            </a:endParaRPr>
          </a:p>
          <a:p>
            <a:pPr lvl="0"/>
            <a:endParaRPr lang="en-US" sz="1200" dirty="0" smtClean="0">
              <a:latin typeface="Palatino Linotype" pitchFamily="18" charset="0"/>
            </a:endParaRPr>
          </a:p>
          <a:p>
            <a:pPr lvl="0"/>
            <a:r>
              <a:rPr lang="en-US" sz="2400" dirty="0" smtClean="0">
                <a:latin typeface="Palatino Linotype" pitchFamily="18" charset="0"/>
              </a:rPr>
              <a:t>2-5 member teams with unique technical experience and training</a:t>
            </a:r>
          </a:p>
          <a:p>
            <a:pPr lvl="0"/>
            <a:endParaRPr lang="en-US" sz="1200" dirty="0" smtClean="0">
              <a:latin typeface="Palatino Linotype" pitchFamily="18" charset="0"/>
            </a:endParaRPr>
          </a:p>
          <a:p>
            <a:pPr lvl="0"/>
            <a:r>
              <a:rPr lang="en-US" sz="2400" dirty="0" smtClean="0">
                <a:latin typeface="Palatino Linotype" pitchFamily="18" charset="0"/>
              </a:rPr>
              <a:t>All degree levels welcome</a:t>
            </a:r>
          </a:p>
          <a:p>
            <a:pPr lvl="0"/>
            <a:endParaRPr lang="en-US" sz="1200" dirty="0" smtClean="0">
              <a:latin typeface="Palatino Linotype" pitchFamily="18" charset="0"/>
            </a:endParaRPr>
          </a:p>
          <a:p>
            <a:pPr lvl="0"/>
            <a:r>
              <a:rPr lang="en-US" sz="2400" dirty="0" smtClean="0">
                <a:latin typeface="Palatino Linotype" pitchFamily="18" charset="0"/>
              </a:rPr>
              <a:t>Open to engineering majors</a:t>
            </a:r>
          </a:p>
          <a:p>
            <a:endParaRPr lang="en-US" sz="2400" dirty="0">
              <a:latin typeface="Palatino Linotype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074" name="Picture 2" descr="T:\Development Shared\C A P\TIP\PhotosForSlideshow\2011 BlueHornet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352800" cy="2090214"/>
          </a:xfrm>
          <a:prstGeom prst="rect">
            <a:avLst/>
          </a:prstGeom>
          <a:noFill/>
        </p:spPr>
      </p:pic>
      <p:pic>
        <p:nvPicPr>
          <p:cNvPr id="3075" name="Picture 3" descr="T:\Development Shared\C A P\TIP\PhotosForSlideshow\2011 CareFusion Sean Tsui, Kyle Stewart, Daniel Contre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352800" cy="2286000"/>
          </a:xfrm>
          <a:prstGeom prst="rect">
            <a:avLst/>
          </a:prstGeom>
          <a:noFill/>
        </p:spPr>
      </p:pic>
      <p:pic>
        <p:nvPicPr>
          <p:cNvPr id="9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Timeline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2362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>
                <a:latin typeface="Palatino Linotype" pitchFamily="18" charset="0"/>
              </a:rPr>
              <a:t>October-December</a:t>
            </a:r>
            <a:r>
              <a:rPr lang="en-US" dirty="0" smtClean="0">
                <a:latin typeface="Palatino Linotype" pitchFamily="18" charset="0"/>
              </a:rPr>
              <a:t>: Companies include TIP in budget planning </a:t>
            </a:r>
          </a:p>
          <a:p>
            <a:pPr lvl="0"/>
            <a:r>
              <a:rPr lang="en-US" b="1" dirty="0" smtClean="0">
                <a:latin typeface="Palatino Linotype" pitchFamily="18" charset="0"/>
              </a:rPr>
              <a:t>January-February:</a:t>
            </a:r>
            <a:r>
              <a:rPr lang="en-US" dirty="0" smtClean="0">
                <a:latin typeface="Palatino Linotype" pitchFamily="18" charset="0"/>
              </a:rPr>
              <a:t> Projects posted </a:t>
            </a:r>
            <a:r>
              <a:rPr lang="en-US" b="1" u="sng" dirty="0" smtClean="0">
                <a:latin typeface="Palatino Linotype" pitchFamily="18" charset="0"/>
              </a:rPr>
              <a:t>&amp;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Student applications accepted </a:t>
            </a:r>
          </a:p>
          <a:p>
            <a:pPr lvl="0"/>
            <a:r>
              <a:rPr lang="en-US" b="1" dirty="0" smtClean="0">
                <a:latin typeface="Palatino Linotype" pitchFamily="18" charset="0"/>
              </a:rPr>
              <a:t>March: </a:t>
            </a:r>
            <a:r>
              <a:rPr lang="en-US" dirty="0" smtClean="0">
                <a:latin typeface="Palatino Linotype" pitchFamily="18" charset="0"/>
              </a:rPr>
              <a:t>Last chance to apply </a:t>
            </a:r>
            <a:r>
              <a:rPr lang="en-US" b="1" u="sng" dirty="0" smtClean="0">
                <a:latin typeface="Palatino Linotype" pitchFamily="18" charset="0"/>
              </a:rPr>
              <a:t>&amp;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Candidate screening begins </a:t>
            </a:r>
          </a:p>
          <a:p>
            <a:pPr lvl="0"/>
            <a:r>
              <a:rPr lang="en-US" b="1" dirty="0" smtClean="0">
                <a:latin typeface="Palatino Linotype" pitchFamily="18" charset="0"/>
              </a:rPr>
              <a:t>April:</a:t>
            </a:r>
            <a:r>
              <a:rPr lang="en-US" dirty="0" smtClean="0">
                <a:latin typeface="Palatino Linotype" pitchFamily="18" charset="0"/>
              </a:rPr>
              <a:t> Candidate screenings continue </a:t>
            </a:r>
            <a:r>
              <a:rPr lang="en-US" b="1" u="sng" dirty="0" smtClean="0">
                <a:latin typeface="Palatino Linotype" pitchFamily="18" charset="0"/>
              </a:rPr>
              <a:t>&amp;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Interviews begin</a:t>
            </a:r>
          </a:p>
          <a:p>
            <a:pPr lvl="0"/>
            <a:r>
              <a:rPr lang="en-US" b="1" dirty="0" smtClean="0">
                <a:latin typeface="Palatino Linotype" pitchFamily="18" charset="0"/>
              </a:rPr>
              <a:t>May: </a:t>
            </a:r>
            <a:r>
              <a:rPr lang="en-US" dirty="0" smtClean="0">
                <a:latin typeface="Palatino Linotype" pitchFamily="18" charset="0"/>
              </a:rPr>
              <a:t>Team selections </a:t>
            </a:r>
            <a:r>
              <a:rPr lang="en-US" b="1" u="sng" dirty="0" smtClean="0">
                <a:latin typeface="Palatino Linotype" pitchFamily="18" charset="0"/>
              </a:rPr>
              <a:t>&amp;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Pre-deployment training </a:t>
            </a:r>
          </a:p>
          <a:p>
            <a:pPr lvl="0"/>
            <a:r>
              <a:rPr lang="en-US" b="1" dirty="0" smtClean="0">
                <a:latin typeface="Palatino Linotype" pitchFamily="18" charset="0"/>
              </a:rPr>
              <a:t>June-September:</a:t>
            </a:r>
            <a:r>
              <a:rPr lang="en-US" dirty="0" smtClean="0">
                <a:latin typeface="Palatino Linotype" pitchFamily="18" charset="0"/>
              </a:rPr>
              <a:t> Internship period</a:t>
            </a:r>
          </a:p>
          <a:p>
            <a:endParaRPr lang="en-US" dirty="0"/>
          </a:p>
        </p:txBody>
      </p:sp>
      <p:pic>
        <p:nvPicPr>
          <p:cNvPr id="4098" name="Picture 2" descr="T:\Development Shared\C A P\TIP\PhotosForSlideshow\2011 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5867400" cy="2667000"/>
          </a:xfrm>
          <a:prstGeom prst="rect">
            <a:avLst/>
          </a:prstGeom>
          <a:noFill/>
        </p:spPr>
      </p:pic>
      <p:sp>
        <p:nvSpPr>
          <p:cNvPr id="5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TIP </a:t>
            </a:r>
            <a:r>
              <a:rPr lang="en-US" sz="3600" b="1" dirty="0" smtClean="0">
                <a:latin typeface="Palatino Linotype" pitchFamily="18" charset="0"/>
              </a:rPr>
              <a:t>2015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354 Students</a:t>
            </a:r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85 </a:t>
            </a:r>
            <a:r>
              <a:rPr lang="en-US" dirty="0" smtClean="0">
                <a:latin typeface="Palatino Linotype" pitchFamily="18" charset="0"/>
              </a:rPr>
              <a:t>Teams</a:t>
            </a:r>
          </a:p>
          <a:p>
            <a:r>
              <a:rPr lang="en-US" dirty="0">
                <a:latin typeface="Palatino Linotype" pitchFamily="18" charset="0"/>
              </a:rPr>
              <a:t>1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International</a:t>
            </a:r>
          </a:p>
          <a:p>
            <a:r>
              <a:rPr lang="en-US" dirty="0" smtClean="0">
                <a:latin typeface="Palatino Linotype" pitchFamily="18" charset="0"/>
              </a:rPr>
              <a:t>53 </a:t>
            </a:r>
            <a:r>
              <a:rPr lang="en-US" dirty="0" smtClean="0">
                <a:latin typeface="Palatino Linotype" pitchFamily="18" charset="0"/>
              </a:rPr>
              <a:t>companies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146" name="Picture 2" descr="T:\Development Shared\C A P\TIP\PhotosForSlideshow\2011 SAIC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3124200" cy="2133600"/>
          </a:xfrm>
          <a:prstGeom prst="rect">
            <a:avLst/>
          </a:prstGeom>
          <a:noFill/>
        </p:spPr>
      </p:pic>
      <p:pic>
        <p:nvPicPr>
          <p:cNvPr id="6147" name="Picture 3" descr="T:\Development Shared\C A P\TIP\PhotosForSlideshow\2011 SD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286000" cy="2148840"/>
          </a:xfrm>
          <a:prstGeom prst="rect">
            <a:avLst/>
          </a:prstGeom>
          <a:noFill/>
        </p:spPr>
      </p:pic>
      <p:pic>
        <p:nvPicPr>
          <p:cNvPr id="6148" name="Picture 4" descr="T:\Development Shared\C A P\TIP\PhotosForSlideshow\2012 CAP Board Mtg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05200"/>
            <a:ext cx="3200400" cy="2133600"/>
          </a:xfrm>
          <a:prstGeom prst="rect">
            <a:avLst/>
          </a:prstGeom>
          <a:noFill/>
        </p:spPr>
      </p:pic>
      <p:pic>
        <p:nvPicPr>
          <p:cNvPr id="6149" name="Picture 5" descr="T:\Development Shared\C A P\TIP\PhotosForSlideshow\2012 CAP Board Mtg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219200"/>
            <a:ext cx="3086100" cy="2057400"/>
          </a:xfrm>
          <a:prstGeom prst="rect">
            <a:avLst/>
          </a:prstGeom>
          <a:noFill/>
        </p:spPr>
      </p:pic>
      <p:pic>
        <p:nvPicPr>
          <p:cNvPr id="11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What does TIP mean for your Future?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Unique opportunity to meet &amp; work with a wide variety of team members.</a:t>
            </a:r>
          </a:p>
          <a:p>
            <a:pPr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Build great networking opportunities through current industry professionals.</a:t>
            </a:r>
          </a:p>
          <a:p>
            <a:pPr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The majority of students involved in a TIP summer position were hired by the company at which they worked.</a:t>
            </a:r>
          </a:p>
          <a:p>
            <a:endParaRPr lang="en-US" dirty="0"/>
          </a:p>
        </p:txBody>
      </p:sp>
      <p:pic>
        <p:nvPicPr>
          <p:cNvPr id="1026" name="Picture 2" descr="C:\Users\lemetzger\AppData\Local\Microsoft\Windows\Temporary Internet Files\Content.IE5\L3SC8TSS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876800"/>
            <a:ext cx="1409700" cy="1409700"/>
          </a:xfrm>
          <a:prstGeom prst="rect">
            <a:avLst/>
          </a:prstGeom>
          <a:noFill/>
        </p:spPr>
      </p:pic>
      <p:sp>
        <p:nvSpPr>
          <p:cNvPr id="5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Palatino Linotype" pitchFamily="18" charset="0"/>
              </a:rPr>
              <a:t>How do I apply?</a:t>
            </a:r>
            <a:endParaRPr lang="en-US" sz="30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Apply using the Team Internship Website:</a:t>
            </a:r>
          </a:p>
          <a:p>
            <a:r>
              <a:rPr lang="en-US" dirty="0" smtClean="0">
                <a:hlinkClick r:id="rId3"/>
              </a:rPr>
              <a:t>http://www.jacobsschool.ucsd.edu/tip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the </a:t>
            </a:r>
            <a:r>
              <a:rPr lang="en-US" dirty="0" smtClean="0">
                <a:solidFill>
                  <a:srgbClr val="FF0000"/>
                </a:solidFill>
              </a:rPr>
              <a:t>project list </a:t>
            </a:r>
            <a:r>
              <a:rPr lang="en-US" dirty="0" smtClean="0"/>
              <a:t>to identify which projects you want to apply for.</a:t>
            </a:r>
          </a:p>
          <a:p>
            <a:endParaRPr lang="en-US" dirty="0" smtClean="0"/>
          </a:p>
          <a:p>
            <a:r>
              <a:rPr lang="en-US" dirty="0" smtClean="0"/>
              <a:t>Ensure you have a resume on file in the </a:t>
            </a:r>
            <a:r>
              <a:rPr lang="en-US" dirty="0" smtClean="0">
                <a:solidFill>
                  <a:srgbClr val="FF0000"/>
                </a:solidFill>
              </a:rPr>
              <a:t>Jacobs School Resume Database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Complete the </a:t>
            </a:r>
            <a:r>
              <a:rPr lang="en-US" dirty="0" smtClean="0">
                <a:solidFill>
                  <a:srgbClr val="FF0000"/>
                </a:solidFill>
              </a:rPr>
              <a:t>team internship application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Apply for each project </a:t>
            </a:r>
            <a:r>
              <a:rPr lang="en-US" dirty="0" smtClean="0"/>
              <a:t>via the Jacobs link.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050" name="Picture 2" descr="C:\Users\lemetzger\AppData\Local\Microsoft\Windows\Temporary Internet Files\Content.IE5\3LLXQSWN\MC9000786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937455"/>
            <a:ext cx="762000" cy="1639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Palatino Linotype" pitchFamily="18" charset="0"/>
              </a:rPr>
              <a:t>Some Participating </a:t>
            </a:r>
            <a:r>
              <a:rPr lang="en-US" sz="3600" b="1" dirty="0" smtClean="0">
                <a:latin typeface="Palatino Linotype" pitchFamily="18" charset="0"/>
              </a:rPr>
              <a:t>Companies…</a:t>
            </a:r>
            <a:endParaRPr lang="en-US" sz="3600" b="1" dirty="0"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2438400" cy="10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2366962" cy="11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124200"/>
            <a:ext cx="360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22764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840746"/>
            <a:ext cx="2095500" cy="8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648200"/>
            <a:ext cx="171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3810000"/>
            <a:ext cx="2924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953000"/>
            <a:ext cx="2266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ViaSat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200400"/>
            <a:ext cx="952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Becton, Dickinson and Company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1981200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Content Placeholder 44" descr="Teradata">
            <a:hlinkClick r:id="rId13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2438400"/>
            <a:ext cx="952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Qualcomm">
            <a:hlinkClick r:id="rId15" tgtFrame="&quot;_blank&quot;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4648200"/>
            <a:ext cx="95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Laserfiche">
            <a:hlinkClick r:id="rId17" tgtFrame="&quot;_blank&quot;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16764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Sempra">
            <a:hlinkClick r:id="rId19" tgtFrame="&quot;_blank&quot;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28800" y="152400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Content Placeholder 49" descr="Mitek Systems">
            <a:hlinkClick r:id="rId21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" y="4800600"/>
            <a:ext cx="952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CareFusion">
            <a:hlinkClick r:id="rId23" tgtFrame="&quot;_blank&quot;"/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1000" y="5638800"/>
            <a:ext cx="95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 descr="T:\Development Shared\C A P\TIP\TIP Company Logos\TIP 2011 Sponsors Logos\Northrop_Grumman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66800" y="5943600"/>
            <a:ext cx="2231141" cy="387097"/>
          </a:xfrm>
          <a:prstGeom prst="rect">
            <a:avLst/>
          </a:prstGeom>
          <a:noFill/>
        </p:spPr>
      </p:pic>
      <p:pic>
        <p:nvPicPr>
          <p:cNvPr id="23554" name="Picture 2" descr="T:\Development Shared\C A P\TIP\TIP Company Logos\TIP 2011 Sponsors Logos\navair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10000" y="5334000"/>
            <a:ext cx="4098713" cy="1145229"/>
          </a:xfrm>
          <a:prstGeom prst="rect">
            <a:avLst/>
          </a:prstGeom>
          <a:noFill/>
        </p:spPr>
      </p:pic>
      <p:pic>
        <p:nvPicPr>
          <p:cNvPr id="23556" name="Picture 4" descr="T:\Development Shared\C A P\TIP\TIP Company Logos\TIP 2011 Sponsors Logos\cymer-logo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486400" y="1524000"/>
            <a:ext cx="2721426" cy="381000"/>
          </a:xfrm>
          <a:prstGeom prst="rect">
            <a:avLst/>
          </a:prstGeom>
          <a:noFill/>
        </p:spPr>
      </p:pic>
      <p:pic>
        <p:nvPicPr>
          <p:cNvPr id="23557" name="Picture 5" descr="T:\Development Shared\C A P\TIP\TIP Company Logos\TIP 2011 Sponsors Logos\cisco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81200" y="4953000"/>
            <a:ext cx="1270009" cy="671517"/>
          </a:xfrm>
          <a:prstGeom prst="rect">
            <a:avLst/>
          </a:prstGeom>
          <a:noFill/>
        </p:spPr>
      </p:pic>
      <p:pic>
        <p:nvPicPr>
          <p:cNvPr id="23558" name="Picture 6" descr="T:\Development Shared\C A P\TIP\TIP Company Logos\TIP 2011 Sponsors Logos\genprobe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410200" y="2057400"/>
            <a:ext cx="1955800" cy="1066800"/>
          </a:xfrm>
          <a:prstGeom prst="rect">
            <a:avLst/>
          </a:prstGeom>
          <a:noFill/>
        </p:spPr>
      </p:pic>
      <p:sp>
        <p:nvSpPr>
          <p:cNvPr id="24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7" name="Picture 2" descr="\\de-files\cifs-DE\shared\Corporate Relations\C A P\TIP\Logos TIP 2015\Print\UCSanDiego-JacobsSchool-logo-TIP-PRINT_Black-01.ti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1753</TotalTime>
  <Words>1412</Words>
  <Application>Microsoft Office PowerPoint</Application>
  <PresentationFormat>On-screen Show (4:3)</PresentationFormat>
  <Paragraphs>250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Resume Writing Workshop &amp; Team Internship Program (TIP) Overview</vt:lpstr>
      <vt:lpstr>The Jacobs School Resume Database</vt:lpstr>
      <vt:lpstr>What is the Team Internship Program (TIP)?</vt:lpstr>
      <vt:lpstr>Details of TIP….</vt:lpstr>
      <vt:lpstr>Timeline</vt:lpstr>
      <vt:lpstr>TIP 2015</vt:lpstr>
      <vt:lpstr>What does TIP mean for your Future?</vt:lpstr>
      <vt:lpstr>How do I apply?</vt:lpstr>
      <vt:lpstr>Some Participating Companies…</vt:lpstr>
      <vt:lpstr>Like our CAP Facebook Page to Keep Up to Date!</vt:lpstr>
      <vt:lpstr>Foundation of Resume</vt:lpstr>
      <vt:lpstr>PowerPoint Presentation</vt:lpstr>
      <vt:lpstr>Things to Include</vt:lpstr>
      <vt:lpstr>Make Yourself Marketable</vt:lpstr>
      <vt:lpstr>On Campus Organizations</vt:lpstr>
      <vt:lpstr>Internships &amp; Technical Experience</vt:lpstr>
      <vt:lpstr>What Recruiters Look For:</vt:lpstr>
      <vt:lpstr>PowerPoint Presentation</vt:lpstr>
      <vt:lpstr>What are Soft Skills?</vt:lpstr>
      <vt:lpstr>Format: Overview vs. Objective</vt:lpstr>
      <vt:lpstr>Format: Technical Skills</vt:lpstr>
      <vt:lpstr>Format: Skills &amp; Qualifications</vt:lpstr>
      <vt:lpstr>Format: Internship/ Work Experience</vt:lpstr>
      <vt:lpstr>Tips &amp; Tricks</vt:lpstr>
      <vt:lpstr>Polish &amp; Perfect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EricaKosa</dc:creator>
  <cp:lastModifiedBy>lemetzger</cp:lastModifiedBy>
  <cp:revision>186</cp:revision>
  <dcterms:created xsi:type="dcterms:W3CDTF">2013-10-31T10:14:54Z</dcterms:created>
  <dcterms:modified xsi:type="dcterms:W3CDTF">2015-08-14T20:49:43Z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2012-11-30T00:00:00Z</vt:filetime>
  </property>
  <property fmtid="{D5CDD505-2E9C-101B-9397-08002B2CF9AE}" pid="3" name="LastSaved">
    <vt:filetime>2013-10-31T00:00:00Z</vt:filetime>
  </property>
</Properties>
</file>