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1"/>
  </p:notesMasterIdLst>
  <p:sldIdLst>
    <p:sldId id="256" r:id="rId2"/>
    <p:sldId id="257" r:id="rId3"/>
    <p:sldId id="276" r:id="rId4"/>
    <p:sldId id="277" r:id="rId5"/>
    <p:sldId id="309" r:id="rId6"/>
    <p:sldId id="306" r:id="rId7"/>
    <p:sldId id="260" r:id="rId8"/>
    <p:sldId id="312" r:id="rId9"/>
    <p:sldId id="304" r:id="rId10"/>
    <p:sldId id="314" r:id="rId11"/>
    <p:sldId id="266" r:id="rId12"/>
    <p:sldId id="317" r:id="rId13"/>
    <p:sldId id="284" r:id="rId14"/>
    <p:sldId id="283" r:id="rId15"/>
    <p:sldId id="286" r:id="rId16"/>
    <p:sldId id="287" r:id="rId17"/>
    <p:sldId id="288" r:id="rId18"/>
    <p:sldId id="289" r:id="rId19"/>
    <p:sldId id="290" r:id="rId20"/>
    <p:sldId id="310" r:id="rId21"/>
    <p:sldId id="292" r:id="rId22"/>
    <p:sldId id="311" r:id="rId23"/>
    <p:sldId id="307" r:id="rId24"/>
    <p:sldId id="295" r:id="rId25"/>
    <p:sldId id="297" r:id="rId26"/>
    <p:sldId id="305" r:id="rId27"/>
    <p:sldId id="264" r:id="rId28"/>
    <p:sldId id="315" r:id="rId29"/>
    <p:sldId id="27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897" autoAdjust="0"/>
  </p:normalViewPr>
  <p:slideViewPr>
    <p:cSldViewPr>
      <p:cViewPr varScale="1">
        <p:scale>
          <a:sx n="69" d="100"/>
          <a:sy n="69" d="100"/>
        </p:scale>
        <p:origin x="56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F60974-799D-EB4A-823B-2A8BBE0A0498}" type="doc">
      <dgm:prSet loTypeId="urn:microsoft.com/office/officeart/2005/8/layout/matrix1" loCatId="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726AD4A-B392-8B47-A354-29ACD3273B4C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Counseling</a:t>
          </a:r>
          <a:endParaRPr lang="en-US" sz="24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E539FD5F-90EA-1844-AF18-D5AE0E27D21A}" type="parTrans" cxnId="{2DD1F62C-B11E-024A-93D7-DB5D0CC73CC7}">
      <dgm:prSet/>
      <dgm:spPr/>
      <dgm:t>
        <a:bodyPr/>
        <a:lstStyle/>
        <a:p>
          <a:endParaRPr lang="en-US"/>
        </a:p>
      </dgm:t>
    </dgm:pt>
    <dgm:pt modelId="{81C96615-9D71-7348-99FE-7A40EB333CEF}" type="sibTrans" cxnId="{2DD1F62C-B11E-024A-93D7-DB5D0CC73CC7}">
      <dgm:prSet/>
      <dgm:spPr/>
      <dgm:t>
        <a:bodyPr/>
        <a:lstStyle/>
        <a:p>
          <a:endParaRPr lang="en-US"/>
        </a:p>
      </dgm:t>
    </dgm:pt>
    <dgm:pt modelId="{E0ACFE88-5AD4-584C-8652-EB154B8D8323}">
      <dgm:prSet/>
      <dgm:spPr/>
      <dgm:t>
        <a:bodyPr/>
        <a:lstStyle/>
        <a:p>
          <a:r>
            <a:rPr lang="en-US" dirty="0" smtClean="0"/>
            <a:t>Relationships</a:t>
          </a:r>
          <a:endParaRPr lang="en-US" dirty="0"/>
        </a:p>
      </dgm:t>
    </dgm:pt>
    <dgm:pt modelId="{47FA9C1B-9104-674D-9BE8-AE0690F79F3C}" type="parTrans" cxnId="{3998A2EB-37A6-E04E-A606-95B105D692F8}">
      <dgm:prSet/>
      <dgm:spPr/>
      <dgm:t>
        <a:bodyPr/>
        <a:lstStyle/>
        <a:p>
          <a:endParaRPr lang="en-US"/>
        </a:p>
      </dgm:t>
    </dgm:pt>
    <dgm:pt modelId="{0759906C-A155-CA4B-8857-9540FFB0CD8B}" type="sibTrans" cxnId="{3998A2EB-37A6-E04E-A606-95B105D692F8}">
      <dgm:prSet/>
      <dgm:spPr/>
      <dgm:t>
        <a:bodyPr/>
        <a:lstStyle/>
        <a:p>
          <a:endParaRPr lang="en-US"/>
        </a:p>
      </dgm:t>
    </dgm:pt>
    <dgm:pt modelId="{310D9401-1844-4B48-AF60-A9B579D299DE}">
      <dgm:prSet phldrT="[Text]"/>
      <dgm:spPr/>
      <dgm:t>
        <a:bodyPr/>
        <a:lstStyle/>
        <a:p>
          <a:r>
            <a:rPr lang="en-US" dirty="0" smtClean="0"/>
            <a:t>Feelings (e.g., Anxiety, sadness, loneliness, depression)</a:t>
          </a:r>
          <a:endParaRPr lang="en-US" dirty="0"/>
        </a:p>
      </dgm:t>
    </dgm:pt>
    <dgm:pt modelId="{ED40CB94-D830-D54C-896D-E90567E23DE3}" type="parTrans" cxnId="{DE4D3461-B3BE-CB4E-A3A6-3F564B1CA152}">
      <dgm:prSet/>
      <dgm:spPr/>
      <dgm:t>
        <a:bodyPr/>
        <a:lstStyle/>
        <a:p>
          <a:endParaRPr lang="en-US"/>
        </a:p>
      </dgm:t>
    </dgm:pt>
    <dgm:pt modelId="{836D2A71-CA30-B843-A55C-50E2DFBBD303}" type="sibTrans" cxnId="{DE4D3461-B3BE-CB4E-A3A6-3F564B1CA152}">
      <dgm:prSet/>
      <dgm:spPr/>
      <dgm:t>
        <a:bodyPr/>
        <a:lstStyle/>
        <a:p>
          <a:endParaRPr lang="en-US"/>
        </a:p>
      </dgm:t>
    </dgm:pt>
    <dgm:pt modelId="{B79883E0-E374-0143-8B6B-A928866B29FC}">
      <dgm:prSet phldrT="[Text]"/>
      <dgm:spPr/>
      <dgm:t>
        <a:bodyPr/>
        <a:lstStyle/>
        <a:p>
          <a:r>
            <a:rPr lang="en-US" dirty="0" smtClean="0"/>
            <a:t>Career/ Future and Personal Concerns</a:t>
          </a:r>
          <a:endParaRPr lang="en-US" dirty="0"/>
        </a:p>
      </dgm:t>
    </dgm:pt>
    <dgm:pt modelId="{125764BE-C555-1B49-85F9-B8417C11B331}" type="parTrans" cxnId="{A979873B-4A42-C044-A7B8-1DCE831363E1}">
      <dgm:prSet/>
      <dgm:spPr/>
      <dgm:t>
        <a:bodyPr/>
        <a:lstStyle/>
        <a:p>
          <a:endParaRPr lang="en-US"/>
        </a:p>
      </dgm:t>
    </dgm:pt>
    <dgm:pt modelId="{D9C878E4-675C-C442-A108-D27181FAE4AA}" type="sibTrans" cxnId="{A979873B-4A42-C044-A7B8-1DCE831363E1}">
      <dgm:prSet/>
      <dgm:spPr/>
      <dgm:t>
        <a:bodyPr/>
        <a:lstStyle/>
        <a:p>
          <a:endParaRPr lang="en-US"/>
        </a:p>
      </dgm:t>
    </dgm:pt>
    <dgm:pt modelId="{077852FE-D9B4-0544-BE23-928E5EF46CD0}" type="pres">
      <dgm:prSet presAssocID="{0AF60974-799D-EB4A-823B-2A8BBE0A049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E69DAA-46BE-1043-8D86-FE2039DAA39D}" type="pres">
      <dgm:prSet presAssocID="{0AF60974-799D-EB4A-823B-2A8BBE0A0498}" presName="matrix" presStyleCnt="0"/>
      <dgm:spPr/>
    </dgm:pt>
    <dgm:pt modelId="{DBA41E67-ED3C-AA41-AB3E-50E926E0A670}" type="pres">
      <dgm:prSet presAssocID="{0AF60974-799D-EB4A-823B-2A8BBE0A0498}" presName="tile1" presStyleLbl="node1" presStyleIdx="0" presStyleCnt="4"/>
      <dgm:spPr/>
      <dgm:t>
        <a:bodyPr/>
        <a:lstStyle/>
        <a:p>
          <a:endParaRPr lang="en-US"/>
        </a:p>
      </dgm:t>
    </dgm:pt>
    <dgm:pt modelId="{BE8B8BE9-CA55-F64F-A0D4-CC693218CC06}" type="pres">
      <dgm:prSet presAssocID="{0AF60974-799D-EB4A-823B-2A8BBE0A049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979C7-32B6-AF4E-AE98-1F8BFE335821}" type="pres">
      <dgm:prSet presAssocID="{0AF60974-799D-EB4A-823B-2A8BBE0A0498}" presName="tile2" presStyleLbl="node1" presStyleIdx="1" presStyleCnt="4"/>
      <dgm:spPr/>
      <dgm:t>
        <a:bodyPr/>
        <a:lstStyle/>
        <a:p>
          <a:endParaRPr lang="en-US"/>
        </a:p>
      </dgm:t>
    </dgm:pt>
    <dgm:pt modelId="{554FE72F-DB19-CC45-9E48-87E8E2FB2AF8}" type="pres">
      <dgm:prSet presAssocID="{0AF60974-799D-EB4A-823B-2A8BBE0A049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17A22-5617-1940-A938-3A063D5BDA08}" type="pres">
      <dgm:prSet presAssocID="{0AF60974-799D-EB4A-823B-2A8BBE0A0498}" presName="tile3" presStyleLbl="node1" presStyleIdx="2" presStyleCnt="4"/>
      <dgm:spPr/>
      <dgm:t>
        <a:bodyPr/>
        <a:lstStyle/>
        <a:p>
          <a:endParaRPr lang="en-US"/>
        </a:p>
      </dgm:t>
    </dgm:pt>
    <dgm:pt modelId="{615303AD-A284-964E-BBAE-75E92C921326}" type="pres">
      <dgm:prSet presAssocID="{0AF60974-799D-EB4A-823B-2A8BBE0A049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80C0C-E8BC-4F40-A6CD-D4368DD3B803}" type="pres">
      <dgm:prSet presAssocID="{0AF60974-799D-EB4A-823B-2A8BBE0A0498}" presName="tile4" presStyleLbl="node1" presStyleIdx="3" presStyleCnt="4"/>
      <dgm:spPr/>
      <dgm:t>
        <a:bodyPr/>
        <a:lstStyle/>
        <a:p>
          <a:endParaRPr lang="en-US"/>
        </a:p>
      </dgm:t>
    </dgm:pt>
    <dgm:pt modelId="{7ADE221E-A801-2343-90E1-A6939E2C1849}" type="pres">
      <dgm:prSet presAssocID="{0AF60974-799D-EB4A-823B-2A8BBE0A049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8ADA1-42BA-DC48-B6BE-9BB5085AA350}" type="pres">
      <dgm:prSet presAssocID="{0AF60974-799D-EB4A-823B-2A8BBE0A0498}" presName="centerTile" presStyleLbl="fgShp" presStyleIdx="0" presStyleCnt="1" custScaleX="109529" custScaleY="13530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9FA0A618-DECE-C645-B553-02188C98768E}" type="presOf" srcId="{310D9401-1844-4B48-AF60-A9B579D299DE}" destId="{615303AD-A284-964E-BBAE-75E92C921326}" srcOrd="1" destOrd="0" presId="urn:microsoft.com/office/officeart/2005/8/layout/matrix1"/>
    <dgm:cxn modelId="{DF9E30E3-39F8-CE48-9681-9AC28BF922C9}" type="presOf" srcId="{310D9401-1844-4B48-AF60-A9B579D299DE}" destId="{6DF17A22-5617-1940-A938-3A063D5BDA08}" srcOrd="0" destOrd="0" presId="urn:microsoft.com/office/officeart/2005/8/layout/matrix1"/>
    <dgm:cxn modelId="{6ECBCB8D-E175-5A49-B51C-6356FC135132}" type="presOf" srcId="{E0ACFE88-5AD4-584C-8652-EB154B8D8323}" destId="{BE8B8BE9-CA55-F64F-A0D4-CC693218CC06}" srcOrd="1" destOrd="0" presId="urn:microsoft.com/office/officeart/2005/8/layout/matrix1"/>
    <dgm:cxn modelId="{E2F7BB05-F824-C64B-B510-DDD097BECA96}" type="presOf" srcId="{E0ACFE88-5AD4-584C-8652-EB154B8D8323}" destId="{DBA41E67-ED3C-AA41-AB3E-50E926E0A670}" srcOrd="0" destOrd="0" presId="urn:microsoft.com/office/officeart/2005/8/layout/matrix1"/>
    <dgm:cxn modelId="{3998A2EB-37A6-E04E-A606-95B105D692F8}" srcId="{1726AD4A-B392-8B47-A354-29ACD3273B4C}" destId="{E0ACFE88-5AD4-584C-8652-EB154B8D8323}" srcOrd="0" destOrd="0" parTransId="{47FA9C1B-9104-674D-9BE8-AE0690F79F3C}" sibTransId="{0759906C-A155-CA4B-8857-9540FFB0CD8B}"/>
    <dgm:cxn modelId="{18D6E54E-A24A-474A-8D8D-01DCE8F4CFCC}" type="presOf" srcId="{0AF60974-799D-EB4A-823B-2A8BBE0A0498}" destId="{077852FE-D9B4-0544-BE23-928E5EF46CD0}" srcOrd="0" destOrd="0" presId="urn:microsoft.com/office/officeart/2005/8/layout/matrix1"/>
    <dgm:cxn modelId="{E6CC6D6C-E000-B549-AD02-06D47F962041}" type="presOf" srcId="{1726AD4A-B392-8B47-A354-29ACD3273B4C}" destId="{F428ADA1-42BA-DC48-B6BE-9BB5085AA350}" srcOrd="0" destOrd="0" presId="urn:microsoft.com/office/officeart/2005/8/layout/matrix1"/>
    <dgm:cxn modelId="{2DD1F62C-B11E-024A-93D7-DB5D0CC73CC7}" srcId="{0AF60974-799D-EB4A-823B-2A8BBE0A0498}" destId="{1726AD4A-B392-8B47-A354-29ACD3273B4C}" srcOrd="0" destOrd="0" parTransId="{E539FD5F-90EA-1844-AF18-D5AE0E27D21A}" sibTransId="{81C96615-9D71-7348-99FE-7A40EB333CEF}"/>
    <dgm:cxn modelId="{35522648-5211-0B43-894A-37558C768AB8}" type="presOf" srcId="{B79883E0-E374-0143-8B6B-A928866B29FC}" destId="{554FE72F-DB19-CC45-9E48-87E8E2FB2AF8}" srcOrd="1" destOrd="0" presId="urn:microsoft.com/office/officeart/2005/8/layout/matrix1"/>
    <dgm:cxn modelId="{DE4D3461-B3BE-CB4E-A3A6-3F564B1CA152}" srcId="{1726AD4A-B392-8B47-A354-29ACD3273B4C}" destId="{310D9401-1844-4B48-AF60-A9B579D299DE}" srcOrd="2" destOrd="0" parTransId="{ED40CB94-D830-D54C-896D-E90567E23DE3}" sibTransId="{836D2A71-CA30-B843-A55C-50E2DFBBD303}"/>
    <dgm:cxn modelId="{A728AE08-064D-3745-BA11-269C7C313C96}" type="presOf" srcId="{B79883E0-E374-0143-8B6B-A928866B29FC}" destId="{F12979C7-32B6-AF4E-AE98-1F8BFE335821}" srcOrd="0" destOrd="0" presId="urn:microsoft.com/office/officeart/2005/8/layout/matrix1"/>
    <dgm:cxn modelId="{A979873B-4A42-C044-A7B8-1DCE831363E1}" srcId="{1726AD4A-B392-8B47-A354-29ACD3273B4C}" destId="{B79883E0-E374-0143-8B6B-A928866B29FC}" srcOrd="1" destOrd="0" parTransId="{125764BE-C555-1B49-85F9-B8417C11B331}" sibTransId="{D9C878E4-675C-C442-A108-D27181FAE4AA}"/>
    <dgm:cxn modelId="{668F6857-FF9F-1141-AF48-6903B87F4775}" type="presParOf" srcId="{077852FE-D9B4-0544-BE23-928E5EF46CD0}" destId="{F7E69DAA-46BE-1043-8D86-FE2039DAA39D}" srcOrd="0" destOrd="0" presId="urn:microsoft.com/office/officeart/2005/8/layout/matrix1"/>
    <dgm:cxn modelId="{F5394092-7810-244F-8ABE-F16F31813BBD}" type="presParOf" srcId="{F7E69DAA-46BE-1043-8D86-FE2039DAA39D}" destId="{DBA41E67-ED3C-AA41-AB3E-50E926E0A670}" srcOrd="0" destOrd="0" presId="urn:microsoft.com/office/officeart/2005/8/layout/matrix1"/>
    <dgm:cxn modelId="{8D003D24-AD2F-4B4D-91D7-2ADC64AFAC16}" type="presParOf" srcId="{F7E69DAA-46BE-1043-8D86-FE2039DAA39D}" destId="{BE8B8BE9-CA55-F64F-A0D4-CC693218CC06}" srcOrd="1" destOrd="0" presId="urn:microsoft.com/office/officeart/2005/8/layout/matrix1"/>
    <dgm:cxn modelId="{AB85F346-0BC8-CF43-B069-D431FC96AF24}" type="presParOf" srcId="{F7E69DAA-46BE-1043-8D86-FE2039DAA39D}" destId="{F12979C7-32B6-AF4E-AE98-1F8BFE335821}" srcOrd="2" destOrd="0" presId="urn:microsoft.com/office/officeart/2005/8/layout/matrix1"/>
    <dgm:cxn modelId="{609BA2BF-D65A-9344-8BC4-E9B8BF40E11E}" type="presParOf" srcId="{F7E69DAA-46BE-1043-8D86-FE2039DAA39D}" destId="{554FE72F-DB19-CC45-9E48-87E8E2FB2AF8}" srcOrd="3" destOrd="0" presId="urn:microsoft.com/office/officeart/2005/8/layout/matrix1"/>
    <dgm:cxn modelId="{FBAFE92A-C59E-DE44-8BD0-F3BD4C90C3FD}" type="presParOf" srcId="{F7E69DAA-46BE-1043-8D86-FE2039DAA39D}" destId="{6DF17A22-5617-1940-A938-3A063D5BDA08}" srcOrd="4" destOrd="0" presId="urn:microsoft.com/office/officeart/2005/8/layout/matrix1"/>
    <dgm:cxn modelId="{09FC8FCA-0C4E-FA4F-B121-2263A735CB05}" type="presParOf" srcId="{F7E69DAA-46BE-1043-8D86-FE2039DAA39D}" destId="{615303AD-A284-964E-BBAE-75E92C921326}" srcOrd="5" destOrd="0" presId="urn:microsoft.com/office/officeart/2005/8/layout/matrix1"/>
    <dgm:cxn modelId="{33E6B404-BCBA-314C-AADA-ADE50CE33D49}" type="presParOf" srcId="{F7E69DAA-46BE-1043-8D86-FE2039DAA39D}" destId="{44280C0C-E8BC-4F40-A6CD-D4368DD3B803}" srcOrd="6" destOrd="0" presId="urn:microsoft.com/office/officeart/2005/8/layout/matrix1"/>
    <dgm:cxn modelId="{13B80D75-3DF8-254D-950A-03C9FA307F27}" type="presParOf" srcId="{F7E69DAA-46BE-1043-8D86-FE2039DAA39D}" destId="{7ADE221E-A801-2343-90E1-A6939E2C1849}" srcOrd="7" destOrd="0" presId="urn:microsoft.com/office/officeart/2005/8/layout/matrix1"/>
    <dgm:cxn modelId="{EFE1AD2F-96EF-F443-AB66-67F41FDDA2AA}" type="presParOf" srcId="{077852FE-D9B4-0544-BE23-928E5EF46CD0}" destId="{F428ADA1-42BA-DC48-B6BE-9BB5085AA35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D2FDEC-A77C-8148-916C-A8609C3D3C45}" type="doc">
      <dgm:prSet loTypeId="urn:microsoft.com/office/officeart/2005/8/layout/radial5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9C41868-F4D2-AB4E-B71B-B6D2291E3448}">
      <dgm:prSet phldrT="[Text]" custT="1"/>
      <dgm:spPr/>
      <dgm:t>
        <a:bodyPr/>
        <a:lstStyle/>
        <a:p>
          <a:r>
            <a:rPr lang="en-US" sz="2400" dirty="0" smtClean="0"/>
            <a:t>STRESS</a:t>
          </a:r>
          <a:endParaRPr lang="en-US" sz="2400" dirty="0"/>
        </a:p>
      </dgm:t>
    </dgm:pt>
    <dgm:pt modelId="{ADD1154D-913E-BF40-8123-CD8DBD4AD3C2}" type="parTrans" cxnId="{29FF2E02-A476-724A-8F9B-98018DADD586}">
      <dgm:prSet/>
      <dgm:spPr/>
      <dgm:t>
        <a:bodyPr/>
        <a:lstStyle/>
        <a:p>
          <a:endParaRPr lang="en-US"/>
        </a:p>
      </dgm:t>
    </dgm:pt>
    <dgm:pt modelId="{D3F01B5A-43EB-7B48-B306-42D4E97B130F}" type="sibTrans" cxnId="{29FF2E02-A476-724A-8F9B-98018DADD586}">
      <dgm:prSet/>
      <dgm:spPr/>
      <dgm:t>
        <a:bodyPr/>
        <a:lstStyle/>
        <a:p>
          <a:endParaRPr lang="en-US"/>
        </a:p>
      </dgm:t>
    </dgm:pt>
    <dgm:pt modelId="{CDDE613D-FB0B-FA46-87EA-5A4345DDC729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00FF"/>
              </a:solidFill>
            </a:rPr>
            <a:t>Cognitive</a:t>
          </a:r>
          <a:endParaRPr lang="en-US" sz="2400" dirty="0">
            <a:solidFill>
              <a:srgbClr val="0000FF"/>
            </a:solidFill>
          </a:endParaRPr>
        </a:p>
      </dgm:t>
    </dgm:pt>
    <dgm:pt modelId="{5DA47E25-A4C2-494A-94CD-E766D894978C}" type="parTrans" cxnId="{BA2C97D1-90C7-0446-8D18-F452580ECA04}">
      <dgm:prSet/>
      <dgm:spPr/>
      <dgm:t>
        <a:bodyPr/>
        <a:lstStyle/>
        <a:p>
          <a:endParaRPr lang="en-US" dirty="0"/>
        </a:p>
      </dgm:t>
    </dgm:pt>
    <dgm:pt modelId="{0724F0C1-14FD-9442-B9EC-6CEEE24B43F1}" type="sibTrans" cxnId="{BA2C97D1-90C7-0446-8D18-F452580ECA04}">
      <dgm:prSet/>
      <dgm:spPr/>
      <dgm:t>
        <a:bodyPr/>
        <a:lstStyle/>
        <a:p>
          <a:endParaRPr lang="en-US"/>
        </a:p>
      </dgm:t>
    </dgm:pt>
    <dgm:pt modelId="{51183051-A23D-0F42-945C-A970A6CA7102}">
      <dgm:prSet phldrT="[Text]" custT="1"/>
      <dgm:spPr/>
      <dgm:t>
        <a:bodyPr/>
        <a:lstStyle/>
        <a:p>
          <a:r>
            <a:rPr lang="en-US" sz="2400" dirty="0" smtClean="0">
              <a:solidFill>
                <a:srgbClr val="FF0000"/>
              </a:solidFill>
            </a:rPr>
            <a:t>Behavioral</a:t>
          </a:r>
          <a:endParaRPr lang="en-US" sz="2400" dirty="0">
            <a:solidFill>
              <a:srgbClr val="FF0000"/>
            </a:solidFill>
          </a:endParaRPr>
        </a:p>
      </dgm:t>
    </dgm:pt>
    <dgm:pt modelId="{F1A73CB8-4A29-4442-AC8D-B30EC5518B45}" type="parTrans" cxnId="{681FBBA0-2F47-3E45-90B4-71DBA8534FCE}">
      <dgm:prSet/>
      <dgm:spPr/>
      <dgm:t>
        <a:bodyPr/>
        <a:lstStyle/>
        <a:p>
          <a:endParaRPr lang="en-US" dirty="0"/>
        </a:p>
      </dgm:t>
    </dgm:pt>
    <dgm:pt modelId="{3007A98B-ED01-CC42-8C77-1320D292429D}" type="sibTrans" cxnId="{681FBBA0-2F47-3E45-90B4-71DBA8534FCE}">
      <dgm:prSet/>
      <dgm:spPr/>
      <dgm:t>
        <a:bodyPr/>
        <a:lstStyle/>
        <a:p>
          <a:endParaRPr lang="en-US"/>
        </a:p>
      </dgm:t>
    </dgm:pt>
    <dgm:pt modelId="{627B5967-1E59-5547-92D8-BABB281CDF4E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accent6">
                  <a:lumMod val="75000"/>
                </a:schemeClr>
              </a:solidFill>
            </a:rPr>
            <a:t>Support/ Social</a:t>
          </a:r>
          <a:endParaRPr lang="en-US" sz="2400" dirty="0">
            <a:solidFill>
              <a:schemeClr val="accent6">
                <a:lumMod val="75000"/>
              </a:schemeClr>
            </a:solidFill>
          </a:endParaRPr>
        </a:p>
      </dgm:t>
    </dgm:pt>
    <dgm:pt modelId="{5F84454D-2CA1-D145-930F-D0F0E0838FDE}" type="parTrans" cxnId="{DC2CD1EE-011F-CA4B-9026-ABFF699DE529}">
      <dgm:prSet/>
      <dgm:spPr/>
      <dgm:t>
        <a:bodyPr/>
        <a:lstStyle/>
        <a:p>
          <a:endParaRPr lang="en-US" dirty="0"/>
        </a:p>
      </dgm:t>
    </dgm:pt>
    <dgm:pt modelId="{8428F44C-C752-464E-BBE5-0C5DB3585360}" type="sibTrans" cxnId="{DC2CD1EE-011F-CA4B-9026-ABFF699DE529}">
      <dgm:prSet/>
      <dgm:spPr/>
      <dgm:t>
        <a:bodyPr/>
        <a:lstStyle/>
        <a:p>
          <a:endParaRPr lang="en-US"/>
        </a:p>
      </dgm:t>
    </dgm:pt>
    <dgm:pt modelId="{2C83208D-DE7F-704E-809C-03A0AAE575A0}">
      <dgm:prSet phldrT="[Text]" custT="1"/>
      <dgm:spPr/>
      <dgm:t>
        <a:bodyPr/>
        <a:lstStyle/>
        <a:p>
          <a:r>
            <a:rPr lang="en-US" sz="2400" dirty="0" smtClean="0"/>
            <a:t>Physical</a:t>
          </a:r>
          <a:endParaRPr lang="en-US" sz="2400" dirty="0"/>
        </a:p>
      </dgm:t>
    </dgm:pt>
    <dgm:pt modelId="{98A9AA25-DD7E-5946-945A-B402EA084AA2}" type="parTrans" cxnId="{31478C8C-8F19-964A-ADA2-A4B5B84923DB}">
      <dgm:prSet/>
      <dgm:spPr/>
      <dgm:t>
        <a:bodyPr/>
        <a:lstStyle/>
        <a:p>
          <a:endParaRPr lang="en-US" dirty="0"/>
        </a:p>
      </dgm:t>
    </dgm:pt>
    <dgm:pt modelId="{074EE220-5E1B-364E-8E63-B05B7D3CC7CD}" type="sibTrans" cxnId="{31478C8C-8F19-964A-ADA2-A4B5B84923DB}">
      <dgm:prSet/>
      <dgm:spPr/>
      <dgm:t>
        <a:bodyPr/>
        <a:lstStyle/>
        <a:p>
          <a:endParaRPr lang="en-US"/>
        </a:p>
      </dgm:t>
    </dgm:pt>
    <dgm:pt modelId="{7E3EA7E7-0B26-1843-BE4E-7AAE5BA2701B}" type="pres">
      <dgm:prSet presAssocID="{A5D2FDEC-A77C-8148-916C-A8609C3D3C4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590BD1-C11F-C047-A53B-D2DBAC0AC531}" type="pres">
      <dgm:prSet presAssocID="{69C41868-F4D2-AB4E-B71B-B6D2291E3448}" presName="centerShape" presStyleLbl="node0" presStyleIdx="0" presStyleCnt="1" custScaleX="127060"/>
      <dgm:spPr/>
      <dgm:t>
        <a:bodyPr/>
        <a:lstStyle/>
        <a:p>
          <a:endParaRPr lang="en-US"/>
        </a:p>
      </dgm:t>
    </dgm:pt>
    <dgm:pt modelId="{A9DC5C93-94FA-6E49-AE8A-13ADCA95F150}" type="pres">
      <dgm:prSet presAssocID="{5DA47E25-A4C2-494A-94CD-E766D894978C}" presName="parTrans" presStyleLbl="sibTrans2D1" presStyleIdx="0" presStyleCnt="4" custScaleX="187858" custScaleY="79956"/>
      <dgm:spPr/>
      <dgm:t>
        <a:bodyPr/>
        <a:lstStyle/>
        <a:p>
          <a:endParaRPr lang="en-US"/>
        </a:p>
      </dgm:t>
    </dgm:pt>
    <dgm:pt modelId="{38DE164B-E355-1743-89D8-7F28E12306C2}" type="pres">
      <dgm:prSet presAssocID="{5DA47E25-A4C2-494A-94CD-E766D894978C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1C2F70C-E3E5-1444-8D42-0551A10F5995}" type="pres">
      <dgm:prSet presAssocID="{CDDE613D-FB0B-FA46-87EA-5A4345DDC729}" presName="node" presStyleLbl="node1" presStyleIdx="0" presStyleCnt="4" custScaleX="227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1130D-093B-8F4F-A50E-E08DE46BDBCA}" type="pres">
      <dgm:prSet presAssocID="{F1A73CB8-4A29-4442-AC8D-B30EC5518B45}" presName="parTrans" presStyleLbl="sibTrans2D1" presStyleIdx="1" presStyleCnt="4" custScaleX="186643" custScaleY="106722" custLinFactNeighborX="14034" custLinFactNeighborY="-8872"/>
      <dgm:spPr/>
      <dgm:t>
        <a:bodyPr/>
        <a:lstStyle/>
        <a:p>
          <a:endParaRPr lang="en-US"/>
        </a:p>
      </dgm:t>
    </dgm:pt>
    <dgm:pt modelId="{63EFCA8A-455F-2B48-BC57-A727F4D31707}" type="pres">
      <dgm:prSet presAssocID="{F1A73CB8-4A29-4442-AC8D-B30EC5518B4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675AB2A-E72F-3043-A3D0-E2960E41E64E}" type="pres">
      <dgm:prSet presAssocID="{51183051-A23D-0F42-945C-A970A6CA7102}" presName="node" presStyleLbl="node1" presStyleIdx="1" presStyleCnt="4" custScaleX="196959" custRadScaleRad="161253" custRadScaleInc="8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A4357C-8189-B444-90F1-53CA55CE2317}" type="pres">
      <dgm:prSet presAssocID="{5F84454D-2CA1-D145-930F-D0F0E0838FDE}" presName="parTrans" presStyleLbl="sibTrans2D1" presStyleIdx="2" presStyleCnt="4" custScaleX="182216" custScaleY="68400"/>
      <dgm:spPr/>
      <dgm:t>
        <a:bodyPr/>
        <a:lstStyle/>
        <a:p>
          <a:endParaRPr lang="en-US"/>
        </a:p>
      </dgm:t>
    </dgm:pt>
    <dgm:pt modelId="{7178E7A7-1D24-5C41-95FD-75A993FBE959}" type="pres">
      <dgm:prSet presAssocID="{5F84454D-2CA1-D145-930F-D0F0E0838FDE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CB6A18F-67C8-7444-9088-1CA4D31C53E8}" type="pres">
      <dgm:prSet presAssocID="{627B5967-1E59-5547-92D8-BABB281CDF4E}" presName="node" presStyleLbl="node1" presStyleIdx="2" presStyleCnt="4" custScaleX="2262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A9DF0-BA43-9249-A67F-E38268127438}" type="pres">
      <dgm:prSet presAssocID="{98A9AA25-DD7E-5946-945A-B402EA084AA2}" presName="parTrans" presStyleLbl="sibTrans2D1" presStyleIdx="3" presStyleCnt="4" custScaleX="148864" custScaleY="129184"/>
      <dgm:spPr/>
      <dgm:t>
        <a:bodyPr/>
        <a:lstStyle/>
        <a:p>
          <a:endParaRPr lang="en-US"/>
        </a:p>
      </dgm:t>
    </dgm:pt>
    <dgm:pt modelId="{4BF42441-57CC-5340-9C04-C8B7C73C2AC6}" type="pres">
      <dgm:prSet presAssocID="{98A9AA25-DD7E-5946-945A-B402EA084AA2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2EC484AE-4BEB-D848-BAA2-8851A4B27263}" type="pres">
      <dgm:prSet presAssocID="{2C83208D-DE7F-704E-809C-03A0AAE575A0}" presName="node" presStyleLbl="node1" presStyleIdx="3" presStyleCnt="4" custScaleX="213877" custRadScaleRad="169597" custRadScaleInc="44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FF2E02-A476-724A-8F9B-98018DADD586}" srcId="{A5D2FDEC-A77C-8148-916C-A8609C3D3C45}" destId="{69C41868-F4D2-AB4E-B71B-B6D2291E3448}" srcOrd="0" destOrd="0" parTransId="{ADD1154D-913E-BF40-8123-CD8DBD4AD3C2}" sibTransId="{D3F01B5A-43EB-7B48-B306-42D4E97B130F}"/>
    <dgm:cxn modelId="{9DE26EB9-DD17-8449-8272-5E307CD7D819}" type="presOf" srcId="{5DA47E25-A4C2-494A-94CD-E766D894978C}" destId="{A9DC5C93-94FA-6E49-AE8A-13ADCA95F150}" srcOrd="0" destOrd="0" presId="urn:microsoft.com/office/officeart/2005/8/layout/radial5"/>
    <dgm:cxn modelId="{A4A8CA0E-7B03-C146-B102-A39EA6E27172}" type="presOf" srcId="{CDDE613D-FB0B-FA46-87EA-5A4345DDC729}" destId="{A1C2F70C-E3E5-1444-8D42-0551A10F5995}" srcOrd="0" destOrd="0" presId="urn:microsoft.com/office/officeart/2005/8/layout/radial5"/>
    <dgm:cxn modelId="{8415D16B-0DA8-5F43-8FD3-4021FBB25CDC}" type="presOf" srcId="{5DA47E25-A4C2-494A-94CD-E766D894978C}" destId="{38DE164B-E355-1743-89D8-7F28E12306C2}" srcOrd="1" destOrd="0" presId="urn:microsoft.com/office/officeart/2005/8/layout/radial5"/>
    <dgm:cxn modelId="{31478C8C-8F19-964A-ADA2-A4B5B84923DB}" srcId="{69C41868-F4D2-AB4E-B71B-B6D2291E3448}" destId="{2C83208D-DE7F-704E-809C-03A0AAE575A0}" srcOrd="3" destOrd="0" parTransId="{98A9AA25-DD7E-5946-945A-B402EA084AA2}" sibTransId="{074EE220-5E1B-364E-8E63-B05B7D3CC7CD}"/>
    <dgm:cxn modelId="{BBC36066-2D8C-8D40-90D7-C12DA0E68CE9}" type="presOf" srcId="{5F84454D-2CA1-D145-930F-D0F0E0838FDE}" destId="{E8A4357C-8189-B444-90F1-53CA55CE2317}" srcOrd="0" destOrd="0" presId="urn:microsoft.com/office/officeart/2005/8/layout/radial5"/>
    <dgm:cxn modelId="{BA2C97D1-90C7-0446-8D18-F452580ECA04}" srcId="{69C41868-F4D2-AB4E-B71B-B6D2291E3448}" destId="{CDDE613D-FB0B-FA46-87EA-5A4345DDC729}" srcOrd="0" destOrd="0" parTransId="{5DA47E25-A4C2-494A-94CD-E766D894978C}" sibTransId="{0724F0C1-14FD-9442-B9EC-6CEEE24B43F1}"/>
    <dgm:cxn modelId="{9E56291C-AE7C-0E41-A560-84EE68C97508}" type="presOf" srcId="{98A9AA25-DD7E-5946-945A-B402EA084AA2}" destId="{4BF42441-57CC-5340-9C04-C8B7C73C2AC6}" srcOrd="1" destOrd="0" presId="urn:microsoft.com/office/officeart/2005/8/layout/radial5"/>
    <dgm:cxn modelId="{F4D6FEC9-0FA7-774B-A23C-2DC768CDA1ED}" type="presOf" srcId="{2C83208D-DE7F-704E-809C-03A0AAE575A0}" destId="{2EC484AE-4BEB-D848-BAA2-8851A4B27263}" srcOrd="0" destOrd="0" presId="urn:microsoft.com/office/officeart/2005/8/layout/radial5"/>
    <dgm:cxn modelId="{FC206229-DAFD-334F-92DC-4F2DDC6E04DD}" type="presOf" srcId="{69C41868-F4D2-AB4E-B71B-B6D2291E3448}" destId="{45590BD1-C11F-C047-A53B-D2DBAC0AC531}" srcOrd="0" destOrd="0" presId="urn:microsoft.com/office/officeart/2005/8/layout/radial5"/>
    <dgm:cxn modelId="{27DF5933-CC2B-CA48-93C9-6C8A526839FF}" type="presOf" srcId="{A5D2FDEC-A77C-8148-916C-A8609C3D3C45}" destId="{7E3EA7E7-0B26-1843-BE4E-7AAE5BA2701B}" srcOrd="0" destOrd="0" presId="urn:microsoft.com/office/officeart/2005/8/layout/radial5"/>
    <dgm:cxn modelId="{681FBBA0-2F47-3E45-90B4-71DBA8534FCE}" srcId="{69C41868-F4D2-AB4E-B71B-B6D2291E3448}" destId="{51183051-A23D-0F42-945C-A970A6CA7102}" srcOrd="1" destOrd="0" parTransId="{F1A73CB8-4A29-4442-AC8D-B30EC5518B45}" sibTransId="{3007A98B-ED01-CC42-8C77-1320D292429D}"/>
    <dgm:cxn modelId="{B43A5D2B-13B8-B74C-B66E-5041D957A7F6}" type="presOf" srcId="{5F84454D-2CA1-D145-930F-D0F0E0838FDE}" destId="{7178E7A7-1D24-5C41-95FD-75A993FBE959}" srcOrd="1" destOrd="0" presId="urn:microsoft.com/office/officeart/2005/8/layout/radial5"/>
    <dgm:cxn modelId="{54614F80-39E5-EE41-A271-C16E2BCB0D98}" type="presOf" srcId="{F1A73CB8-4A29-4442-AC8D-B30EC5518B45}" destId="{2991130D-093B-8F4F-A50E-E08DE46BDBCA}" srcOrd="0" destOrd="0" presId="urn:microsoft.com/office/officeart/2005/8/layout/radial5"/>
    <dgm:cxn modelId="{2F609CA2-FE72-3442-9774-6D50084A35B9}" type="presOf" srcId="{98A9AA25-DD7E-5946-945A-B402EA084AA2}" destId="{B34A9DF0-BA43-9249-A67F-E38268127438}" srcOrd="0" destOrd="0" presId="urn:microsoft.com/office/officeart/2005/8/layout/radial5"/>
    <dgm:cxn modelId="{EF159B95-A281-CB4A-91DC-EE14D95D3C97}" type="presOf" srcId="{627B5967-1E59-5547-92D8-BABB281CDF4E}" destId="{0CB6A18F-67C8-7444-9088-1CA4D31C53E8}" srcOrd="0" destOrd="0" presId="urn:microsoft.com/office/officeart/2005/8/layout/radial5"/>
    <dgm:cxn modelId="{22A21DEC-F493-9D42-9149-139E5EA575CC}" type="presOf" srcId="{51183051-A23D-0F42-945C-A970A6CA7102}" destId="{A675AB2A-E72F-3043-A3D0-E2960E41E64E}" srcOrd="0" destOrd="0" presId="urn:microsoft.com/office/officeart/2005/8/layout/radial5"/>
    <dgm:cxn modelId="{892AFAB4-1845-8446-B840-65BB4CC124F3}" type="presOf" srcId="{F1A73CB8-4A29-4442-AC8D-B30EC5518B45}" destId="{63EFCA8A-455F-2B48-BC57-A727F4D31707}" srcOrd="1" destOrd="0" presId="urn:microsoft.com/office/officeart/2005/8/layout/radial5"/>
    <dgm:cxn modelId="{DC2CD1EE-011F-CA4B-9026-ABFF699DE529}" srcId="{69C41868-F4D2-AB4E-B71B-B6D2291E3448}" destId="{627B5967-1E59-5547-92D8-BABB281CDF4E}" srcOrd="2" destOrd="0" parTransId="{5F84454D-2CA1-D145-930F-D0F0E0838FDE}" sibTransId="{8428F44C-C752-464E-BBE5-0C5DB3585360}"/>
    <dgm:cxn modelId="{FDC7FA72-F7E3-EE45-9DDA-17E3E411DC20}" type="presParOf" srcId="{7E3EA7E7-0B26-1843-BE4E-7AAE5BA2701B}" destId="{45590BD1-C11F-C047-A53B-D2DBAC0AC531}" srcOrd="0" destOrd="0" presId="urn:microsoft.com/office/officeart/2005/8/layout/radial5"/>
    <dgm:cxn modelId="{A40DEB8F-A68E-F942-9809-186FDF0D132A}" type="presParOf" srcId="{7E3EA7E7-0B26-1843-BE4E-7AAE5BA2701B}" destId="{A9DC5C93-94FA-6E49-AE8A-13ADCA95F150}" srcOrd="1" destOrd="0" presId="urn:microsoft.com/office/officeart/2005/8/layout/radial5"/>
    <dgm:cxn modelId="{ADF01B10-E358-D54A-8CF0-29B0C44CFC2C}" type="presParOf" srcId="{A9DC5C93-94FA-6E49-AE8A-13ADCA95F150}" destId="{38DE164B-E355-1743-89D8-7F28E12306C2}" srcOrd="0" destOrd="0" presId="urn:microsoft.com/office/officeart/2005/8/layout/radial5"/>
    <dgm:cxn modelId="{0A7C8B26-1F37-5F4C-992D-5B2388499DE1}" type="presParOf" srcId="{7E3EA7E7-0B26-1843-BE4E-7AAE5BA2701B}" destId="{A1C2F70C-E3E5-1444-8D42-0551A10F5995}" srcOrd="2" destOrd="0" presId="urn:microsoft.com/office/officeart/2005/8/layout/radial5"/>
    <dgm:cxn modelId="{2FCE7A49-BB59-4B40-8B37-A4743425891B}" type="presParOf" srcId="{7E3EA7E7-0B26-1843-BE4E-7AAE5BA2701B}" destId="{2991130D-093B-8F4F-A50E-E08DE46BDBCA}" srcOrd="3" destOrd="0" presId="urn:microsoft.com/office/officeart/2005/8/layout/radial5"/>
    <dgm:cxn modelId="{75F97A3F-29C8-B146-A7B1-08119BFAF51E}" type="presParOf" srcId="{2991130D-093B-8F4F-A50E-E08DE46BDBCA}" destId="{63EFCA8A-455F-2B48-BC57-A727F4D31707}" srcOrd="0" destOrd="0" presId="urn:microsoft.com/office/officeart/2005/8/layout/radial5"/>
    <dgm:cxn modelId="{4864C297-623D-8745-96B0-629BF9AC71A4}" type="presParOf" srcId="{7E3EA7E7-0B26-1843-BE4E-7AAE5BA2701B}" destId="{A675AB2A-E72F-3043-A3D0-E2960E41E64E}" srcOrd="4" destOrd="0" presId="urn:microsoft.com/office/officeart/2005/8/layout/radial5"/>
    <dgm:cxn modelId="{BDEBAE14-CA54-534A-944D-A4D0B0C6DDB9}" type="presParOf" srcId="{7E3EA7E7-0B26-1843-BE4E-7AAE5BA2701B}" destId="{E8A4357C-8189-B444-90F1-53CA55CE2317}" srcOrd="5" destOrd="0" presId="urn:microsoft.com/office/officeart/2005/8/layout/radial5"/>
    <dgm:cxn modelId="{E925BF82-348A-1646-B4EA-3DF37CC0010D}" type="presParOf" srcId="{E8A4357C-8189-B444-90F1-53CA55CE2317}" destId="{7178E7A7-1D24-5C41-95FD-75A993FBE959}" srcOrd="0" destOrd="0" presId="urn:microsoft.com/office/officeart/2005/8/layout/radial5"/>
    <dgm:cxn modelId="{C4357F4C-56C0-784A-9ADC-43BEA63E00B6}" type="presParOf" srcId="{7E3EA7E7-0B26-1843-BE4E-7AAE5BA2701B}" destId="{0CB6A18F-67C8-7444-9088-1CA4D31C53E8}" srcOrd="6" destOrd="0" presId="urn:microsoft.com/office/officeart/2005/8/layout/radial5"/>
    <dgm:cxn modelId="{70ED3050-5902-AA44-B7F8-6D6470609E32}" type="presParOf" srcId="{7E3EA7E7-0B26-1843-BE4E-7AAE5BA2701B}" destId="{B34A9DF0-BA43-9249-A67F-E38268127438}" srcOrd="7" destOrd="0" presId="urn:microsoft.com/office/officeart/2005/8/layout/radial5"/>
    <dgm:cxn modelId="{2FF292B5-9493-2F45-B9D3-4D9F8909D1D0}" type="presParOf" srcId="{B34A9DF0-BA43-9249-A67F-E38268127438}" destId="{4BF42441-57CC-5340-9C04-C8B7C73C2AC6}" srcOrd="0" destOrd="0" presId="urn:microsoft.com/office/officeart/2005/8/layout/radial5"/>
    <dgm:cxn modelId="{C04457AB-0B8A-224C-AE4C-13E5B380E0B9}" type="presParOf" srcId="{7E3EA7E7-0B26-1843-BE4E-7AAE5BA2701B}" destId="{2EC484AE-4BEB-D848-BAA2-8851A4B2726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CE364C-D31A-644E-B18C-B0A96AA336C2}" type="doc">
      <dgm:prSet loTypeId="urn:microsoft.com/office/officeart/2005/8/layout/chevron2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447A92-3388-0F49-953B-FACF4F8BF389}">
      <dgm:prSet phldrT="[Text]"/>
      <dgm:spPr/>
      <dgm:t>
        <a:bodyPr/>
        <a:lstStyle/>
        <a:p>
          <a:r>
            <a:rPr lang="en-US" dirty="0" smtClean="0">
              <a:cs typeface="Times New Roman" charset="0"/>
            </a:rPr>
            <a:t>“Positive” </a:t>
          </a:r>
          <a:endParaRPr lang="en-US" dirty="0"/>
        </a:p>
      </dgm:t>
    </dgm:pt>
    <dgm:pt modelId="{F43CDDE8-DC5A-3F46-8F75-8D74E5943948}" type="parTrans" cxnId="{48227367-276D-8E46-856F-320C772AF578}">
      <dgm:prSet/>
      <dgm:spPr/>
      <dgm:t>
        <a:bodyPr/>
        <a:lstStyle/>
        <a:p>
          <a:endParaRPr lang="en-US"/>
        </a:p>
      </dgm:t>
    </dgm:pt>
    <dgm:pt modelId="{FA5A80B2-F4B3-1045-B071-0E92036A4DDD}" type="sibTrans" cxnId="{48227367-276D-8E46-856F-320C772AF578}">
      <dgm:prSet/>
      <dgm:spPr/>
      <dgm:t>
        <a:bodyPr/>
        <a:lstStyle/>
        <a:p>
          <a:endParaRPr lang="en-US"/>
        </a:p>
      </dgm:t>
    </dgm:pt>
    <dgm:pt modelId="{1E9049BF-CE32-7F48-8A02-EAC0315ED3FF}">
      <dgm:prSet phldrT="[Text]"/>
      <dgm:spPr/>
      <dgm:t>
        <a:bodyPr/>
        <a:lstStyle/>
        <a:p>
          <a:r>
            <a:rPr lang="en-US" dirty="0" smtClean="0"/>
            <a:t>When challenges occur, acknowledge it’s tough </a:t>
          </a:r>
          <a:endParaRPr lang="en-US" dirty="0"/>
        </a:p>
      </dgm:t>
    </dgm:pt>
    <dgm:pt modelId="{9954EC53-CA7B-B747-9A8D-8C94ABB97A12}" type="parTrans" cxnId="{5E1B7EFB-1452-DB46-AF74-43ADCB5DECF9}">
      <dgm:prSet/>
      <dgm:spPr/>
      <dgm:t>
        <a:bodyPr/>
        <a:lstStyle/>
        <a:p>
          <a:endParaRPr lang="en-US"/>
        </a:p>
      </dgm:t>
    </dgm:pt>
    <dgm:pt modelId="{A63FCE84-6357-0642-94BC-327ABA3483C3}" type="sibTrans" cxnId="{5E1B7EFB-1452-DB46-AF74-43ADCB5DECF9}">
      <dgm:prSet/>
      <dgm:spPr/>
      <dgm:t>
        <a:bodyPr/>
        <a:lstStyle/>
        <a:p>
          <a:endParaRPr lang="en-US"/>
        </a:p>
      </dgm:t>
    </dgm:pt>
    <dgm:pt modelId="{8840B880-089B-C642-A944-053907F34D3D}">
      <dgm:prSet phldrT="[Text]"/>
      <dgm:spPr/>
      <dgm:t>
        <a:bodyPr/>
        <a:lstStyle/>
        <a:p>
          <a:r>
            <a:rPr lang="en-US" dirty="0" smtClean="0"/>
            <a:t>..and yet state that “</a:t>
          </a:r>
          <a:r>
            <a:rPr lang="en-US" dirty="0" smtClean="0">
              <a:cs typeface="Times New Roman" charset="0"/>
            </a:rPr>
            <a:t>this too shall pass”</a:t>
          </a:r>
          <a:endParaRPr lang="en-US" dirty="0"/>
        </a:p>
      </dgm:t>
    </dgm:pt>
    <dgm:pt modelId="{1718BD81-704D-4743-B652-6CB49BD68DD8}" type="parTrans" cxnId="{851C9FE0-4B40-894E-BB37-798E8CB69D23}">
      <dgm:prSet/>
      <dgm:spPr/>
      <dgm:t>
        <a:bodyPr/>
        <a:lstStyle/>
        <a:p>
          <a:endParaRPr lang="en-US"/>
        </a:p>
      </dgm:t>
    </dgm:pt>
    <dgm:pt modelId="{2793CC14-D1C9-914A-9D06-3C65FFDE7C05}" type="sibTrans" cxnId="{851C9FE0-4B40-894E-BB37-798E8CB69D23}">
      <dgm:prSet/>
      <dgm:spPr/>
      <dgm:t>
        <a:bodyPr/>
        <a:lstStyle/>
        <a:p>
          <a:endParaRPr lang="en-US"/>
        </a:p>
      </dgm:t>
    </dgm:pt>
    <dgm:pt modelId="{31DDCA23-7359-B843-8C4B-45FDD8A54FAC}">
      <dgm:prSet phldrT="[Text]"/>
      <dgm:spPr/>
      <dgm:t>
        <a:bodyPr/>
        <a:lstStyle/>
        <a:p>
          <a:r>
            <a:rPr lang="en-US" dirty="0" smtClean="0">
              <a:cs typeface="Times New Roman" charset="0"/>
            </a:rPr>
            <a:t>Flexibility </a:t>
          </a:r>
          <a:endParaRPr lang="en-US" dirty="0"/>
        </a:p>
      </dgm:t>
    </dgm:pt>
    <dgm:pt modelId="{9FB41B4D-3C2B-BD48-A610-B4CD64794320}" type="parTrans" cxnId="{9ABF5425-CAF3-684D-9BA2-409E4609E480}">
      <dgm:prSet/>
      <dgm:spPr/>
      <dgm:t>
        <a:bodyPr/>
        <a:lstStyle/>
        <a:p>
          <a:endParaRPr lang="en-US"/>
        </a:p>
      </dgm:t>
    </dgm:pt>
    <dgm:pt modelId="{E1B607C2-1515-B145-AC63-BB1BFA5BF1DF}" type="sibTrans" cxnId="{9ABF5425-CAF3-684D-9BA2-409E4609E480}">
      <dgm:prSet/>
      <dgm:spPr/>
      <dgm:t>
        <a:bodyPr/>
        <a:lstStyle/>
        <a:p>
          <a:endParaRPr lang="en-US"/>
        </a:p>
      </dgm:t>
    </dgm:pt>
    <dgm:pt modelId="{99344CDF-8AC4-1A4B-8AC3-40896B94A326}">
      <dgm:prSet phldrT="[Text]"/>
      <dgm:spPr/>
      <dgm:t>
        <a:bodyPr/>
        <a:lstStyle/>
        <a:p>
          <a:r>
            <a:rPr lang="en-US" dirty="0" smtClean="0">
              <a:cs typeface="Times New Roman" charset="0"/>
            </a:rPr>
            <a:t>Allow for Flexibility in your life &amp; career  </a:t>
          </a:r>
          <a:endParaRPr lang="en-US" dirty="0"/>
        </a:p>
      </dgm:t>
    </dgm:pt>
    <dgm:pt modelId="{B1F22AFD-C825-1241-9DD8-8A5304FC6C83}" type="parTrans" cxnId="{21ABEA12-170D-564E-A4CE-0CA7495AC108}">
      <dgm:prSet/>
      <dgm:spPr/>
      <dgm:t>
        <a:bodyPr/>
        <a:lstStyle/>
        <a:p>
          <a:endParaRPr lang="en-US"/>
        </a:p>
      </dgm:t>
    </dgm:pt>
    <dgm:pt modelId="{6C8D5146-BB4C-1B4E-8F59-6D4D55D708AC}" type="sibTrans" cxnId="{21ABEA12-170D-564E-A4CE-0CA7495AC108}">
      <dgm:prSet/>
      <dgm:spPr/>
      <dgm:t>
        <a:bodyPr/>
        <a:lstStyle/>
        <a:p>
          <a:endParaRPr lang="en-US"/>
        </a:p>
      </dgm:t>
    </dgm:pt>
    <dgm:pt modelId="{88811DFA-51B1-7242-A95E-37106C56DF51}">
      <dgm:prSet phldrT="[Text]"/>
      <dgm:spPr/>
      <dgm:t>
        <a:bodyPr/>
        <a:lstStyle/>
        <a:p>
          <a:r>
            <a:rPr lang="en-US" dirty="0" smtClean="0"/>
            <a:t>Realistic</a:t>
          </a:r>
          <a:endParaRPr lang="en-US" dirty="0"/>
        </a:p>
      </dgm:t>
    </dgm:pt>
    <dgm:pt modelId="{400EB0AE-2F5D-B049-AFFD-0ACFC4AC0E16}" type="parTrans" cxnId="{AFE4C883-7F57-9F4E-878D-E8D3E848579F}">
      <dgm:prSet/>
      <dgm:spPr/>
      <dgm:t>
        <a:bodyPr/>
        <a:lstStyle/>
        <a:p>
          <a:endParaRPr lang="en-US"/>
        </a:p>
      </dgm:t>
    </dgm:pt>
    <dgm:pt modelId="{60BF8D59-D126-5E4B-BC31-E7096DE61C71}" type="sibTrans" cxnId="{AFE4C883-7F57-9F4E-878D-E8D3E848579F}">
      <dgm:prSet/>
      <dgm:spPr/>
      <dgm:t>
        <a:bodyPr/>
        <a:lstStyle/>
        <a:p>
          <a:endParaRPr lang="en-US"/>
        </a:p>
      </dgm:t>
    </dgm:pt>
    <dgm:pt modelId="{DE7A18F0-4606-684D-83FD-69C68F61167E}">
      <dgm:prSet phldrT="[Text]"/>
      <dgm:spPr/>
      <dgm:t>
        <a:bodyPr/>
        <a:lstStyle/>
        <a:p>
          <a:r>
            <a:rPr lang="en-US" dirty="0" smtClean="0">
              <a:cs typeface="Times New Roman" charset="0"/>
            </a:rPr>
            <a:t>Set REALISTIC Goals </a:t>
          </a:r>
          <a:endParaRPr lang="en-US" dirty="0"/>
        </a:p>
      </dgm:t>
    </dgm:pt>
    <dgm:pt modelId="{8EFC9F58-0F42-B64D-B645-DC188C801654}" type="parTrans" cxnId="{C3847AE5-5498-5B4F-8FCA-F448C6993F65}">
      <dgm:prSet/>
      <dgm:spPr/>
      <dgm:t>
        <a:bodyPr/>
        <a:lstStyle/>
        <a:p>
          <a:endParaRPr lang="en-US"/>
        </a:p>
      </dgm:t>
    </dgm:pt>
    <dgm:pt modelId="{373E647E-2CBF-214C-A33D-58B22F7E0EA8}" type="sibTrans" cxnId="{C3847AE5-5498-5B4F-8FCA-F448C6993F65}">
      <dgm:prSet/>
      <dgm:spPr/>
      <dgm:t>
        <a:bodyPr/>
        <a:lstStyle/>
        <a:p>
          <a:endParaRPr lang="en-US"/>
        </a:p>
      </dgm:t>
    </dgm:pt>
    <dgm:pt modelId="{4DEFF137-160E-A542-9393-3EB8B1F84C27}">
      <dgm:prSet/>
      <dgm:spPr/>
      <dgm:t>
        <a:bodyPr/>
        <a:lstStyle/>
        <a:p>
          <a:r>
            <a:rPr lang="en-US" dirty="0" smtClean="0">
              <a:cs typeface="Times New Roman" charset="0"/>
            </a:rPr>
            <a:t>(… having Plans B, C, D, …)</a:t>
          </a:r>
        </a:p>
      </dgm:t>
    </dgm:pt>
    <dgm:pt modelId="{36BDD99B-F944-6641-AFF9-35B63B6CC789}" type="parTrans" cxnId="{BD68AA4C-533D-7948-B1B1-21A44D1DA18E}">
      <dgm:prSet/>
      <dgm:spPr/>
      <dgm:t>
        <a:bodyPr/>
        <a:lstStyle/>
        <a:p>
          <a:endParaRPr lang="en-US"/>
        </a:p>
      </dgm:t>
    </dgm:pt>
    <dgm:pt modelId="{F8873038-48EF-E744-9DE3-F91E44DF52DB}" type="sibTrans" cxnId="{BD68AA4C-533D-7948-B1B1-21A44D1DA18E}">
      <dgm:prSet/>
      <dgm:spPr/>
      <dgm:t>
        <a:bodyPr/>
        <a:lstStyle/>
        <a:p>
          <a:endParaRPr lang="en-US"/>
        </a:p>
      </dgm:t>
    </dgm:pt>
    <dgm:pt modelId="{CA33E995-2348-4343-AE33-982802017AF5}">
      <dgm:prSet/>
      <dgm:spPr/>
      <dgm:t>
        <a:bodyPr/>
        <a:lstStyle/>
        <a:p>
          <a:r>
            <a:rPr lang="en-US" dirty="0" smtClean="0">
              <a:cs typeface="Times New Roman" charset="0"/>
            </a:rPr>
            <a:t>(… and plan accordingly)</a:t>
          </a:r>
        </a:p>
      </dgm:t>
    </dgm:pt>
    <dgm:pt modelId="{543FFC2B-89B3-5947-8F59-FD7145020F57}" type="parTrans" cxnId="{56D92B0B-A663-3346-850A-ADC56C94DC27}">
      <dgm:prSet/>
      <dgm:spPr/>
      <dgm:t>
        <a:bodyPr/>
        <a:lstStyle/>
        <a:p>
          <a:endParaRPr lang="en-US"/>
        </a:p>
      </dgm:t>
    </dgm:pt>
    <dgm:pt modelId="{BE76F7DB-117B-F94E-9681-B080645C3135}" type="sibTrans" cxnId="{56D92B0B-A663-3346-850A-ADC56C94DC27}">
      <dgm:prSet/>
      <dgm:spPr/>
      <dgm:t>
        <a:bodyPr/>
        <a:lstStyle/>
        <a:p>
          <a:endParaRPr lang="en-US"/>
        </a:p>
      </dgm:t>
    </dgm:pt>
    <dgm:pt modelId="{901EFE4B-D487-CF41-9FFD-932998A6F9B6}" type="pres">
      <dgm:prSet presAssocID="{BDCE364C-D31A-644E-B18C-B0A96AA336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37FBD7-7689-F141-9B86-AB7F368A5DEF}" type="pres">
      <dgm:prSet presAssocID="{7F447A92-3388-0F49-953B-FACF4F8BF389}" presName="composite" presStyleCnt="0"/>
      <dgm:spPr/>
    </dgm:pt>
    <dgm:pt modelId="{4FD76040-E902-E44F-9FE5-91258EE98949}" type="pres">
      <dgm:prSet presAssocID="{7F447A92-3388-0F49-953B-FACF4F8BF389}" presName="parentText" presStyleLbl="alignNode1" presStyleIdx="0" presStyleCnt="3" custLinFactNeighborX="0" custLinFactNeighborY="-16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BC9EF-F488-F448-90EE-721C8B80EFD5}" type="pres">
      <dgm:prSet presAssocID="{7F447A92-3388-0F49-953B-FACF4F8BF389}" presName="descendantText" presStyleLbl="alignAcc1" presStyleIdx="0" presStyleCnt="3" custLinFactNeighborX="1467" custLinFactNeighborY="2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48617-A9F5-0144-A9CC-04F3B4E75593}" type="pres">
      <dgm:prSet presAssocID="{FA5A80B2-F4B3-1045-B071-0E92036A4DDD}" presName="sp" presStyleCnt="0"/>
      <dgm:spPr/>
    </dgm:pt>
    <dgm:pt modelId="{94783AD4-6CA9-DA4B-8FE0-D4CA26A5DED0}" type="pres">
      <dgm:prSet presAssocID="{31DDCA23-7359-B843-8C4B-45FDD8A54FAC}" presName="composite" presStyleCnt="0"/>
      <dgm:spPr/>
    </dgm:pt>
    <dgm:pt modelId="{C20916EE-ACAF-514A-A391-2BE261FFA1B6}" type="pres">
      <dgm:prSet presAssocID="{31DDCA23-7359-B843-8C4B-45FDD8A54FA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2ADC6-2A8E-FA4D-B876-79618090A9BA}" type="pres">
      <dgm:prSet presAssocID="{31DDCA23-7359-B843-8C4B-45FDD8A54FA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0DE4B6-D362-C44D-8C3E-84BA48ADC5EB}" type="pres">
      <dgm:prSet presAssocID="{E1B607C2-1515-B145-AC63-BB1BFA5BF1DF}" presName="sp" presStyleCnt="0"/>
      <dgm:spPr/>
    </dgm:pt>
    <dgm:pt modelId="{3E890FEE-C624-1F45-9032-84BA7EAB6CE8}" type="pres">
      <dgm:prSet presAssocID="{88811DFA-51B1-7242-A95E-37106C56DF51}" presName="composite" presStyleCnt="0"/>
      <dgm:spPr/>
    </dgm:pt>
    <dgm:pt modelId="{8BCF9D6B-D86B-544A-9786-33DDCDEF03C6}" type="pres">
      <dgm:prSet presAssocID="{88811DFA-51B1-7242-A95E-37106C56DF5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4DB8D4-5D61-CB4E-A7FB-6FEF5CA36D7C}" type="pres">
      <dgm:prSet presAssocID="{88811DFA-51B1-7242-A95E-37106C56DF5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1B7EFB-1452-DB46-AF74-43ADCB5DECF9}" srcId="{7F447A92-3388-0F49-953B-FACF4F8BF389}" destId="{1E9049BF-CE32-7F48-8A02-EAC0315ED3FF}" srcOrd="0" destOrd="0" parTransId="{9954EC53-CA7B-B747-9A8D-8C94ABB97A12}" sibTransId="{A63FCE84-6357-0642-94BC-327ABA3483C3}"/>
    <dgm:cxn modelId="{E18FCFB5-8B0E-2C4B-A9BB-5EAC4D86B468}" type="presOf" srcId="{1E9049BF-CE32-7F48-8A02-EAC0315ED3FF}" destId="{752BC9EF-F488-F448-90EE-721C8B80EFD5}" srcOrd="0" destOrd="0" presId="urn:microsoft.com/office/officeart/2005/8/layout/chevron2"/>
    <dgm:cxn modelId="{EF1CF813-50A8-7948-84E5-95CBFD191922}" type="presOf" srcId="{7F447A92-3388-0F49-953B-FACF4F8BF389}" destId="{4FD76040-E902-E44F-9FE5-91258EE98949}" srcOrd="0" destOrd="0" presId="urn:microsoft.com/office/officeart/2005/8/layout/chevron2"/>
    <dgm:cxn modelId="{C1ABADDC-DF46-CF4F-9D2B-67CE7D86B76D}" type="presOf" srcId="{88811DFA-51B1-7242-A95E-37106C56DF51}" destId="{8BCF9D6B-D86B-544A-9786-33DDCDEF03C6}" srcOrd="0" destOrd="0" presId="urn:microsoft.com/office/officeart/2005/8/layout/chevron2"/>
    <dgm:cxn modelId="{9ABF5425-CAF3-684D-9BA2-409E4609E480}" srcId="{BDCE364C-D31A-644E-B18C-B0A96AA336C2}" destId="{31DDCA23-7359-B843-8C4B-45FDD8A54FAC}" srcOrd="1" destOrd="0" parTransId="{9FB41B4D-3C2B-BD48-A610-B4CD64794320}" sibTransId="{E1B607C2-1515-B145-AC63-BB1BFA5BF1DF}"/>
    <dgm:cxn modelId="{4E81F6DA-46BB-974F-9E64-02BF48F36121}" type="presOf" srcId="{8840B880-089B-C642-A944-053907F34D3D}" destId="{752BC9EF-F488-F448-90EE-721C8B80EFD5}" srcOrd="0" destOrd="1" presId="urn:microsoft.com/office/officeart/2005/8/layout/chevron2"/>
    <dgm:cxn modelId="{818AA556-4593-DA41-BBA0-1A4583C1CAE4}" type="presOf" srcId="{BDCE364C-D31A-644E-B18C-B0A96AA336C2}" destId="{901EFE4B-D487-CF41-9FFD-932998A6F9B6}" srcOrd="0" destOrd="0" presId="urn:microsoft.com/office/officeart/2005/8/layout/chevron2"/>
    <dgm:cxn modelId="{6F36E2E9-BFA2-1F46-AF3B-69FB3785C3DB}" type="presOf" srcId="{CA33E995-2348-4343-AE33-982802017AF5}" destId="{894DB8D4-5D61-CB4E-A7FB-6FEF5CA36D7C}" srcOrd="0" destOrd="1" presId="urn:microsoft.com/office/officeart/2005/8/layout/chevron2"/>
    <dgm:cxn modelId="{7533112F-2515-AE49-9CA8-BBEF4630D9E0}" type="presOf" srcId="{4DEFF137-160E-A542-9393-3EB8B1F84C27}" destId="{8EB2ADC6-2A8E-FA4D-B876-79618090A9BA}" srcOrd="0" destOrd="1" presId="urn:microsoft.com/office/officeart/2005/8/layout/chevron2"/>
    <dgm:cxn modelId="{21ABEA12-170D-564E-A4CE-0CA7495AC108}" srcId="{31DDCA23-7359-B843-8C4B-45FDD8A54FAC}" destId="{99344CDF-8AC4-1A4B-8AC3-40896B94A326}" srcOrd="0" destOrd="0" parTransId="{B1F22AFD-C825-1241-9DD8-8A5304FC6C83}" sibTransId="{6C8D5146-BB4C-1B4E-8F59-6D4D55D708AC}"/>
    <dgm:cxn modelId="{BD68AA4C-533D-7948-B1B1-21A44D1DA18E}" srcId="{31DDCA23-7359-B843-8C4B-45FDD8A54FAC}" destId="{4DEFF137-160E-A542-9393-3EB8B1F84C27}" srcOrd="1" destOrd="0" parTransId="{36BDD99B-F944-6641-AFF9-35B63B6CC789}" sibTransId="{F8873038-48EF-E744-9DE3-F91E44DF52DB}"/>
    <dgm:cxn modelId="{AFE4C883-7F57-9F4E-878D-E8D3E848579F}" srcId="{BDCE364C-D31A-644E-B18C-B0A96AA336C2}" destId="{88811DFA-51B1-7242-A95E-37106C56DF51}" srcOrd="2" destOrd="0" parTransId="{400EB0AE-2F5D-B049-AFFD-0ACFC4AC0E16}" sibTransId="{60BF8D59-D126-5E4B-BC31-E7096DE61C71}"/>
    <dgm:cxn modelId="{56D92B0B-A663-3346-850A-ADC56C94DC27}" srcId="{88811DFA-51B1-7242-A95E-37106C56DF51}" destId="{CA33E995-2348-4343-AE33-982802017AF5}" srcOrd="1" destOrd="0" parTransId="{543FFC2B-89B3-5947-8F59-FD7145020F57}" sibTransId="{BE76F7DB-117B-F94E-9681-B080645C3135}"/>
    <dgm:cxn modelId="{325F33BB-E81D-0C47-AA7C-DA11C63EC6D1}" type="presOf" srcId="{99344CDF-8AC4-1A4B-8AC3-40896B94A326}" destId="{8EB2ADC6-2A8E-FA4D-B876-79618090A9BA}" srcOrd="0" destOrd="0" presId="urn:microsoft.com/office/officeart/2005/8/layout/chevron2"/>
    <dgm:cxn modelId="{E6C2AF41-82F6-1D4A-BF72-3621FCBE70E0}" type="presOf" srcId="{DE7A18F0-4606-684D-83FD-69C68F61167E}" destId="{894DB8D4-5D61-CB4E-A7FB-6FEF5CA36D7C}" srcOrd="0" destOrd="0" presId="urn:microsoft.com/office/officeart/2005/8/layout/chevron2"/>
    <dgm:cxn modelId="{C3847AE5-5498-5B4F-8FCA-F448C6993F65}" srcId="{88811DFA-51B1-7242-A95E-37106C56DF51}" destId="{DE7A18F0-4606-684D-83FD-69C68F61167E}" srcOrd="0" destOrd="0" parTransId="{8EFC9F58-0F42-B64D-B645-DC188C801654}" sibTransId="{373E647E-2CBF-214C-A33D-58B22F7E0EA8}"/>
    <dgm:cxn modelId="{851C9FE0-4B40-894E-BB37-798E8CB69D23}" srcId="{7F447A92-3388-0F49-953B-FACF4F8BF389}" destId="{8840B880-089B-C642-A944-053907F34D3D}" srcOrd="1" destOrd="0" parTransId="{1718BD81-704D-4743-B652-6CB49BD68DD8}" sibTransId="{2793CC14-D1C9-914A-9D06-3C65FFDE7C05}"/>
    <dgm:cxn modelId="{A23439F6-15A9-C546-9606-89E9B64D21A9}" type="presOf" srcId="{31DDCA23-7359-B843-8C4B-45FDD8A54FAC}" destId="{C20916EE-ACAF-514A-A391-2BE261FFA1B6}" srcOrd="0" destOrd="0" presId="urn:microsoft.com/office/officeart/2005/8/layout/chevron2"/>
    <dgm:cxn modelId="{48227367-276D-8E46-856F-320C772AF578}" srcId="{BDCE364C-D31A-644E-B18C-B0A96AA336C2}" destId="{7F447A92-3388-0F49-953B-FACF4F8BF389}" srcOrd="0" destOrd="0" parTransId="{F43CDDE8-DC5A-3F46-8F75-8D74E5943948}" sibTransId="{FA5A80B2-F4B3-1045-B071-0E92036A4DDD}"/>
    <dgm:cxn modelId="{C95DCBD5-19E9-744A-9A5D-A29D5F26B3AD}" type="presParOf" srcId="{901EFE4B-D487-CF41-9FFD-932998A6F9B6}" destId="{9837FBD7-7689-F141-9B86-AB7F368A5DEF}" srcOrd="0" destOrd="0" presId="urn:microsoft.com/office/officeart/2005/8/layout/chevron2"/>
    <dgm:cxn modelId="{8E984C3C-64CA-5848-9583-595CF21FBD29}" type="presParOf" srcId="{9837FBD7-7689-F141-9B86-AB7F368A5DEF}" destId="{4FD76040-E902-E44F-9FE5-91258EE98949}" srcOrd="0" destOrd="0" presId="urn:microsoft.com/office/officeart/2005/8/layout/chevron2"/>
    <dgm:cxn modelId="{976F74E7-614B-C84F-B64D-F059594B0BFD}" type="presParOf" srcId="{9837FBD7-7689-F141-9B86-AB7F368A5DEF}" destId="{752BC9EF-F488-F448-90EE-721C8B80EFD5}" srcOrd="1" destOrd="0" presId="urn:microsoft.com/office/officeart/2005/8/layout/chevron2"/>
    <dgm:cxn modelId="{05B4FEBD-0BD4-FD4D-9340-A4FF819E0005}" type="presParOf" srcId="{901EFE4B-D487-CF41-9FFD-932998A6F9B6}" destId="{5C448617-A9F5-0144-A9CC-04F3B4E75593}" srcOrd="1" destOrd="0" presId="urn:microsoft.com/office/officeart/2005/8/layout/chevron2"/>
    <dgm:cxn modelId="{1778D15F-C334-554B-9CA6-25D9E7152C6F}" type="presParOf" srcId="{901EFE4B-D487-CF41-9FFD-932998A6F9B6}" destId="{94783AD4-6CA9-DA4B-8FE0-D4CA26A5DED0}" srcOrd="2" destOrd="0" presId="urn:microsoft.com/office/officeart/2005/8/layout/chevron2"/>
    <dgm:cxn modelId="{25670CE7-4B30-9349-B73B-4D40C241421B}" type="presParOf" srcId="{94783AD4-6CA9-DA4B-8FE0-D4CA26A5DED0}" destId="{C20916EE-ACAF-514A-A391-2BE261FFA1B6}" srcOrd="0" destOrd="0" presId="urn:microsoft.com/office/officeart/2005/8/layout/chevron2"/>
    <dgm:cxn modelId="{5BF4BBD0-9D58-0D41-8704-AD0ECFDE4A8A}" type="presParOf" srcId="{94783AD4-6CA9-DA4B-8FE0-D4CA26A5DED0}" destId="{8EB2ADC6-2A8E-FA4D-B876-79618090A9BA}" srcOrd="1" destOrd="0" presId="urn:microsoft.com/office/officeart/2005/8/layout/chevron2"/>
    <dgm:cxn modelId="{C72110F8-045F-D043-AA4B-3C5F7A4F4D34}" type="presParOf" srcId="{901EFE4B-D487-CF41-9FFD-932998A6F9B6}" destId="{5C0DE4B6-D362-C44D-8C3E-84BA48ADC5EB}" srcOrd="3" destOrd="0" presId="urn:microsoft.com/office/officeart/2005/8/layout/chevron2"/>
    <dgm:cxn modelId="{C4B16659-8627-1A41-9933-1DC175DCC4A4}" type="presParOf" srcId="{901EFE4B-D487-CF41-9FFD-932998A6F9B6}" destId="{3E890FEE-C624-1F45-9032-84BA7EAB6CE8}" srcOrd="4" destOrd="0" presId="urn:microsoft.com/office/officeart/2005/8/layout/chevron2"/>
    <dgm:cxn modelId="{C356FF19-68D7-8346-BC47-B06D17658A54}" type="presParOf" srcId="{3E890FEE-C624-1F45-9032-84BA7EAB6CE8}" destId="{8BCF9D6B-D86B-544A-9786-33DDCDEF03C6}" srcOrd="0" destOrd="0" presId="urn:microsoft.com/office/officeart/2005/8/layout/chevron2"/>
    <dgm:cxn modelId="{A9D350E7-DE18-5B4C-8092-3A7E8801442D}" type="presParOf" srcId="{3E890FEE-C624-1F45-9032-84BA7EAB6CE8}" destId="{894DB8D4-5D61-CB4E-A7FB-6FEF5CA36D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079F83-3211-154C-AE3C-E70CA9A2E7EF}" type="doc">
      <dgm:prSet loTypeId="urn:microsoft.com/office/officeart/2005/8/layout/radial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7E8832-0E23-AC4A-9367-DF92D516B82C}">
      <dgm:prSet phldrT="[Text]"/>
      <dgm:spPr/>
      <dgm:t>
        <a:bodyPr/>
        <a:lstStyle/>
        <a:p>
          <a:r>
            <a:rPr lang="en-US" dirty="0" smtClean="0">
              <a:solidFill>
                <a:srgbClr val="0000FF"/>
              </a:solidFill>
            </a:rPr>
            <a:t>Behavioral</a:t>
          </a:r>
          <a:r>
            <a:rPr lang="en-US" dirty="0" smtClean="0"/>
            <a:t> </a:t>
          </a:r>
          <a:endParaRPr lang="en-US" dirty="0"/>
        </a:p>
      </dgm:t>
    </dgm:pt>
    <dgm:pt modelId="{8EAAD343-1358-4F42-B21E-F9D76704C786}" type="parTrans" cxnId="{7A094021-937F-BB4C-AACB-C14482FF459D}">
      <dgm:prSet/>
      <dgm:spPr/>
      <dgm:t>
        <a:bodyPr/>
        <a:lstStyle/>
        <a:p>
          <a:endParaRPr lang="en-US"/>
        </a:p>
      </dgm:t>
    </dgm:pt>
    <dgm:pt modelId="{35787898-66EC-E146-ACD7-673730D4D4A9}" type="sibTrans" cxnId="{7A094021-937F-BB4C-AACB-C14482FF459D}">
      <dgm:prSet/>
      <dgm:spPr/>
      <dgm:t>
        <a:bodyPr/>
        <a:lstStyle/>
        <a:p>
          <a:endParaRPr lang="en-US"/>
        </a:p>
      </dgm:t>
    </dgm:pt>
    <dgm:pt modelId="{7A0185A1-870B-6346-B0D9-9A531A729B16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F1E5BE6-71E4-404A-B6F0-62C04B962F61}" type="parTrans" cxnId="{56CF57B8-AAB1-064D-A308-E2B7CC5378E0}">
      <dgm:prSet/>
      <dgm:spPr/>
      <dgm:t>
        <a:bodyPr/>
        <a:lstStyle/>
        <a:p>
          <a:endParaRPr lang="en-US"/>
        </a:p>
      </dgm:t>
    </dgm:pt>
    <dgm:pt modelId="{01D24E92-5835-6D45-9AFB-F2B393EB0896}" type="sibTrans" cxnId="{56CF57B8-AAB1-064D-A308-E2B7CC5378E0}">
      <dgm:prSet/>
      <dgm:spPr/>
      <dgm:t>
        <a:bodyPr/>
        <a:lstStyle/>
        <a:p>
          <a:endParaRPr lang="en-US"/>
        </a:p>
      </dgm:t>
    </dgm:pt>
    <dgm:pt modelId="{2273D355-0246-4E4D-80E6-9DF336289159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2E123A6-C675-8F43-8E1F-EB481BF8FB9C}" type="parTrans" cxnId="{A4686A75-1220-4847-918B-787E7601A37F}">
      <dgm:prSet/>
      <dgm:spPr/>
      <dgm:t>
        <a:bodyPr/>
        <a:lstStyle/>
        <a:p>
          <a:endParaRPr lang="en-US"/>
        </a:p>
      </dgm:t>
    </dgm:pt>
    <dgm:pt modelId="{3F1AFDCD-EA59-A742-9160-D5E05001A1D6}" type="sibTrans" cxnId="{A4686A75-1220-4847-918B-787E7601A37F}">
      <dgm:prSet/>
      <dgm:spPr/>
      <dgm:t>
        <a:bodyPr/>
        <a:lstStyle/>
        <a:p>
          <a:endParaRPr lang="en-US"/>
        </a:p>
      </dgm:t>
    </dgm:pt>
    <dgm:pt modelId="{C35D3C65-C72A-9F42-9BF2-778B82592D21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202DF41-94DB-C04E-AF93-D2848E9806D4}" type="parTrans" cxnId="{4CCB404D-340B-9548-A6DF-41AB0F75B00A}">
      <dgm:prSet/>
      <dgm:spPr/>
      <dgm:t>
        <a:bodyPr/>
        <a:lstStyle/>
        <a:p>
          <a:endParaRPr lang="en-US"/>
        </a:p>
      </dgm:t>
    </dgm:pt>
    <dgm:pt modelId="{7A2A2823-F191-D44F-944C-F34065640656}" type="sibTrans" cxnId="{4CCB404D-340B-9548-A6DF-41AB0F75B00A}">
      <dgm:prSet/>
      <dgm:spPr/>
      <dgm:t>
        <a:bodyPr/>
        <a:lstStyle/>
        <a:p>
          <a:endParaRPr lang="en-US"/>
        </a:p>
      </dgm:t>
    </dgm:pt>
    <dgm:pt modelId="{B0EB7297-ACA2-0D48-8D1C-AEF8F308F38C}">
      <dgm:prSet phldrT="[Text]"/>
      <dgm:spPr/>
      <dgm:t>
        <a:bodyPr/>
        <a:lstStyle/>
        <a:p>
          <a:r>
            <a:rPr lang="en-US" dirty="0" smtClean="0"/>
            <a:t>Do things You Usually Do! </a:t>
          </a:r>
          <a:endParaRPr lang="en-US" dirty="0"/>
        </a:p>
      </dgm:t>
    </dgm:pt>
    <dgm:pt modelId="{55A698BF-6F54-0A49-9C51-0F45E338F741}" type="parTrans" cxnId="{7B118308-11E0-1744-9A48-3AD4EAF6696C}">
      <dgm:prSet/>
      <dgm:spPr/>
      <dgm:t>
        <a:bodyPr/>
        <a:lstStyle/>
        <a:p>
          <a:endParaRPr lang="en-US"/>
        </a:p>
      </dgm:t>
    </dgm:pt>
    <dgm:pt modelId="{9F97A838-61E3-5344-AEC1-D3C96546A926}" type="sibTrans" cxnId="{7B118308-11E0-1744-9A48-3AD4EAF6696C}">
      <dgm:prSet/>
      <dgm:spPr/>
      <dgm:t>
        <a:bodyPr/>
        <a:lstStyle/>
        <a:p>
          <a:endParaRPr lang="en-US"/>
        </a:p>
      </dgm:t>
    </dgm:pt>
    <dgm:pt modelId="{97EA22C1-5B18-4A49-8226-EA238168642A}" type="pres">
      <dgm:prSet presAssocID="{3A079F83-3211-154C-AE3C-E70CA9A2E7E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919F0F-90A7-344A-8A82-79583A965BFF}" type="pres">
      <dgm:prSet presAssocID="{3A079F83-3211-154C-AE3C-E70CA9A2E7EF}" presName="radial" presStyleCnt="0">
        <dgm:presLayoutVars>
          <dgm:animLvl val="ctr"/>
        </dgm:presLayoutVars>
      </dgm:prSet>
      <dgm:spPr/>
    </dgm:pt>
    <dgm:pt modelId="{97741E21-3A4F-F44A-822B-345A72F17608}" type="pres">
      <dgm:prSet presAssocID="{E77E8832-0E23-AC4A-9367-DF92D516B82C}" presName="centerShape" presStyleLbl="vennNode1" presStyleIdx="0" presStyleCnt="5" custScaleX="137014" custScaleY="129803"/>
      <dgm:spPr/>
      <dgm:t>
        <a:bodyPr/>
        <a:lstStyle/>
        <a:p>
          <a:endParaRPr lang="en-US"/>
        </a:p>
      </dgm:t>
    </dgm:pt>
    <dgm:pt modelId="{3C860CA1-0EC3-CA4C-A593-21F7BEBAFB9E}" type="pres">
      <dgm:prSet presAssocID="{7A0185A1-870B-6346-B0D9-9A531A729B16}" presName="node" presStyleLbl="vennNode1" presStyleIdx="1" presStyleCnt="5" custScaleY="148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81DE0-D86D-7E4D-AFA1-924BDC3F1B99}" type="pres">
      <dgm:prSet presAssocID="{2273D355-0246-4E4D-80E6-9DF336289159}" presName="node" presStyleLbl="vennNode1" presStyleIdx="2" presStyleCnt="5" custScaleX="140243" custScaleY="180576" custRadScaleRad="137541" custRadScaleInc="1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93643-890B-9B49-8840-57665D04D270}" type="pres">
      <dgm:prSet presAssocID="{C35D3C65-C72A-9F42-9BF2-778B82592D21}" presName="node" presStyleLbl="vennNode1" presStyleIdx="3" presStyleCnt="5" custScaleX="139515" custScaleY="187003" custRadScaleRad="136831" custRadScaleInc="98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BAF93-AA6C-CC45-A010-8043660D845E}" type="pres">
      <dgm:prSet presAssocID="{B0EB7297-ACA2-0D48-8D1C-AEF8F308F38C}" presName="node" presStyleLbl="vennNode1" presStyleIdx="4" presStyleCnt="5" custScaleX="170929" custScaleY="103309" custRadScaleRad="108479" custRadScaleInc="-104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094021-937F-BB4C-AACB-C14482FF459D}" srcId="{3A079F83-3211-154C-AE3C-E70CA9A2E7EF}" destId="{E77E8832-0E23-AC4A-9367-DF92D516B82C}" srcOrd="0" destOrd="0" parTransId="{8EAAD343-1358-4F42-B21E-F9D76704C786}" sibTransId="{35787898-66EC-E146-ACD7-673730D4D4A9}"/>
    <dgm:cxn modelId="{EA982126-39A2-9948-959A-1040B5BA49D5}" type="presOf" srcId="{2273D355-0246-4E4D-80E6-9DF336289159}" destId="{2E981DE0-D86D-7E4D-AFA1-924BDC3F1B99}" srcOrd="0" destOrd="0" presId="urn:microsoft.com/office/officeart/2005/8/layout/radial3"/>
    <dgm:cxn modelId="{F7118590-9D51-2F49-84A4-85FDA6FA546F}" type="presOf" srcId="{3A079F83-3211-154C-AE3C-E70CA9A2E7EF}" destId="{97EA22C1-5B18-4A49-8226-EA238168642A}" srcOrd="0" destOrd="0" presId="urn:microsoft.com/office/officeart/2005/8/layout/radial3"/>
    <dgm:cxn modelId="{4CCB404D-340B-9548-A6DF-41AB0F75B00A}" srcId="{E77E8832-0E23-AC4A-9367-DF92D516B82C}" destId="{C35D3C65-C72A-9F42-9BF2-778B82592D21}" srcOrd="2" destOrd="0" parTransId="{A202DF41-94DB-C04E-AF93-D2848E9806D4}" sibTransId="{7A2A2823-F191-D44F-944C-F34065640656}"/>
    <dgm:cxn modelId="{56CF57B8-AAB1-064D-A308-E2B7CC5378E0}" srcId="{E77E8832-0E23-AC4A-9367-DF92D516B82C}" destId="{7A0185A1-870B-6346-B0D9-9A531A729B16}" srcOrd="0" destOrd="0" parTransId="{EF1E5BE6-71E4-404A-B6F0-62C04B962F61}" sibTransId="{01D24E92-5835-6D45-9AFB-F2B393EB0896}"/>
    <dgm:cxn modelId="{9E334D2B-8EF0-6043-B281-4934A7EFA8B3}" type="presOf" srcId="{7A0185A1-870B-6346-B0D9-9A531A729B16}" destId="{3C860CA1-0EC3-CA4C-A593-21F7BEBAFB9E}" srcOrd="0" destOrd="0" presId="urn:microsoft.com/office/officeart/2005/8/layout/radial3"/>
    <dgm:cxn modelId="{7B118308-11E0-1744-9A48-3AD4EAF6696C}" srcId="{E77E8832-0E23-AC4A-9367-DF92D516B82C}" destId="{B0EB7297-ACA2-0D48-8D1C-AEF8F308F38C}" srcOrd="3" destOrd="0" parTransId="{55A698BF-6F54-0A49-9C51-0F45E338F741}" sibTransId="{9F97A838-61E3-5344-AEC1-D3C96546A926}"/>
    <dgm:cxn modelId="{33EB4301-EF17-CA4B-BD34-75083AED11DA}" type="presOf" srcId="{B0EB7297-ACA2-0D48-8D1C-AEF8F308F38C}" destId="{622BAF93-AA6C-CC45-A010-8043660D845E}" srcOrd="0" destOrd="0" presId="urn:microsoft.com/office/officeart/2005/8/layout/radial3"/>
    <dgm:cxn modelId="{0686D88F-2F5A-664F-BDF0-D9200A6476A5}" type="presOf" srcId="{E77E8832-0E23-AC4A-9367-DF92D516B82C}" destId="{97741E21-3A4F-F44A-822B-345A72F17608}" srcOrd="0" destOrd="0" presId="urn:microsoft.com/office/officeart/2005/8/layout/radial3"/>
    <dgm:cxn modelId="{A4686A75-1220-4847-918B-787E7601A37F}" srcId="{E77E8832-0E23-AC4A-9367-DF92D516B82C}" destId="{2273D355-0246-4E4D-80E6-9DF336289159}" srcOrd="1" destOrd="0" parTransId="{72E123A6-C675-8F43-8E1F-EB481BF8FB9C}" sibTransId="{3F1AFDCD-EA59-A742-9160-D5E05001A1D6}"/>
    <dgm:cxn modelId="{02A05F70-53FE-D248-A470-434A11262411}" type="presOf" srcId="{C35D3C65-C72A-9F42-9BF2-778B82592D21}" destId="{BEE93643-890B-9B49-8840-57665D04D270}" srcOrd="0" destOrd="0" presId="urn:microsoft.com/office/officeart/2005/8/layout/radial3"/>
    <dgm:cxn modelId="{C52EF3E2-C450-004B-AC61-3405DD2B99A5}" type="presParOf" srcId="{97EA22C1-5B18-4A49-8226-EA238168642A}" destId="{C3919F0F-90A7-344A-8A82-79583A965BFF}" srcOrd="0" destOrd="0" presId="urn:microsoft.com/office/officeart/2005/8/layout/radial3"/>
    <dgm:cxn modelId="{A982563C-3400-454B-875B-408926455FB2}" type="presParOf" srcId="{C3919F0F-90A7-344A-8A82-79583A965BFF}" destId="{97741E21-3A4F-F44A-822B-345A72F17608}" srcOrd="0" destOrd="0" presId="urn:microsoft.com/office/officeart/2005/8/layout/radial3"/>
    <dgm:cxn modelId="{CAFECB37-2474-B647-9115-6132FD96A646}" type="presParOf" srcId="{C3919F0F-90A7-344A-8A82-79583A965BFF}" destId="{3C860CA1-0EC3-CA4C-A593-21F7BEBAFB9E}" srcOrd="1" destOrd="0" presId="urn:microsoft.com/office/officeart/2005/8/layout/radial3"/>
    <dgm:cxn modelId="{A045FD00-F5A9-CD4D-83E2-F9EBBAE06DB6}" type="presParOf" srcId="{C3919F0F-90A7-344A-8A82-79583A965BFF}" destId="{2E981DE0-D86D-7E4D-AFA1-924BDC3F1B99}" srcOrd="2" destOrd="0" presId="urn:microsoft.com/office/officeart/2005/8/layout/radial3"/>
    <dgm:cxn modelId="{351BB558-0E54-1B4C-AD7F-58B9FB495EE8}" type="presParOf" srcId="{C3919F0F-90A7-344A-8A82-79583A965BFF}" destId="{BEE93643-890B-9B49-8840-57665D04D270}" srcOrd="3" destOrd="0" presId="urn:microsoft.com/office/officeart/2005/8/layout/radial3"/>
    <dgm:cxn modelId="{95227D10-FB1E-094D-B1E4-0B1A5F4151B7}" type="presParOf" srcId="{C3919F0F-90A7-344A-8A82-79583A965BFF}" destId="{622BAF93-AA6C-CC45-A010-8043660D845E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41E67-ED3C-AA41-AB3E-50E926E0A670}">
      <dsp:nvSpPr>
        <dsp:cNvPr id="0" name=""/>
        <dsp:cNvSpPr/>
      </dsp:nvSpPr>
      <dsp:spPr>
        <a:xfrm rot="16200000">
          <a:off x="793750" y="-793750"/>
          <a:ext cx="1955800" cy="3543300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Relationships</a:t>
          </a:r>
          <a:endParaRPr lang="en-US" sz="2600" kern="1200" dirty="0"/>
        </a:p>
      </dsp:txBody>
      <dsp:txXfrm rot="5400000">
        <a:off x="-1" y="1"/>
        <a:ext cx="3543300" cy="1466850"/>
      </dsp:txXfrm>
    </dsp:sp>
    <dsp:sp modelId="{F12979C7-32B6-AF4E-AE98-1F8BFE335821}">
      <dsp:nvSpPr>
        <dsp:cNvPr id="0" name=""/>
        <dsp:cNvSpPr/>
      </dsp:nvSpPr>
      <dsp:spPr>
        <a:xfrm>
          <a:off x="3543300" y="0"/>
          <a:ext cx="3543300" cy="1955800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Career/ Future and Personal Concerns</a:t>
          </a:r>
          <a:endParaRPr lang="en-US" sz="2600" kern="1200" dirty="0"/>
        </a:p>
      </dsp:txBody>
      <dsp:txXfrm>
        <a:off x="3543300" y="0"/>
        <a:ext cx="3543300" cy="1466850"/>
      </dsp:txXfrm>
    </dsp:sp>
    <dsp:sp modelId="{6DF17A22-5617-1940-A938-3A063D5BDA08}">
      <dsp:nvSpPr>
        <dsp:cNvPr id="0" name=""/>
        <dsp:cNvSpPr/>
      </dsp:nvSpPr>
      <dsp:spPr>
        <a:xfrm rot="10800000">
          <a:off x="0" y="1955800"/>
          <a:ext cx="3543300" cy="1955800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Feelings (e.g., Anxiety, sadness, loneliness, depression)</a:t>
          </a:r>
          <a:endParaRPr lang="en-US" sz="2600" kern="1200" dirty="0"/>
        </a:p>
      </dsp:txBody>
      <dsp:txXfrm rot="10800000">
        <a:off x="0" y="2444749"/>
        <a:ext cx="3543300" cy="1466850"/>
      </dsp:txXfrm>
    </dsp:sp>
    <dsp:sp modelId="{44280C0C-E8BC-4F40-A6CD-D4368DD3B803}">
      <dsp:nvSpPr>
        <dsp:cNvPr id="0" name=""/>
        <dsp:cNvSpPr/>
      </dsp:nvSpPr>
      <dsp:spPr>
        <a:xfrm rot="5400000">
          <a:off x="4337050" y="1162050"/>
          <a:ext cx="1955800" cy="3543300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28ADA1-42BA-DC48-B6BE-9BB5085AA350}">
      <dsp:nvSpPr>
        <dsp:cNvPr id="0" name=""/>
        <dsp:cNvSpPr/>
      </dsp:nvSpPr>
      <dsp:spPr>
        <a:xfrm>
          <a:off x="2379017" y="1294211"/>
          <a:ext cx="2328564" cy="132317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Counseling</a:t>
          </a:r>
          <a:endParaRPr lang="en-US" sz="24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2443609" y="1358803"/>
        <a:ext cx="2199380" cy="11939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90BD1-C11F-C047-A53B-D2DBAC0AC531}">
      <dsp:nvSpPr>
        <dsp:cNvPr id="0" name=""/>
        <dsp:cNvSpPr/>
      </dsp:nvSpPr>
      <dsp:spPr>
        <a:xfrm>
          <a:off x="3429003" y="1713737"/>
          <a:ext cx="1551053" cy="12207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STRESS</a:t>
          </a:r>
          <a:endParaRPr lang="en-US" sz="2400" kern="1200" dirty="0"/>
        </a:p>
      </dsp:txBody>
      <dsp:txXfrm>
        <a:off x="3656149" y="1892508"/>
        <a:ext cx="1096761" cy="863183"/>
      </dsp:txXfrm>
    </dsp:sp>
    <dsp:sp modelId="{A9DC5C93-94FA-6E49-AE8A-13ADCA95F150}">
      <dsp:nvSpPr>
        <dsp:cNvPr id="0" name=""/>
        <dsp:cNvSpPr/>
      </dsp:nvSpPr>
      <dsp:spPr>
        <a:xfrm rot="16200000">
          <a:off x="3960742" y="1310301"/>
          <a:ext cx="487576" cy="33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4010520" y="1426450"/>
        <a:ext cx="388020" cy="199112"/>
      </dsp:txXfrm>
    </dsp:sp>
    <dsp:sp modelId="{A1C2F70C-E3E5-1444-8D42-0551A10F5995}">
      <dsp:nvSpPr>
        <dsp:cNvPr id="0" name=""/>
        <dsp:cNvSpPr/>
      </dsp:nvSpPr>
      <dsp:spPr>
        <a:xfrm>
          <a:off x="2817871" y="3304"/>
          <a:ext cx="2773317" cy="12207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FF"/>
              </a:solidFill>
            </a:rPr>
            <a:t>Cognitive</a:t>
          </a:r>
          <a:endParaRPr lang="en-US" sz="2400" kern="1200" dirty="0">
            <a:solidFill>
              <a:srgbClr val="0000FF"/>
            </a:solidFill>
          </a:endParaRPr>
        </a:p>
      </dsp:txBody>
      <dsp:txXfrm>
        <a:off x="3224014" y="182075"/>
        <a:ext cx="1961031" cy="863183"/>
      </dsp:txXfrm>
    </dsp:sp>
    <dsp:sp modelId="{2991130D-093B-8F4F-A50E-E08DE46BDBCA}">
      <dsp:nvSpPr>
        <dsp:cNvPr id="0" name=""/>
        <dsp:cNvSpPr/>
      </dsp:nvSpPr>
      <dsp:spPr>
        <a:xfrm rot="21627">
          <a:off x="5030583" y="2073064"/>
          <a:ext cx="772088" cy="442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4201512"/>
            <a:satOff val="-6719"/>
            <a:lumOff val="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5030584" y="2161235"/>
        <a:ext cx="639204" cy="265768"/>
      </dsp:txXfrm>
    </dsp:sp>
    <dsp:sp modelId="{A675AB2A-E72F-3043-A3D0-E2960E41E64E}">
      <dsp:nvSpPr>
        <dsp:cNvPr id="0" name=""/>
        <dsp:cNvSpPr/>
      </dsp:nvSpPr>
      <dsp:spPr>
        <a:xfrm>
          <a:off x="5760437" y="1731089"/>
          <a:ext cx="2404328" cy="1220725"/>
        </a:xfrm>
        <a:prstGeom prst="ellipse">
          <a:avLst/>
        </a:prstGeom>
        <a:solidFill>
          <a:schemeClr val="accent3">
            <a:hueOff val="4201512"/>
            <a:satOff val="-6719"/>
            <a:lumOff val="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Behavioral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6112543" y="1909860"/>
        <a:ext cx="1700116" cy="863183"/>
      </dsp:txXfrm>
    </dsp:sp>
    <dsp:sp modelId="{E8A4357C-8189-B444-90F1-53CA55CE2317}">
      <dsp:nvSpPr>
        <dsp:cNvPr id="0" name=""/>
        <dsp:cNvSpPr/>
      </dsp:nvSpPr>
      <dsp:spPr>
        <a:xfrm rot="5400000">
          <a:off x="3968064" y="3030025"/>
          <a:ext cx="472932" cy="28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8403025"/>
            <a:satOff val="-13438"/>
            <a:lumOff val="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4010648" y="3044220"/>
        <a:ext cx="387765" cy="170335"/>
      </dsp:txXfrm>
    </dsp:sp>
    <dsp:sp modelId="{0CB6A18F-67C8-7444-9088-1CA4D31C53E8}">
      <dsp:nvSpPr>
        <dsp:cNvPr id="0" name=""/>
        <dsp:cNvSpPr/>
      </dsp:nvSpPr>
      <dsp:spPr>
        <a:xfrm>
          <a:off x="2823688" y="3424171"/>
          <a:ext cx="2761683" cy="1220725"/>
        </a:xfrm>
        <a:prstGeom prst="ellipse">
          <a:avLst/>
        </a:prstGeom>
        <a:solidFill>
          <a:schemeClr val="accent3">
            <a:hueOff val="8403025"/>
            <a:satOff val="-13438"/>
            <a:lumOff val="9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6">
                  <a:lumMod val="75000"/>
                </a:schemeClr>
              </a:solidFill>
            </a:rPr>
            <a:t>Support/ Social</a:t>
          </a:r>
          <a:endParaRPr lang="en-US" sz="24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228127" y="3602942"/>
        <a:ext cx="1952805" cy="863183"/>
      </dsp:txXfrm>
    </dsp:sp>
    <dsp:sp modelId="{B34A9DF0-BA43-9249-A67F-E38268127438}">
      <dsp:nvSpPr>
        <dsp:cNvPr id="0" name=""/>
        <dsp:cNvSpPr/>
      </dsp:nvSpPr>
      <dsp:spPr>
        <a:xfrm rot="10918881">
          <a:off x="2706213" y="2015410"/>
          <a:ext cx="649291" cy="5361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2604536"/>
            <a:satOff val="-20157"/>
            <a:lumOff val="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 rot="10800000">
        <a:off x="2867017" y="2125426"/>
        <a:ext cx="488439" cy="321703"/>
      </dsp:txXfrm>
    </dsp:sp>
    <dsp:sp modelId="{2EC484AE-4BEB-D848-BAA2-8851A4B27263}">
      <dsp:nvSpPr>
        <dsp:cNvPr id="0" name=""/>
        <dsp:cNvSpPr/>
      </dsp:nvSpPr>
      <dsp:spPr>
        <a:xfrm>
          <a:off x="0" y="1613443"/>
          <a:ext cx="2610851" cy="1220725"/>
        </a:xfrm>
        <a:prstGeom prst="ellipse">
          <a:avLst/>
        </a:prstGeom>
        <a:solidFill>
          <a:schemeClr val="accent3">
            <a:hueOff val="12604536"/>
            <a:satOff val="-20157"/>
            <a:lumOff val="1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Physical</a:t>
          </a:r>
          <a:endParaRPr lang="en-US" sz="2400" kern="1200" dirty="0"/>
        </a:p>
      </dsp:txBody>
      <dsp:txXfrm>
        <a:off x="382350" y="1792214"/>
        <a:ext cx="1846151" cy="8631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76040-E902-E44F-9FE5-91258EE98949}">
      <dsp:nvSpPr>
        <dsp:cNvPr id="0" name=""/>
        <dsp:cNvSpPr/>
      </dsp:nvSpPr>
      <dsp:spPr>
        <a:xfrm rot="5400000">
          <a:off x="-238868" y="238868"/>
          <a:ext cx="1592456" cy="11147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cs typeface="Times New Roman" charset="0"/>
            </a:rPr>
            <a:t>“Positive” </a:t>
          </a:r>
          <a:endParaRPr lang="en-US" sz="2000" kern="1200" dirty="0"/>
        </a:p>
      </dsp:txBody>
      <dsp:txXfrm rot="-5400000">
        <a:off x="1" y="557360"/>
        <a:ext cx="1114719" cy="477737"/>
      </dsp:txXfrm>
    </dsp:sp>
    <dsp:sp modelId="{752BC9EF-F488-F448-90EE-721C8B80EFD5}">
      <dsp:nvSpPr>
        <dsp:cNvPr id="0" name=""/>
        <dsp:cNvSpPr/>
      </dsp:nvSpPr>
      <dsp:spPr>
        <a:xfrm rot="5400000">
          <a:off x="4154611" y="-3015047"/>
          <a:ext cx="1035096" cy="7114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When challenges occur, acknowledge it’s tough 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..and yet state that “</a:t>
          </a:r>
          <a:r>
            <a:rPr lang="en-US" sz="2500" kern="1200" dirty="0" smtClean="0">
              <a:cs typeface="Times New Roman" charset="0"/>
            </a:rPr>
            <a:t>this too shall pass”</a:t>
          </a:r>
          <a:endParaRPr lang="en-US" sz="2500" kern="1200" dirty="0"/>
        </a:p>
      </dsp:txBody>
      <dsp:txXfrm rot="-5400000">
        <a:off x="1114720" y="75373"/>
        <a:ext cx="7064351" cy="934038"/>
      </dsp:txXfrm>
    </dsp:sp>
    <dsp:sp modelId="{C20916EE-ACAF-514A-A391-2BE261FFA1B6}">
      <dsp:nvSpPr>
        <dsp:cNvPr id="0" name=""/>
        <dsp:cNvSpPr/>
      </dsp:nvSpPr>
      <dsp:spPr>
        <a:xfrm rot="5400000">
          <a:off x="-238868" y="1637358"/>
          <a:ext cx="1592456" cy="11147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cs typeface="Times New Roman" charset="0"/>
            </a:rPr>
            <a:t>Flexibility </a:t>
          </a:r>
          <a:endParaRPr lang="en-US" sz="2000" kern="1200" dirty="0"/>
        </a:p>
      </dsp:txBody>
      <dsp:txXfrm rot="-5400000">
        <a:off x="1" y="1955850"/>
        <a:ext cx="1114719" cy="477737"/>
      </dsp:txXfrm>
    </dsp:sp>
    <dsp:sp modelId="{8EB2ADC6-2A8E-FA4D-B876-79618090A9BA}">
      <dsp:nvSpPr>
        <dsp:cNvPr id="0" name=""/>
        <dsp:cNvSpPr/>
      </dsp:nvSpPr>
      <dsp:spPr>
        <a:xfrm rot="5400000">
          <a:off x="4154611" y="-1641401"/>
          <a:ext cx="1035096" cy="7114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cs typeface="Times New Roman" charset="0"/>
            </a:rPr>
            <a:t>Allow for Flexibility in your life &amp; career  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cs typeface="Times New Roman" charset="0"/>
            </a:rPr>
            <a:t>(… having Plans B, C, D, …)</a:t>
          </a:r>
        </a:p>
      </dsp:txBody>
      <dsp:txXfrm rot="-5400000">
        <a:off x="1114720" y="1449019"/>
        <a:ext cx="7064351" cy="934038"/>
      </dsp:txXfrm>
    </dsp:sp>
    <dsp:sp modelId="{8BCF9D6B-D86B-544A-9786-33DDCDEF03C6}">
      <dsp:nvSpPr>
        <dsp:cNvPr id="0" name=""/>
        <dsp:cNvSpPr/>
      </dsp:nvSpPr>
      <dsp:spPr>
        <a:xfrm rot="5400000">
          <a:off x="-238868" y="3035474"/>
          <a:ext cx="1592456" cy="11147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Realistic</a:t>
          </a:r>
          <a:endParaRPr lang="en-US" sz="2000" kern="1200" dirty="0"/>
        </a:p>
      </dsp:txBody>
      <dsp:txXfrm rot="-5400000">
        <a:off x="1" y="3353966"/>
        <a:ext cx="1114719" cy="477737"/>
      </dsp:txXfrm>
    </dsp:sp>
    <dsp:sp modelId="{894DB8D4-5D61-CB4E-A7FB-6FEF5CA36D7C}">
      <dsp:nvSpPr>
        <dsp:cNvPr id="0" name=""/>
        <dsp:cNvSpPr/>
      </dsp:nvSpPr>
      <dsp:spPr>
        <a:xfrm rot="5400000">
          <a:off x="4154611" y="-243285"/>
          <a:ext cx="1035096" cy="7114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cs typeface="Times New Roman" charset="0"/>
            </a:rPr>
            <a:t>Set REALISTIC Goals 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cs typeface="Times New Roman" charset="0"/>
            </a:rPr>
            <a:t>(… and plan accordingly)</a:t>
          </a:r>
        </a:p>
      </dsp:txBody>
      <dsp:txXfrm rot="-5400000">
        <a:off x="1114720" y="2847135"/>
        <a:ext cx="7064351" cy="9340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41E21-3A4F-F44A-822B-345A72F17608}">
      <dsp:nvSpPr>
        <dsp:cNvPr id="0" name=""/>
        <dsp:cNvSpPr/>
      </dsp:nvSpPr>
      <dsp:spPr>
        <a:xfrm>
          <a:off x="2255718" y="586060"/>
          <a:ext cx="3938692" cy="37314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alpha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solidFill>
                <a:srgbClr val="0000FF"/>
              </a:solidFill>
            </a:rPr>
            <a:t>Behavioral</a:t>
          </a:r>
          <a:r>
            <a:rPr lang="en-US" sz="4500" kern="1200" dirty="0" smtClean="0"/>
            <a:t> </a:t>
          </a:r>
          <a:endParaRPr lang="en-US" sz="4500" kern="1200" dirty="0"/>
        </a:p>
      </dsp:txBody>
      <dsp:txXfrm>
        <a:off x="2832526" y="1132511"/>
        <a:ext cx="2785076" cy="2638498"/>
      </dsp:txXfrm>
    </dsp:sp>
    <dsp:sp modelId="{3C860CA1-0EC3-CA4C-A593-21F7BEBAFB9E}">
      <dsp:nvSpPr>
        <dsp:cNvPr id="0" name=""/>
        <dsp:cNvSpPr/>
      </dsp:nvSpPr>
      <dsp:spPr>
        <a:xfrm>
          <a:off x="3506398" y="-485261"/>
          <a:ext cx="1437332" cy="212991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3716890" y="-173343"/>
        <a:ext cx="1016348" cy="1506074"/>
      </dsp:txXfrm>
    </dsp:sp>
    <dsp:sp modelId="{2E981DE0-D86D-7E4D-AFA1-924BDC3F1B99}">
      <dsp:nvSpPr>
        <dsp:cNvPr id="0" name=""/>
        <dsp:cNvSpPr/>
      </dsp:nvSpPr>
      <dsp:spPr>
        <a:xfrm>
          <a:off x="5791198" y="1220103"/>
          <a:ext cx="2015757" cy="259547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6086399" y="1600202"/>
        <a:ext cx="1425355" cy="1835278"/>
      </dsp:txXfrm>
    </dsp:sp>
    <dsp:sp modelId="{BEE93643-890B-9B49-8840-57665D04D270}">
      <dsp:nvSpPr>
        <dsp:cNvPr id="0" name=""/>
        <dsp:cNvSpPr/>
      </dsp:nvSpPr>
      <dsp:spPr>
        <a:xfrm>
          <a:off x="661708" y="1174177"/>
          <a:ext cx="2005293" cy="268785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955376" y="1567804"/>
        <a:ext cx="1417957" cy="1900600"/>
      </dsp:txXfrm>
    </dsp:sp>
    <dsp:sp modelId="{622BAF93-AA6C-CC45-A010-8043660D845E}">
      <dsp:nvSpPr>
        <dsp:cNvPr id="0" name=""/>
        <dsp:cNvSpPr/>
      </dsp:nvSpPr>
      <dsp:spPr>
        <a:xfrm>
          <a:off x="3145017" y="3697599"/>
          <a:ext cx="2456817" cy="148489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alpha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Do things You Usually Do! </a:t>
          </a:r>
          <a:endParaRPr lang="en-US" sz="2300" kern="1200" dirty="0"/>
        </a:p>
      </dsp:txBody>
      <dsp:txXfrm>
        <a:off x="3504810" y="3915057"/>
        <a:ext cx="1737231" cy="1049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676E0-6C80-4986-91E5-8FF107841065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82B7F-5293-431E-9F8C-B2B4A4E4D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23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82B7F-5293-431E-9F8C-B2B4A4E4D13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59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fengqin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82B7F-5293-431E-9F8C-B2B4A4E4D13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36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Fengqin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82B7F-5293-431E-9F8C-B2B4A4E4D13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40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Niyatee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82B7F-5293-431E-9F8C-B2B4A4E4D13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Fengqin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82B7F-5293-431E-9F8C-B2B4A4E4D13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42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Niyatee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82B7F-5293-431E-9F8C-B2B4A4E4D13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98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Niyatee: </a:t>
            </a:r>
            <a:r>
              <a:rPr lang="en-US" baseline="0" dirty="0" smtClean="0"/>
              <a:t> </a:t>
            </a:r>
            <a:r>
              <a:rPr lang="en-US" dirty="0" smtClean="0"/>
              <a:t>Think about resources </a:t>
            </a:r>
            <a:r>
              <a:rPr lang="en-US" dirty="0" err="1" smtClean="0"/>
              <a:t>vs</a:t>
            </a:r>
            <a:r>
              <a:rPr lang="en-US" dirty="0" smtClean="0"/>
              <a:t> demands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82B7F-5293-431E-9F8C-B2B4A4E4D13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61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Niyatee: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82B7F-5293-431E-9F8C-B2B4A4E4D13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88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Fengqin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82B7F-5293-431E-9F8C-B2B4A4E4D13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76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Fengqin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82B7F-5293-431E-9F8C-B2B4A4E4D13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70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Niyatee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82B7F-5293-431E-9F8C-B2B4A4E4D13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69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Fengqin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Ask “What else do</a:t>
            </a:r>
            <a:r>
              <a:rPr lang="en-US" baseline="0" dirty="0" smtClean="0"/>
              <a:t> you want to get out of this workshop?”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82B7F-5293-431E-9F8C-B2B4A4E4D1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430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Niyatee</a:t>
            </a:r>
          </a:p>
          <a:p>
            <a:r>
              <a:rPr lang="en-US" dirty="0" smtClean="0"/>
              <a:t>Practice deep breathing and muscle relaxation.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82B7F-5293-431E-9F8C-B2B4A4E4D13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fengqin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82B7F-5293-431E-9F8C-B2B4A4E4D13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942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Niyatee:</a:t>
            </a:r>
            <a:r>
              <a:rPr lang="en-US" baseline="0" dirty="0" smtClean="0"/>
              <a:t> </a:t>
            </a:r>
            <a:r>
              <a:rPr lang="en-US" sz="1200" dirty="0" smtClean="0">
                <a:cs typeface="Times New Roman" charset="0"/>
              </a:rPr>
              <a:t>Re-assess Time Use Efficiency </a:t>
            </a:r>
          </a:p>
          <a:p>
            <a:r>
              <a:rPr lang="en-US" sz="1200" dirty="0" smtClean="0">
                <a:cs typeface="Times New Roman" charset="0"/>
              </a:rPr>
              <a:t>Have a to-do list</a:t>
            </a:r>
          </a:p>
          <a:p>
            <a:r>
              <a:rPr lang="en-US" sz="1200" dirty="0" smtClean="0">
                <a:cs typeface="Times New Roman" charset="0"/>
              </a:rPr>
              <a:t>Do things you like, and like the things you do.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82B7F-5293-431E-9F8C-B2B4A4E4D13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882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Fengqin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82B7F-5293-431E-9F8C-B2B4A4E4D13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523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Fengqin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82B7F-5293-431E-9F8C-B2B4A4E4D13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43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Niyatee: to summarize!!!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82B7F-5293-431E-9F8C-B2B4A4E4D13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800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fengqin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82B7F-5293-431E-9F8C-B2B4A4E4D13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609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Fengqin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82B7F-5293-431E-9F8C-B2B4A4E4D13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49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Fengqin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82B7F-5293-431E-9F8C-B2B4A4E4D13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87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Niyatee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82B7F-5293-431E-9F8C-B2B4A4E4D13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27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Niyatee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82B7F-5293-431E-9F8C-B2B4A4E4D13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40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Niyatee-</a:t>
            </a:r>
            <a:r>
              <a:rPr lang="en-US" baseline="0" dirty="0" smtClean="0"/>
              <a:t> </a:t>
            </a:r>
            <a:r>
              <a:rPr lang="en-US" dirty="0" smtClean="0"/>
              <a:t>*Imposter</a:t>
            </a:r>
            <a:r>
              <a:rPr lang="en-US" baseline="0" dirty="0" smtClean="0"/>
              <a:t> Syndrome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82B7F-5293-431E-9F8C-B2B4A4E4D13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24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Fengqin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http://caps.ucsd.edu 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fengqin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82B7F-5293-431E-9F8C-B2B4A4E4D13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20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Niyatee: website and</a:t>
            </a:r>
            <a:r>
              <a:rPr lang="en-US" baseline="0" dirty="0" smtClean="0"/>
              <a:t> learn more about our services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82B7F-5293-431E-9F8C-B2B4A4E4D13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30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892F-9747-41C4-A131-E4F5434F7633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EF7B-0806-4C4E-87C7-56ACDE4EE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892F-9747-41C4-A131-E4F5434F7633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EF7B-0806-4C4E-87C7-56ACDE4EE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892F-9747-41C4-A131-E4F5434F7633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EF7B-0806-4C4E-87C7-56ACDE4EE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892F-9747-41C4-A131-E4F5434F7633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EF7B-0806-4C4E-87C7-56ACDE4EE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892F-9747-41C4-A131-E4F5434F7633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EF7B-0806-4C4E-87C7-56ACDE4EE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892F-9747-41C4-A131-E4F5434F7633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EF7B-0806-4C4E-87C7-56ACDE4EE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892F-9747-41C4-A131-E4F5434F7633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EF7B-0806-4C4E-87C7-56ACDE4EE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892F-9747-41C4-A131-E4F5434F7633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EF7B-0806-4C4E-87C7-56ACDE4EE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892F-9747-41C4-A131-E4F5434F7633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EF7B-0806-4C4E-87C7-56ACDE4EE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892F-9747-41C4-A131-E4F5434F7633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EF7B-0806-4C4E-87C7-56ACDE4EE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892F-9747-41C4-A131-E4F5434F7633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57EF7B-0806-4C4E-87C7-56ACDE4EE4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50892F-9747-41C4-A131-E4F5434F7633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57EF7B-0806-4C4E-87C7-56ACDE4EE44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wm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.ucsd.edu/owa/redir.aspx?SURL=kUa5NeWMpn8edm1mPIl6aH3ivpbK_aB_NTdX3GkEs7U0nZaCZBXSCGgAdAB0AHAAOgAvAC8AYwBhAHAAcwAuAHUAYwBzAGQALgBlAGQAdQAvAHMAdQByAHYAZQB5AA..&amp;URL=http://caps.ucsd.edu/survey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0HEpBP6Sd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609600"/>
            <a:ext cx="7772400" cy="139122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Adjusting to 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Life 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in the U.S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. 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and Managing Stress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762820"/>
            <a:ext cx="6400800" cy="3814186"/>
          </a:xfrm>
        </p:spPr>
        <p:txBody>
          <a:bodyPr>
            <a:noAutofit/>
          </a:bodyPr>
          <a:lstStyle/>
          <a:p>
            <a:pPr algn="l"/>
            <a:r>
              <a:rPr lang="en-US" sz="2800" b="1" i="0" dirty="0" smtClean="0">
                <a:cs typeface="Arial" pitchFamily="34" charset="0"/>
              </a:rPr>
              <a:t>Presenters: </a:t>
            </a:r>
          </a:p>
          <a:p>
            <a:pPr algn="l"/>
            <a:r>
              <a:rPr lang="en-US" sz="2800" b="1" i="0" dirty="0" smtClean="0">
                <a:cs typeface="Arial" pitchFamily="34" charset="0"/>
              </a:rPr>
              <a:t>Fengqin Lian, Ph.D.</a:t>
            </a:r>
          </a:p>
          <a:p>
            <a:pPr algn="l"/>
            <a:r>
              <a:rPr lang="en-US" sz="2800" b="1" i="0" dirty="0">
                <a:cs typeface="Arial" pitchFamily="34" charset="0"/>
              </a:rPr>
              <a:t>Niyatee Sukumaran, Ph.D</a:t>
            </a:r>
            <a:r>
              <a:rPr lang="en-US" sz="2800" b="1" i="0" dirty="0" smtClean="0">
                <a:cs typeface="Arial" pitchFamily="34" charset="0"/>
              </a:rPr>
              <a:t>.</a:t>
            </a:r>
          </a:p>
          <a:p>
            <a:endParaRPr lang="en-US" sz="2800" b="1" i="0" dirty="0" smtClean="0">
              <a:cs typeface="Arial" pitchFamily="34" charset="0"/>
            </a:endParaRPr>
          </a:p>
          <a:p>
            <a:pPr algn="l"/>
            <a:r>
              <a:rPr lang="en-US" sz="2800" b="1" i="0" dirty="0" smtClean="0">
                <a:cs typeface="Arial" pitchFamily="34" charset="0"/>
              </a:rPr>
              <a:t>858-534-3755 </a:t>
            </a:r>
          </a:p>
          <a:p>
            <a:pPr algn="l"/>
            <a:r>
              <a:rPr lang="en-US" sz="2800" b="1" i="0" dirty="0" smtClean="0">
                <a:cs typeface="Arial" pitchFamily="34" charset="0"/>
              </a:rPr>
              <a:t>(CAPS </a:t>
            </a:r>
            <a:r>
              <a:rPr lang="en-US" sz="2800" b="1" i="0" dirty="0" err="1" smtClean="0">
                <a:cs typeface="Arial" pitchFamily="34" charset="0"/>
              </a:rPr>
              <a:t>Appt</a:t>
            </a:r>
            <a:r>
              <a:rPr lang="en-US" sz="2800" b="1" i="0" dirty="0" smtClean="0">
                <a:cs typeface="Arial" pitchFamily="34" charset="0"/>
              </a:rPr>
              <a:t> </a:t>
            </a:r>
            <a:r>
              <a:rPr lang="en-US" sz="2800" b="1" dirty="0" smtClean="0">
                <a:cs typeface="Arial" pitchFamily="34" charset="0"/>
              </a:rPr>
              <a:t>&amp;</a:t>
            </a:r>
            <a:r>
              <a:rPr lang="en-US" sz="2800" b="1" i="0" dirty="0" smtClean="0">
                <a:cs typeface="Arial" pitchFamily="34" charset="0"/>
              </a:rPr>
              <a:t> 24/7 Crisis Line)</a:t>
            </a:r>
            <a:endParaRPr lang="en-US" sz="2800" b="1" i="0" dirty="0">
              <a:cs typeface="Arial" pitchFamily="34" charset="0"/>
            </a:endParaRPr>
          </a:p>
        </p:txBody>
      </p:sp>
      <p:pic>
        <p:nvPicPr>
          <p:cNvPr id="4" name="Picture 2" descr="C:\Users\mmmendoza\Dropbox\Alex\Powerpoints\CAPS Logo (white text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762820"/>
            <a:ext cx="2743200" cy="419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56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59" y="4495800"/>
            <a:ext cx="870204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100" b="1" dirty="0"/>
              <a:t>Download the UCSD mobile app from </a:t>
            </a:r>
            <a:r>
              <a:rPr lang="en-US" sz="2100" b="1" dirty="0" err="1" smtClean="0"/>
              <a:t>AppStore</a:t>
            </a:r>
            <a:r>
              <a:rPr lang="en-US" sz="2100" b="1" dirty="0"/>
              <a:t> </a:t>
            </a:r>
            <a:r>
              <a:rPr lang="en-US" sz="2100" b="1" dirty="0" smtClean="0"/>
              <a:t>(Apple), </a:t>
            </a:r>
            <a:r>
              <a:rPr lang="en-US" sz="2100" b="1" dirty="0" err="1" smtClean="0"/>
              <a:t>PlayStore</a:t>
            </a:r>
            <a:r>
              <a:rPr lang="en-US" sz="2100" b="1" dirty="0"/>
              <a:t> </a:t>
            </a:r>
            <a:r>
              <a:rPr lang="en-US" sz="2100" b="1" dirty="0" smtClean="0"/>
              <a:t>(Android), or Blink</a:t>
            </a:r>
            <a:endParaRPr lang="en-US" sz="2100" b="1" dirty="0"/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100" b="1" dirty="0"/>
              <a:t>Click on the Campus Services icon</a:t>
            </a: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100" b="1" dirty="0"/>
              <a:t>CAPS will be listed first</a:t>
            </a: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100" b="1" dirty="0" smtClean="0"/>
              <a:t>Or access </a:t>
            </a:r>
            <a:r>
              <a:rPr lang="en-US" sz="2100" b="1" dirty="0"/>
              <a:t>the mobile site </a:t>
            </a:r>
            <a:r>
              <a:rPr lang="en-US" sz="2100" b="1" dirty="0" smtClean="0"/>
              <a:t>online at </a:t>
            </a:r>
            <a:r>
              <a:rPr lang="en-US" sz="2100" b="1" u="sng" dirty="0"/>
              <a:t>http://caps.ucsd.edu/m</a:t>
            </a:r>
            <a:endParaRPr lang="en-US" sz="21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752600"/>
            <a:ext cx="7391401" cy="241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685800"/>
            <a:ext cx="86221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</a:pPr>
            <a:r>
              <a:rPr lang="en-US" sz="5000" b="1" dirty="0" smtClean="0"/>
              <a:t>UCSD CAPS Mobile</a:t>
            </a:r>
            <a:endParaRPr 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150951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945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Only For Graduate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tudents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AutoShape 2" descr="data:image/jpeg;base64,/9j/4AAQSkZJRgABAQAAAQABAAD/2wCEAAkGBxQSEhUUEhQUFRQUGRcVFBYXFxcXFBUVFBcXFhUUFxcYHCggGB0lHBcUITEhJSkrLi4uFx8zODMsNygtLisBCgoKDg0OGxAQGiwkHSQsLCwsLCwsLC0sNCwsLCwsLCwsLCwsLCwsLCwsLCwsLCwsLCwsLCwsLCwsLCwsLCwsLP/AABEIALcBFAMBIgACEQEDEQH/xAAcAAABBAMBAAAAAAAAAAAAAAAABAUGBwECAwj/xABAEAABAwIEAwYEBAQFAgcAAAABAAIDBBEFEiExBkFxBxNRYYGRIjKhsRRCUsEjYoLRFTNykuFD8AgWFyREosL/xAAaAQACAwEBAAAAAAAAAAAAAAAAAQIDBAUG/8QAKhEAAgIBBAEEAQMFAAAAAAAAAAECEQMEEiExEyIyQVEFM2FxFCNCsfD/2gAMAwEAAhEDEQA/ALwQhCABCEIAEIQgAQhCABCEIAEIQgAQhCABCEIAEIQgAQhCABCEIAEIQgAQhCABCEIAEIQgAQhCABCEIAEIQgAQhCABCEIAEIQgAQhCABCEIAEIQgAWneDxC3Tc9SirE3Qv7weIWO9HiPdNzymLHeKqSj0qJmNd+gXdJ/sbcp7BbiXd63xHusd839Q91VUva5Qg6NncPHI0fQuul+Fdo9BUODBKYnHYStLAT4ZtW/VG0NxYv4hv6h7o/EM/UPdMhKxdG0W4fmTNdsbrdNeFfMeidFFqiSdghCEhghCEACEIQAIQhAAhCEACEIQAIQhAAhNzMUB5JZTz5xcJuLQWdUIQkAIQhAAhCEACEIQAIQhAAm+bdOCQTqcOyMhPM24IuRcEXBsRcWuCNivOkXAVdNUzRsjc7u5HMdNKcrXEHRxedXEix0B3Xox65qdEbKU/9HqvLfv6bN+n+Jl/35f2UM4gwCeik7uoZlJBLXA5mPA3LXDe1xcaHVenSoT2vUbZMNkcR8UTo3sPMEvaxw9WuI9kmhpkR7IuLHiQUUzi5jge4JNyxzRfugf0kXIHIjz0t4rzLwzKW1lKW7ieG3rI0EfVemiEITQswr5/Q/cJ1TPh77OufArfEJ3PFmHL581GSdkoi2Wtjbu4aeaxFXsds4eqhlTgMrr/AMa1/Af8rpQ4LJHe8xcDysq6n9FtQ+ycAoTFhr3x6OdmHh4Jx/xAeBUtrIOhYhJYKrMbWSpDVACEISAEIWCUAZQsArBcigs2QtA9YToVla9n2Nmqpmud8w0PUKwMJPwHqq37McLdBSDMLF/xW6qx8H+U9VZLojEXoQhVEwSb8V5fVKSmYvUoqwHA1XkPdaOrbeHuoP2h4vVU1OH0rczi4NOhcQHaAgDfVVv/AILjdUM7nSi/IvyfRqntQrL+Ff5D3Qa4+AXm2rq8Uw54Mj5W+GZxfG7yuf8AhWv2fcYDEIjnGWaPR4Gx8HDyS2oCdfjz4BK4X5mg+KZ07UfyN6KMlQHZIZt0uSCff3Th2KQnetStnrVymQNSqz7bMbaynZSg3dMQ9/8ALHGQRfq8D/aVOuIcZjo6d88vysGgG7nHRrG+ZK844hWzV1UXuBfNO4BrW+fwtY3yAsPcpNjQ/dleDGor2Pt8FP8AxXnlmGkbeubX+gq/CmHgfhptBTNj0MjvjmcPzPIAsP5Raw9+akBQlQNm0I36FZusQmx9CPcITGV32i8U1tPM2Clj/wAxt2vAL3HxFrWFtPdRCamxx4zkz+OhYD7BXiYhe9hcbG2o9VsmIofBu0KtpJMlSXSNBs9jxZ4HOxsrswnEWVMTJYzdrwCP7KsO3CgY0wTNAD3EsdbmACdfb6p77F5HGhcDs2R2X7n63QMsig+cJ1TRSOs4FOwKrn2SRlavNgtlpNseighiM14WjsQZzICbHDdQLG8Er6idwbN3cX5cvzepKu2orLNjxWPk4FbvxAcgqRxnhiupGGWOoe/LqQTyClPZxxSayMtk/wAxmh8/NFICwhXeSEiWE6CjlHGGgAaAbJ4wb5T1/ZNZTpg/ynqoz6JIcEIQqiQFMhT2mR25U4CZq5oO+qyhYVgiNdo9IyTD584HwtzNJ5EbWVY9i5d+PNvlMbs3oW2v9VI+2LiYBn4ON3xOsZbcm6EN9Uv7IeGjTwmokFpJvlB3DOXvuj5AsEp2ovkb0TSU7UXyN6fuoT6GjukFRuUvSCo3KjAUhM5albFaOVpApfttxgvqI6UH4ImiR/nJJcNv0aP/ALJZ2KcPg5614vYmKDyP/Vf11DR/Uoh2mE/4nU3/AFMt07ttv3Vu9lLAMKprc+9J69/Jf+3oo/JL4JYtStlqUyINW61ZutimNAsOdbU8llV92t8TGmgEETrSTXuRu1nMoGQjtJxs19Y2GD4mxnu2W/NITYn9vdW3wbggo6SOL8wF3nxc7U/VQrsi4TDWCsmF3O/ygfytP5upVooEdKf5gnYaJpp/mHVOpUJk4mbrnO6zStklxJ1mFQQxqQsNQTZXEBr4mqWx00hfa2U79FAOxujdmmltZrjZvRa8Y4k+vqhRQn4Af4hHh4KxcBwptNC2NgtYBADkhCEAYTphGzuqagnLCX2uD1Sn0NDmhAKFSSAplfuU9Jlk3PUqyAmapj4yxwUVLJL+a1mDxcdk+Kr+3OQiGnb+UvJPUNNlYIjfZzw+7EKp1RUXcxjszifzvOoHQaK82NAFhsNB0UL7IoWtw9hG7nOLuuYqaoQjBTtRfI3/AL5ppKdqL5G/981CfQ0d0gqdyl6bqs/EVGASE7itFkrFlYQGLEuEKKoldLNTskkda7iXa2FhoDbZOmGYfFTxtihYGRtvlaL2GYlx38yT6qp+Mu06oZUvho8jI4XFhe5oc572Eh3zaBoNxtra6lnZnxm7EGSMma0Tw5SS0Wa9jibOtfQgixHToFY6JqVqtnLVAjI3WVghbAJoZhUL2uvLsSyu2DWAdDur6skVZh8D3B0kcZcdLuAJ+qYGcIhDIImt2DGgewSooa0AWCwSkBvGbEJ0ikzNBTLK74T0P2XThyZ7oWl26Uo2rJJ0O5TFxRiQia0HdxAA8yno3UK4y+aNxvo4AdSVFRJdj1FsOi5YiSI323sbLpT/ACjosyvAaS7YbqwgVj2U0Du+qJZGEOLzYkEH6q0LJowjF6aV7mwuaXDeyebJCNVhbWQgAgaHMB5kJiEkgmcwusN2kJ+YVHa52SY6j1VWsVJM0fj5bm0yX0FSS0XOqcIpbqM4ZPc3BBCcaeq+JGJb42R1KWOf8jymaUanqU8MOgTRP8x6qUOytnNJ6ynjcB3rWEDUZrfulCqbtqrJmyQsBc2ItJ0JAL77H0Vgi1KaNjW2jADeWXZdVWfYrVzPjma8udG0jITc6m9wCrLQhAU60PyD1+5SGGnLtdh4rTFJJYoz3HducASA+4BPUJNbnSE5bVY8XTXWH4iqwxHj/EfijDI437HKxxeDt8N3EfRSPh2skZTR9+HZ7Fzy4/HdzibuF7315qzJp3gjum1yV4s6zS2wTJMELWN92gjnqtgqy0888c8J1FNVykRSPile+SN7GucLSOLshyg2cL213tdTrsc4amgE1ROx0fetayNjgQ/K0lznFp1byAB1VmrNlGkOzQrAWxC0JTIm0vym3gfsm44pkk7uRjmE7XG/Q7H0TfW8Rxh7o9Tb4TksXajlY3ul9DVMdljeyVwfqGyuuQD+YZtR1Cz5MsfiVM148U48yjaf78joCvPPaTXznEJhI57QwgRgEgBuUG49b6r0RLT5LAai2l/smrEcCp6hwdNCx7m7FzQStC5RnbV8DX2eVMktBC6YkutudyBsT6J9qpMrSfDVdo4w0BrQABoANrLlVQ52ube1xa/gnK64CFWrInUcQyh3wtv6pzoOL3aAxEeOih1fR9xMWGR4tre1xqlNHUSB2kjT1XGllyRl2ztvFjklxwWbS4xHJoDZ3gbhRvHsRDX2I2PiueH10+lhG/7pBxJSF9QQfhzNDrchy/ZXKeTIqj2Zo44Y5XLofcKxETMuOS6YlTd7G9g0zC3uotT1QoWjNch3OyXR8Wxnk72WyM/GksjpmSePySbxcoj/AALwJLSVDpHvu3UADzN9VZCjn/mtnJrr9F2ZjpJADDrpsr8T8vs5M2VeJevgei+yFu6gLrG/JCXJJbWuxOx6aeIMPz2dcjxS4SoxGHvI9DqrtTh8kKKNHn8WSw4dw74CeeycadgB13SLCJO5Z8RvbdcP8ZbLIWs33PRU414YbWXZZefJuRKoqhoGpTJJiLHSFoIOqjWMyve/5jl2yDn5nwTLNSuiu9jHXAuPiuT5LnvVtT9K4OjDRpx9TLHBSavw6KduWWNr272cLhI+DK4VEADg5krdHMfo4eBseXmm/iPEJoZCxrrAi7TYbeC2TzqEdzRmx6d5J7YsfqOjZC0NjY1jRsGiwXdo1AUU4bqKiaQ55CWMFyLDXyXX8XIa6JgeQy5Lm6agAlPHmWRWkRzaeWJtN9Ejr6ogENHy+G9vLxTLBiV35Hk5XbeIK7YpMRq3dh18281G8cqhlErOWpGuhXQxY0+DjZsrTseMRpnMIe0MDz80h3az+U8tOabaWcvflpw1wOpdJms8/pHh1SqtqRKxji/+HI0OA8Wcs39k2mqfIQ2C7Ixu63xPI5Dwb5815/U5JSyty+D02lhGGFKK7/6/3FOM8SVNNOGPbF3ZAcywNy3Zzb30IcCPZPtPivfx95A64HzsIGdh8wmjGKIVVMG5g6eB2bSxdld8wNv6T6KL4ZNLSzNcDa+h8CPAjmu9hxQ1OnW3iSPOajNk0uqe7mLJ3PWSn5XW9B/ZcDiEjGOe95ysFzbc+Q81pFiTJr6ZHjUt/Kf5mn9uS1xSnJpbD8wJd6nT6WWHDpZ+bZls359bD+n34asbabFJqp4dmexgNmsa4jle7iNXfZSWpeY2XsXaeO3mU2YHRCNjT6/8pzxaQd3Yi4Nrjx8lu1skoNR4SOf+NhKWROfLZEaKF7nERRNG9i9xBed9LfcqWYA4SBrXNLJIj8rvmHiPMcx6KP1/4gSAsdEP5CCG+Qzjb2sn7B53PIE0TmPboHbix8HN0c3yXnoL1HqcruPAt4yrXQ0UsjHWdEAb2vzA/dUZT9pNdnGaVtieTQFeHEdN+IoqyP8AVE9o6hpIPuF5Wzc12oOuDiLkvDiDiCeOj71svxEAg6cwq4k48rz/APId7D+yRzY66SjbCTctP0CZHFGVq+CUV9j9FxhVZsz5C/xDhcfRSjAeMGTPEczAxztGuG11XN10pJcr2uG7XAj0Kx5MEZ/HJqx55w+eD0HglGc4voBqNTqu3GVPI2op6hoJisY5bbtBILXHy3SKgxpkYAcRmsCR1F0+YLi7KqVsWhGV5e3yAA+5VOkbx5OUW6teXHa6CvoGSNF9RbTpZRGopu5cWkX8Oh2UywmPNERe+Rz2j/S1xA+yTVuF53NNtlu1Wn8yVdow6TUvA3fTI/h+HEfG7fkPD/lPlDSuLgbWATtS4fe1xsnWOlAV8NuGO2Jnyueee6R0hcbBC6BiFQ2i2iIlLKcgixSIuWWTWIXQatHPTpifiefuoHuvsq/4Z4haKq7zYvGRp5a+KnnG1vw5vsVSFawskuNr6eS5upV8HV0rpWXbI0bg77k7nok7JmHMwXzNF008LYwJ4w1/zxga8i3kpE98bmO2DrHUdFx9jjKmdZZE42iuq/Gp+/ZO2RwfHoCObb6hw5hWBieIirpGSEWlZYuA5gjW3kq7qYrHyU84VizRN5jYjyXTlC47THHJtlv+R54ShAp83N5J9E20D82IA+AcPXKVKBC2OKzBsNAoVgjz+MaTzeb+oIU8cdqSK8s97lL7H3EnZX30sf33UbxSmdHcsuY3fMByupVWxZm+YumSpj0LTqDpfwXVxOjz+VWcOHKZk1O1pdcxksB2G+YNcOjgtq3DZmnKCWtP6dCR4X3HokXCTy2sNO4/DIM46x7+7fsniDF5IpnwVTczSSYJ2tJa9nJrwPleBvyO65n5HSLfuijsfjNa9myb66FOB4X3TM4tcbNHK+56rjieEh4uPQp1jqw4hsYJJ55SGgeZIt4pTE3SxG32U9DeOL4KvyNZZrmyHwRZXC/Lb0TwXtyBmYnS2Xr4pRX0jQb6f2WkEcVrPOvK3MdfVdJzUuTkKDi6HGkhBAb4NC5YrASwZdTt4JRSSNBs3kOe65YsxxALT8jg4j9Q1Bb7H3AWLNFzi0dHTzUJKRHqimla9pzl2mVzNMvUDkU+0EboxmJtcWA8TZIGVWW7jFKSNdmhvuTZLoC91NHJILOlfcMGoYx4+Bt+jQT5krn6fTvenJcHU1msXjag02PWGx/w9fzXv0Oi8i1MBjc6M7sc5h6tJH7L2FTCwA8F5T44pe6xCrZ4TSH/AHHN+62X6mYsXCoZWBZJRdaqtlxssFYCy5AFncO8S0tS1kdUwNlY0Nz7ZgPNSqmxWkw5k9QxxLyzIwXvdx1AHrb2VCsfqlX4lzgA5xIBvZXLJFr1LkocJp+l8F0dm/E1nmKV2kt3Ank9xuR6qxJnADRecKercwteNLag9FdPDeN/iYGvvqNHDzCnH1MrmtqJfTSiwulLZwo3JVG1+XJcIKt190njsPLRKzMsqPTYmGkAnWyEeEflQ1mRcZZVzc9cJHrajEzjxlWg0tieYVR4k6+ysbihw7sA7XUKbh5dILWLQbnoFzdSv7nB1NL+mSCkc6CmblHxSNGY8weSfMEkkIBkYQwC73Ei1rKMV+KcuVrD0SM4pIYu7LjlO4udVjnhUpKTNkMzjFxRJJ4GPBLDoblvTkpH2fSavicdRqPMKo6PF3tJBJtyUh4Tx90dUwk6E291fZU+i4uJcTFNHc8wbdbKucF4gaJoyR/1G3PVwTv2q1p/DMI5uHPxVSvrXj5dxt6I3ckUuD0OW/GR5n7pBWRDUG1/OwSllV3jIpAdJGMff/W0O/dNeOWsH66aE+S6WPk42V1ZpgVGBUOn0ORhYLfqeR/+Wu9041UYkYWkb6t6jYha0LO7gb+qQ5yPIizfpr6rU1Lja/5dBbzUpNuVlapRpjjTHu23O7QT1sF1psQZIf0u8Dz9U3VD7Qudc62Gt76kJE1vuL/sksakrYPK4tJEgrmaHS48hc+yZZYCGZtA1x0voRY2OnJdaavdaxPT+ybqt1ySedk4RkuAnOL5oc6apa3Uuv0CUDEQ+40DfEpgk8lpFPZwB2uL9DofurPGmVeZrgfKsM7shzg0EEX6hPuDgSU0Yvf4Gj+pgAB9wolHSRA3te3IuJA6A7J54Xr2tL4swNi6Rut9CRmHodfVZ80bjx8GnBOp8/I9wu+HXcbrzd2vwZMYqvBxjeOjomfuCvRNNVB7y0/C8EXH6gdQR5+Kojt1jtipP6oYj7Zm/ssk1TN+GSl0V64oWoWyrNAXWrisrUoGax7ruwqX1PDg/wAIjqWt+IO+I87XUOam1RFSTHqCTNEAT8p0Uk4Dxrupu7cbNkPsVDKd2i6U8xEgIOynGVMhKNqj0NUS3sBslMMdm3Ub4Tq++gY4m52KkL7kEBaLMjVESxjO+UkHRCeJMHN9d0LSpIzuDOb3Lk4oussbdMkNWPtuxo8QfoopTObG0vJ1eS0eSkvGNVkijawXkJIA8Aeag1aS1uS+rTc9TuudqfedLTewxUXv5W0XOaWzVsZbhIqqRZi84MYlMUtreI1XIBZH1TAkXFGPd/HEwfkGvVRrNdc573FuaUwx2GqBF78IPDqClB5Qtb/s+H9lvUURucx/hWOY+Xh1OyZ+AakfgI3ONmx94D/S91h9QlzqiSSEOdoyU3b/AKW7H1JNvRdPDdJnG1DW5oyxrnDvQSHO+Vu4bGy4aweh19Vyhme6TKA1uUWNzrmO+w15JXC8DuwScttSBewJ1uFpTQBz5Tc2L7gjQ6AAfZWORRt6FGI37k88pb9yD9wkr3ZXe32XbGqpscOUnVxa31vffx3KSzOvY+QTh7SORLcZe62qSV7zlIF7kaGxtfquhdpZcZas92W/lFyBzud9d+Z91JX8EePkzD4FJ64/L5uA+q60NzfQpLjpLYi5u7SCPdTi+SuUeCSOaxg2uf3SWKmeJ3Tt7tuSPIAbZjJIQS7zAbYW8SfBbUrDo9wJsL28/BasYXuJNvE3210VJoHAOyTxuuS5zGWvzOznH2+qrr/xB0n/ALmmnHyyROZf+aJ1yL9H/dWXDBmlY78rGAeutvqo12sYWJqSQblg/ExfyuYLTM/qZc9Qs+aO5Ku0jTppeNu+myggULCFiOqZuhqwtmIAu/hykM2B920fEWut1uqTkhcxxY8Wc3QhXl2aVN8PDf0k/cpq4t4ObVDPH8Mg9ndVpcN0bRljk2yaZU0TrLan3PiUsrMCqIXFr4nacwLhSHgjhp0krZJW2Y03sdLlVKLui5zSVlj8DYU6OmYDoSLn1Usp4A07poNZYAN5IpJ3OeL7K8yXyS9tGwgEoXKnByjVCqp/Zfa+ivWvXdjsrh4FZQugYmR/jmmLJY5AdC09bqA1z7vcf1WKwhc3P7jpYPYjkH6JFK+7rIQqC47Zlo5ywhAGjdF1EvihCYE+4Wlc+iih/I6oId/MHd38P1KsfEJswDQLWsAOQtsEIXUh7IfwcTL+pP8AkSAA238kqpmBretz7lCE5dEI9kU4xlcZomg2EYzkDm55sPYA+6dC4lreiEK7/BFL97MB41HgtQxtrlZQogL2sBHwkgdE24jT52PZ+oEIQlHsnJcHPh6vcYm5icwu09WHKU+wyh521QhE+wgxRJUkAAczp7/3TT2gziOmme7ZkLwPN7h3bR0uSsoVb46+mWJbmk/tf7POgQhC5p2TC6wDVCEDLX7Lau8ckZ2Bv7qc2AF0IW3H7UYMnuYjkAN0hj0JWUKyXRWuxfG/Rd6YHNdCFUTXZIxijIwGneyEIUKRbuZ//9k="/>
          <p:cNvSpPr>
            <a:spLocks noChangeAspect="1" noChangeArrowheads="1"/>
          </p:cNvSpPr>
          <p:nvPr/>
        </p:nvSpPr>
        <p:spPr bwMode="auto">
          <a:xfrm>
            <a:off x="155575" y="-1287463"/>
            <a:ext cx="405765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SEhUUEhQUFRQUGRcVFBYXFxcXFBUVFBcXFhUUFxcYHCggGB0lHBcUITEhJSkrLi4uFx8zODMsNygtLisBCgoKDg0OGxAQGiwkHSQsLCwsLCwsLC0sNCwsLCwsLCwsLCwsLCwsLCwsLCwsLCwsLCwsLCwsLCwsLCwsLCwsLP/AABEIALcBFAMBIgACEQEDEQH/xAAcAAABBAMBAAAAAAAAAAAAAAAABAUGBwECAwj/xABAEAABAwIEAwYEBAQFAgcAAAABAAIDBBEFEiExBkFxBxNRYYGRIjKhsRRCUsEjYoLRFTNykuFD8AgWFyREosL/xAAaAQACAwEBAAAAAAAAAAAAAAAAAQIDBAUG/8QAKhEAAgIBBAEEAQMFAAAAAAAAAAECEQMEEiExEyIyQVEFM2FxFCNCsfD/2gAMAwEAAhEDEQA/ALwQhCABCEIAEIQgAQhCABCEIAEIQgAQhCABCEIAEIQgAQhCABCEIAEIQgAQhCABCEIAEIQgAQhCABCEIAEIQgAQhCABCEIAEIQgAQhCABCEIAEIQgAWneDxC3Tc9SirE3Qv7weIWO9HiPdNzymLHeKqSj0qJmNd+gXdJ/sbcp7BbiXd63xHusd839Q91VUva5Qg6NncPHI0fQuul+Fdo9BUODBKYnHYStLAT4ZtW/VG0NxYv4hv6h7o/EM/UPdMhKxdG0W4fmTNdsbrdNeFfMeidFFqiSdghCEhghCEACEIQAIQhAAhCEACEIQAIQhAAhNzMUB5JZTz5xcJuLQWdUIQkAIQhAAhCEACEIQAIQhAAm+bdOCQTqcOyMhPM24IuRcEXBsRcWuCNivOkXAVdNUzRsjc7u5HMdNKcrXEHRxedXEix0B3Xox65qdEbKU/9HqvLfv6bN+n+Jl/35f2UM4gwCeik7uoZlJBLXA5mPA3LXDe1xcaHVenSoT2vUbZMNkcR8UTo3sPMEvaxw9WuI9kmhpkR7IuLHiQUUzi5jge4JNyxzRfugf0kXIHIjz0t4rzLwzKW1lKW7ieG3rI0EfVemiEITQswr5/Q/cJ1TPh77OufArfEJ3PFmHL581GSdkoi2Wtjbu4aeaxFXsds4eqhlTgMrr/AMa1/Af8rpQ4LJHe8xcDysq6n9FtQ+ycAoTFhr3x6OdmHh4Jx/xAeBUtrIOhYhJYKrMbWSpDVACEISAEIWCUAZQsArBcigs2QtA9YToVla9n2Nmqpmud8w0PUKwMJPwHqq37McLdBSDMLF/xW6qx8H+U9VZLojEXoQhVEwSb8V5fVKSmYvUoqwHA1XkPdaOrbeHuoP2h4vVU1OH0rczi4NOhcQHaAgDfVVv/AILjdUM7nSi/IvyfRqntQrL+Ff5D3Qa4+AXm2rq8Uw54Mj5W+GZxfG7yuf8AhWv2fcYDEIjnGWaPR4Gx8HDyS2oCdfjz4BK4X5mg+KZ07UfyN6KMlQHZIZt0uSCff3Th2KQnetStnrVymQNSqz7bMbaynZSg3dMQ9/8ALHGQRfq8D/aVOuIcZjo6d88vysGgG7nHRrG+ZK844hWzV1UXuBfNO4BrW+fwtY3yAsPcpNjQ/dleDGor2Pt8FP8AxXnlmGkbeubX+gq/CmHgfhptBTNj0MjvjmcPzPIAsP5Raw9+akBQlQNm0I36FZusQmx9CPcITGV32i8U1tPM2Clj/wAxt2vAL3HxFrWFtPdRCamxx4zkz+OhYD7BXiYhe9hcbG2o9VsmIofBu0KtpJMlSXSNBs9jxZ4HOxsrswnEWVMTJYzdrwCP7KsO3CgY0wTNAD3EsdbmACdfb6p77F5HGhcDs2R2X7n63QMsig+cJ1TRSOs4FOwKrn2SRlavNgtlpNseighiM14WjsQZzICbHDdQLG8Er6idwbN3cX5cvzepKu2orLNjxWPk4FbvxAcgqRxnhiupGGWOoe/LqQTyClPZxxSayMtk/wAxmh8/NFICwhXeSEiWE6CjlHGGgAaAbJ4wb5T1/ZNZTpg/ynqoz6JIcEIQqiQFMhT2mR25U4CZq5oO+qyhYVgiNdo9IyTD584HwtzNJ5EbWVY9i5d+PNvlMbs3oW2v9VI+2LiYBn4ON3xOsZbcm6EN9Uv7IeGjTwmokFpJvlB3DOXvuj5AsEp2ovkb0TSU7UXyN6fuoT6GjukFRuUvSCo3KjAUhM5albFaOVpApfttxgvqI6UH4ImiR/nJJcNv0aP/ALJZ2KcPg5614vYmKDyP/Vf11DR/Uoh2mE/4nU3/AFMt07ttv3Vu9lLAMKprc+9J69/Jf+3oo/JL4JYtStlqUyINW61ZutimNAsOdbU8llV92t8TGmgEETrSTXuRu1nMoGQjtJxs19Y2GD4mxnu2W/NITYn9vdW3wbggo6SOL8wF3nxc7U/VQrsi4TDWCsmF3O/ygfytP5upVooEdKf5gnYaJpp/mHVOpUJk4mbrnO6zStklxJ1mFQQxqQsNQTZXEBr4mqWx00hfa2U79FAOxujdmmltZrjZvRa8Y4k+vqhRQn4Af4hHh4KxcBwptNC2NgtYBADkhCEAYTphGzuqagnLCX2uD1Sn0NDmhAKFSSAplfuU9Jlk3PUqyAmapj4yxwUVLJL+a1mDxcdk+Kr+3OQiGnb+UvJPUNNlYIjfZzw+7EKp1RUXcxjszifzvOoHQaK82NAFhsNB0UL7IoWtw9hG7nOLuuYqaoQjBTtRfI3/AL5ppKdqL5G/981CfQ0d0gqdyl6bqs/EVGASE7itFkrFlYQGLEuEKKoldLNTskkda7iXa2FhoDbZOmGYfFTxtihYGRtvlaL2GYlx38yT6qp+Mu06oZUvho8jI4XFhe5oc572Eh3zaBoNxtra6lnZnxm7EGSMma0Tw5SS0Wa9jibOtfQgixHToFY6JqVqtnLVAjI3WVghbAJoZhUL2uvLsSyu2DWAdDur6skVZh8D3B0kcZcdLuAJ+qYGcIhDIImt2DGgewSooa0AWCwSkBvGbEJ0ikzNBTLK74T0P2XThyZ7oWl26Uo2rJJ0O5TFxRiQia0HdxAA8yno3UK4y+aNxvo4AdSVFRJdj1FsOi5YiSI323sbLpT/ACjosyvAaS7YbqwgVj2U0Du+qJZGEOLzYkEH6q0LJowjF6aV7mwuaXDeyebJCNVhbWQgAgaHMB5kJiEkgmcwusN2kJ+YVHa52SY6j1VWsVJM0fj5bm0yX0FSS0XOqcIpbqM4ZPc3BBCcaeq+JGJb42R1KWOf8jymaUanqU8MOgTRP8x6qUOytnNJ6ynjcB3rWEDUZrfulCqbtqrJmyQsBc2ItJ0JAL77H0Vgi1KaNjW2jADeWXZdVWfYrVzPjma8udG0jITc6m9wCrLQhAU60PyD1+5SGGnLtdh4rTFJJYoz3HducASA+4BPUJNbnSE5bVY8XTXWH4iqwxHj/EfijDI437HKxxeDt8N3EfRSPh2skZTR9+HZ7Fzy4/HdzibuF7315qzJp3gjum1yV4s6zS2wTJMELWN92gjnqtgqy0888c8J1FNVykRSPile+SN7GucLSOLshyg2cL213tdTrsc4amgE1ROx0fetayNjgQ/K0lznFp1byAB1VmrNlGkOzQrAWxC0JTIm0vym3gfsm44pkk7uRjmE7XG/Q7H0TfW8Rxh7o9Tb4TksXajlY3ul9DVMdljeyVwfqGyuuQD+YZtR1Cz5MsfiVM148U48yjaf78joCvPPaTXznEJhI57QwgRgEgBuUG49b6r0RLT5LAai2l/smrEcCp6hwdNCx7m7FzQStC5RnbV8DX2eVMktBC6YkutudyBsT6J9qpMrSfDVdo4w0BrQABoANrLlVQ52ube1xa/gnK64CFWrInUcQyh3wtv6pzoOL3aAxEeOih1fR9xMWGR4tre1xqlNHUSB2kjT1XGllyRl2ztvFjklxwWbS4xHJoDZ3gbhRvHsRDX2I2PiueH10+lhG/7pBxJSF9QQfhzNDrchy/ZXKeTIqj2Zo44Y5XLofcKxETMuOS6YlTd7G9g0zC3uotT1QoWjNch3OyXR8Wxnk72WyM/GksjpmSePySbxcoj/AALwJLSVDpHvu3UADzN9VZCjn/mtnJrr9F2ZjpJADDrpsr8T8vs5M2VeJevgei+yFu6gLrG/JCXJJbWuxOx6aeIMPz2dcjxS4SoxGHvI9DqrtTh8kKKNHn8WSw4dw74CeeycadgB13SLCJO5Z8RvbdcP8ZbLIWs33PRU414YbWXZZefJuRKoqhoGpTJJiLHSFoIOqjWMyve/5jl2yDn5nwTLNSuiu9jHXAuPiuT5LnvVtT9K4OjDRpx9TLHBSavw6KduWWNr272cLhI+DK4VEADg5krdHMfo4eBseXmm/iPEJoZCxrrAi7TYbeC2TzqEdzRmx6d5J7YsfqOjZC0NjY1jRsGiwXdo1AUU4bqKiaQ55CWMFyLDXyXX8XIa6JgeQy5Lm6agAlPHmWRWkRzaeWJtN9Ejr6ogENHy+G9vLxTLBiV35Hk5XbeIK7YpMRq3dh18281G8cqhlErOWpGuhXQxY0+DjZsrTseMRpnMIe0MDz80h3az+U8tOabaWcvflpw1wOpdJms8/pHh1SqtqRKxji/+HI0OA8Wcs39k2mqfIQ2C7Ixu63xPI5Dwb5815/U5JSyty+D02lhGGFKK7/6/3FOM8SVNNOGPbF3ZAcywNy3Zzb30IcCPZPtPivfx95A64HzsIGdh8wmjGKIVVMG5g6eB2bSxdld8wNv6T6KL4ZNLSzNcDa+h8CPAjmu9hxQ1OnW3iSPOajNk0uqe7mLJ3PWSn5XW9B/ZcDiEjGOe95ysFzbc+Q81pFiTJr6ZHjUt/Kf5mn9uS1xSnJpbD8wJd6nT6WWHDpZ+bZls359bD+n34asbabFJqp4dmexgNmsa4jle7iNXfZSWpeY2XsXaeO3mU2YHRCNjT6/8pzxaQd3Yi4Nrjx8lu1skoNR4SOf+NhKWROfLZEaKF7nERRNG9i9xBed9LfcqWYA4SBrXNLJIj8rvmHiPMcx6KP1/4gSAsdEP5CCG+Qzjb2sn7B53PIE0TmPboHbix8HN0c3yXnoL1HqcruPAt4yrXQ0UsjHWdEAb2vzA/dUZT9pNdnGaVtieTQFeHEdN+IoqyP8AVE9o6hpIPuF5Wzc12oOuDiLkvDiDiCeOj71svxEAg6cwq4k48rz/APId7D+yRzY66SjbCTctP0CZHFGVq+CUV9j9FxhVZsz5C/xDhcfRSjAeMGTPEczAxztGuG11XN10pJcr2uG7XAj0Kx5MEZ/HJqx55w+eD0HglGc4voBqNTqu3GVPI2op6hoJisY5bbtBILXHy3SKgxpkYAcRmsCR1F0+YLi7KqVsWhGV5e3yAA+5VOkbx5OUW6teXHa6CvoGSNF9RbTpZRGopu5cWkX8Oh2UywmPNERe+Rz2j/S1xA+yTVuF53NNtlu1Wn8yVdow6TUvA3fTI/h+HEfG7fkPD/lPlDSuLgbWATtS4fe1xsnWOlAV8NuGO2Jnyueee6R0hcbBC6BiFQ2i2iIlLKcgixSIuWWTWIXQatHPTpifiefuoHuvsq/4Z4haKq7zYvGRp5a+KnnG1vw5vsVSFawskuNr6eS5upV8HV0rpWXbI0bg77k7nok7JmHMwXzNF008LYwJ4w1/zxga8i3kpE98bmO2DrHUdFx9jjKmdZZE42iuq/Gp+/ZO2RwfHoCObb6hw5hWBieIirpGSEWlZYuA5gjW3kq7qYrHyU84VizRN5jYjyXTlC47THHJtlv+R54ShAp83N5J9E20D82IA+AcPXKVKBC2OKzBsNAoVgjz+MaTzeb+oIU8cdqSK8s97lL7H3EnZX30sf33UbxSmdHcsuY3fMByupVWxZm+YumSpj0LTqDpfwXVxOjz+VWcOHKZk1O1pdcxksB2G+YNcOjgtq3DZmnKCWtP6dCR4X3HokXCTy2sNO4/DIM46x7+7fsniDF5IpnwVTczSSYJ2tJa9nJrwPleBvyO65n5HSLfuijsfjNa9myb66FOB4X3TM4tcbNHK+56rjieEh4uPQp1jqw4hsYJJ55SGgeZIt4pTE3SxG32U9DeOL4KvyNZZrmyHwRZXC/Lb0TwXtyBmYnS2Xr4pRX0jQb6f2WkEcVrPOvK3MdfVdJzUuTkKDi6HGkhBAb4NC5YrASwZdTt4JRSSNBs3kOe65YsxxALT8jg4j9Q1Bb7H3AWLNFzi0dHTzUJKRHqimla9pzl2mVzNMvUDkU+0EboxmJtcWA8TZIGVWW7jFKSNdmhvuTZLoC91NHJILOlfcMGoYx4+Bt+jQT5krn6fTvenJcHU1msXjag02PWGx/w9fzXv0Oi8i1MBjc6M7sc5h6tJH7L2FTCwA8F5T44pe6xCrZ4TSH/AHHN+62X6mYsXCoZWBZJRdaqtlxssFYCy5AFncO8S0tS1kdUwNlY0Nz7ZgPNSqmxWkw5k9QxxLyzIwXvdx1AHrb2VCsfqlX4lzgA5xIBvZXLJFr1LkocJp+l8F0dm/E1nmKV2kt3Ank9xuR6qxJnADRecKercwteNLag9FdPDeN/iYGvvqNHDzCnH1MrmtqJfTSiwulLZwo3JVG1+XJcIKt190njsPLRKzMsqPTYmGkAnWyEeEflQ1mRcZZVzc9cJHrajEzjxlWg0tieYVR4k6+ysbihw7sA7XUKbh5dILWLQbnoFzdSv7nB1NL+mSCkc6CmblHxSNGY8weSfMEkkIBkYQwC73Ei1rKMV+KcuVrD0SM4pIYu7LjlO4udVjnhUpKTNkMzjFxRJJ4GPBLDoblvTkpH2fSavicdRqPMKo6PF3tJBJtyUh4Tx90dUwk6E291fZU+i4uJcTFNHc8wbdbKucF4gaJoyR/1G3PVwTv2q1p/DMI5uHPxVSvrXj5dxt6I3ckUuD0OW/GR5n7pBWRDUG1/OwSllV3jIpAdJGMff/W0O/dNeOWsH66aE+S6WPk42V1ZpgVGBUOn0ORhYLfqeR/+Wu9041UYkYWkb6t6jYha0LO7gb+qQ5yPIizfpr6rU1Lja/5dBbzUpNuVlapRpjjTHu23O7QT1sF1psQZIf0u8Dz9U3VD7Qudc62Gt76kJE1vuL/sksakrYPK4tJEgrmaHS48hc+yZZYCGZtA1x0voRY2OnJdaavdaxPT+ybqt1ySedk4RkuAnOL5oc6apa3Uuv0CUDEQ+40DfEpgk8lpFPZwB2uL9DofurPGmVeZrgfKsM7shzg0EEX6hPuDgSU0Yvf4Gj+pgAB9wolHSRA3te3IuJA6A7J54Xr2tL4swNi6Rut9CRmHodfVZ80bjx8GnBOp8/I9wu+HXcbrzd2vwZMYqvBxjeOjomfuCvRNNVB7y0/C8EXH6gdQR5+Kojt1jtipP6oYj7Zm/ssk1TN+GSl0V64oWoWyrNAXWrisrUoGax7ruwqX1PDg/wAIjqWt+IO+I87XUOam1RFSTHqCTNEAT8p0Uk4Dxrupu7cbNkPsVDKd2i6U8xEgIOynGVMhKNqj0NUS3sBslMMdm3Ub4Tq++gY4m52KkL7kEBaLMjVESxjO+UkHRCeJMHN9d0LSpIzuDOb3Lk4oussbdMkNWPtuxo8QfoopTObG0vJ1eS0eSkvGNVkijawXkJIA8Aeag1aS1uS+rTc9TuudqfedLTewxUXv5W0XOaWzVsZbhIqqRZi84MYlMUtreI1XIBZH1TAkXFGPd/HEwfkGvVRrNdc573FuaUwx2GqBF78IPDqClB5Qtb/s+H9lvUURucx/hWOY+Xh1OyZ+AakfgI3ONmx94D/S91h9QlzqiSSEOdoyU3b/AKW7H1JNvRdPDdJnG1DW5oyxrnDvQSHO+Vu4bGy4aweh19Vyhme6TKA1uUWNzrmO+w15JXC8DuwScttSBewJ1uFpTQBz5Tc2L7gjQ6AAfZWORRt6FGI37k88pb9yD9wkr3ZXe32XbGqpscOUnVxa31vffx3KSzOvY+QTh7SORLcZe62qSV7zlIF7kaGxtfquhdpZcZas92W/lFyBzud9d+Z91JX8EePkzD4FJ64/L5uA+q60NzfQpLjpLYi5u7SCPdTi+SuUeCSOaxg2uf3SWKmeJ3Tt7tuSPIAbZjJIQS7zAbYW8SfBbUrDo9wJsL28/BasYXuJNvE3210VJoHAOyTxuuS5zGWvzOznH2+qrr/xB0n/ALmmnHyyROZf+aJ1yL9H/dWXDBmlY78rGAeutvqo12sYWJqSQblg/ExfyuYLTM/qZc9Qs+aO5Ku0jTppeNu+myggULCFiOqZuhqwtmIAu/hykM2B920fEWut1uqTkhcxxY8Wc3QhXl2aVN8PDf0k/cpq4t4ObVDPH8Mg9ndVpcN0bRljk2yaZU0TrLan3PiUsrMCqIXFr4nacwLhSHgjhp0krZJW2Y03sdLlVKLui5zSVlj8DYU6OmYDoSLn1Usp4A07poNZYAN5IpJ3OeL7K8yXyS9tGwgEoXKnByjVCqp/Zfa+ivWvXdjsrh4FZQugYmR/jmmLJY5AdC09bqA1z7vcf1WKwhc3P7jpYPYjkH6JFK+7rIQqC47Zlo5ywhAGjdF1EvihCYE+4Wlc+iih/I6oId/MHd38P1KsfEJswDQLWsAOQtsEIXUh7IfwcTL+pP8AkSAA238kqpmBretz7lCE5dEI9kU4xlcZomg2EYzkDm55sPYA+6dC4lreiEK7/BFL97MB41HgtQxtrlZQogL2sBHwkgdE24jT52PZ+oEIQlHsnJcHPh6vcYm5icwu09WHKU+wyh521QhE+wgxRJUkAAczp7/3TT2gziOmme7ZkLwPN7h3bR0uSsoVb46+mWJbmk/tf7POgQhC5p2TC6wDVCEDLX7Lau8ckZ2Bv7qc2AF0IW3H7UYMnuYjkAN0hj0JWUKyXRWuxfG/Rd6YHNdCFUTXZIxijIwGneyEIUKRbuZ//9k="/>
          <p:cNvSpPr>
            <a:spLocks noChangeAspect="1" noChangeArrowheads="1"/>
          </p:cNvSpPr>
          <p:nvPr/>
        </p:nvSpPr>
        <p:spPr bwMode="auto">
          <a:xfrm>
            <a:off x="307975" y="-1135063"/>
            <a:ext cx="405765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live-recruitment.co.uk/wp-content/uploads/2013/01/event-care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630" y="4419600"/>
            <a:ext cx="2100770" cy="214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1693958"/>
            <a:ext cx="28416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/>
              <a:t>  Kind </a:t>
            </a:r>
            <a:r>
              <a:rPr lang="en-US" sz="2800" dirty="0"/>
              <a:t>Mind (Tame the inner critic with mindfulness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572284" y="4963480"/>
            <a:ext cx="26460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/>
              <a:t> Women </a:t>
            </a:r>
            <a:r>
              <a:rPr lang="en-US" sz="2800" dirty="0"/>
              <a:t>in Science and Engineering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4748037"/>
            <a:ext cx="25905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Questioning </a:t>
            </a:r>
            <a:r>
              <a:rPr lang="en-US" sz="2800" dirty="0"/>
              <a:t>Career </a:t>
            </a:r>
            <a:r>
              <a:rPr lang="en-US" sz="2800" dirty="0" smtClean="0"/>
              <a:t>Transition   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sz="2800" dirty="0" smtClean="0"/>
          </a:p>
        </p:txBody>
      </p:sp>
      <p:pic>
        <p:nvPicPr>
          <p:cNvPr id="1206" name="Picture 182" descr="Image result for kind mi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40" y="1586627"/>
            <a:ext cx="18478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0" name="Picture 186" descr="Image result for women commun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76" y="1585910"/>
            <a:ext cx="2291781" cy="247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68557" y="1532629"/>
            <a:ext cx="24640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Women’s </a:t>
            </a:r>
            <a:r>
              <a:rPr lang="en-US" sz="2800" dirty="0"/>
              <a:t>Relationship Group (for same-gender-loving-women) </a:t>
            </a:r>
          </a:p>
          <a:p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668556" y="4930013"/>
            <a:ext cx="189443" cy="1753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89105" y="1693958"/>
            <a:ext cx="189443" cy="1753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75766" y="5105400"/>
            <a:ext cx="189443" cy="1753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025441" y="1853702"/>
            <a:ext cx="189443" cy="1753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" name="Picture 9" descr="C:\Documents and Settings\jfgoodman\Local Settings\Temporary Internet Files\Content.IE5\2DDI3JAF\MCj0334070000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18" y="4569532"/>
            <a:ext cx="1634382" cy="221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58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33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Special Drop-in Service for </a:t>
            </a:r>
            <a:r>
              <a:rPr lang="en-US" dirty="0" smtClean="0">
                <a:solidFill>
                  <a:srgbClr val="FF0000"/>
                </a:solidFill>
              </a:rPr>
              <a:t>You (Engineering Grad Students)!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4340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Drop in to talk.</a:t>
            </a:r>
          </a:p>
          <a:p>
            <a:endParaRPr lang="en-US" sz="3600" dirty="0" smtClean="0"/>
          </a:p>
          <a:p>
            <a:r>
              <a:rPr lang="en-US" sz="3600" dirty="0" smtClean="0"/>
              <a:t>No appointment needed.</a:t>
            </a:r>
          </a:p>
          <a:p>
            <a:endParaRPr lang="en-US" sz="3600" dirty="0" smtClean="0"/>
          </a:p>
          <a:p>
            <a:r>
              <a:rPr lang="en-US" sz="3600" dirty="0" smtClean="0"/>
              <a:t>Time: Fridays, noon-2pm (except 11/11/2016 and 11/25/2016)</a:t>
            </a:r>
          </a:p>
          <a:p>
            <a:endParaRPr lang="en-US" sz="3600" dirty="0" smtClean="0"/>
          </a:p>
          <a:p>
            <a:r>
              <a:rPr lang="en-US" sz="3600" dirty="0" smtClean="0"/>
              <a:t>Location: Jacobs Hall, Butterfly Room</a:t>
            </a:r>
          </a:p>
          <a:p>
            <a:endParaRPr lang="en-US" sz="3600" dirty="0" smtClean="0"/>
          </a:p>
          <a:p>
            <a:r>
              <a:rPr lang="en-US" sz="3600" dirty="0" smtClean="0"/>
              <a:t>w/ Fengqin Lian, PhD</a:t>
            </a:r>
            <a:endParaRPr lang="en-US" sz="3600" dirty="0"/>
          </a:p>
        </p:txBody>
      </p:sp>
      <p:pic>
        <p:nvPicPr>
          <p:cNvPr id="2050" name="Picture 2" descr="Image result for UCSD Jacobs H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293" y="5230492"/>
            <a:ext cx="2445707" cy="162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342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mommyslittleprincesses.files.wordpress.com/2015/06/wpid-stressed-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95400"/>
            <a:ext cx="6324600" cy="4800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9800" y="533400"/>
            <a:ext cx="6096000" cy="8382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Cultural Adjustment</a:t>
            </a:r>
            <a:endParaRPr lang="en-US" dirty="0">
              <a:latin typeface="+mn-lt"/>
            </a:endParaRPr>
          </a:p>
        </p:txBody>
      </p:sp>
      <p:pic>
        <p:nvPicPr>
          <p:cNvPr id="41986" name="Picture 2" descr="http://naruhodo.jp.net/wp-content/uploads/2014/03/The-Process-of-Culture-Shock-and-Cultural-Adjust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9144000" cy="4684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7" descr="Wide upward diagonal"/>
          <p:cNvSpPr>
            <a:spLocks noChangeArrowheads="1"/>
          </p:cNvSpPr>
          <p:nvPr/>
        </p:nvSpPr>
        <p:spPr bwMode="auto">
          <a:xfrm>
            <a:off x="4419600" y="2057400"/>
            <a:ext cx="1752600" cy="2971800"/>
          </a:xfrm>
          <a:prstGeom prst="rect">
            <a:avLst/>
          </a:prstGeom>
          <a:pattFill prst="wdUpDiag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Line 4"/>
          <p:cNvSpPr>
            <a:spLocks noChangeShapeType="1"/>
          </p:cNvSpPr>
          <p:nvPr/>
        </p:nvSpPr>
        <p:spPr bwMode="auto">
          <a:xfrm>
            <a:off x="2209800" y="10668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2209800" y="5181600"/>
            <a:ext cx="594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4191000" y="60198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Level of Stress</a:t>
            </a:r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>
            <a:off x="3352800" y="4876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5334000" y="4876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>
            <a:off x="7315200" y="4876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Line 10"/>
          <p:cNvSpPr>
            <a:spLocks noChangeShapeType="1"/>
          </p:cNvSpPr>
          <p:nvPr/>
        </p:nvSpPr>
        <p:spPr bwMode="auto">
          <a:xfrm rot="-5400000">
            <a:off x="2209800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Line 11"/>
          <p:cNvSpPr>
            <a:spLocks noChangeShapeType="1"/>
          </p:cNvSpPr>
          <p:nvPr/>
        </p:nvSpPr>
        <p:spPr bwMode="auto">
          <a:xfrm rot="-5400000">
            <a:off x="2209800" y="4191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Arc 13"/>
          <p:cNvSpPr>
            <a:spLocks/>
          </p:cNvSpPr>
          <p:nvPr/>
        </p:nvSpPr>
        <p:spPr bwMode="auto">
          <a:xfrm rot="16200000" flipV="1">
            <a:off x="3765551" y="1624012"/>
            <a:ext cx="3124200" cy="4010025"/>
          </a:xfrm>
          <a:custGeom>
            <a:avLst/>
            <a:gdLst>
              <a:gd name="T0" fmla="*/ 87259055 w 21600"/>
              <a:gd name="T1" fmla="*/ 0 h 42298"/>
              <a:gd name="T2" fmla="*/ 96317496 w 21600"/>
              <a:gd name="T3" fmla="*/ 380166782 h 42298"/>
              <a:gd name="T4" fmla="*/ 0 w 21600"/>
              <a:gd name="T5" fmla="*/ 190487920 h 42298"/>
              <a:gd name="T6" fmla="*/ 0 60000 65536"/>
              <a:gd name="T7" fmla="*/ 0 60000 65536"/>
              <a:gd name="T8" fmla="*/ 0 60000 65536"/>
              <a:gd name="T9" fmla="*/ 0 w 21600"/>
              <a:gd name="T10" fmla="*/ 0 h 42298"/>
              <a:gd name="T11" fmla="*/ 21600 w 21600"/>
              <a:gd name="T12" fmla="*/ 42298 h 422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2298" fill="none" extrusionOk="0">
                <a:moveTo>
                  <a:pt x="4170" y="0"/>
                </a:moveTo>
                <a:cubicBezTo>
                  <a:pt x="14297" y="1993"/>
                  <a:pt x="21600" y="10872"/>
                  <a:pt x="21600" y="21194"/>
                </a:cubicBezTo>
                <a:cubicBezTo>
                  <a:pt x="21600" y="31349"/>
                  <a:pt x="14525" y="40133"/>
                  <a:pt x="4603" y="42297"/>
                </a:cubicBezTo>
              </a:path>
              <a:path w="21600" h="42298" stroke="0" extrusionOk="0">
                <a:moveTo>
                  <a:pt x="4170" y="0"/>
                </a:moveTo>
                <a:cubicBezTo>
                  <a:pt x="14297" y="1993"/>
                  <a:pt x="21600" y="10872"/>
                  <a:pt x="21600" y="21194"/>
                </a:cubicBezTo>
                <a:cubicBezTo>
                  <a:pt x="21600" y="31349"/>
                  <a:pt x="14525" y="40133"/>
                  <a:pt x="4603" y="42297"/>
                </a:cubicBezTo>
                <a:lnTo>
                  <a:pt x="0" y="21194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Text Box 14"/>
          <p:cNvSpPr txBox="1">
            <a:spLocks noChangeArrowheads="1"/>
          </p:cNvSpPr>
          <p:nvPr/>
        </p:nvSpPr>
        <p:spPr bwMode="auto">
          <a:xfrm>
            <a:off x="7162800" y="4419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Wingdings 2" pitchFamily="18" charset="2"/>
              </a:rPr>
              <a:t></a:t>
            </a:r>
          </a:p>
        </p:txBody>
      </p:sp>
      <p:sp>
        <p:nvSpPr>
          <p:cNvPr id="3085" name="Text Box 15"/>
          <p:cNvSpPr txBox="1">
            <a:spLocks noChangeArrowheads="1"/>
          </p:cNvSpPr>
          <p:nvPr/>
        </p:nvSpPr>
        <p:spPr bwMode="auto">
          <a:xfrm>
            <a:off x="3124200" y="4343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Wingdings 2" pitchFamily="18" charset="2"/>
              </a:rPr>
              <a:t></a:t>
            </a:r>
          </a:p>
        </p:txBody>
      </p:sp>
      <p:sp>
        <p:nvSpPr>
          <p:cNvPr id="3086" name="Text Box 16"/>
          <p:cNvSpPr txBox="1">
            <a:spLocks noChangeArrowheads="1"/>
          </p:cNvSpPr>
          <p:nvPr/>
        </p:nvSpPr>
        <p:spPr bwMode="auto">
          <a:xfrm>
            <a:off x="5105400" y="1828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Wingdings 2" pitchFamily="18" charset="2"/>
              </a:rPr>
              <a:t></a:t>
            </a:r>
          </a:p>
        </p:txBody>
      </p:sp>
      <p:sp>
        <p:nvSpPr>
          <p:cNvPr id="3087" name="Text Box 18"/>
          <p:cNvSpPr txBox="1">
            <a:spLocks noChangeArrowheads="1"/>
          </p:cNvSpPr>
          <p:nvPr/>
        </p:nvSpPr>
        <p:spPr bwMode="auto">
          <a:xfrm rot="-5400000">
            <a:off x="-311943" y="2674143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Performance</a:t>
            </a:r>
          </a:p>
        </p:txBody>
      </p:sp>
      <p:sp>
        <p:nvSpPr>
          <p:cNvPr id="3088" name="Text Box 19"/>
          <p:cNvSpPr txBox="1">
            <a:spLocks noChangeArrowheads="1"/>
          </p:cNvSpPr>
          <p:nvPr/>
        </p:nvSpPr>
        <p:spPr bwMode="auto">
          <a:xfrm>
            <a:off x="1295400" y="4267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Low</a:t>
            </a:r>
          </a:p>
        </p:txBody>
      </p:sp>
      <p:sp>
        <p:nvSpPr>
          <p:cNvPr id="3089" name="Text Box 20"/>
          <p:cNvSpPr txBox="1">
            <a:spLocks noChangeArrowheads="1"/>
          </p:cNvSpPr>
          <p:nvPr/>
        </p:nvSpPr>
        <p:spPr bwMode="auto">
          <a:xfrm>
            <a:off x="1295400" y="1905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High</a:t>
            </a:r>
          </a:p>
        </p:txBody>
      </p:sp>
      <p:sp>
        <p:nvSpPr>
          <p:cNvPr id="3090" name="Text Box 21"/>
          <p:cNvSpPr txBox="1">
            <a:spLocks noChangeArrowheads="1"/>
          </p:cNvSpPr>
          <p:nvPr/>
        </p:nvSpPr>
        <p:spPr bwMode="auto">
          <a:xfrm>
            <a:off x="3048000" y="5562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Low</a:t>
            </a:r>
          </a:p>
        </p:txBody>
      </p:sp>
      <p:sp>
        <p:nvSpPr>
          <p:cNvPr id="3091" name="Text Box 22"/>
          <p:cNvSpPr txBox="1">
            <a:spLocks noChangeArrowheads="1"/>
          </p:cNvSpPr>
          <p:nvPr/>
        </p:nvSpPr>
        <p:spPr bwMode="auto">
          <a:xfrm>
            <a:off x="4686300" y="55626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Moderate</a:t>
            </a:r>
          </a:p>
        </p:txBody>
      </p:sp>
      <p:sp>
        <p:nvSpPr>
          <p:cNvPr id="3092" name="Text Box 23"/>
          <p:cNvSpPr txBox="1">
            <a:spLocks noChangeArrowheads="1"/>
          </p:cNvSpPr>
          <p:nvPr/>
        </p:nvSpPr>
        <p:spPr bwMode="auto">
          <a:xfrm>
            <a:off x="7010400" y="5486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High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609600" y="468086"/>
            <a:ext cx="7893843" cy="64633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/>
              <a:t>Relationship of Performance &amp; Stress</a:t>
            </a:r>
          </a:p>
        </p:txBody>
      </p:sp>
      <p:sp>
        <p:nvSpPr>
          <p:cNvPr id="3094" name="Text Box 25"/>
          <p:cNvSpPr txBox="1">
            <a:spLocks noChangeArrowheads="1"/>
          </p:cNvSpPr>
          <p:nvPr/>
        </p:nvSpPr>
        <p:spPr bwMode="auto">
          <a:xfrm rot="-1355629">
            <a:off x="6993536" y="2000914"/>
            <a:ext cx="1963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dirty="0"/>
              <a:t>Overwhelmed</a:t>
            </a:r>
          </a:p>
        </p:txBody>
      </p:sp>
      <p:sp>
        <p:nvSpPr>
          <p:cNvPr id="3095" name="Text Box 26"/>
          <p:cNvSpPr txBox="1">
            <a:spLocks noChangeArrowheads="1"/>
          </p:cNvSpPr>
          <p:nvPr/>
        </p:nvSpPr>
        <p:spPr bwMode="auto">
          <a:xfrm rot="-2658186">
            <a:off x="2514600" y="2085330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dirty="0"/>
              <a:t>Boredom</a:t>
            </a:r>
          </a:p>
        </p:txBody>
      </p:sp>
      <p:sp>
        <p:nvSpPr>
          <p:cNvPr id="3096" name="Line 27"/>
          <p:cNvSpPr>
            <a:spLocks noChangeShapeType="1"/>
          </p:cNvSpPr>
          <p:nvPr/>
        </p:nvSpPr>
        <p:spPr bwMode="auto">
          <a:xfrm flipH="1">
            <a:off x="6553200" y="2819400"/>
            <a:ext cx="9144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7" name="Line 28"/>
          <p:cNvSpPr>
            <a:spLocks noChangeShapeType="1"/>
          </p:cNvSpPr>
          <p:nvPr/>
        </p:nvSpPr>
        <p:spPr bwMode="auto">
          <a:xfrm>
            <a:off x="3429000" y="2667000"/>
            <a:ext cx="609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2209800" y="2700010"/>
            <a:ext cx="2362200" cy="2438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5867400" y="2700010"/>
            <a:ext cx="2362200" cy="2438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91440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Understanding the Stress We Experience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547257" y="3599977"/>
            <a:ext cx="182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Resources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324600" y="3657600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Demands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4593771" y="3628875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/>
              <a:t>=</a:t>
            </a: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3526971" y="5475514"/>
            <a:ext cx="3048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Balanced / </a:t>
            </a:r>
            <a:r>
              <a:rPr lang="en-US" sz="2800" dirty="0" smtClean="0"/>
              <a:t>right amount of </a:t>
            </a:r>
            <a:r>
              <a:rPr lang="en-US" sz="2800" dirty="0"/>
              <a:t>‘stress’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2"/>
          <p:cNvSpPr>
            <a:spLocks noChangeArrowheads="1"/>
          </p:cNvSpPr>
          <p:nvPr/>
        </p:nvSpPr>
        <p:spPr bwMode="auto">
          <a:xfrm>
            <a:off x="1828800" y="3124200"/>
            <a:ext cx="1524000" cy="16002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651" name="Oval 3"/>
          <p:cNvSpPr>
            <a:spLocks noChangeArrowheads="1"/>
          </p:cNvSpPr>
          <p:nvPr/>
        </p:nvSpPr>
        <p:spPr bwMode="auto">
          <a:xfrm>
            <a:off x="5029200" y="2743200"/>
            <a:ext cx="2362200" cy="2438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981200" y="37338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Resources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410200" y="3733800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Demands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733800" y="36576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&lt;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971800" y="5410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STRESS</a:t>
            </a:r>
          </a:p>
        </p:txBody>
      </p:sp>
      <p:sp>
        <p:nvSpPr>
          <p:cNvPr id="3" name="Rectangle 2"/>
          <p:cNvSpPr/>
          <p:nvPr/>
        </p:nvSpPr>
        <p:spPr>
          <a:xfrm>
            <a:off x="143497" y="1143000"/>
            <a:ext cx="89646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Understanding the Stress We Experience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3"/>
          <p:cNvSpPr>
            <a:spLocks noChangeArrowheads="1"/>
          </p:cNvSpPr>
          <p:nvPr/>
        </p:nvSpPr>
        <p:spPr bwMode="auto">
          <a:xfrm>
            <a:off x="5029200" y="2743200"/>
            <a:ext cx="2362200" cy="24384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Oval 11"/>
          <p:cNvSpPr>
            <a:spLocks noChangeArrowheads="1"/>
          </p:cNvSpPr>
          <p:nvPr/>
        </p:nvSpPr>
        <p:spPr bwMode="auto">
          <a:xfrm>
            <a:off x="5410200" y="3124200"/>
            <a:ext cx="1600200" cy="1676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Oval 9"/>
          <p:cNvSpPr>
            <a:spLocks noChangeArrowheads="1"/>
          </p:cNvSpPr>
          <p:nvPr/>
        </p:nvSpPr>
        <p:spPr bwMode="auto">
          <a:xfrm>
            <a:off x="1371600" y="2743200"/>
            <a:ext cx="2438400" cy="2438400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1752600" y="3124200"/>
            <a:ext cx="1676400" cy="1676400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476488" cy="685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Two Approaches to Regain Balance</a:t>
            </a:r>
          </a:p>
        </p:txBody>
      </p:sp>
      <p:sp>
        <p:nvSpPr>
          <p:cNvPr id="7175" name="Text Box 5"/>
          <p:cNvSpPr txBox="1">
            <a:spLocks noChangeArrowheads="1"/>
          </p:cNvSpPr>
          <p:nvPr/>
        </p:nvSpPr>
        <p:spPr bwMode="auto">
          <a:xfrm>
            <a:off x="1796143" y="3733800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/>
              <a:t>Resources</a:t>
            </a:r>
            <a:endParaRPr lang="en-US" sz="2400" b="1" dirty="0"/>
          </a:p>
        </p:txBody>
      </p:sp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5486400" y="3733800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Demands</a:t>
            </a:r>
          </a:p>
        </p:txBody>
      </p:sp>
      <p:sp>
        <p:nvSpPr>
          <p:cNvPr id="7177" name="Line 10"/>
          <p:cNvSpPr>
            <a:spLocks noChangeShapeType="1"/>
          </p:cNvSpPr>
          <p:nvPr/>
        </p:nvSpPr>
        <p:spPr bwMode="auto">
          <a:xfrm flipV="1">
            <a:off x="2895600" y="3124200"/>
            <a:ext cx="533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8" name="Line 12"/>
          <p:cNvSpPr>
            <a:spLocks noChangeShapeType="1"/>
          </p:cNvSpPr>
          <p:nvPr/>
        </p:nvSpPr>
        <p:spPr bwMode="auto">
          <a:xfrm flipH="1">
            <a:off x="6705600" y="2819400"/>
            <a:ext cx="457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143000" y="990600"/>
            <a:ext cx="7162800" cy="24314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>Reduce Demands</a:t>
            </a:r>
          </a:p>
          <a:p>
            <a:pPr algn="ctr">
              <a:spcBef>
                <a:spcPct val="50000"/>
              </a:spcBef>
            </a:pPr>
            <a:r>
              <a:rPr lang="en-US" sz="2800" dirty="0"/>
              <a:t>or</a:t>
            </a:r>
          </a:p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</a:rPr>
              <a:t>Enhance Resources</a:t>
            </a: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1311728" y="3962400"/>
            <a:ext cx="7070271" cy="1261884"/>
          </a:xfrm>
          <a:prstGeom prst="rect">
            <a:avLst/>
          </a:prstGeom>
          <a:solidFill>
            <a:srgbClr val="8BC5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Good Plan</a:t>
            </a:r>
          </a:p>
          <a:p>
            <a:pPr algn="ctr">
              <a:spcBef>
                <a:spcPct val="50000"/>
              </a:spcBef>
            </a:pPr>
            <a:r>
              <a:rPr lang="en-US" sz="3200" dirty="0"/>
              <a:t>… but what do I change &amp; how??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algn="ctr"/>
            <a:r>
              <a:rPr lang="en-US" u="sng" dirty="0" smtClean="0">
                <a:latin typeface="+mn-lt"/>
              </a:rPr>
              <a:t>Objectives</a:t>
            </a:r>
            <a:endParaRPr lang="en-US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772399" cy="486156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Learn about what psychological counseling is in the U.S.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Know what services are offered at CAPS (Counseling And Psychological Services).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Become aware of cultural adjustment stages.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Identify and practice stress management strategies.</a:t>
            </a:r>
          </a:p>
        </p:txBody>
      </p:sp>
      <p:pic>
        <p:nvPicPr>
          <p:cNvPr id="4" name="Picture 2" descr="C:\Users\mmmendoza\Dropbox\Alex\Powerpoints\CAPS PP Template (white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1824"/>
            <a:ext cx="9144000" cy="64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84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7498080" cy="914400"/>
          </a:xfrm>
          <a:solidFill>
            <a:srgbClr val="8BC5FF"/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3600" dirty="0" smtClean="0">
                <a:latin typeface="+mn-lt"/>
              </a:rPr>
              <a:t>Four Types of Stress Management</a:t>
            </a:r>
          </a:p>
        </p:txBody>
      </p:sp>
      <p:graphicFrame>
        <p:nvGraphicFramePr>
          <p:cNvPr id="9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21414818"/>
              </p:ext>
            </p:extLst>
          </p:nvPr>
        </p:nvGraphicFramePr>
        <p:xfrm>
          <a:off x="457200" y="1891758"/>
          <a:ext cx="8305800" cy="4648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297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85057"/>
            <a:ext cx="6858000" cy="1143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C00000"/>
                </a:solidFill>
                <a:latin typeface="+mn-lt"/>
                <a:cs typeface="Times New Roman" charset="0"/>
              </a:rPr>
              <a:t>Physical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981200"/>
            <a:ext cx="7315200" cy="441960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sz="1200" i="1" dirty="0" smtClean="0">
              <a:cs typeface="Times New Roman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i="1" dirty="0" smtClean="0">
                <a:cs typeface="Times New Roman" charset="0"/>
              </a:rPr>
              <a:t>Breathe, Breathe, Breathe !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900" dirty="0" smtClean="0">
              <a:cs typeface="Times New Roman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cs typeface="Times New Roman" charset="0"/>
              </a:rPr>
              <a:t>Exercise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900" dirty="0" smtClean="0">
              <a:cs typeface="Times New Roman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cs typeface="Times New Roman" charset="0"/>
              </a:rPr>
              <a:t>Sleep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900" dirty="0" smtClean="0">
              <a:cs typeface="Times New Roman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cs typeface="Times New Roman" charset="0"/>
              </a:rPr>
              <a:t>Eat well (… monitor caffeine &amp; sugar intake,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cs typeface="Times New Roman" charset="0"/>
              </a:rPr>
              <a:t>And monitor alcohol/ drug use)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900" dirty="0" smtClean="0">
              <a:cs typeface="Times New Roman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cs typeface="Times New Roman" charset="0"/>
              </a:rPr>
              <a:t>Relaxation &amp; Meditation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900" dirty="0" smtClean="0">
              <a:cs typeface="Times New Roman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cs typeface="Times New Roman" charset="0"/>
              </a:rPr>
              <a:t>Massage, Yoga, Tai Chi, etc.</a:t>
            </a:r>
          </a:p>
        </p:txBody>
      </p:sp>
      <p:pic>
        <p:nvPicPr>
          <p:cNvPr id="4098" name="Picture 2" descr="C:\Users\nsukumaran\Documents\image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+mn-lt"/>
              </a:rPr>
              <a:t>Cognitive: Effective Self Talk</a:t>
            </a:r>
            <a:endParaRPr lang="en-US" sz="4400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604841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190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4428037"/>
              </p:ext>
            </p:extLst>
          </p:nvPr>
        </p:nvGraphicFramePr>
        <p:xfrm>
          <a:off x="457200" y="1446906"/>
          <a:ext cx="8229600" cy="5182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43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905000" y="1676400"/>
            <a:ext cx="6705600" cy="4419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15" name="Line 5"/>
          <p:cNvSpPr>
            <a:spLocks noChangeShapeType="1"/>
          </p:cNvSpPr>
          <p:nvPr/>
        </p:nvSpPr>
        <p:spPr bwMode="auto">
          <a:xfrm>
            <a:off x="5257800" y="16764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1905000" y="3886200"/>
            <a:ext cx="6705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 rot="-5400000">
            <a:off x="-304800" y="3243590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/>
              <a:t>Importance</a:t>
            </a:r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4191000" y="83820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/>
              <a:t>Urgency</a:t>
            </a:r>
          </a:p>
        </p:txBody>
      </p:sp>
      <p:sp>
        <p:nvSpPr>
          <p:cNvPr id="13319" name="Text Box 11"/>
          <p:cNvSpPr txBox="1">
            <a:spLocks noChangeArrowheads="1"/>
          </p:cNvSpPr>
          <p:nvPr/>
        </p:nvSpPr>
        <p:spPr bwMode="auto">
          <a:xfrm>
            <a:off x="4419600" y="3352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I</a:t>
            </a:r>
          </a:p>
        </p:txBody>
      </p:sp>
      <p:sp>
        <p:nvSpPr>
          <p:cNvPr id="13320" name="Text Box 12"/>
          <p:cNvSpPr txBox="1">
            <a:spLocks noChangeArrowheads="1"/>
          </p:cNvSpPr>
          <p:nvPr/>
        </p:nvSpPr>
        <p:spPr bwMode="auto">
          <a:xfrm>
            <a:off x="4419600" y="4038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III</a:t>
            </a:r>
          </a:p>
        </p:txBody>
      </p:sp>
      <p:sp>
        <p:nvSpPr>
          <p:cNvPr id="13321" name="Text Box 13"/>
          <p:cNvSpPr txBox="1">
            <a:spLocks noChangeArrowheads="1"/>
          </p:cNvSpPr>
          <p:nvPr/>
        </p:nvSpPr>
        <p:spPr bwMode="auto">
          <a:xfrm>
            <a:off x="5257800" y="3352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II</a:t>
            </a:r>
          </a:p>
        </p:txBody>
      </p:sp>
      <p:sp>
        <p:nvSpPr>
          <p:cNvPr id="13322" name="Text Box 14"/>
          <p:cNvSpPr txBox="1">
            <a:spLocks noChangeArrowheads="1"/>
          </p:cNvSpPr>
          <p:nvPr/>
        </p:nvSpPr>
        <p:spPr bwMode="auto">
          <a:xfrm>
            <a:off x="5257800" y="4038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IV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2286000" y="3048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i="1" u="sng" dirty="0"/>
              <a:t>Covey Time Management System</a:t>
            </a:r>
          </a:p>
        </p:txBody>
      </p:sp>
      <p:sp>
        <p:nvSpPr>
          <p:cNvPr id="13324" name="Text Box 16"/>
          <p:cNvSpPr txBox="1">
            <a:spLocks noChangeArrowheads="1"/>
          </p:cNvSpPr>
          <p:nvPr/>
        </p:nvSpPr>
        <p:spPr bwMode="auto">
          <a:xfrm>
            <a:off x="2727325" y="12112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u="sng"/>
          </a:p>
        </p:txBody>
      </p:sp>
      <p:sp>
        <p:nvSpPr>
          <p:cNvPr id="13325" name="Text Box 17"/>
          <p:cNvSpPr txBox="1">
            <a:spLocks noChangeArrowheads="1"/>
          </p:cNvSpPr>
          <p:nvPr/>
        </p:nvSpPr>
        <p:spPr bwMode="auto">
          <a:xfrm>
            <a:off x="2667000" y="12954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High</a:t>
            </a:r>
          </a:p>
        </p:txBody>
      </p:sp>
      <p:sp>
        <p:nvSpPr>
          <p:cNvPr id="13326" name="Text Box 18"/>
          <p:cNvSpPr txBox="1">
            <a:spLocks noChangeArrowheads="1"/>
          </p:cNvSpPr>
          <p:nvPr/>
        </p:nvSpPr>
        <p:spPr bwMode="auto">
          <a:xfrm>
            <a:off x="6172200" y="12954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Low</a:t>
            </a:r>
          </a:p>
        </p:txBody>
      </p:sp>
      <p:sp>
        <p:nvSpPr>
          <p:cNvPr id="13327" name="Text Box 19"/>
          <p:cNvSpPr txBox="1">
            <a:spLocks noChangeArrowheads="1"/>
          </p:cNvSpPr>
          <p:nvPr/>
        </p:nvSpPr>
        <p:spPr bwMode="auto">
          <a:xfrm rot="-5400000">
            <a:off x="1243012" y="4852988"/>
            <a:ext cx="898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Low</a:t>
            </a:r>
          </a:p>
        </p:txBody>
      </p:sp>
      <p:sp>
        <p:nvSpPr>
          <p:cNvPr id="13328" name="Text Box 20"/>
          <p:cNvSpPr txBox="1">
            <a:spLocks noChangeArrowheads="1"/>
          </p:cNvSpPr>
          <p:nvPr/>
        </p:nvSpPr>
        <p:spPr bwMode="auto">
          <a:xfrm rot="-5400000">
            <a:off x="1273969" y="2534444"/>
            <a:ext cx="836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High</a:t>
            </a:r>
          </a:p>
        </p:txBody>
      </p:sp>
      <p:sp>
        <p:nvSpPr>
          <p:cNvPr id="13329" name="Text Box 22"/>
          <p:cNvSpPr txBox="1">
            <a:spLocks noChangeArrowheads="1"/>
          </p:cNvSpPr>
          <p:nvPr/>
        </p:nvSpPr>
        <p:spPr bwMode="auto">
          <a:xfrm>
            <a:off x="2743200" y="2590800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Crises</a:t>
            </a:r>
          </a:p>
        </p:txBody>
      </p:sp>
      <p:sp>
        <p:nvSpPr>
          <p:cNvPr id="13330" name="Text Box 23"/>
          <p:cNvSpPr txBox="1">
            <a:spLocks noChangeArrowheads="1"/>
          </p:cNvSpPr>
          <p:nvPr/>
        </p:nvSpPr>
        <p:spPr bwMode="auto">
          <a:xfrm>
            <a:off x="6248400" y="2438400"/>
            <a:ext cx="137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Plans &amp; Interests</a:t>
            </a:r>
          </a:p>
        </p:txBody>
      </p:sp>
      <p:sp>
        <p:nvSpPr>
          <p:cNvPr id="13331" name="Text Box 24"/>
          <p:cNvSpPr txBox="1">
            <a:spLocks noChangeArrowheads="1"/>
          </p:cNvSpPr>
          <p:nvPr/>
        </p:nvSpPr>
        <p:spPr bwMode="auto">
          <a:xfrm>
            <a:off x="2743200" y="4648200"/>
            <a:ext cx="1600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Email &amp; Voicemail</a:t>
            </a:r>
          </a:p>
        </p:txBody>
      </p:sp>
      <p:sp>
        <p:nvSpPr>
          <p:cNvPr id="13332" name="Text Box 25"/>
          <p:cNvSpPr txBox="1">
            <a:spLocks noChangeArrowheads="1"/>
          </p:cNvSpPr>
          <p:nvPr/>
        </p:nvSpPr>
        <p:spPr bwMode="auto">
          <a:xfrm>
            <a:off x="6019800" y="4419600"/>
            <a:ext cx="1981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TV, www, &amp; other distractions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533400"/>
            <a:ext cx="2743200" cy="685800"/>
          </a:xfrm>
        </p:spPr>
        <p:txBody>
          <a:bodyPr/>
          <a:lstStyle/>
          <a:p>
            <a:pPr algn="ctr" eaLnBrk="1" hangingPunct="1"/>
            <a:r>
              <a:rPr lang="en-US" sz="4400" b="1" dirty="0" smtClean="0">
                <a:solidFill>
                  <a:srgbClr val="C00000"/>
                </a:solidFill>
                <a:latin typeface="+mn-lt"/>
                <a:cs typeface="Times New Roman" charset="0"/>
              </a:rPr>
              <a:t>Social</a:t>
            </a:r>
            <a:endParaRPr lang="en-US" sz="44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038600" y="1676400"/>
            <a:ext cx="4648200" cy="457200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endParaRPr lang="en-US" sz="2000" dirty="0" smtClean="0">
              <a:cs typeface="Times New Roman" charset="0"/>
            </a:endParaRPr>
          </a:p>
          <a:p>
            <a:pPr algn="ctr" eaLnBrk="1" hangingPunct="1">
              <a:buFontTx/>
              <a:buNone/>
            </a:pPr>
            <a:r>
              <a:rPr lang="en-US" sz="3200" dirty="0" smtClean="0">
                <a:cs typeface="Times New Roman" charset="0"/>
              </a:rPr>
              <a:t>Find Your Own Support / Consultation Groups</a:t>
            </a:r>
          </a:p>
          <a:p>
            <a:pPr algn="ctr" eaLnBrk="1" hangingPunct="1">
              <a:buFontTx/>
              <a:buNone/>
            </a:pPr>
            <a:endParaRPr lang="en-US" sz="3200" dirty="0" smtClean="0">
              <a:cs typeface="Times New Roman" charset="0"/>
            </a:endParaRPr>
          </a:p>
          <a:p>
            <a:pPr algn="ctr" eaLnBrk="1" hangingPunct="1">
              <a:buFontTx/>
              <a:buNone/>
            </a:pPr>
            <a:r>
              <a:rPr lang="en-US" sz="3200" dirty="0" smtClean="0">
                <a:cs typeface="Times New Roman" charset="0"/>
              </a:rPr>
              <a:t>Mentoring</a:t>
            </a:r>
          </a:p>
          <a:p>
            <a:pPr algn="ctr" eaLnBrk="1" hangingPunct="1">
              <a:buFontTx/>
              <a:buNone/>
            </a:pPr>
            <a:endParaRPr lang="en-US" sz="3200" dirty="0" smtClean="0">
              <a:cs typeface="Times New Roman" charset="0"/>
            </a:endParaRPr>
          </a:p>
          <a:p>
            <a:pPr algn="ctr" eaLnBrk="1" hangingPunct="1">
              <a:buFontTx/>
              <a:buNone/>
            </a:pPr>
            <a:r>
              <a:rPr lang="en-US" sz="3200" b="1" dirty="0" smtClean="0">
                <a:solidFill>
                  <a:srgbClr val="00B050"/>
                </a:solidFill>
                <a:cs typeface="Times New Roman" charset="0"/>
              </a:rPr>
              <a:t>Express / Experience Cultural Options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76400"/>
            <a:ext cx="3810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34400" cy="155416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+mn-lt"/>
              </a:rPr>
              <a:t>While you are here to enhance you </a:t>
            </a:r>
            <a:r>
              <a:rPr lang="en-US" sz="3600" dirty="0">
                <a:solidFill>
                  <a:srgbClr val="C00000"/>
                </a:solidFill>
                <a:latin typeface="+mn-lt"/>
              </a:rPr>
              <a:t>P</a:t>
            </a:r>
            <a:r>
              <a:rPr lang="en-US" sz="3600" dirty="0" smtClean="0">
                <a:solidFill>
                  <a:srgbClr val="C00000"/>
                </a:solidFill>
                <a:latin typeface="+mn-lt"/>
              </a:rPr>
              <a:t>rofessional Self &amp; Career, make sure to 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Content Placeholder 3" descr="Image result for Self car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689593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29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96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Other Services that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S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upport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S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tudent Well-being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rcRect l="30713" r="30713"/>
          <a:stretch>
            <a:fillRect/>
          </a:stretch>
        </p:blipFill>
        <p:spPr>
          <a:xfrm>
            <a:off x="4572000" y="3962400"/>
            <a:ext cx="4191000" cy="2484120"/>
          </a:xfrm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2745400" cy="168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05000"/>
            <a:ext cx="29718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mmmendoza\Dropbox\Alex\Powerpoints\CAPS PP Template (white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1824"/>
            <a:ext cx="9144000" cy="64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3400" y="4191000"/>
            <a:ext cx="3657600" cy="23176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96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Arial" pitchFamily="34" charset="0"/>
                <a:ea typeface="Helvetica Neue"/>
                <a:cs typeface="Arial" pitchFamily="34" charset="0"/>
              </a:rPr>
              <a:t>  </a:t>
            </a:r>
            <a:r>
              <a:rPr kumimoji="0" lang="en-US" sz="64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Arial" pitchFamily="34" charset="0"/>
                <a:ea typeface="Helvetica Neue"/>
                <a:cs typeface="Arial" pitchFamily="34" charset="0"/>
              </a:rPr>
              <a:t> 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Arial" pitchFamily="34" charset="0"/>
                <a:ea typeface="Helvetica Neue"/>
                <a:cs typeface="Arial" pitchFamily="34" charset="0"/>
              </a:rPr>
              <a:t>           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100" b="1" dirty="0">
                <a:solidFill>
                  <a:srgbClr val="FF9900"/>
                </a:solidFill>
                <a:latin typeface="Arial" pitchFamily="34" charset="0"/>
                <a:ea typeface="Helvetica Neue"/>
                <a:cs typeface="Arial" pitchFamily="34" charset="0"/>
              </a:rPr>
              <a:t>\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Arial" pitchFamily="34" charset="0"/>
                <a:ea typeface="Helvetica Neue"/>
                <a:cs typeface="Arial" pitchFamily="34" charset="0"/>
              </a:rPr>
              <a:t>CARE at SARC:</a:t>
            </a:r>
            <a:r>
              <a:rPr kumimoji="0" lang="en-US" sz="2100" b="1" i="0" u="none" strike="noStrike" cap="none" normalizeH="0" dirty="0" smtClean="0">
                <a:ln>
                  <a:noFill/>
                </a:ln>
                <a:solidFill>
                  <a:srgbClr val="FF9900"/>
                </a:solidFill>
                <a:effectLst/>
                <a:latin typeface="Arial" pitchFamily="34" charset="0"/>
                <a:ea typeface="Helvetica Neue"/>
                <a:cs typeface="Arial" pitchFamily="34" charset="0"/>
              </a:rPr>
              <a:t> 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Arial" pitchFamily="34" charset="0"/>
                <a:ea typeface="Helvetica Neue"/>
                <a:cs typeface="Arial" pitchFamily="34" charset="0"/>
              </a:rPr>
              <a:t>Center for Advocacy, Resources, and Education (formerly SARC)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1" i="0" u="none" strike="noStrike" cap="none" normalizeH="0" baseline="0" dirty="0" smtClean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  <a:ea typeface="Helvetica Neue"/>
              <a:cs typeface="Arial" pitchFamily="34" charset="0"/>
            </a:endParaRPr>
          </a:p>
        </p:txBody>
      </p:sp>
      <p:pic>
        <p:nvPicPr>
          <p:cNvPr id="3074" name="Picture 2" descr="SARC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4078340"/>
            <a:ext cx="1019175" cy="941615"/>
          </a:xfrm>
          <a:prstGeom prst="rect">
            <a:avLst/>
          </a:prstGeom>
          <a:noFill/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477000" y="2590800"/>
            <a:ext cx="2667000" cy="11018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9675" numCol="1" anchor="ctr" anchorCtr="0" compatLnSpc="1">
            <a:prstTxWarp prst="textNoShape">
              <a:avLst/>
            </a:prstTxWarp>
            <a:spAutoFit/>
          </a:bodyPr>
          <a:lstStyle/>
          <a:p>
            <a:pPr fontAlgn="t"/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Arial" pitchFamily="34" charset="0"/>
                <a:ea typeface="Helvetica Neue"/>
                <a:cs typeface="Arial" pitchFamily="34" charset="0"/>
              </a:rPr>
              <a:t>     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Helvetica Neue"/>
                <a:cs typeface="Arial" pitchFamily="34" charset="0"/>
              </a:rPr>
              <a:t>    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algn="ctr" fontAlgn="t"/>
            <a:r>
              <a:rPr lang="en-US" sz="2400" dirty="0" smtClean="0">
                <a:solidFill>
                  <a:srgbClr val="C00000"/>
                </a:solidFill>
              </a:rPr>
              <a:t>Assistant Dean</a:t>
            </a:r>
          </a:p>
          <a:p>
            <a:pPr algn="ctr" fontAlgn="t"/>
            <a:r>
              <a:rPr lang="en-US" sz="2400" b="1" dirty="0" smtClean="0">
                <a:solidFill>
                  <a:srgbClr val="C00000"/>
                </a:solidFill>
              </a:rPr>
              <a:t>April </a:t>
            </a:r>
            <a:r>
              <a:rPr lang="en-US" sz="2400" b="1" dirty="0" err="1" smtClean="0">
                <a:solidFill>
                  <a:srgbClr val="C00000"/>
                </a:solidFill>
              </a:rPr>
              <a:t>Bjornsen</a:t>
            </a:r>
            <a:endParaRPr kumimoji="0" lang="en-US" sz="2100" b="1" i="0" u="none" strike="noStrike" cap="none" normalizeH="0" baseline="0" dirty="0" smtClean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  <a:ea typeface="Helvetica Neue"/>
              <a:cs typeface="Arial" pitchFamily="34" charset="0"/>
            </a:endParaRPr>
          </a:p>
        </p:txBody>
      </p:sp>
      <p:pic>
        <p:nvPicPr>
          <p:cNvPr id="3075" name="Picture 3" descr="C:\Users\lian\Desktop\GDlogo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1905000"/>
            <a:ext cx="2286000" cy="676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490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Let’s take a moment to relax!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897" b="9897"/>
          <a:stretch>
            <a:fillRect/>
          </a:stretch>
        </p:blipFill>
        <p:spPr>
          <a:xfrm>
            <a:off x="457200" y="2514600"/>
            <a:ext cx="8229600" cy="3810000"/>
          </a:xfrm>
        </p:spPr>
      </p:pic>
    </p:spTree>
    <p:extLst>
      <p:ext uri="{BB962C8B-B14F-4D97-AF65-F5344CB8AC3E}">
        <p14:creationId xmlns:p14="http://schemas.microsoft.com/office/powerpoint/2010/main" val="1014725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3784" y="685800"/>
            <a:ext cx="7634968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+mn-lt"/>
              </a:rPr>
              <a:t>Your Feedback is  Appreciated!</a:t>
            </a:r>
            <a:endParaRPr lang="en-US" sz="4000" dirty="0">
              <a:latin typeface="+mn-lt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body" idx="1"/>
          </p:nvPr>
        </p:nvSpPr>
        <p:spPr>
          <a:xfrm>
            <a:off x="762000" y="2057400"/>
            <a:ext cx="7696200" cy="3352800"/>
          </a:xfrm>
        </p:spPr>
        <p:txBody>
          <a:bodyPr>
            <a:normAutofit fontScale="70000" lnSpcReduction="20000"/>
          </a:bodyPr>
          <a:lstStyle/>
          <a:p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/>
              <a:t>Smartphone:  UCSD mobile app &gt; Campus Services </a:t>
            </a:r>
            <a:r>
              <a:rPr lang="en-US" sz="3200" dirty="0" smtClean="0">
                <a:sym typeface="Wingdings" panose="05000000000000000000" pitchFamily="2" charset="2"/>
              </a:rPr>
              <a:t></a:t>
            </a:r>
            <a:r>
              <a:rPr lang="en-US" sz="3200" dirty="0" smtClean="0"/>
              <a:t> CAPS </a:t>
            </a:r>
            <a:r>
              <a:rPr lang="en-US" sz="3200" dirty="0" smtClean="0">
                <a:sym typeface="Wingdings" panose="05000000000000000000" pitchFamily="2" charset="2"/>
              </a:rPr>
              <a:t></a:t>
            </a:r>
            <a:r>
              <a:rPr lang="en-US" sz="3200" dirty="0" smtClean="0"/>
              <a:t> and then select “CAPS Program Evaluation”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/>
              <a:t>Web: </a:t>
            </a:r>
            <a:r>
              <a:rPr lang="en-US" sz="3200" dirty="0" smtClean="0">
                <a:hlinkClick r:id="rId3"/>
              </a:rPr>
              <a:t>http://caps.ucsd.edu/survey</a:t>
            </a:r>
            <a:endParaRPr lang="en-US" sz="3200" dirty="0" smtClean="0"/>
          </a:p>
          <a:p>
            <a:endParaRPr lang="en-US" sz="3200" dirty="0" smtClean="0"/>
          </a:p>
          <a:p>
            <a:pPr algn="ctr"/>
            <a:r>
              <a:rPr lang="en-US" sz="3200" dirty="0" smtClean="0"/>
              <a:t>Presenters: Drs. Fengqin Lian  &amp; Niyatee Sukumaran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Topic: Adjusting to the Life in the U.S. and Managing Stress</a:t>
            </a:r>
          </a:p>
          <a:p>
            <a:endParaRPr lang="en-US" sz="3200" dirty="0"/>
          </a:p>
        </p:txBody>
      </p:sp>
      <p:sp>
        <p:nvSpPr>
          <p:cNvPr id="35842" name="AutoShape 2" descr="Image result for evalu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3" name="Picture 3" descr="C:\Users\lian\Desktop\downlo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6343" y="5562600"/>
            <a:ext cx="2609850" cy="1121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838200"/>
            <a:ext cx="768096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+mn-lt"/>
              </a:rPr>
              <a:t>George’s experience of going to counseling at UCSD</a:t>
            </a:r>
            <a:endParaRPr lang="en-US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5722" r="47020" b="8450"/>
          <a:stretch>
            <a:fillRect/>
          </a:stretch>
        </p:blipFill>
        <p:spPr bwMode="auto">
          <a:xfrm>
            <a:off x="1828800" y="2391495"/>
            <a:ext cx="5235761" cy="370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mmmendoza\Dropbox\Alex\Powerpoints\CAPS PP Template (white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1824"/>
            <a:ext cx="9144000" cy="64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609600"/>
            <a:ext cx="8095488" cy="8382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+mn-lt"/>
              </a:rPr>
              <a:t>What is Individual Counseling?</a:t>
            </a:r>
            <a:endParaRPr lang="en-US" sz="3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05000"/>
            <a:ext cx="8305800" cy="4724400"/>
          </a:xfrm>
        </p:spPr>
        <p:txBody>
          <a:bodyPr>
            <a:normAutofit fontScale="77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en-US" sz="3800" dirty="0" smtClean="0"/>
              <a:t>Meet &amp; talk to a psychologist 1-1</a:t>
            </a:r>
          </a:p>
          <a:p>
            <a:pPr>
              <a:buFont typeface="Courier New" pitchFamily="49" charset="0"/>
              <a:buChar char="o"/>
            </a:pPr>
            <a:endParaRPr lang="en-US" sz="3800" dirty="0" smtClean="0"/>
          </a:p>
          <a:p>
            <a:pPr>
              <a:buFont typeface="Courier New" pitchFamily="49" charset="0"/>
              <a:buChar char="o"/>
            </a:pPr>
            <a:r>
              <a:rPr lang="en-US" sz="3800" dirty="0" smtClean="0"/>
              <a:t>Maybe do some exercises inside </a:t>
            </a:r>
          </a:p>
          <a:p>
            <a:pPr marL="0" indent="0">
              <a:buNone/>
            </a:pPr>
            <a:r>
              <a:rPr lang="en-US" sz="3800" dirty="0"/>
              <a:t> </a:t>
            </a:r>
            <a:r>
              <a:rPr lang="en-US" sz="3800" dirty="0" smtClean="0"/>
              <a:t>   and outside of these meetings</a:t>
            </a:r>
          </a:p>
          <a:p>
            <a:pPr>
              <a:buFont typeface="Courier New" pitchFamily="49" charset="0"/>
              <a:buChar char="o"/>
            </a:pPr>
            <a:endParaRPr lang="en-US" sz="3800" dirty="0" smtClean="0"/>
          </a:p>
          <a:p>
            <a:pPr>
              <a:buFont typeface="Courier New" pitchFamily="49" charset="0"/>
              <a:buChar char="o"/>
            </a:pPr>
            <a:r>
              <a:rPr lang="en-US" sz="3800" dirty="0" smtClean="0"/>
              <a:t>May recommend other types of services:</a:t>
            </a:r>
          </a:p>
          <a:p>
            <a:pPr marL="927100" indent="-273050">
              <a:buFont typeface="Wingdings" charset="2"/>
              <a:buChar char="²"/>
            </a:pPr>
            <a:r>
              <a:rPr lang="en-US" sz="3100" dirty="0" smtClean="0">
                <a:solidFill>
                  <a:schemeClr val="accent4">
                    <a:lumMod val="75000"/>
                  </a:schemeClr>
                </a:solidFill>
              </a:rPr>
              <a:t>Group &amp; Support Forums</a:t>
            </a:r>
          </a:p>
          <a:p>
            <a:pPr marL="927100" indent="-273050">
              <a:buFont typeface="Wingdings" charset="2"/>
              <a:buChar char="²"/>
            </a:pPr>
            <a:r>
              <a:rPr lang="en-US" sz="3100" dirty="0" smtClean="0">
                <a:solidFill>
                  <a:schemeClr val="accent4">
                    <a:lumMod val="75000"/>
                  </a:schemeClr>
                </a:solidFill>
              </a:rPr>
              <a:t> Online anxiety reduction program</a:t>
            </a:r>
          </a:p>
          <a:p>
            <a:pPr marL="927100" indent="-273050">
              <a:buFont typeface="Wingdings" charset="2"/>
              <a:buChar char="²"/>
            </a:pPr>
            <a:r>
              <a:rPr lang="en-US" sz="3100" dirty="0" smtClean="0">
                <a:solidFill>
                  <a:schemeClr val="accent4">
                    <a:lumMod val="75000"/>
                  </a:schemeClr>
                </a:solidFill>
              </a:rPr>
              <a:t>Medication consultation, etc.</a:t>
            </a:r>
          </a:p>
          <a:p>
            <a:pPr marL="927100" indent="-273050">
              <a:buFont typeface="Wingdings" charset="2"/>
              <a:buChar char="²"/>
            </a:pPr>
            <a:endParaRPr lang="en-US" sz="3100" dirty="0" smtClean="0"/>
          </a:p>
          <a:p>
            <a:pPr>
              <a:buFont typeface="Wingdings" charset="2"/>
              <a:buChar char="²"/>
            </a:pPr>
            <a:endParaRPr lang="en-US" sz="1400" dirty="0" smtClean="0"/>
          </a:p>
          <a:p>
            <a:pPr>
              <a:buFont typeface="Courier New" pitchFamily="49" charset="0"/>
              <a:buChar char="o"/>
            </a:pPr>
            <a:r>
              <a:rPr lang="en-US" sz="3500" b="1" u="sng" dirty="0" smtClean="0"/>
              <a:t>Confidential, </a:t>
            </a:r>
            <a:r>
              <a:rPr lang="en-US" sz="3500" dirty="0" smtClean="0"/>
              <a:t>a few exceptions</a:t>
            </a:r>
            <a:r>
              <a:rPr lang="en-US" sz="3500" dirty="0"/>
              <a:t>!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C:\Users\nsukumaran\Documents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1676400"/>
            <a:ext cx="266700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56285A"/>
                </a:solidFill>
                <a:latin typeface="+mn-lt"/>
              </a:rPr>
              <a:t>Barriers to Seeking Help!</a:t>
            </a:r>
            <a:endParaRPr lang="en-US" dirty="0">
              <a:solidFill>
                <a:srgbClr val="56285A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839200" cy="4724400"/>
          </a:xfrm>
        </p:spPr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  <a:buFont typeface="Wingdings" charset="2"/>
              <a:buChar char="u"/>
            </a:pPr>
            <a:r>
              <a:rPr lang="en-US" sz="3200" dirty="0" smtClean="0"/>
              <a:t>Lack </a:t>
            </a:r>
            <a:r>
              <a:rPr lang="en-US" sz="3200" dirty="0"/>
              <a:t>of information about </a:t>
            </a:r>
            <a:r>
              <a:rPr lang="en-US" sz="3200" dirty="0" smtClean="0"/>
              <a:t>counseling</a:t>
            </a:r>
          </a:p>
          <a:p>
            <a:pPr marL="393192" lvl="1" indent="0">
              <a:lnSpc>
                <a:spcPct val="90000"/>
              </a:lnSpc>
              <a:buNone/>
            </a:pPr>
            <a:endParaRPr lang="en-US" sz="3200" dirty="0"/>
          </a:p>
          <a:p>
            <a:pPr lvl="1">
              <a:lnSpc>
                <a:spcPct val="90000"/>
              </a:lnSpc>
              <a:buFont typeface="Wingdings" charset="2"/>
              <a:buChar char="u"/>
            </a:pPr>
            <a:r>
              <a:rPr lang="en-US" sz="3200" dirty="0"/>
              <a:t>Fear of family </a:t>
            </a:r>
            <a:r>
              <a:rPr lang="en-US" sz="3200" dirty="0" smtClean="0"/>
              <a:t>knowing &amp; cultural factors</a:t>
            </a:r>
          </a:p>
          <a:p>
            <a:pPr lvl="1">
              <a:lnSpc>
                <a:spcPct val="90000"/>
              </a:lnSpc>
              <a:buFont typeface="Wingdings" charset="2"/>
              <a:buChar char="u"/>
            </a:pPr>
            <a:endParaRPr lang="en-US" sz="3200" dirty="0"/>
          </a:p>
          <a:p>
            <a:pPr lvl="1">
              <a:lnSpc>
                <a:spcPct val="90000"/>
              </a:lnSpc>
              <a:buFont typeface="Wingdings" charset="2"/>
              <a:buChar char="u"/>
            </a:pPr>
            <a:r>
              <a:rPr lang="en-US" sz="3200" dirty="0"/>
              <a:t>Fear of being </a:t>
            </a:r>
          </a:p>
          <a:p>
            <a:pPr marL="868363" lvl="1" indent="-457200">
              <a:lnSpc>
                <a:spcPct val="90000"/>
              </a:lnSpc>
              <a:buFont typeface="Courier New"/>
              <a:buChar char="o"/>
            </a:pPr>
            <a:r>
              <a:rPr lang="en-US" sz="3200" dirty="0" smtClean="0"/>
              <a:t>misunderstood</a:t>
            </a:r>
          </a:p>
          <a:p>
            <a:pPr marL="868363" lvl="1" indent="-457200">
              <a:lnSpc>
                <a:spcPct val="90000"/>
              </a:lnSpc>
              <a:buFont typeface="Courier New"/>
              <a:buChar char="o"/>
            </a:pPr>
            <a:r>
              <a:rPr lang="en-US" sz="3200" dirty="0" smtClean="0"/>
              <a:t>discriminated against</a:t>
            </a:r>
          </a:p>
          <a:p>
            <a:pPr marL="868363" lvl="1" indent="-457200">
              <a:lnSpc>
                <a:spcPct val="90000"/>
              </a:lnSpc>
              <a:buFont typeface="Courier New"/>
              <a:buChar char="o"/>
            </a:pPr>
            <a:endParaRPr lang="en-US" sz="3200" dirty="0" smtClean="0"/>
          </a:p>
          <a:p>
            <a:pPr marL="465138" lvl="1" indent="-457200" defTabSz="635000">
              <a:lnSpc>
                <a:spcPct val="90000"/>
              </a:lnSpc>
              <a:buFont typeface="Wingdings" charset="2"/>
              <a:buChar char="u"/>
            </a:pPr>
            <a:r>
              <a:rPr lang="en-US" sz="3200" dirty="0" smtClean="0"/>
              <a:t>Stigma about mental health</a:t>
            </a:r>
            <a:endParaRPr lang="en-US" sz="3200" dirty="0"/>
          </a:p>
          <a:p>
            <a:pPr marL="868363" lvl="1" indent="-457200">
              <a:lnSpc>
                <a:spcPct val="90000"/>
              </a:lnSpc>
              <a:buFont typeface="Wingdings" charset="2"/>
              <a:buChar char="u"/>
            </a:pPr>
            <a:endParaRPr lang="en-US" sz="3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102" y="3581400"/>
            <a:ext cx="3475898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85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+mn-lt"/>
              </a:rPr>
              <a:t>Common Topics In Counseling</a:t>
            </a:r>
            <a:endParaRPr lang="en-US" dirty="0">
              <a:solidFill>
                <a:srgbClr val="7030A0"/>
              </a:solidFill>
              <a:latin typeface="+mn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01597725"/>
              </p:ext>
            </p:extLst>
          </p:nvPr>
        </p:nvGraphicFramePr>
        <p:xfrm>
          <a:off x="931215" y="2363390"/>
          <a:ext cx="708660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53000" y="4953000"/>
            <a:ext cx="2667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500" dirty="0">
                <a:solidFill>
                  <a:srgbClr val="FFFFFF"/>
                </a:solidFill>
              </a:rPr>
              <a:t>Adjustment Difficulties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8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746" y="838200"/>
            <a:ext cx="8686800" cy="838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+mn-lt"/>
              </a:rPr>
              <a:t>Counseling and Psychological Services (CAPS)</a:t>
            </a:r>
            <a:endParaRPr lang="en-US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53000" y="1981200"/>
            <a:ext cx="4038600" cy="43373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600" dirty="0" smtClean="0"/>
              <a:t>Offices </a:t>
            </a:r>
            <a:r>
              <a:rPr lang="en-US" sz="2600" dirty="0"/>
              <a:t>located at 190 Galbraith Hall, all six colleges, the Women’s Center, and Student Health </a:t>
            </a:r>
            <a:r>
              <a:rPr lang="en-US" sz="2600" dirty="0" smtClean="0"/>
              <a:t>Services</a:t>
            </a:r>
            <a:endParaRPr lang="en-US" sz="2600" dirty="0"/>
          </a:p>
        </p:txBody>
      </p:sp>
      <p:sp>
        <p:nvSpPr>
          <p:cNvPr id="39939" name="Content Placeholder 2"/>
          <p:cNvSpPr>
            <a:spLocks noGrp="1"/>
          </p:cNvSpPr>
          <p:nvPr>
            <p:ph sz="half" idx="2"/>
          </p:nvPr>
        </p:nvSpPr>
        <p:spPr>
          <a:xfrm>
            <a:off x="762000" y="1828800"/>
            <a:ext cx="4038600" cy="45659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Free and Confidential Counseling and Psychiatry</a:t>
            </a: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Brief, </a:t>
            </a:r>
            <a:r>
              <a:rPr lang="en-US" sz="2600" dirty="0"/>
              <a:t>i</a:t>
            </a:r>
            <a:r>
              <a:rPr lang="en-US" sz="2600" dirty="0" smtClean="0"/>
              <a:t>ntermittent and focused services: Individual, Group, and Couples Counseling for Registered Students</a:t>
            </a:r>
          </a:p>
          <a:p>
            <a:pPr marL="114300" indent="0" algn="ctr">
              <a:buNone/>
            </a:pPr>
            <a:r>
              <a:rPr lang="en-US" sz="2600" dirty="0" smtClean="0"/>
              <a:t>	</a:t>
            </a:r>
          </a:p>
        </p:txBody>
      </p:sp>
      <p:pic>
        <p:nvPicPr>
          <p:cNvPr id="4" name="Picture 3" descr="\\psychserve\home\sapark\psychservices2\flash_header\images\redphone for redfolder train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245527"/>
            <a:ext cx="8305800" cy="1460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6934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8199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How do you access CAPS services?</a:t>
            </a:r>
            <a:endParaRPr lang="en-US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828800"/>
            <a:ext cx="4040188" cy="659352"/>
          </a:xfrm>
        </p:spPr>
        <p:txBody>
          <a:bodyPr/>
          <a:lstStyle/>
          <a:p>
            <a:r>
              <a:rPr lang="en-US" dirty="0" smtClean="0"/>
              <a:t>Routine appointments: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24400" y="5257800"/>
            <a:ext cx="4041775" cy="16002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09600" y="2667000"/>
            <a:ext cx="8001000" cy="2971800"/>
          </a:xfrm>
        </p:spPr>
        <p:txBody>
          <a:bodyPr>
            <a:normAutofit/>
          </a:bodyPr>
          <a:lstStyle/>
          <a:p>
            <a:pPr marL="463550" indent="-463550">
              <a:spcBef>
                <a:spcPts val="1200"/>
              </a:spcBef>
              <a:buFont typeface="Wingdings 2"/>
              <a:buChar char=""/>
              <a:defRPr/>
            </a:pPr>
            <a:r>
              <a:rPr lang="en-US" dirty="0" smtClean="0"/>
              <a:t>For Call </a:t>
            </a:r>
            <a:r>
              <a:rPr lang="en-US" dirty="0"/>
              <a:t>CAPS </a:t>
            </a:r>
            <a:r>
              <a:rPr lang="en-US" dirty="0" smtClean="0"/>
              <a:t>CENTRAL (front desk) at </a:t>
            </a:r>
            <a:r>
              <a:rPr lang="en-US" dirty="0"/>
              <a:t>858-534-3755</a:t>
            </a:r>
          </a:p>
          <a:p>
            <a:pPr marL="463550" indent="-463550">
              <a:spcBef>
                <a:spcPts val="1200"/>
              </a:spcBef>
              <a:buFont typeface="Wingdings 2"/>
              <a:buChar char=""/>
              <a:defRPr/>
            </a:pPr>
            <a:r>
              <a:rPr lang="en-US" dirty="0" smtClean="0"/>
              <a:t>Brief </a:t>
            </a:r>
            <a:r>
              <a:rPr lang="en-US" dirty="0"/>
              <a:t>telephone </a:t>
            </a:r>
            <a:r>
              <a:rPr lang="en-US" dirty="0" smtClean="0"/>
              <a:t>appointment</a:t>
            </a:r>
          </a:p>
          <a:p>
            <a:pPr marL="463550" indent="-463550">
              <a:spcBef>
                <a:spcPts val="1200"/>
              </a:spcBef>
              <a:buFont typeface="Wingdings 2"/>
              <a:buChar char=""/>
              <a:defRPr/>
            </a:pPr>
            <a:r>
              <a:rPr lang="en-US" dirty="0" smtClean="0"/>
              <a:t>Schedule </a:t>
            </a:r>
            <a:r>
              <a:rPr lang="en-US" dirty="0"/>
              <a:t>initial evaluation with CAPS</a:t>
            </a:r>
          </a:p>
          <a:p>
            <a:pPr marL="692150" lvl="1" indent="-400050">
              <a:spcBef>
                <a:spcPts val="1200"/>
              </a:spcBef>
              <a:buClr>
                <a:srgbClr val="002060"/>
              </a:buClr>
              <a:buFont typeface="Wingdings"/>
              <a:buChar char="à"/>
              <a:defRPr/>
            </a:pPr>
            <a:r>
              <a:rPr lang="en-US" dirty="0"/>
              <a:t>Other campus resources</a:t>
            </a:r>
          </a:p>
          <a:p>
            <a:pPr marL="692150" lvl="1" indent="-400050">
              <a:spcBef>
                <a:spcPts val="1200"/>
              </a:spcBef>
              <a:buClr>
                <a:srgbClr val="002060"/>
              </a:buClr>
              <a:buFont typeface="Wingdings"/>
              <a:buChar char="à"/>
              <a:defRPr/>
            </a:pPr>
            <a:r>
              <a:rPr lang="en-US" dirty="0">
                <a:sym typeface="Wingdings" panose="05000000000000000000" pitchFamily="2" charset="2"/>
              </a:rPr>
              <a:t>Treatment </a:t>
            </a:r>
            <a:r>
              <a:rPr lang="en-US" dirty="0"/>
              <a:t>off-campus</a:t>
            </a:r>
          </a:p>
          <a:p>
            <a:pPr marL="463550" indent="-463550">
              <a:spcBef>
                <a:spcPts val="1200"/>
              </a:spcBef>
              <a:buFont typeface="Wingdings 2"/>
              <a:buChar char=""/>
              <a:defRPr/>
            </a:pPr>
            <a:r>
              <a:rPr lang="en-US" dirty="0"/>
              <a:t>Office hours :  8:00am - 4:30pm, Monday-Friday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715000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/>
              <a:t>Urgent Care: </a:t>
            </a:r>
            <a:r>
              <a:rPr lang="en-US" sz="2400" b="1" i="1" u="sng" dirty="0" smtClean="0"/>
              <a:t> </a:t>
            </a:r>
            <a:r>
              <a:rPr lang="en-US" sz="2400" dirty="0" smtClean="0"/>
              <a:t>Call  </a:t>
            </a:r>
            <a:r>
              <a:rPr lang="en-US" sz="2400" dirty="0"/>
              <a:t>or Walk-in to CAPS CENTRAL at 858-534-3755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78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838200"/>
            <a:ext cx="768096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+mn-lt"/>
              </a:rPr>
              <a:t>CAPS Staff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nsukumaran\Documents\caps_staff16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0772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948</TotalTime>
  <Words>796</Words>
  <Application>Microsoft Office PowerPoint</Application>
  <PresentationFormat>On-screen Show (4:3)</PresentationFormat>
  <Paragraphs>242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Constantia</vt:lpstr>
      <vt:lpstr>Courier New</vt:lpstr>
      <vt:lpstr>Helvetica Neue</vt:lpstr>
      <vt:lpstr>Times New Roman</vt:lpstr>
      <vt:lpstr>Wingdings</vt:lpstr>
      <vt:lpstr>Wingdings 2</vt:lpstr>
      <vt:lpstr>Flow</vt:lpstr>
      <vt:lpstr>Adjusting to Life in the U.S. and Managing Stress</vt:lpstr>
      <vt:lpstr>Objectives</vt:lpstr>
      <vt:lpstr>George’s experience of going to counseling at UCSD</vt:lpstr>
      <vt:lpstr>What is Individual Counseling?</vt:lpstr>
      <vt:lpstr>Barriers to Seeking Help!</vt:lpstr>
      <vt:lpstr>Common Topics In Counseling</vt:lpstr>
      <vt:lpstr>Counseling and Psychological Services (CAPS)</vt:lpstr>
      <vt:lpstr>How do you access CAPS services?</vt:lpstr>
      <vt:lpstr>CAPS Staff</vt:lpstr>
      <vt:lpstr>PowerPoint Presentation</vt:lpstr>
      <vt:lpstr>Only For Graduate Students</vt:lpstr>
      <vt:lpstr>Special Drop-in Service for You (Engineering Grad Students)!</vt:lpstr>
      <vt:lpstr>PowerPoint Presentation</vt:lpstr>
      <vt:lpstr>Cultural Adjustment</vt:lpstr>
      <vt:lpstr>PowerPoint Presentation</vt:lpstr>
      <vt:lpstr>Understanding the Stress We Experience</vt:lpstr>
      <vt:lpstr>PowerPoint Presentation</vt:lpstr>
      <vt:lpstr>Two Approaches to Regain Balance</vt:lpstr>
      <vt:lpstr>PowerPoint Presentation</vt:lpstr>
      <vt:lpstr>Four Types of Stress Management</vt:lpstr>
      <vt:lpstr>Physical </vt:lpstr>
      <vt:lpstr>Cognitive: Effective Self Talk</vt:lpstr>
      <vt:lpstr>PowerPoint Presentation</vt:lpstr>
      <vt:lpstr>PowerPoint Presentation</vt:lpstr>
      <vt:lpstr>Social</vt:lpstr>
      <vt:lpstr>While you are here to enhance you Professional Self &amp; Career, make sure to </vt:lpstr>
      <vt:lpstr>Other Services that Support Student Well-being</vt:lpstr>
      <vt:lpstr>Let’s take a moment to relax!</vt:lpstr>
      <vt:lpstr>Your Feedback is  Appreciated!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and Leadership</dc:title>
  <dc:creator>Crandal, Monique Mendoza</dc:creator>
  <cp:lastModifiedBy>Lian, Fengqin</cp:lastModifiedBy>
  <cp:revision>215</cp:revision>
  <dcterms:created xsi:type="dcterms:W3CDTF">2014-04-28T16:55:55Z</dcterms:created>
  <dcterms:modified xsi:type="dcterms:W3CDTF">2016-09-12T20:12:11Z</dcterms:modified>
</cp:coreProperties>
</file>