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86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861" y="14104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1" y="137236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441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1980" y="686816"/>
            <a:ext cx="6401434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99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6320" y="1625930"/>
            <a:ext cx="7671358" cy="4136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2222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7342" y="6398558"/>
            <a:ext cx="291147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5454" y="6398558"/>
            <a:ext cx="1036319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4186" y="6398558"/>
            <a:ext cx="191770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1339" y="569976"/>
            <a:ext cx="2972562" cy="111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1372" y="1179575"/>
            <a:ext cx="7204709" cy="1116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CSE</a:t>
            </a:r>
            <a:r>
              <a:rPr spc="-80" dirty="0"/>
              <a:t> </a:t>
            </a:r>
            <a:r>
              <a:rPr spc="-5" dirty="0"/>
              <a:t>120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Principles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5" dirty="0"/>
              <a:t>Operating</a:t>
            </a:r>
          </a:p>
        </p:txBody>
      </p:sp>
      <p:sp>
        <p:nvSpPr>
          <p:cNvPr id="5" name="object 5"/>
          <p:cNvSpPr/>
          <p:nvPr/>
        </p:nvSpPr>
        <p:spPr>
          <a:xfrm>
            <a:off x="3075432" y="1789176"/>
            <a:ext cx="3024377" cy="1116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97707" y="2916935"/>
            <a:ext cx="3175254" cy="896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08832" y="3817620"/>
            <a:ext cx="1951482" cy="7871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37738" y="1906270"/>
            <a:ext cx="2670810" cy="2456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9900"/>
                </a:solidFill>
                <a:latin typeface="Arial Black"/>
                <a:cs typeface="Arial Black"/>
              </a:rPr>
              <a:t>Systems</a:t>
            </a:r>
            <a:endParaRPr sz="4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894"/>
              </a:spcBef>
            </a:pPr>
            <a:r>
              <a:rPr sz="3200" b="1" spc="-5" dirty="0">
                <a:solidFill>
                  <a:srgbClr val="333399"/>
                </a:solidFill>
                <a:latin typeface="Arial Black"/>
                <a:cs typeface="Arial Black"/>
              </a:rPr>
              <a:t>Spring</a:t>
            </a:r>
            <a:r>
              <a:rPr sz="3200" b="1" spc="-7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 Black"/>
                <a:cs typeface="Arial Black"/>
              </a:rPr>
              <a:t>2016</a:t>
            </a:r>
            <a:endParaRPr sz="32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50"/>
              </a:spcBef>
            </a:pP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Deadlock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32688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695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Deadlock</a:t>
            </a:r>
            <a:r>
              <a:rPr spc="-6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Avoidance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527925" cy="364871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Avoidance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Provide information in advance about what resources will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be  needed by processes to guarantee that deadlock will not  happen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System only grants resource requests if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knows that</a:t>
            </a:r>
            <a:r>
              <a:rPr sz="20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 can obtain all resources it needs 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future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requests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Avoids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circularities (wait</a:t>
            </a:r>
            <a:r>
              <a:rPr sz="2000" spc="-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dependencies)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Tough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Hard to determine all resources needed in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advance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Good theoretical problem, not as practical to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use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5959602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3282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Banker’s</a:t>
            </a:r>
            <a:r>
              <a:rPr spc="-6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Algorithm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697470" cy="420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Banker’s Algorithm is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classic approach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deadlock avoidance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resources with multiple</a:t>
            </a:r>
            <a:r>
              <a:rPr sz="2400" spc="13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units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5179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Assign a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credit limit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each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customer</a:t>
            </a:r>
            <a:r>
              <a:rPr sz="2400" spc="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(process)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Maximum credit claim must be stated in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advance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35179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Reject any request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leads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dangerous</a:t>
            </a:r>
            <a:r>
              <a:rPr sz="2400" spc="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state</a:t>
            </a:r>
            <a:endParaRPr sz="2400">
              <a:latin typeface="Arial"/>
              <a:cs typeface="Arial"/>
            </a:endParaRPr>
          </a:p>
          <a:p>
            <a:pPr marL="756285" marR="51752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dangerous state is one where a sudden request by</a:t>
            </a:r>
            <a:r>
              <a:rPr sz="2000" spc="-2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any  customer for the full credit limit could lead to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deadlock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recursive reduction procedure recognizes dangerous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states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35179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In practice,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 must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keep resource usage well  below capacity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maintain a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resource</a:t>
            </a:r>
            <a:r>
              <a:rPr sz="2400" spc="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surplus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Rarely used in practice due to low resource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utilization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89482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8263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Banker’s Algorithm </a:t>
            </a:r>
            <a:r>
              <a:rPr spc="-10" dirty="0">
                <a:solidFill>
                  <a:srgbClr val="333399"/>
                </a:solidFill>
              </a:rPr>
              <a:t>Simplified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17319" y="2694432"/>
          <a:ext cx="623570" cy="619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64691" y="3918203"/>
            <a:ext cx="609600" cy="612775"/>
          </a:xfrm>
          <a:custGeom>
            <a:avLst/>
            <a:gdLst/>
            <a:ahLst/>
            <a:cxnLst/>
            <a:rect l="l" t="t" r="r" b="b"/>
            <a:pathLst>
              <a:path w="609600" h="612775">
                <a:moveTo>
                  <a:pt x="304800" y="0"/>
                </a:moveTo>
                <a:lnTo>
                  <a:pt x="255359" y="4009"/>
                </a:lnTo>
                <a:lnTo>
                  <a:pt x="208458" y="15617"/>
                </a:lnTo>
                <a:lnTo>
                  <a:pt x="164725" y="34193"/>
                </a:lnTo>
                <a:lnTo>
                  <a:pt x="124788" y="59106"/>
                </a:lnTo>
                <a:lnTo>
                  <a:pt x="89273" y="89725"/>
                </a:lnTo>
                <a:lnTo>
                  <a:pt x="58808" y="125419"/>
                </a:lnTo>
                <a:lnTo>
                  <a:pt x="34020" y="165556"/>
                </a:lnTo>
                <a:lnTo>
                  <a:pt x="15538" y="209507"/>
                </a:lnTo>
                <a:lnTo>
                  <a:pt x="3989" y="256640"/>
                </a:lnTo>
                <a:lnTo>
                  <a:pt x="0" y="306324"/>
                </a:lnTo>
                <a:lnTo>
                  <a:pt x="3989" y="356007"/>
                </a:lnTo>
                <a:lnTo>
                  <a:pt x="15538" y="403140"/>
                </a:lnTo>
                <a:lnTo>
                  <a:pt x="34020" y="447091"/>
                </a:lnTo>
                <a:lnTo>
                  <a:pt x="58808" y="487228"/>
                </a:lnTo>
                <a:lnTo>
                  <a:pt x="89273" y="522922"/>
                </a:lnTo>
                <a:lnTo>
                  <a:pt x="124788" y="553541"/>
                </a:lnTo>
                <a:lnTo>
                  <a:pt x="164725" y="578454"/>
                </a:lnTo>
                <a:lnTo>
                  <a:pt x="208458" y="597030"/>
                </a:lnTo>
                <a:lnTo>
                  <a:pt x="255359" y="608638"/>
                </a:lnTo>
                <a:lnTo>
                  <a:pt x="304800" y="612648"/>
                </a:lnTo>
                <a:lnTo>
                  <a:pt x="354225" y="608638"/>
                </a:lnTo>
                <a:lnTo>
                  <a:pt x="401116" y="597030"/>
                </a:lnTo>
                <a:lnTo>
                  <a:pt x="444846" y="578454"/>
                </a:lnTo>
                <a:lnTo>
                  <a:pt x="484784" y="553541"/>
                </a:lnTo>
                <a:lnTo>
                  <a:pt x="520303" y="522922"/>
                </a:lnTo>
                <a:lnTo>
                  <a:pt x="550773" y="487228"/>
                </a:lnTo>
                <a:lnTo>
                  <a:pt x="575567" y="447091"/>
                </a:lnTo>
                <a:lnTo>
                  <a:pt x="594055" y="403140"/>
                </a:lnTo>
                <a:lnTo>
                  <a:pt x="605609" y="356007"/>
                </a:lnTo>
                <a:lnTo>
                  <a:pt x="609600" y="306324"/>
                </a:lnTo>
                <a:lnTo>
                  <a:pt x="605609" y="256640"/>
                </a:lnTo>
                <a:lnTo>
                  <a:pt x="594055" y="209507"/>
                </a:lnTo>
                <a:lnTo>
                  <a:pt x="575567" y="165556"/>
                </a:lnTo>
                <a:lnTo>
                  <a:pt x="550773" y="125419"/>
                </a:lnTo>
                <a:lnTo>
                  <a:pt x="520303" y="89725"/>
                </a:lnTo>
                <a:lnTo>
                  <a:pt x="484784" y="59106"/>
                </a:lnTo>
                <a:lnTo>
                  <a:pt x="444846" y="34193"/>
                </a:lnTo>
                <a:lnTo>
                  <a:pt x="401116" y="15617"/>
                </a:lnTo>
                <a:lnTo>
                  <a:pt x="354225" y="4009"/>
                </a:lnTo>
                <a:lnTo>
                  <a:pt x="30480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4691" y="3918203"/>
            <a:ext cx="609600" cy="612775"/>
          </a:xfrm>
          <a:custGeom>
            <a:avLst/>
            <a:gdLst/>
            <a:ahLst/>
            <a:cxnLst/>
            <a:rect l="l" t="t" r="r" b="b"/>
            <a:pathLst>
              <a:path w="609600" h="612775">
                <a:moveTo>
                  <a:pt x="0" y="306324"/>
                </a:moveTo>
                <a:lnTo>
                  <a:pt x="3989" y="256640"/>
                </a:lnTo>
                <a:lnTo>
                  <a:pt x="15538" y="209507"/>
                </a:lnTo>
                <a:lnTo>
                  <a:pt x="34020" y="165556"/>
                </a:lnTo>
                <a:lnTo>
                  <a:pt x="58808" y="125419"/>
                </a:lnTo>
                <a:lnTo>
                  <a:pt x="89273" y="89725"/>
                </a:lnTo>
                <a:lnTo>
                  <a:pt x="124788" y="59106"/>
                </a:lnTo>
                <a:lnTo>
                  <a:pt x="164725" y="34193"/>
                </a:lnTo>
                <a:lnTo>
                  <a:pt x="208458" y="15617"/>
                </a:lnTo>
                <a:lnTo>
                  <a:pt x="255359" y="4009"/>
                </a:lnTo>
                <a:lnTo>
                  <a:pt x="304800" y="0"/>
                </a:lnTo>
                <a:lnTo>
                  <a:pt x="354225" y="4009"/>
                </a:lnTo>
                <a:lnTo>
                  <a:pt x="401116" y="15617"/>
                </a:lnTo>
                <a:lnTo>
                  <a:pt x="444846" y="34193"/>
                </a:lnTo>
                <a:lnTo>
                  <a:pt x="484784" y="59106"/>
                </a:lnTo>
                <a:lnTo>
                  <a:pt x="520303" y="89725"/>
                </a:lnTo>
                <a:lnTo>
                  <a:pt x="550773" y="125419"/>
                </a:lnTo>
                <a:lnTo>
                  <a:pt x="575567" y="165556"/>
                </a:lnTo>
                <a:lnTo>
                  <a:pt x="594055" y="209507"/>
                </a:lnTo>
                <a:lnTo>
                  <a:pt x="605609" y="256640"/>
                </a:lnTo>
                <a:lnTo>
                  <a:pt x="609600" y="306324"/>
                </a:lnTo>
                <a:lnTo>
                  <a:pt x="605609" y="356007"/>
                </a:lnTo>
                <a:lnTo>
                  <a:pt x="594055" y="403140"/>
                </a:lnTo>
                <a:lnTo>
                  <a:pt x="575567" y="447091"/>
                </a:lnTo>
                <a:lnTo>
                  <a:pt x="550773" y="487228"/>
                </a:lnTo>
                <a:lnTo>
                  <a:pt x="520303" y="522922"/>
                </a:lnTo>
                <a:lnTo>
                  <a:pt x="484784" y="553541"/>
                </a:lnTo>
                <a:lnTo>
                  <a:pt x="444846" y="578454"/>
                </a:lnTo>
                <a:lnTo>
                  <a:pt x="401116" y="597030"/>
                </a:lnTo>
                <a:lnTo>
                  <a:pt x="354225" y="608638"/>
                </a:lnTo>
                <a:lnTo>
                  <a:pt x="304800" y="612648"/>
                </a:lnTo>
                <a:lnTo>
                  <a:pt x="255359" y="608638"/>
                </a:lnTo>
                <a:lnTo>
                  <a:pt x="208458" y="597030"/>
                </a:lnTo>
                <a:lnTo>
                  <a:pt x="164725" y="578454"/>
                </a:lnTo>
                <a:lnTo>
                  <a:pt x="124788" y="553541"/>
                </a:lnTo>
                <a:lnTo>
                  <a:pt x="89273" y="522922"/>
                </a:lnTo>
                <a:lnTo>
                  <a:pt x="58808" y="487228"/>
                </a:lnTo>
                <a:lnTo>
                  <a:pt x="34020" y="447091"/>
                </a:lnTo>
                <a:lnTo>
                  <a:pt x="15538" y="403140"/>
                </a:lnTo>
                <a:lnTo>
                  <a:pt x="3989" y="356007"/>
                </a:lnTo>
                <a:lnTo>
                  <a:pt x="0" y="306324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97051" y="4100017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79092" y="3918203"/>
            <a:ext cx="609600" cy="612775"/>
          </a:xfrm>
          <a:custGeom>
            <a:avLst/>
            <a:gdLst/>
            <a:ahLst/>
            <a:cxnLst/>
            <a:rect l="l" t="t" r="r" b="b"/>
            <a:pathLst>
              <a:path w="609600" h="612775">
                <a:moveTo>
                  <a:pt x="304800" y="0"/>
                </a:moveTo>
                <a:lnTo>
                  <a:pt x="255374" y="4009"/>
                </a:lnTo>
                <a:lnTo>
                  <a:pt x="208483" y="15617"/>
                </a:lnTo>
                <a:lnTo>
                  <a:pt x="164753" y="34193"/>
                </a:lnTo>
                <a:lnTo>
                  <a:pt x="124815" y="59106"/>
                </a:lnTo>
                <a:lnTo>
                  <a:pt x="89296" y="89725"/>
                </a:lnTo>
                <a:lnTo>
                  <a:pt x="58826" y="125419"/>
                </a:lnTo>
                <a:lnTo>
                  <a:pt x="34032" y="165556"/>
                </a:lnTo>
                <a:lnTo>
                  <a:pt x="15544" y="209507"/>
                </a:lnTo>
                <a:lnTo>
                  <a:pt x="3990" y="256640"/>
                </a:lnTo>
                <a:lnTo>
                  <a:pt x="0" y="306324"/>
                </a:lnTo>
                <a:lnTo>
                  <a:pt x="3990" y="356007"/>
                </a:lnTo>
                <a:lnTo>
                  <a:pt x="15544" y="403140"/>
                </a:lnTo>
                <a:lnTo>
                  <a:pt x="34032" y="447091"/>
                </a:lnTo>
                <a:lnTo>
                  <a:pt x="58826" y="487228"/>
                </a:lnTo>
                <a:lnTo>
                  <a:pt x="89296" y="522922"/>
                </a:lnTo>
                <a:lnTo>
                  <a:pt x="124815" y="553541"/>
                </a:lnTo>
                <a:lnTo>
                  <a:pt x="164753" y="578454"/>
                </a:lnTo>
                <a:lnTo>
                  <a:pt x="208483" y="597030"/>
                </a:lnTo>
                <a:lnTo>
                  <a:pt x="255374" y="608638"/>
                </a:lnTo>
                <a:lnTo>
                  <a:pt x="304800" y="612648"/>
                </a:lnTo>
                <a:lnTo>
                  <a:pt x="354225" y="608638"/>
                </a:lnTo>
                <a:lnTo>
                  <a:pt x="401116" y="597030"/>
                </a:lnTo>
                <a:lnTo>
                  <a:pt x="444846" y="578454"/>
                </a:lnTo>
                <a:lnTo>
                  <a:pt x="484784" y="553541"/>
                </a:lnTo>
                <a:lnTo>
                  <a:pt x="520303" y="522922"/>
                </a:lnTo>
                <a:lnTo>
                  <a:pt x="550773" y="487228"/>
                </a:lnTo>
                <a:lnTo>
                  <a:pt x="575567" y="447091"/>
                </a:lnTo>
                <a:lnTo>
                  <a:pt x="594055" y="403140"/>
                </a:lnTo>
                <a:lnTo>
                  <a:pt x="605609" y="356007"/>
                </a:lnTo>
                <a:lnTo>
                  <a:pt x="609600" y="306324"/>
                </a:lnTo>
                <a:lnTo>
                  <a:pt x="605609" y="256640"/>
                </a:lnTo>
                <a:lnTo>
                  <a:pt x="594055" y="209507"/>
                </a:lnTo>
                <a:lnTo>
                  <a:pt x="575567" y="165556"/>
                </a:lnTo>
                <a:lnTo>
                  <a:pt x="550773" y="125419"/>
                </a:lnTo>
                <a:lnTo>
                  <a:pt x="520303" y="89725"/>
                </a:lnTo>
                <a:lnTo>
                  <a:pt x="484784" y="59106"/>
                </a:lnTo>
                <a:lnTo>
                  <a:pt x="444846" y="34193"/>
                </a:lnTo>
                <a:lnTo>
                  <a:pt x="401116" y="15617"/>
                </a:lnTo>
                <a:lnTo>
                  <a:pt x="354225" y="4009"/>
                </a:lnTo>
                <a:lnTo>
                  <a:pt x="30480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79092" y="3918203"/>
            <a:ext cx="609600" cy="612775"/>
          </a:xfrm>
          <a:custGeom>
            <a:avLst/>
            <a:gdLst/>
            <a:ahLst/>
            <a:cxnLst/>
            <a:rect l="l" t="t" r="r" b="b"/>
            <a:pathLst>
              <a:path w="609600" h="612775">
                <a:moveTo>
                  <a:pt x="0" y="306324"/>
                </a:moveTo>
                <a:lnTo>
                  <a:pt x="3990" y="256640"/>
                </a:lnTo>
                <a:lnTo>
                  <a:pt x="15544" y="209507"/>
                </a:lnTo>
                <a:lnTo>
                  <a:pt x="34032" y="165556"/>
                </a:lnTo>
                <a:lnTo>
                  <a:pt x="58826" y="125419"/>
                </a:lnTo>
                <a:lnTo>
                  <a:pt x="89296" y="89725"/>
                </a:lnTo>
                <a:lnTo>
                  <a:pt x="124815" y="59106"/>
                </a:lnTo>
                <a:lnTo>
                  <a:pt x="164753" y="34193"/>
                </a:lnTo>
                <a:lnTo>
                  <a:pt x="208483" y="15617"/>
                </a:lnTo>
                <a:lnTo>
                  <a:pt x="255374" y="4009"/>
                </a:lnTo>
                <a:lnTo>
                  <a:pt x="304800" y="0"/>
                </a:lnTo>
                <a:lnTo>
                  <a:pt x="354225" y="4009"/>
                </a:lnTo>
                <a:lnTo>
                  <a:pt x="401116" y="15617"/>
                </a:lnTo>
                <a:lnTo>
                  <a:pt x="444846" y="34193"/>
                </a:lnTo>
                <a:lnTo>
                  <a:pt x="484784" y="59106"/>
                </a:lnTo>
                <a:lnTo>
                  <a:pt x="520303" y="89725"/>
                </a:lnTo>
                <a:lnTo>
                  <a:pt x="550773" y="125419"/>
                </a:lnTo>
                <a:lnTo>
                  <a:pt x="575567" y="165556"/>
                </a:lnTo>
                <a:lnTo>
                  <a:pt x="594055" y="209507"/>
                </a:lnTo>
                <a:lnTo>
                  <a:pt x="605609" y="256640"/>
                </a:lnTo>
                <a:lnTo>
                  <a:pt x="609600" y="306324"/>
                </a:lnTo>
                <a:lnTo>
                  <a:pt x="605609" y="356007"/>
                </a:lnTo>
                <a:lnTo>
                  <a:pt x="594055" y="403140"/>
                </a:lnTo>
                <a:lnTo>
                  <a:pt x="575567" y="447091"/>
                </a:lnTo>
                <a:lnTo>
                  <a:pt x="550773" y="487228"/>
                </a:lnTo>
                <a:lnTo>
                  <a:pt x="520303" y="522922"/>
                </a:lnTo>
                <a:lnTo>
                  <a:pt x="484784" y="553541"/>
                </a:lnTo>
                <a:lnTo>
                  <a:pt x="444846" y="578454"/>
                </a:lnTo>
                <a:lnTo>
                  <a:pt x="401116" y="597030"/>
                </a:lnTo>
                <a:lnTo>
                  <a:pt x="354225" y="608638"/>
                </a:lnTo>
                <a:lnTo>
                  <a:pt x="304800" y="612648"/>
                </a:lnTo>
                <a:lnTo>
                  <a:pt x="255374" y="608638"/>
                </a:lnTo>
                <a:lnTo>
                  <a:pt x="208483" y="597030"/>
                </a:lnTo>
                <a:lnTo>
                  <a:pt x="164753" y="578454"/>
                </a:lnTo>
                <a:lnTo>
                  <a:pt x="124815" y="553541"/>
                </a:lnTo>
                <a:lnTo>
                  <a:pt x="89296" y="522922"/>
                </a:lnTo>
                <a:lnTo>
                  <a:pt x="58826" y="487228"/>
                </a:lnTo>
                <a:lnTo>
                  <a:pt x="34032" y="447091"/>
                </a:lnTo>
                <a:lnTo>
                  <a:pt x="15544" y="403140"/>
                </a:lnTo>
                <a:lnTo>
                  <a:pt x="3990" y="356007"/>
                </a:lnTo>
                <a:lnTo>
                  <a:pt x="0" y="306324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11755" y="4100017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398520" y="2694432"/>
          <a:ext cx="623570" cy="619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2945892" y="3918203"/>
            <a:ext cx="609600" cy="612775"/>
          </a:xfrm>
          <a:custGeom>
            <a:avLst/>
            <a:gdLst/>
            <a:ahLst/>
            <a:cxnLst/>
            <a:rect l="l" t="t" r="r" b="b"/>
            <a:pathLst>
              <a:path w="609600" h="612775">
                <a:moveTo>
                  <a:pt x="304800" y="0"/>
                </a:moveTo>
                <a:lnTo>
                  <a:pt x="255374" y="4009"/>
                </a:lnTo>
                <a:lnTo>
                  <a:pt x="208483" y="15617"/>
                </a:lnTo>
                <a:lnTo>
                  <a:pt x="164753" y="34193"/>
                </a:lnTo>
                <a:lnTo>
                  <a:pt x="124815" y="59106"/>
                </a:lnTo>
                <a:lnTo>
                  <a:pt x="89296" y="89725"/>
                </a:lnTo>
                <a:lnTo>
                  <a:pt x="58826" y="125419"/>
                </a:lnTo>
                <a:lnTo>
                  <a:pt x="34032" y="165556"/>
                </a:lnTo>
                <a:lnTo>
                  <a:pt x="15544" y="209507"/>
                </a:lnTo>
                <a:lnTo>
                  <a:pt x="3990" y="256640"/>
                </a:lnTo>
                <a:lnTo>
                  <a:pt x="0" y="306324"/>
                </a:lnTo>
                <a:lnTo>
                  <a:pt x="3990" y="356007"/>
                </a:lnTo>
                <a:lnTo>
                  <a:pt x="15544" y="403140"/>
                </a:lnTo>
                <a:lnTo>
                  <a:pt x="34032" y="447091"/>
                </a:lnTo>
                <a:lnTo>
                  <a:pt x="58826" y="487228"/>
                </a:lnTo>
                <a:lnTo>
                  <a:pt x="89296" y="522922"/>
                </a:lnTo>
                <a:lnTo>
                  <a:pt x="124815" y="553541"/>
                </a:lnTo>
                <a:lnTo>
                  <a:pt x="164753" y="578454"/>
                </a:lnTo>
                <a:lnTo>
                  <a:pt x="208483" y="597030"/>
                </a:lnTo>
                <a:lnTo>
                  <a:pt x="255374" y="608638"/>
                </a:lnTo>
                <a:lnTo>
                  <a:pt x="304800" y="612648"/>
                </a:lnTo>
                <a:lnTo>
                  <a:pt x="354225" y="608638"/>
                </a:lnTo>
                <a:lnTo>
                  <a:pt x="401116" y="597030"/>
                </a:lnTo>
                <a:lnTo>
                  <a:pt x="444846" y="578454"/>
                </a:lnTo>
                <a:lnTo>
                  <a:pt x="484784" y="553541"/>
                </a:lnTo>
                <a:lnTo>
                  <a:pt x="520303" y="522922"/>
                </a:lnTo>
                <a:lnTo>
                  <a:pt x="550773" y="487228"/>
                </a:lnTo>
                <a:lnTo>
                  <a:pt x="575567" y="447091"/>
                </a:lnTo>
                <a:lnTo>
                  <a:pt x="594055" y="403140"/>
                </a:lnTo>
                <a:lnTo>
                  <a:pt x="605609" y="356007"/>
                </a:lnTo>
                <a:lnTo>
                  <a:pt x="609599" y="306324"/>
                </a:lnTo>
                <a:lnTo>
                  <a:pt x="605609" y="256640"/>
                </a:lnTo>
                <a:lnTo>
                  <a:pt x="594055" y="209507"/>
                </a:lnTo>
                <a:lnTo>
                  <a:pt x="575567" y="165556"/>
                </a:lnTo>
                <a:lnTo>
                  <a:pt x="550773" y="125419"/>
                </a:lnTo>
                <a:lnTo>
                  <a:pt x="520303" y="89725"/>
                </a:lnTo>
                <a:lnTo>
                  <a:pt x="484784" y="59106"/>
                </a:lnTo>
                <a:lnTo>
                  <a:pt x="444846" y="34193"/>
                </a:lnTo>
                <a:lnTo>
                  <a:pt x="401116" y="15617"/>
                </a:lnTo>
                <a:lnTo>
                  <a:pt x="354225" y="4009"/>
                </a:lnTo>
                <a:lnTo>
                  <a:pt x="30480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45892" y="3918203"/>
            <a:ext cx="609600" cy="612775"/>
          </a:xfrm>
          <a:custGeom>
            <a:avLst/>
            <a:gdLst/>
            <a:ahLst/>
            <a:cxnLst/>
            <a:rect l="l" t="t" r="r" b="b"/>
            <a:pathLst>
              <a:path w="609600" h="612775">
                <a:moveTo>
                  <a:pt x="0" y="306324"/>
                </a:moveTo>
                <a:lnTo>
                  <a:pt x="3990" y="256640"/>
                </a:lnTo>
                <a:lnTo>
                  <a:pt x="15544" y="209507"/>
                </a:lnTo>
                <a:lnTo>
                  <a:pt x="34032" y="165556"/>
                </a:lnTo>
                <a:lnTo>
                  <a:pt x="58826" y="125419"/>
                </a:lnTo>
                <a:lnTo>
                  <a:pt x="89296" y="89725"/>
                </a:lnTo>
                <a:lnTo>
                  <a:pt x="124815" y="59106"/>
                </a:lnTo>
                <a:lnTo>
                  <a:pt x="164753" y="34193"/>
                </a:lnTo>
                <a:lnTo>
                  <a:pt x="208483" y="15617"/>
                </a:lnTo>
                <a:lnTo>
                  <a:pt x="255374" y="4009"/>
                </a:lnTo>
                <a:lnTo>
                  <a:pt x="304800" y="0"/>
                </a:lnTo>
                <a:lnTo>
                  <a:pt x="354225" y="4009"/>
                </a:lnTo>
                <a:lnTo>
                  <a:pt x="401116" y="15617"/>
                </a:lnTo>
                <a:lnTo>
                  <a:pt x="444846" y="34193"/>
                </a:lnTo>
                <a:lnTo>
                  <a:pt x="484784" y="59106"/>
                </a:lnTo>
                <a:lnTo>
                  <a:pt x="520303" y="89725"/>
                </a:lnTo>
                <a:lnTo>
                  <a:pt x="550773" y="125419"/>
                </a:lnTo>
                <a:lnTo>
                  <a:pt x="575567" y="165556"/>
                </a:lnTo>
                <a:lnTo>
                  <a:pt x="594055" y="209507"/>
                </a:lnTo>
                <a:lnTo>
                  <a:pt x="605609" y="256640"/>
                </a:lnTo>
                <a:lnTo>
                  <a:pt x="609599" y="306324"/>
                </a:lnTo>
                <a:lnTo>
                  <a:pt x="605609" y="356007"/>
                </a:lnTo>
                <a:lnTo>
                  <a:pt x="594055" y="403140"/>
                </a:lnTo>
                <a:lnTo>
                  <a:pt x="575567" y="447091"/>
                </a:lnTo>
                <a:lnTo>
                  <a:pt x="550773" y="487228"/>
                </a:lnTo>
                <a:lnTo>
                  <a:pt x="520303" y="522922"/>
                </a:lnTo>
                <a:lnTo>
                  <a:pt x="484784" y="553541"/>
                </a:lnTo>
                <a:lnTo>
                  <a:pt x="444846" y="578454"/>
                </a:lnTo>
                <a:lnTo>
                  <a:pt x="401116" y="597030"/>
                </a:lnTo>
                <a:lnTo>
                  <a:pt x="354225" y="608638"/>
                </a:lnTo>
                <a:lnTo>
                  <a:pt x="304800" y="612648"/>
                </a:lnTo>
                <a:lnTo>
                  <a:pt x="255374" y="608638"/>
                </a:lnTo>
                <a:lnTo>
                  <a:pt x="208483" y="597030"/>
                </a:lnTo>
                <a:lnTo>
                  <a:pt x="164753" y="578454"/>
                </a:lnTo>
                <a:lnTo>
                  <a:pt x="124815" y="553541"/>
                </a:lnTo>
                <a:lnTo>
                  <a:pt x="89296" y="522922"/>
                </a:lnTo>
                <a:lnTo>
                  <a:pt x="58826" y="487228"/>
                </a:lnTo>
                <a:lnTo>
                  <a:pt x="34032" y="447091"/>
                </a:lnTo>
                <a:lnTo>
                  <a:pt x="15544" y="403140"/>
                </a:lnTo>
                <a:lnTo>
                  <a:pt x="3990" y="356007"/>
                </a:lnTo>
                <a:lnTo>
                  <a:pt x="0" y="306324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78555" y="4100017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60291" y="3918203"/>
            <a:ext cx="609600" cy="612775"/>
          </a:xfrm>
          <a:custGeom>
            <a:avLst/>
            <a:gdLst/>
            <a:ahLst/>
            <a:cxnLst/>
            <a:rect l="l" t="t" r="r" b="b"/>
            <a:pathLst>
              <a:path w="609600" h="612775">
                <a:moveTo>
                  <a:pt x="304800" y="0"/>
                </a:moveTo>
                <a:lnTo>
                  <a:pt x="255374" y="4009"/>
                </a:lnTo>
                <a:lnTo>
                  <a:pt x="208483" y="15617"/>
                </a:lnTo>
                <a:lnTo>
                  <a:pt x="164753" y="34193"/>
                </a:lnTo>
                <a:lnTo>
                  <a:pt x="124815" y="59106"/>
                </a:lnTo>
                <a:lnTo>
                  <a:pt x="89296" y="89725"/>
                </a:lnTo>
                <a:lnTo>
                  <a:pt x="58826" y="125419"/>
                </a:lnTo>
                <a:lnTo>
                  <a:pt x="34032" y="165556"/>
                </a:lnTo>
                <a:lnTo>
                  <a:pt x="15544" y="209507"/>
                </a:lnTo>
                <a:lnTo>
                  <a:pt x="3990" y="256640"/>
                </a:lnTo>
                <a:lnTo>
                  <a:pt x="0" y="306324"/>
                </a:lnTo>
                <a:lnTo>
                  <a:pt x="3990" y="356007"/>
                </a:lnTo>
                <a:lnTo>
                  <a:pt x="15544" y="403140"/>
                </a:lnTo>
                <a:lnTo>
                  <a:pt x="34032" y="447091"/>
                </a:lnTo>
                <a:lnTo>
                  <a:pt x="58826" y="487228"/>
                </a:lnTo>
                <a:lnTo>
                  <a:pt x="89296" y="522922"/>
                </a:lnTo>
                <a:lnTo>
                  <a:pt x="124815" y="553541"/>
                </a:lnTo>
                <a:lnTo>
                  <a:pt x="164753" y="578454"/>
                </a:lnTo>
                <a:lnTo>
                  <a:pt x="208483" y="597030"/>
                </a:lnTo>
                <a:lnTo>
                  <a:pt x="255374" y="608638"/>
                </a:lnTo>
                <a:lnTo>
                  <a:pt x="304800" y="612648"/>
                </a:lnTo>
                <a:lnTo>
                  <a:pt x="354225" y="608638"/>
                </a:lnTo>
                <a:lnTo>
                  <a:pt x="401116" y="597030"/>
                </a:lnTo>
                <a:lnTo>
                  <a:pt x="444846" y="578454"/>
                </a:lnTo>
                <a:lnTo>
                  <a:pt x="484784" y="553541"/>
                </a:lnTo>
                <a:lnTo>
                  <a:pt x="520303" y="522922"/>
                </a:lnTo>
                <a:lnTo>
                  <a:pt x="550773" y="487228"/>
                </a:lnTo>
                <a:lnTo>
                  <a:pt x="575567" y="447091"/>
                </a:lnTo>
                <a:lnTo>
                  <a:pt x="594055" y="403140"/>
                </a:lnTo>
                <a:lnTo>
                  <a:pt x="605609" y="356007"/>
                </a:lnTo>
                <a:lnTo>
                  <a:pt x="609600" y="306324"/>
                </a:lnTo>
                <a:lnTo>
                  <a:pt x="605609" y="256640"/>
                </a:lnTo>
                <a:lnTo>
                  <a:pt x="594055" y="209507"/>
                </a:lnTo>
                <a:lnTo>
                  <a:pt x="575567" y="165556"/>
                </a:lnTo>
                <a:lnTo>
                  <a:pt x="550773" y="125419"/>
                </a:lnTo>
                <a:lnTo>
                  <a:pt x="520303" y="89725"/>
                </a:lnTo>
                <a:lnTo>
                  <a:pt x="484784" y="59106"/>
                </a:lnTo>
                <a:lnTo>
                  <a:pt x="444846" y="34193"/>
                </a:lnTo>
                <a:lnTo>
                  <a:pt x="401116" y="15617"/>
                </a:lnTo>
                <a:lnTo>
                  <a:pt x="354225" y="4009"/>
                </a:lnTo>
                <a:lnTo>
                  <a:pt x="30480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60291" y="3918203"/>
            <a:ext cx="609600" cy="612775"/>
          </a:xfrm>
          <a:custGeom>
            <a:avLst/>
            <a:gdLst/>
            <a:ahLst/>
            <a:cxnLst/>
            <a:rect l="l" t="t" r="r" b="b"/>
            <a:pathLst>
              <a:path w="609600" h="612775">
                <a:moveTo>
                  <a:pt x="0" y="306324"/>
                </a:moveTo>
                <a:lnTo>
                  <a:pt x="3990" y="256640"/>
                </a:lnTo>
                <a:lnTo>
                  <a:pt x="15544" y="209507"/>
                </a:lnTo>
                <a:lnTo>
                  <a:pt x="34032" y="165556"/>
                </a:lnTo>
                <a:lnTo>
                  <a:pt x="58826" y="125419"/>
                </a:lnTo>
                <a:lnTo>
                  <a:pt x="89296" y="89725"/>
                </a:lnTo>
                <a:lnTo>
                  <a:pt x="124815" y="59106"/>
                </a:lnTo>
                <a:lnTo>
                  <a:pt x="164753" y="34193"/>
                </a:lnTo>
                <a:lnTo>
                  <a:pt x="208483" y="15617"/>
                </a:lnTo>
                <a:lnTo>
                  <a:pt x="255374" y="4009"/>
                </a:lnTo>
                <a:lnTo>
                  <a:pt x="304800" y="0"/>
                </a:lnTo>
                <a:lnTo>
                  <a:pt x="354225" y="4009"/>
                </a:lnTo>
                <a:lnTo>
                  <a:pt x="401116" y="15617"/>
                </a:lnTo>
                <a:lnTo>
                  <a:pt x="444846" y="34193"/>
                </a:lnTo>
                <a:lnTo>
                  <a:pt x="484784" y="59106"/>
                </a:lnTo>
                <a:lnTo>
                  <a:pt x="520303" y="89725"/>
                </a:lnTo>
                <a:lnTo>
                  <a:pt x="550773" y="125419"/>
                </a:lnTo>
                <a:lnTo>
                  <a:pt x="575567" y="165556"/>
                </a:lnTo>
                <a:lnTo>
                  <a:pt x="594055" y="209507"/>
                </a:lnTo>
                <a:lnTo>
                  <a:pt x="605609" y="256640"/>
                </a:lnTo>
                <a:lnTo>
                  <a:pt x="609600" y="306324"/>
                </a:lnTo>
                <a:lnTo>
                  <a:pt x="605609" y="356007"/>
                </a:lnTo>
                <a:lnTo>
                  <a:pt x="594055" y="403140"/>
                </a:lnTo>
                <a:lnTo>
                  <a:pt x="575567" y="447091"/>
                </a:lnTo>
                <a:lnTo>
                  <a:pt x="550773" y="487228"/>
                </a:lnTo>
                <a:lnTo>
                  <a:pt x="520303" y="522922"/>
                </a:lnTo>
                <a:lnTo>
                  <a:pt x="484784" y="553541"/>
                </a:lnTo>
                <a:lnTo>
                  <a:pt x="444846" y="578454"/>
                </a:lnTo>
                <a:lnTo>
                  <a:pt x="401116" y="597030"/>
                </a:lnTo>
                <a:lnTo>
                  <a:pt x="354225" y="608638"/>
                </a:lnTo>
                <a:lnTo>
                  <a:pt x="304800" y="612648"/>
                </a:lnTo>
                <a:lnTo>
                  <a:pt x="255374" y="608638"/>
                </a:lnTo>
                <a:lnTo>
                  <a:pt x="208483" y="597030"/>
                </a:lnTo>
                <a:lnTo>
                  <a:pt x="164753" y="578454"/>
                </a:lnTo>
                <a:lnTo>
                  <a:pt x="124815" y="553541"/>
                </a:lnTo>
                <a:lnTo>
                  <a:pt x="89296" y="522922"/>
                </a:lnTo>
                <a:lnTo>
                  <a:pt x="58826" y="487228"/>
                </a:lnTo>
                <a:lnTo>
                  <a:pt x="34032" y="447091"/>
                </a:lnTo>
                <a:lnTo>
                  <a:pt x="15544" y="403140"/>
                </a:lnTo>
                <a:lnTo>
                  <a:pt x="3990" y="356007"/>
                </a:lnTo>
                <a:lnTo>
                  <a:pt x="0" y="306324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093209" y="4100017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27805" y="2391917"/>
            <a:ext cx="328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9900"/>
                </a:solidFill>
                <a:latin typeface="Arial"/>
                <a:cs typeface="Arial"/>
              </a:rPr>
              <a:t>OK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78355" y="2391917"/>
            <a:ext cx="328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009900"/>
                </a:solidFill>
                <a:latin typeface="Arial"/>
                <a:cs typeface="Arial"/>
              </a:rPr>
              <a:t>OK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63548" y="3308603"/>
            <a:ext cx="234950" cy="612140"/>
          </a:xfrm>
          <a:custGeom>
            <a:avLst/>
            <a:gdLst/>
            <a:ahLst/>
            <a:cxnLst/>
            <a:rect l="l" t="t" r="r" b="b"/>
            <a:pathLst>
              <a:path w="234950" h="612139">
                <a:moveTo>
                  <a:pt x="207746" y="71374"/>
                </a:moveTo>
                <a:lnTo>
                  <a:pt x="198934" y="77004"/>
                </a:lnTo>
                <a:lnTo>
                  <a:pt x="0" y="607314"/>
                </a:lnTo>
                <a:lnTo>
                  <a:pt x="11912" y="611886"/>
                </a:lnTo>
                <a:lnTo>
                  <a:pt x="210724" y="81512"/>
                </a:lnTo>
                <a:lnTo>
                  <a:pt x="207746" y="71374"/>
                </a:lnTo>
                <a:close/>
              </a:path>
              <a:path w="234950" h="612139">
                <a:moveTo>
                  <a:pt x="229902" y="69087"/>
                </a:moveTo>
                <a:lnTo>
                  <a:pt x="201904" y="69087"/>
                </a:lnTo>
                <a:lnTo>
                  <a:pt x="213715" y="73533"/>
                </a:lnTo>
                <a:lnTo>
                  <a:pt x="210724" y="81512"/>
                </a:lnTo>
                <a:lnTo>
                  <a:pt x="225653" y="132334"/>
                </a:lnTo>
                <a:lnTo>
                  <a:pt x="229902" y="69087"/>
                </a:lnTo>
                <a:close/>
              </a:path>
              <a:path w="234950" h="612139">
                <a:moveTo>
                  <a:pt x="234543" y="0"/>
                </a:moveTo>
                <a:lnTo>
                  <a:pt x="154279" y="105537"/>
                </a:lnTo>
                <a:lnTo>
                  <a:pt x="198934" y="77004"/>
                </a:lnTo>
                <a:lnTo>
                  <a:pt x="201904" y="69087"/>
                </a:lnTo>
                <a:lnTo>
                  <a:pt x="229902" y="69087"/>
                </a:lnTo>
                <a:lnTo>
                  <a:pt x="234543" y="0"/>
                </a:lnTo>
                <a:close/>
              </a:path>
              <a:path w="234950" h="612139">
                <a:moveTo>
                  <a:pt x="207978" y="71374"/>
                </a:moveTo>
                <a:lnTo>
                  <a:pt x="207746" y="71374"/>
                </a:lnTo>
                <a:lnTo>
                  <a:pt x="210724" y="81512"/>
                </a:lnTo>
                <a:lnTo>
                  <a:pt x="213715" y="73533"/>
                </a:lnTo>
                <a:lnTo>
                  <a:pt x="207978" y="71374"/>
                </a:lnTo>
                <a:close/>
              </a:path>
              <a:path w="234950" h="612139">
                <a:moveTo>
                  <a:pt x="201904" y="69087"/>
                </a:moveTo>
                <a:lnTo>
                  <a:pt x="198934" y="77004"/>
                </a:lnTo>
                <a:lnTo>
                  <a:pt x="207746" y="71374"/>
                </a:lnTo>
                <a:lnTo>
                  <a:pt x="207978" y="71374"/>
                </a:lnTo>
                <a:lnTo>
                  <a:pt x="201904" y="69087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20669" y="3307079"/>
            <a:ext cx="165100" cy="611505"/>
          </a:xfrm>
          <a:custGeom>
            <a:avLst/>
            <a:gdLst/>
            <a:ahLst/>
            <a:cxnLst/>
            <a:rect l="l" t="t" r="r" b="b"/>
            <a:pathLst>
              <a:path w="165100" h="611504">
                <a:moveTo>
                  <a:pt x="0" y="478663"/>
                </a:moveTo>
                <a:lnTo>
                  <a:pt x="6222" y="611124"/>
                </a:lnTo>
                <a:lnTo>
                  <a:pt x="49318" y="538734"/>
                </a:lnTo>
                <a:lnTo>
                  <a:pt x="30860" y="538734"/>
                </a:lnTo>
                <a:lnTo>
                  <a:pt x="18541" y="535686"/>
                </a:lnTo>
                <a:lnTo>
                  <a:pt x="20613" y="527395"/>
                </a:lnTo>
                <a:lnTo>
                  <a:pt x="0" y="478663"/>
                </a:lnTo>
                <a:close/>
              </a:path>
              <a:path w="165100" h="611504">
                <a:moveTo>
                  <a:pt x="32892" y="530611"/>
                </a:moveTo>
                <a:lnTo>
                  <a:pt x="24764" y="537210"/>
                </a:lnTo>
                <a:lnTo>
                  <a:pt x="30860" y="538734"/>
                </a:lnTo>
                <a:lnTo>
                  <a:pt x="32892" y="530611"/>
                </a:lnTo>
                <a:close/>
              </a:path>
              <a:path w="165100" h="611504">
                <a:moveTo>
                  <a:pt x="74040" y="497205"/>
                </a:moveTo>
                <a:lnTo>
                  <a:pt x="32892" y="530611"/>
                </a:lnTo>
                <a:lnTo>
                  <a:pt x="30860" y="538734"/>
                </a:lnTo>
                <a:lnTo>
                  <a:pt x="49318" y="538734"/>
                </a:lnTo>
                <a:lnTo>
                  <a:pt x="74040" y="497205"/>
                </a:lnTo>
                <a:close/>
              </a:path>
              <a:path w="165100" h="611504">
                <a:moveTo>
                  <a:pt x="20613" y="527395"/>
                </a:moveTo>
                <a:lnTo>
                  <a:pt x="18541" y="535686"/>
                </a:lnTo>
                <a:lnTo>
                  <a:pt x="24701" y="537210"/>
                </a:lnTo>
                <a:lnTo>
                  <a:pt x="20613" y="527395"/>
                </a:lnTo>
                <a:close/>
              </a:path>
              <a:path w="165100" h="611504">
                <a:moveTo>
                  <a:pt x="152400" y="0"/>
                </a:moveTo>
                <a:lnTo>
                  <a:pt x="20613" y="527395"/>
                </a:lnTo>
                <a:lnTo>
                  <a:pt x="24764" y="537210"/>
                </a:lnTo>
                <a:lnTo>
                  <a:pt x="32892" y="530611"/>
                </a:lnTo>
                <a:lnTo>
                  <a:pt x="164845" y="3048"/>
                </a:lnTo>
                <a:lnTo>
                  <a:pt x="15240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30269" y="3308603"/>
            <a:ext cx="165100" cy="611505"/>
          </a:xfrm>
          <a:custGeom>
            <a:avLst/>
            <a:gdLst/>
            <a:ahLst/>
            <a:cxnLst/>
            <a:rect l="l" t="t" r="r" b="b"/>
            <a:pathLst>
              <a:path w="165100" h="611504">
                <a:moveTo>
                  <a:pt x="24764" y="73913"/>
                </a:moveTo>
                <a:lnTo>
                  <a:pt x="20613" y="83728"/>
                </a:lnTo>
                <a:lnTo>
                  <a:pt x="152400" y="611124"/>
                </a:lnTo>
                <a:lnTo>
                  <a:pt x="164845" y="608076"/>
                </a:lnTo>
                <a:lnTo>
                  <a:pt x="32892" y="80512"/>
                </a:lnTo>
                <a:lnTo>
                  <a:pt x="24764" y="73913"/>
                </a:lnTo>
                <a:close/>
              </a:path>
              <a:path w="165100" h="611504">
                <a:moveTo>
                  <a:pt x="6222" y="0"/>
                </a:moveTo>
                <a:lnTo>
                  <a:pt x="0" y="132461"/>
                </a:lnTo>
                <a:lnTo>
                  <a:pt x="20613" y="83728"/>
                </a:lnTo>
                <a:lnTo>
                  <a:pt x="18541" y="75437"/>
                </a:lnTo>
                <a:lnTo>
                  <a:pt x="30860" y="72390"/>
                </a:lnTo>
                <a:lnTo>
                  <a:pt x="49318" y="72390"/>
                </a:lnTo>
                <a:lnTo>
                  <a:pt x="6222" y="0"/>
                </a:lnTo>
                <a:close/>
              </a:path>
              <a:path w="165100" h="611504">
                <a:moveTo>
                  <a:pt x="49318" y="72390"/>
                </a:moveTo>
                <a:lnTo>
                  <a:pt x="30860" y="72390"/>
                </a:lnTo>
                <a:lnTo>
                  <a:pt x="32892" y="80512"/>
                </a:lnTo>
                <a:lnTo>
                  <a:pt x="74040" y="113919"/>
                </a:lnTo>
                <a:lnTo>
                  <a:pt x="49318" y="72390"/>
                </a:lnTo>
                <a:close/>
              </a:path>
              <a:path w="165100" h="611504">
                <a:moveTo>
                  <a:pt x="30860" y="72390"/>
                </a:moveTo>
                <a:lnTo>
                  <a:pt x="18541" y="75437"/>
                </a:lnTo>
                <a:lnTo>
                  <a:pt x="20613" y="83728"/>
                </a:lnTo>
                <a:lnTo>
                  <a:pt x="24764" y="73913"/>
                </a:lnTo>
                <a:lnTo>
                  <a:pt x="31242" y="73913"/>
                </a:lnTo>
                <a:lnTo>
                  <a:pt x="30860" y="72390"/>
                </a:lnTo>
                <a:close/>
              </a:path>
              <a:path w="165100" h="611504">
                <a:moveTo>
                  <a:pt x="31242" y="73913"/>
                </a:moveTo>
                <a:lnTo>
                  <a:pt x="24764" y="73913"/>
                </a:lnTo>
                <a:lnTo>
                  <a:pt x="32892" y="80512"/>
                </a:lnTo>
                <a:lnTo>
                  <a:pt x="31242" y="73913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5303520" y="2691383"/>
          <a:ext cx="623570" cy="619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4850891" y="3915155"/>
            <a:ext cx="609600" cy="612775"/>
          </a:xfrm>
          <a:custGeom>
            <a:avLst/>
            <a:gdLst/>
            <a:ahLst/>
            <a:cxnLst/>
            <a:rect l="l" t="t" r="r" b="b"/>
            <a:pathLst>
              <a:path w="609600" h="612775">
                <a:moveTo>
                  <a:pt x="304800" y="0"/>
                </a:moveTo>
                <a:lnTo>
                  <a:pt x="255374" y="4009"/>
                </a:lnTo>
                <a:lnTo>
                  <a:pt x="208483" y="15617"/>
                </a:lnTo>
                <a:lnTo>
                  <a:pt x="164753" y="34193"/>
                </a:lnTo>
                <a:lnTo>
                  <a:pt x="124815" y="59106"/>
                </a:lnTo>
                <a:lnTo>
                  <a:pt x="89296" y="89725"/>
                </a:lnTo>
                <a:lnTo>
                  <a:pt x="58826" y="125419"/>
                </a:lnTo>
                <a:lnTo>
                  <a:pt x="34032" y="165556"/>
                </a:lnTo>
                <a:lnTo>
                  <a:pt x="15544" y="209507"/>
                </a:lnTo>
                <a:lnTo>
                  <a:pt x="3990" y="256640"/>
                </a:lnTo>
                <a:lnTo>
                  <a:pt x="0" y="306324"/>
                </a:lnTo>
                <a:lnTo>
                  <a:pt x="3990" y="356007"/>
                </a:lnTo>
                <a:lnTo>
                  <a:pt x="15544" y="403140"/>
                </a:lnTo>
                <a:lnTo>
                  <a:pt x="34032" y="447091"/>
                </a:lnTo>
                <a:lnTo>
                  <a:pt x="58826" y="487228"/>
                </a:lnTo>
                <a:lnTo>
                  <a:pt x="89296" y="522922"/>
                </a:lnTo>
                <a:lnTo>
                  <a:pt x="124815" y="553541"/>
                </a:lnTo>
                <a:lnTo>
                  <a:pt x="164753" y="578454"/>
                </a:lnTo>
                <a:lnTo>
                  <a:pt x="208483" y="597030"/>
                </a:lnTo>
                <a:lnTo>
                  <a:pt x="255374" y="608638"/>
                </a:lnTo>
                <a:lnTo>
                  <a:pt x="304800" y="612648"/>
                </a:lnTo>
                <a:lnTo>
                  <a:pt x="354225" y="608638"/>
                </a:lnTo>
                <a:lnTo>
                  <a:pt x="401116" y="597030"/>
                </a:lnTo>
                <a:lnTo>
                  <a:pt x="444846" y="578454"/>
                </a:lnTo>
                <a:lnTo>
                  <a:pt x="484784" y="553541"/>
                </a:lnTo>
                <a:lnTo>
                  <a:pt x="520303" y="522922"/>
                </a:lnTo>
                <a:lnTo>
                  <a:pt x="550773" y="487228"/>
                </a:lnTo>
                <a:lnTo>
                  <a:pt x="575567" y="447091"/>
                </a:lnTo>
                <a:lnTo>
                  <a:pt x="594055" y="403140"/>
                </a:lnTo>
                <a:lnTo>
                  <a:pt x="605609" y="356007"/>
                </a:lnTo>
                <a:lnTo>
                  <a:pt x="609600" y="306324"/>
                </a:lnTo>
                <a:lnTo>
                  <a:pt x="605609" y="256640"/>
                </a:lnTo>
                <a:lnTo>
                  <a:pt x="594055" y="209507"/>
                </a:lnTo>
                <a:lnTo>
                  <a:pt x="575567" y="165556"/>
                </a:lnTo>
                <a:lnTo>
                  <a:pt x="550773" y="125419"/>
                </a:lnTo>
                <a:lnTo>
                  <a:pt x="520303" y="89725"/>
                </a:lnTo>
                <a:lnTo>
                  <a:pt x="484784" y="59106"/>
                </a:lnTo>
                <a:lnTo>
                  <a:pt x="444846" y="34193"/>
                </a:lnTo>
                <a:lnTo>
                  <a:pt x="401116" y="15617"/>
                </a:lnTo>
                <a:lnTo>
                  <a:pt x="354225" y="4009"/>
                </a:lnTo>
                <a:lnTo>
                  <a:pt x="30480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50891" y="3915155"/>
            <a:ext cx="609600" cy="612775"/>
          </a:xfrm>
          <a:custGeom>
            <a:avLst/>
            <a:gdLst/>
            <a:ahLst/>
            <a:cxnLst/>
            <a:rect l="l" t="t" r="r" b="b"/>
            <a:pathLst>
              <a:path w="609600" h="612775">
                <a:moveTo>
                  <a:pt x="0" y="306324"/>
                </a:moveTo>
                <a:lnTo>
                  <a:pt x="3990" y="256640"/>
                </a:lnTo>
                <a:lnTo>
                  <a:pt x="15544" y="209507"/>
                </a:lnTo>
                <a:lnTo>
                  <a:pt x="34032" y="165556"/>
                </a:lnTo>
                <a:lnTo>
                  <a:pt x="58826" y="125419"/>
                </a:lnTo>
                <a:lnTo>
                  <a:pt x="89296" y="89725"/>
                </a:lnTo>
                <a:lnTo>
                  <a:pt x="124815" y="59106"/>
                </a:lnTo>
                <a:lnTo>
                  <a:pt x="164753" y="34193"/>
                </a:lnTo>
                <a:lnTo>
                  <a:pt x="208483" y="15617"/>
                </a:lnTo>
                <a:lnTo>
                  <a:pt x="255374" y="4009"/>
                </a:lnTo>
                <a:lnTo>
                  <a:pt x="304800" y="0"/>
                </a:lnTo>
                <a:lnTo>
                  <a:pt x="354225" y="4009"/>
                </a:lnTo>
                <a:lnTo>
                  <a:pt x="401116" y="15617"/>
                </a:lnTo>
                <a:lnTo>
                  <a:pt x="444846" y="34193"/>
                </a:lnTo>
                <a:lnTo>
                  <a:pt x="484784" y="59106"/>
                </a:lnTo>
                <a:lnTo>
                  <a:pt x="520303" y="89725"/>
                </a:lnTo>
                <a:lnTo>
                  <a:pt x="550773" y="125419"/>
                </a:lnTo>
                <a:lnTo>
                  <a:pt x="575567" y="165556"/>
                </a:lnTo>
                <a:lnTo>
                  <a:pt x="594055" y="209507"/>
                </a:lnTo>
                <a:lnTo>
                  <a:pt x="605609" y="256640"/>
                </a:lnTo>
                <a:lnTo>
                  <a:pt x="609600" y="306324"/>
                </a:lnTo>
                <a:lnTo>
                  <a:pt x="605609" y="356007"/>
                </a:lnTo>
                <a:lnTo>
                  <a:pt x="594055" y="403140"/>
                </a:lnTo>
                <a:lnTo>
                  <a:pt x="575567" y="447091"/>
                </a:lnTo>
                <a:lnTo>
                  <a:pt x="550773" y="487228"/>
                </a:lnTo>
                <a:lnTo>
                  <a:pt x="520303" y="522922"/>
                </a:lnTo>
                <a:lnTo>
                  <a:pt x="484784" y="553541"/>
                </a:lnTo>
                <a:lnTo>
                  <a:pt x="444846" y="578454"/>
                </a:lnTo>
                <a:lnTo>
                  <a:pt x="401116" y="597030"/>
                </a:lnTo>
                <a:lnTo>
                  <a:pt x="354225" y="608638"/>
                </a:lnTo>
                <a:lnTo>
                  <a:pt x="304800" y="612648"/>
                </a:lnTo>
                <a:lnTo>
                  <a:pt x="255374" y="608638"/>
                </a:lnTo>
                <a:lnTo>
                  <a:pt x="208483" y="597030"/>
                </a:lnTo>
                <a:lnTo>
                  <a:pt x="164753" y="578454"/>
                </a:lnTo>
                <a:lnTo>
                  <a:pt x="124815" y="553541"/>
                </a:lnTo>
                <a:lnTo>
                  <a:pt x="89296" y="522922"/>
                </a:lnTo>
                <a:lnTo>
                  <a:pt x="58826" y="487228"/>
                </a:lnTo>
                <a:lnTo>
                  <a:pt x="34032" y="447091"/>
                </a:lnTo>
                <a:lnTo>
                  <a:pt x="15544" y="403140"/>
                </a:lnTo>
                <a:lnTo>
                  <a:pt x="3990" y="356007"/>
                </a:lnTo>
                <a:lnTo>
                  <a:pt x="0" y="306324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083809" y="4097273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65291" y="3915155"/>
            <a:ext cx="609600" cy="612775"/>
          </a:xfrm>
          <a:custGeom>
            <a:avLst/>
            <a:gdLst/>
            <a:ahLst/>
            <a:cxnLst/>
            <a:rect l="l" t="t" r="r" b="b"/>
            <a:pathLst>
              <a:path w="609600" h="612775">
                <a:moveTo>
                  <a:pt x="304800" y="0"/>
                </a:moveTo>
                <a:lnTo>
                  <a:pt x="255374" y="4009"/>
                </a:lnTo>
                <a:lnTo>
                  <a:pt x="208483" y="15617"/>
                </a:lnTo>
                <a:lnTo>
                  <a:pt x="164753" y="34193"/>
                </a:lnTo>
                <a:lnTo>
                  <a:pt x="124815" y="59106"/>
                </a:lnTo>
                <a:lnTo>
                  <a:pt x="89296" y="89725"/>
                </a:lnTo>
                <a:lnTo>
                  <a:pt x="58826" y="125419"/>
                </a:lnTo>
                <a:lnTo>
                  <a:pt x="34032" y="165556"/>
                </a:lnTo>
                <a:lnTo>
                  <a:pt x="15544" y="209507"/>
                </a:lnTo>
                <a:lnTo>
                  <a:pt x="3990" y="256640"/>
                </a:lnTo>
                <a:lnTo>
                  <a:pt x="0" y="306324"/>
                </a:lnTo>
                <a:lnTo>
                  <a:pt x="3990" y="356007"/>
                </a:lnTo>
                <a:lnTo>
                  <a:pt x="15544" y="403140"/>
                </a:lnTo>
                <a:lnTo>
                  <a:pt x="34032" y="447091"/>
                </a:lnTo>
                <a:lnTo>
                  <a:pt x="58826" y="487228"/>
                </a:lnTo>
                <a:lnTo>
                  <a:pt x="89296" y="522922"/>
                </a:lnTo>
                <a:lnTo>
                  <a:pt x="124815" y="553541"/>
                </a:lnTo>
                <a:lnTo>
                  <a:pt x="164753" y="578454"/>
                </a:lnTo>
                <a:lnTo>
                  <a:pt x="208483" y="597030"/>
                </a:lnTo>
                <a:lnTo>
                  <a:pt x="255374" y="608638"/>
                </a:lnTo>
                <a:lnTo>
                  <a:pt x="304800" y="612648"/>
                </a:lnTo>
                <a:lnTo>
                  <a:pt x="354225" y="608638"/>
                </a:lnTo>
                <a:lnTo>
                  <a:pt x="401116" y="597030"/>
                </a:lnTo>
                <a:lnTo>
                  <a:pt x="444846" y="578454"/>
                </a:lnTo>
                <a:lnTo>
                  <a:pt x="484784" y="553541"/>
                </a:lnTo>
                <a:lnTo>
                  <a:pt x="520303" y="522922"/>
                </a:lnTo>
                <a:lnTo>
                  <a:pt x="550773" y="487228"/>
                </a:lnTo>
                <a:lnTo>
                  <a:pt x="575567" y="447091"/>
                </a:lnTo>
                <a:lnTo>
                  <a:pt x="594055" y="403140"/>
                </a:lnTo>
                <a:lnTo>
                  <a:pt x="605609" y="356007"/>
                </a:lnTo>
                <a:lnTo>
                  <a:pt x="609600" y="306324"/>
                </a:lnTo>
                <a:lnTo>
                  <a:pt x="605609" y="256640"/>
                </a:lnTo>
                <a:lnTo>
                  <a:pt x="594055" y="209507"/>
                </a:lnTo>
                <a:lnTo>
                  <a:pt x="575567" y="165556"/>
                </a:lnTo>
                <a:lnTo>
                  <a:pt x="550773" y="125419"/>
                </a:lnTo>
                <a:lnTo>
                  <a:pt x="520303" y="89725"/>
                </a:lnTo>
                <a:lnTo>
                  <a:pt x="484784" y="59106"/>
                </a:lnTo>
                <a:lnTo>
                  <a:pt x="444846" y="34193"/>
                </a:lnTo>
                <a:lnTo>
                  <a:pt x="401116" y="15617"/>
                </a:lnTo>
                <a:lnTo>
                  <a:pt x="354225" y="4009"/>
                </a:lnTo>
                <a:lnTo>
                  <a:pt x="30480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65291" y="3915155"/>
            <a:ext cx="609600" cy="612775"/>
          </a:xfrm>
          <a:custGeom>
            <a:avLst/>
            <a:gdLst/>
            <a:ahLst/>
            <a:cxnLst/>
            <a:rect l="l" t="t" r="r" b="b"/>
            <a:pathLst>
              <a:path w="609600" h="612775">
                <a:moveTo>
                  <a:pt x="0" y="306324"/>
                </a:moveTo>
                <a:lnTo>
                  <a:pt x="3990" y="256640"/>
                </a:lnTo>
                <a:lnTo>
                  <a:pt x="15544" y="209507"/>
                </a:lnTo>
                <a:lnTo>
                  <a:pt x="34032" y="165556"/>
                </a:lnTo>
                <a:lnTo>
                  <a:pt x="58826" y="125419"/>
                </a:lnTo>
                <a:lnTo>
                  <a:pt x="89296" y="89725"/>
                </a:lnTo>
                <a:lnTo>
                  <a:pt x="124815" y="59106"/>
                </a:lnTo>
                <a:lnTo>
                  <a:pt x="164753" y="34193"/>
                </a:lnTo>
                <a:lnTo>
                  <a:pt x="208483" y="15617"/>
                </a:lnTo>
                <a:lnTo>
                  <a:pt x="255374" y="4009"/>
                </a:lnTo>
                <a:lnTo>
                  <a:pt x="304800" y="0"/>
                </a:lnTo>
                <a:lnTo>
                  <a:pt x="354225" y="4009"/>
                </a:lnTo>
                <a:lnTo>
                  <a:pt x="401116" y="15617"/>
                </a:lnTo>
                <a:lnTo>
                  <a:pt x="444846" y="34193"/>
                </a:lnTo>
                <a:lnTo>
                  <a:pt x="484784" y="59106"/>
                </a:lnTo>
                <a:lnTo>
                  <a:pt x="520303" y="89725"/>
                </a:lnTo>
                <a:lnTo>
                  <a:pt x="550773" y="125419"/>
                </a:lnTo>
                <a:lnTo>
                  <a:pt x="575567" y="165556"/>
                </a:lnTo>
                <a:lnTo>
                  <a:pt x="594055" y="209507"/>
                </a:lnTo>
                <a:lnTo>
                  <a:pt x="605609" y="256640"/>
                </a:lnTo>
                <a:lnTo>
                  <a:pt x="609600" y="306324"/>
                </a:lnTo>
                <a:lnTo>
                  <a:pt x="605609" y="356007"/>
                </a:lnTo>
                <a:lnTo>
                  <a:pt x="594055" y="403140"/>
                </a:lnTo>
                <a:lnTo>
                  <a:pt x="575567" y="447091"/>
                </a:lnTo>
                <a:lnTo>
                  <a:pt x="550773" y="487228"/>
                </a:lnTo>
                <a:lnTo>
                  <a:pt x="520303" y="522922"/>
                </a:lnTo>
                <a:lnTo>
                  <a:pt x="484784" y="553541"/>
                </a:lnTo>
                <a:lnTo>
                  <a:pt x="444846" y="578454"/>
                </a:lnTo>
                <a:lnTo>
                  <a:pt x="401116" y="597030"/>
                </a:lnTo>
                <a:lnTo>
                  <a:pt x="354225" y="608638"/>
                </a:lnTo>
                <a:lnTo>
                  <a:pt x="304800" y="612648"/>
                </a:lnTo>
                <a:lnTo>
                  <a:pt x="255374" y="608638"/>
                </a:lnTo>
                <a:lnTo>
                  <a:pt x="208483" y="597030"/>
                </a:lnTo>
                <a:lnTo>
                  <a:pt x="164753" y="578454"/>
                </a:lnTo>
                <a:lnTo>
                  <a:pt x="124815" y="553541"/>
                </a:lnTo>
                <a:lnTo>
                  <a:pt x="89296" y="522922"/>
                </a:lnTo>
                <a:lnTo>
                  <a:pt x="58826" y="487228"/>
                </a:lnTo>
                <a:lnTo>
                  <a:pt x="34032" y="447091"/>
                </a:lnTo>
                <a:lnTo>
                  <a:pt x="15544" y="403140"/>
                </a:lnTo>
                <a:lnTo>
                  <a:pt x="3990" y="356007"/>
                </a:lnTo>
                <a:lnTo>
                  <a:pt x="0" y="306324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998590" y="4097273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33186" y="2388870"/>
            <a:ext cx="328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9900"/>
                </a:solidFill>
                <a:latin typeface="Arial"/>
                <a:cs typeface="Arial"/>
              </a:rPr>
              <a:t>OK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225669" y="3304032"/>
            <a:ext cx="165100" cy="611505"/>
          </a:xfrm>
          <a:custGeom>
            <a:avLst/>
            <a:gdLst/>
            <a:ahLst/>
            <a:cxnLst/>
            <a:rect l="l" t="t" r="r" b="b"/>
            <a:pathLst>
              <a:path w="165100" h="611504">
                <a:moveTo>
                  <a:pt x="0" y="478662"/>
                </a:moveTo>
                <a:lnTo>
                  <a:pt x="6222" y="611123"/>
                </a:lnTo>
                <a:lnTo>
                  <a:pt x="49318" y="538733"/>
                </a:lnTo>
                <a:lnTo>
                  <a:pt x="30860" y="538733"/>
                </a:lnTo>
                <a:lnTo>
                  <a:pt x="18541" y="535685"/>
                </a:lnTo>
                <a:lnTo>
                  <a:pt x="20613" y="527395"/>
                </a:lnTo>
                <a:lnTo>
                  <a:pt x="0" y="478662"/>
                </a:lnTo>
                <a:close/>
              </a:path>
              <a:path w="165100" h="611504">
                <a:moveTo>
                  <a:pt x="32892" y="530611"/>
                </a:moveTo>
                <a:lnTo>
                  <a:pt x="24764" y="537209"/>
                </a:lnTo>
                <a:lnTo>
                  <a:pt x="30860" y="538733"/>
                </a:lnTo>
                <a:lnTo>
                  <a:pt x="32892" y="530611"/>
                </a:lnTo>
                <a:close/>
              </a:path>
              <a:path w="165100" h="611504">
                <a:moveTo>
                  <a:pt x="74040" y="497204"/>
                </a:moveTo>
                <a:lnTo>
                  <a:pt x="32892" y="530611"/>
                </a:lnTo>
                <a:lnTo>
                  <a:pt x="30860" y="538733"/>
                </a:lnTo>
                <a:lnTo>
                  <a:pt x="49318" y="538733"/>
                </a:lnTo>
                <a:lnTo>
                  <a:pt x="74040" y="497204"/>
                </a:lnTo>
                <a:close/>
              </a:path>
              <a:path w="165100" h="611504">
                <a:moveTo>
                  <a:pt x="20613" y="527395"/>
                </a:moveTo>
                <a:lnTo>
                  <a:pt x="18541" y="535685"/>
                </a:lnTo>
                <a:lnTo>
                  <a:pt x="24701" y="537209"/>
                </a:lnTo>
                <a:lnTo>
                  <a:pt x="20613" y="527395"/>
                </a:lnTo>
                <a:close/>
              </a:path>
              <a:path w="165100" h="611504">
                <a:moveTo>
                  <a:pt x="152400" y="0"/>
                </a:moveTo>
                <a:lnTo>
                  <a:pt x="20613" y="527395"/>
                </a:lnTo>
                <a:lnTo>
                  <a:pt x="24764" y="537209"/>
                </a:lnTo>
                <a:lnTo>
                  <a:pt x="32892" y="530611"/>
                </a:lnTo>
                <a:lnTo>
                  <a:pt x="164845" y="3047"/>
                </a:lnTo>
                <a:lnTo>
                  <a:pt x="15240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35269" y="3304032"/>
            <a:ext cx="177165" cy="611505"/>
          </a:xfrm>
          <a:custGeom>
            <a:avLst/>
            <a:gdLst/>
            <a:ahLst/>
            <a:cxnLst/>
            <a:rect l="l" t="t" r="r" b="b"/>
            <a:pathLst>
              <a:path w="177164" h="611504">
                <a:moveTo>
                  <a:pt x="103123" y="546480"/>
                </a:moveTo>
                <a:lnTo>
                  <a:pt x="158622" y="611123"/>
                </a:lnTo>
                <a:lnTo>
                  <a:pt x="169266" y="563371"/>
                </a:lnTo>
                <a:lnTo>
                  <a:pt x="140080" y="563371"/>
                </a:lnTo>
                <a:lnTo>
                  <a:pt x="139055" y="559268"/>
                </a:lnTo>
                <a:lnTo>
                  <a:pt x="103123" y="546480"/>
                </a:lnTo>
                <a:close/>
              </a:path>
              <a:path w="177164" h="611504">
                <a:moveTo>
                  <a:pt x="139055" y="559268"/>
                </a:moveTo>
                <a:lnTo>
                  <a:pt x="140080" y="563371"/>
                </a:lnTo>
                <a:lnTo>
                  <a:pt x="146240" y="561847"/>
                </a:lnTo>
                <a:lnTo>
                  <a:pt x="139055" y="559268"/>
                </a:lnTo>
                <a:close/>
              </a:path>
              <a:path w="177164" h="611504">
                <a:moveTo>
                  <a:pt x="177164" y="527938"/>
                </a:moveTo>
                <a:lnTo>
                  <a:pt x="151385" y="556264"/>
                </a:lnTo>
                <a:lnTo>
                  <a:pt x="152400" y="560323"/>
                </a:lnTo>
                <a:lnTo>
                  <a:pt x="146322" y="561827"/>
                </a:lnTo>
                <a:lnTo>
                  <a:pt x="140080" y="563371"/>
                </a:lnTo>
                <a:lnTo>
                  <a:pt x="169266" y="563371"/>
                </a:lnTo>
                <a:lnTo>
                  <a:pt x="177164" y="527938"/>
                </a:lnTo>
                <a:close/>
              </a:path>
              <a:path w="177164" h="611504">
                <a:moveTo>
                  <a:pt x="146277" y="561838"/>
                </a:moveTo>
                <a:close/>
              </a:path>
              <a:path w="177164" h="611504">
                <a:moveTo>
                  <a:pt x="12445" y="0"/>
                </a:moveTo>
                <a:lnTo>
                  <a:pt x="0" y="3047"/>
                </a:lnTo>
                <a:lnTo>
                  <a:pt x="139055" y="559268"/>
                </a:lnTo>
                <a:lnTo>
                  <a:pt x="146277" y="561838"/>
                </a:lnTo>
                <a:lnTo>
                  <a:pt x="151385" y="556264"/>
                </a:lnTo>
                <a:lnTo>
                  <a:pt x="12445" y="0"/>
                </a:lnTo>
                <a:close/>
              </a:path>
              <a:path w="177164" h="611504">
                <a:moveTo>
                  <a:pt x="151385" y="556264"/>
                </a:moveTo>
                <a:lnTo>
                  <a:pt x="146322" y="561827"/>
                </a:lnTo>
                <a:lnTo>
                  <a:pt x="152400" y="560323"/>
                </a:lnTo>
                <a:lnTo>
                  <a:pt x="151385" y="556264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42332" y="3276600"/>
            <a:ext cx="341630" cy="687070"/>
          </a:xfrm>
          <a:custGeom>
            <a:avLst/>
            <a:gdLst/>
            <a:ahLst/>
            <a:cxnLst/>
            <a:rect l="l" t="t" r="r" b="b"/>
            <a:pathLst>
              <a:path w="341629" h="687070">
                <a:moveTo>
                  <a:pt x="280542" y="45847"/>
                </a:moveTo>
                <a:lnTo>
                  <a:pt x="243077" y="66801"/>
                </a:lnTo>
                <a:lnTo>
                  <a:pt x="197992" y="103377"/>
                </a:lnTo>
                <a:lnTo>
                  <a:pt x="155575" y="140715"/>
                </a:lnTo>
                <a:lnTo>
                  <a:pt x="116585" y="178942"/>
                </a:lnTo>
                <a:lnTo>
                  <a:pt x="82041" y="218439"/>
                </a:lnTo>
                <a:lnTo>
                  <a:pt x="52831" y="259587"/>
                </a:lnTo>
                <a:lnTo>
                  <a:pt x="29844" y="302387"/>
                </a:lnTo>
                <a:lnTo>
                  <a:pt x="13842" y="347091"/>
                </a:lnTo>
                <a:lnTo>
                  <a:pt x="4317" y="393064"/>
                </a:lnTo>
                <a:lnTo>
                  <a:pt x="253" y="440436"/>
                </a:lnTo>
                <a:lnTo>
                  <a:pt x="0" y="464312"/>
                </a:lnTo>
                <a:lnTo>
                  <a:pt x="762" y="488569"/>
                </a:lnTo>
                <a:lnTo>
                  <a:pt x="4825" y="537591"/>
                </a:lnTo>
                <a:lnTo>
                  <a:pt x="11556" y="587120"/>
                </a:lnTo>
                <a:lnTo>
                  <a:pt x="20065" y="637032"/>
                </a:lnTo>
                <a:lnTo>
                  <a:pt x="29463" y="686943"/>
                </a:lnTo>
                <a:lnTo>
                  <a:pt x="41909" y="684657"/>
                </a:lnTo>
                <a:lnTo>
                  <a:pt x="32512" y="634619"/>
                </a:lnTo>
                <a:lnTo>
                  <a:pt x="24129" y="584962"/>
                </a:lnTo>
                <a:lnTo>
                  <a:pt x="17398" y="536067"/>
                </a:lnTo>
                <a:lnTo>
                  <a:pt x="13334" y="487680"/>
                </a:lnTo>
                <a:lnTo>
                  <a:pt x="12700" y="463931"/>
                </a:lnTo>
                <a:lnTo>
                  <a:pt x="12953" y="440436"/>
                </a:lnTo>
                <a:lnTo>
                  <a:pt x="17017" y="394462"/>
                </a:lnTo>
                <a:lnTo>
                  <a:pt x="26162" y="350012"/>
                </a:lnTo>
                <a:lnTo>
                  <a:pt x="41655" y="307213"/>
                </a:lnTo>
                <a:lnTo>
                  <a:pt x="63753" y="265938"/>
                </a:lnTo>
                <a:lnTo>
                  <a:pt x="92075" y="226187"/>
                </a:lnTo>
                <a:lnTo>
                  <a:pt x="125983" y="187578"/>
                </a:lnTo>
                <a:lnTo>
                  <a:pt x="164337" y="149860"/>
                </a:lnTo>
                <a:lnTo>
                  <a:pt x="206247" y="113029"/>
                </a:lnTo>
                <a:lnTo>
                  <a:pt x="251078" y="76708"/>
                </a:lnTo>
                <a:lnTo>
                  <a:pt x="277523" y="56296"/>
                </a:lnTo>
                <a:lnTo>
                  <a:pt x="280542" y="45847"/>
                </a:lnTo>
                <a:close/>
              </a:path>
              <a:path w="341629" h="687070">
                <a:moveTo>
                  <a:pt x="311361" y="40894"/>
                </a:moveTo>
                <a:lnTo>
                  <a:pt x="276732" y="40894"/>
                </a:lnTo>
                <a:lnTo>
                  <a:pt x="284479" y="50926"/>
                </a:lnTo>
                <a:lnTo>
                  <a:pt x="277523" y="56296"/>
                </a:lnTo>
                <a:lnTo>
                  <a:pt x="262889" y="106934"/>
                </a:lnTo>
                <a:lnTo>
                  <a:pt x="311361" y="40894"/>
                </a:lnTo>
                <a:close/>
              </a:path>
              <a:path w="341629" h="687070">
                <a:moveTo>
                  <a:pt x="280557" y="45847"/>
                </a:moveTo>
                <a:lnTo>
                  <a:pt x="277523" y="56296"/>
                </a:lnTo>
                <a:lnTo>
                  <a:pt x="284479" y="50926"/>
                </a:lnTo>
                <a:lnTo>
                  <a:pt x="280557" y="45847"/>
                </a:lnTo>
                <a:close/>
              </a:path>
              <a:path w="341629" h="687070">
                <a:moveTo>
                  <a:pt x="341375" y="0"/>
                </a:moveTo>
                <a:lnTo>
                  <a:pt x="217042" y="46100"/>
                </a:lnTo>
                <a:lnTo>
                  <a:pt x="270245" y="45888"/>
                </a:lnTo>
                <a:lnTo>
                  <a:pt x="276732" y="40894"/>
                </a:lnTo>
                <a:lnTo>
                  <a:pt x="311361" y="40894"/>
                </a:lnTo>
                <a:lnTo>
                  <a:pt x="341375" y="0"/>
                </a:lnTo>
                <a:close/>
              </a:path>
              <a:path w="341629" h="687070">
                <a:moveTo>
                  <a:pt x="276732" y="40894"/>
                </a:moveTo>
                <a:lnTo>
                  <a:pt x="270245" y="45888"/>
                </a:lnTo>
                <a:lnTo>
                  <a:pt x="280542" y="45847"/>
                </a:lnTo>
                <a:lnTo>
                  <a:pt x="276732" y="40894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7284719" y="2691383"/>
          <a:ext cx="623570" cy="619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22222"/>
                      </a:solidFill>
                      <a:prstDash val="solid"/>
                    </a:lnL>
                    <a:lnR w="9525">
                      <a:solidFill>
                        <a:srgbClr val="222222"/>
                      </a:solidFill>
                      <a:prstDash val="solid"/>
                    </a:lnR>
                    <a:lnT w="9525">
                      <a:solidFill>
                        <a:srgbClr val="222222"/>
                      </a:solidFill>
                      <a:prstDash val="solid"/>
                    </a:lnT>
                    <a:lnB w="9525">
                      <a:solidFill>
                        <a:srgbClr val="222222"/>
                      </a:solidFill>
                      <a:prstDash val="soli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object 35"/>
          <p:cNvSpPr/>
          <p:nvPr/>
        </p:nvSpPr>
        <p:spPr>
          <a:xfrm>
            <a:off x="6832092" y="3915155"/>
            <a:ext cx="609600" cy="612775"/>
          </a:xfrm>
          <a:custGeom>
            <a:avLst/>
            <a:gdLst/>
            <a:ahLst/>
            <a:cxnLst/>
            <a:rect l="l" t="t" r="r" b="b"/>
            <a:pathLst>
              <a:path w="609600" h="612775">
                <a:moveTo>
                  <a:pt x="304800" y="0"/>
                </a:moveTo>
                <a:lnTo>
                  <a:pt x="255374" y="4009"/>
                </a:lnTo>
                <a:lnTo>
                  <a:pt x="208483" y="15617"/>
                </a:lnTo>
                <a:lnTo>
                  <a:pt x="164753" y="34193"/>
                </a:lnTo>
                <a:lnTo>
                  <a:pt x="124815" y="59106"/>
                </a:lnTo>
                <a:lnTo>
                  <a:pt x="89296" y="89725"/>
                </a:lnTo>
                <a:lnTo>
                  <a:pt x="58826" y="125419"/>
                </a:lnTo>
                <a:lnTo>
                  <a:pt x="34032" y="165556"/>
                </a:lnTo>
                <a:lnTo>
                  <a:pt x="15544" y="209507"/>
                </a:lnTo>
                <a:lnTo>
                  <a:pt x="3990" y="256640"/>
                </a:lnTo>
                <a:lnTo>
                  <a:pt x="0" y="306324"/>
                </a:lnTo>
                <a:lnTo>
                  <a:pt x="3990" y="356007"/>
                </a:lnTo>
                <a:lnTo>
                  <a:pt x="15544" y="403140"/>
                </a:lnTo>
                <a:lnTo>
                  <a:pt x="34032" y="447091"/>
                </a:lnTo>
                <a:lnTo>
                  <a:pt x="58826" y="487228"/>
                </a:lnTo>
                <a:lnTo>
                  <a:pt x="89296" y="522922"/>
                </a:lnTo>
                <a:lnTo>
                  <a:pt x="124815" y="553541"/>
                </a:lnTo>
                <a:lnTo>
                  <a:pt x="164753" y="578454"/>
                </a:lnTo>
                <a:lnTo>
                  <a:pt x="208483" y="597030"/>
                </a:lnTo>
                <a:lnTo>
                  <a:pt x="255374" y="608638"/>
                </a:lnTo>
                <a:lnTo>
                  <a:pt x="304800" y="612648"/>
                </a:lnTo>
                <a:lnTo>
                  <a:pt x="354225" y="608638"/>
                </a:lnTo>
                <a:lnTo>
                  <a:pt x="401116" y="597030"/>
                </a:lnTo>
                <a:lnTo>
                  <a:pt x="444846" y="578454"/>
                </a:lnTo>
                <a:lnTo>
                  <a:pt x="484784" y="553541"/>
                </a:lnTo>
                <a:lnTo>
                  <a:pt x="520303" y="522922"/>
                </a:lnTo>
                <a:lnTo>
                  <a:pt x="550773" y="487228"/>
                </a:lnTo>
                <a:lnTo>
                  <a:pt x="575567" y="447091"/>
                </a:lnTo>
                <a:lnTo>
                  <a:pt x="594055" y="403140"/>
                </a:lnTo>
                <a:lnTo>
                  <a:pt x="605609" y="356007"/>
                </a:lnTo>
                <a:lnTo>
                  <a:pt x="609600" y="306324"/>
                </a:lnTo>
                <a:lnTo>
                  <a:pt x="605609" y="256640"/>
                </a:lnTo>
                <a:lnTo>
                  <a:pt x="594055" y="209507"/>
                </a:lnTo>
                <a:lnTo>
                  <a:pt x="575567" y="165556"/>
                </a:lnTo>
                <a:lnTo>
                  <a:pt x="550773" y="125419"/>
                </a:lnTo>
                <a:lnTo>
                  <a:pt x="520303" y="89725"/>
                </a:lnTo>
                <a:lnTo>
                  <a:pt x="484784" y="59106"/>
                </a:lnTo>
                <a:lnTo>
                  <a:pt x="444846" y="34193"/>
                </a:lnTo>
                <a:lnTo>
                  <a:pt x="401116" y="15617"/>
                </a:lnTo>
                <a:lnTo>
                  <a:pt x="354225" y="4009"/>
                </a:lnTo>
                <a:lnTo>
                  <a:pt x="30480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32092" y="3915155"/>
            <a:ext cx="609600" cy="612775"/>
          </a:xfrm>
          <a:custGeom>
            <a:avLst/>
            <a:gdLst/>
            <a:ahLst/>
            <a:cxnLst/>
            <a:rect l="l" t="t" r="r" b="b"/>
            <a:pathLst>
              <a:path w="609600" h="612775">
                <a:moveTo>
                  <a:pt x="0" y="306324"/>
                </a:moveTo>
                <a:lnTo>
                  <a:pt x="3990" y="256640"/>
                </a:lnTo>
                <a:lnTo>
                  <a:pt x="15544" y="209507"/>
                </a:lnTo>
                <a:lnTo>
                  <a:pt x="34032" y="165556"/>
                </a:lnTo>
                <a:lnTo>
                  <a:pt x="58826" y="125419"/>
                </a:lnTo>
                <a:lnTo>
                  <a:pt x="89296" y="89725"/>
                </a:lnTo>
                <a:lnTo>
                  <a:pt x="124815" y="59106"/>
                </a:lnTo>
                <a:lnTo>
                  <a:pt x="164753" y="34193"/>
                </a:lnTo>
                <a:lnTo>
                  <a:pt x="208483" y="15617"/>
                </a:lnTo>
                <a:lnTo>
                  <a:pt x="255374" y="4009"/>
                </a:lnTo>
                <a:lnTo>
                  <a:pt x="304800" y="0"/>
                </a:lnTo>
                <a:lnTo>
                  <a:pt x="354225" y="4009"/>
                </a:lnTo>
                <a:lnTo>
                  <a:pt x="401116" y="15617"/>
                </a:lnTo>
                <a:lnTo>
                  <a:pt x="444846" y="34193"/>
                </a:lnTo>
                <a:lnTo>
                  <a:pt x="484784" y="59106"/>
                </a:lnTo>
                <a:lnTo>
                  <a:pt x="520303" y="89725"/>
                </a:lnTo>
                <a:lnTo>
                  <a:pt x="550773" y="125419"/>
                </a:lnTo>
                <a:lnTo>
                  <a:pt x="575567" y="165556"/>
                </a:lnTo>
                <a:lnTo>
                  <a:pt x="594055" y="209507"/>
                </a:lnTo>
                <a:lnTo>
                  <a:pt x="605609" y="256640"/>
                </a:lnTo>
                <a:lnTo>
                  <a:pt x="609600" y="306324"/>
                </a:lnTo>
                <a:lnTo>
                  <a:pt x="605609" y="356007"/>
                </a:lnTo>
                <a:lnTo>
                  <a:pt x="594055" y="403140"/>
                </a:lnTo>
                <a:lnTo>
                  <a:pt x="575567" y="447091"/>
                </a:lnTo>
                <a:lnTo>
                  <a:pt x="550773" y="487228"/>
                </a:lnTo>
                <a:lnTo>
                  <a:pt x="520303" y="522922"/>
                </a:lnTo>
                <a:lnTo>
                  <a:pt x="484784" y="553541"/>
                </a:lnTo>
                <a:lnTo>
                  <a:pt x="444846" y="578454"/>
                </a:lnTo>
                <a:lnTo>
                  <a:pt x="401116" y="597030"/>
                </a:lnTo>
                <a:lnTo>
                  <a:pt x="354225" y="608638"/>
                </a:lnTo>
                <a:lnTo>
                  <a:pt x="304800" y="612648"/>
                </a:lnTo>
                <a:lnTo>
                  <a:pt x="255374" y="608638"/>
                </a:lnTo>
                <a:lnTo>
                  <a:pt x="208483" y="597030"/>
                </a:lnTo>
                <a:lnTo>
                  <a:pt x="164753" y="578454"/>
                </a:lnTo>
                <a:lnTo>
                  <a:pt x="124815" y="553541"/>
                </a:lnTo>
                <a:lnTo>
                  <a:pt x="89296" y="522922"/>
                </a:lnTo>
                <a:lnTo>
                  <a:pt x="58826" y="487228"/>
                </a:lnTo>
                <a:lnTo>
                  <a:pt x="34032" y="447091"/>
                </a:lnTo>
                <a:lnTo>
                  <a:pt x="15544" y="403140"/>
                </a:lnTo>
                <a:lnTo>
                  <a:pt x="3990" y="356007"/>
                </a:lnTo>
                <a:lnTo>
                  <a:pt x="0" y="306324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065644" y="4097273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746492" y="3915155"/>
            <a:ext cx="609600" cy="612775"/>
          </a:xfrm>
          <a:custGeom>
            <a:avLst/>
            <a:gdLst/>
            <a:ahLst/>
            <a:cxnLst/>
            <a:rect l="l" t="t" r="r" b="b"/>
            <a:pathLst>
              <a:path w="609600" h="612775">
                <a:moveTo>
                  <a:pt x="304800" y="0"/>
                </a:moveTo>
                <a:lnTo>
                  <a:pt x="255374" y="4009"/>
                </a:lnTo>
                <a:lnTo>
                  <a:pt x="208483" y="15617"/>
                </a:lnTo>
                <a:lnTo>
                  <a:pt x="164753" y="34193"/>
                </a:lnTo>
                <a:lnTo>
                  <a:pt x="124815" y="59106"/>
                </a:lnTo>
                <a:lnTo>
                  <a:pt x="89296" y="89725"/>
                </a:lnTo>
                <a:lnTo>
                  <a:pt x="58826" y="125419"/>
                </a:lnTo>
                <a:lnTo>
                  <a:pt x="34032" y="165556"/>
                </a:lnTo>
                <a:lnTo>
                  <a:pt x="15544" y="209507"/>
                </a:lnTo>
                <a:lnTo>
                  <a:pt x="3990" y="256640"/>
                </a:lnTo>
                <a:lnTo>
                  <a:pt x="0" y="306324"/>
                </a:lnTo>
                <a:lnTo>
                  <a:pt x="3990" y="356007"/>
                </a:lnTo>
                <a:lnTo>
                  <a:pt x="15544" y="403140"/>
                </a:lnTo>
                <a:lnTo>
                  <a:pt x="34032" y="447091"/>
                </a:lnTo>
                <a:lnTo>
                  <a:pt x="58826" y="487228"/>
                </a:lnTo>
                <a:lnTo>
                  <a:pt x="89296" y="522922"/>
                </a:lnTo>
                <a:lnTo>
                  <a:pt x="124815" y="553541"/>
                </a:lnTo>
                <a:lnTo>
                  <a:pt x="164753" y="578454"/>
                </a:lnTo>
                <a:lnTo>
                  <a:pt x="208483" y="597030"/>
                </a:lnTo>
                <a:lnTo>
                  <a:pt x="255374" y="608638"/>
                </a:lnTo>
                <a:lnTo>
                  <a:pt x="304800" y="612648"/>
                </a:lnTo>
                <a:lnTo>
                  <a:pt x="354225" y="608638"/>
                </a:lnTo>
                <a:lnTo>
                  <a:pt x="401116" y="597030"/>
                </a:lnTo>
                <a:lnTo>
                  <a:pt x="444846" y="578454"/>
                </a:lnTo>
                <a:lnTo>
                  <a:pt x="484784" y="553541"/>
                </a:lnTo>
                <a:lnTo>
                  <a:pt x="520303" y="522922"/>
                </a:lnTo>
                <a:lnTo>
                  <a:pt x="550773" y="487228"/>
                </a:lnTo>
                <a:lnTo>
                  <a:pt x="575567" y="447091"/>
                </a:lnTo>
                <a:lnTo>
                  <a:pt x="594055" y="403140"/>
                </a:lnTo>
                <a:lnTo>
                  <a:pt x="605609" y="356007"/>
                </a:lnTo>
                <a:lnTo>
                  <a:pt x="609600" y="306324"/>
                </a:lnTo>
                <a:lnTo>
                  <a:pt x="605609" y="256640"/>
                </a:lnTo>
                <a:lnTo>
                  <a:pt x="594055" y="209507"/>
                </a:lnTo>
                <a:lnTo>
                  <a:pt x="575567" y="165556"/>
                </a:lnTo>
                <a:lnTo>
                  <a:pt x="550773" y="125419"/>
                </a:lnTo>
                <a:lnTo>
                  <a:pt x="520303" y="89725"/>
                </a:lnTo>
                <a:lnTo>
                  <a:pt x="484784" y="59106"/>
                </a:lnTo>
                <a:lnTo>
                  <a:pt x="444846" y="34193"/>
                </a:lnTo>
                <a:lnTo>
                  <a:pt x="401116" y="15617"/>
                </a:lnTo>
                <a:lnTo>
                  <a:pt x="354225" y="4009"/>
                </a:lnTo>
                <a:lnTo>
                  <a:pt x="30480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46492" y="3915155"/>
            <a:ext cx="609600" cy="612775"/>
          </a:xfrm>
          <a:custGeom>
            <a:avLst/>
            <a:gdLst/>
            <a:ahLst/>
            <a:cxnLst/>
            <a:rect l="l" t="t" r="r" b="b"/>
            <a:pathLst>
              <a:path w="609600" h="612775">
                <a:moveTo>
                  <a:pt x="0" y="306324"/>
                </a:moveTo>
                <a:lnTo>
                  <a:pt x="3990" y="256640"/>
                </a:lnTo>
                <a:lnTo>
                  <a:pt x="15544" y="209507"/>
                </a:lnTo>
                <a:lnTo>
                  <a:pt x="34032" y="165556"/>
                </a:lnTo>
                <a:lnTo>
                  <a:pt x="58826" y="125419"/>
                </a:lnTo>
                <a:lnTo>
                  <a:pt x="89296" y="89725"/>
                </a:lnTo>
                <a:lnTo>
                  <a:pt x="124815" y="59106"/>
                </a:lnTo>
                <a:lnTo>
                  <a:pt x="164753" y="34193"/>
                </a:lnTo>
                <a:lnTo>
                  <a:pt x="208483" y="15617"/>
                </a:lnTo>
                <a:lnTo>
                  <a:pt x="255374" y="4009"/>
                </a:lnTo>
                <a:lnTo>
                  <a:pt x="304800" y="0"/>
                </a:lnTo>
                <a:lnTo>
                  <a:pt x="354225" y="4009"/>
                </a:lnTo>
                <a:lnTo>
                  <a:pt x="401116" y="15617"/>
                </a:lnTo>
                <a:lnTo>
                  <a:pt x="444846" y="34193"/>
                </a:lnTo>
                <a:lnTo>
                  <a:pt x="484784" y="59106"/>
                </a:lnTo>
                <a:lnTo>
                  <a:pt x="520303" y="89725"/>
                </a:lnTo>
                <a:lnTo>
                  <a:pt x="550773" y="125419"/>
                </a:lnTo>
                <a:lnTo>
                  <a:pt x="575567" y="165556"/>
                </a:lnTo>
                <a:lnTo>
                  <a:pt x="594055" y="209507"/>
                </a:lnTo>
                <a:lnTo>
                  <a:pt x="605609" y="256640"/>
                </a:lnTo>
                <a:lnTo>
                  <a:pt x="609600" y="306324"/>
                </a:lnTo>
                <a:lnTo>
                  <a:pt x="605609" y="356007"/>
                </a:lnTo>
                <a:lnTo>
                  <a:pt x="594055" y="403140"/>
                </a:lnTo>
                <a:lnTo>
                  <a:pt x="575567" y="447091"/>
                </a:lnTo>
                <a:lnTo>
                  <a:pt x="550773" y="487228"/>
                </a:lnTo>
                <a:lnTo>
                  <a:pt x="520303" y="522922"/>
                </a:lnTo>
                <a:lnTo>
                  <a:pt x="484784" y="553541"/>
                </a:lnTo>
                <a:lnTo>
                  <a:pt x="444846" y="578454"/>
                </a:lnTo>
                <a:lnTo>
                  <a:pt x="401116" y="597030"/>
                </a:lnTo>
                <a:lnTo>
                  <a:pt x="354225" y="608638"/>
                </a:lnTo>
                <a:lnTo>
                  <a:pt x="304800" y="612648"/>
                </a:lnTo>
                <a:lnTo>
                  <a:pt x="255374" y="608638"/>
                </a:lnTo>
                <a:lnTo>
                  <a:pt x="208483" y="597030"/>
                </a:lnTo>
                <a:lnTo>
                  <a:pt x="164753" y="578454"/>
                </a:lnTo>
                <a:lnTo>
                  <a:pt x="124815" y="553541"/>
                </a:lnTo>
                <a:lnTo>
                  <a:pt x="89296" y="522922"/>
                </a:lnTo>
                <a:lnTo>
                  <a:pt x="58826" y="487228"/>
                </a:lnTo>
                <a:lnTo>
                  <a:pt x="34032" y="447091"/>
                </a:lnTo>
                <a:lnTo>
                  <a:pt x="15544" y="403140"/>
                </a:lnTo>
                <a:lnTo>
                  <a:pt x="3990" y="356007"/>
                </a:lnTo>
                <a:lnTo>
                  <a:pt x="0" y="306324"/>
                </a:lnTo>
                <a:close/>
              </a:path>
            </a:pathLst>
          </a:custGeom>
          <a:ln w="914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980044" y="4097273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52893" y="2388870"/>
            <a:ext cx="853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UNS</a:t>
            </a:r>
            <a:r>
              <a:rPr sz="1600" b="1" spc="-5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FE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206868" y="3304032"/>
            <a:ext cx="165100" cy="611505"/>
          </a:xfrm>
          <a:custGeom>
            <a:avLst/>
            <a:gdLst/>
            <a:ahLst/>
            <a:cxnLst/>
            <a:rect l="l" t="t" r="r" b="b"/>
            <a:pathLst>
              <a:path w="165100" h="611504">
                <a:moveTo>
                  <a:pt x="0" y="478662"/>
                </a:moveTo>
                <a:lnTo>
                  <a:pt x="6223" y="611123"/>
                </a:lnTo>
                <a:lnTo>
                  <a:pt x="49318" y="538733"/>
                </a:lnTo>
                <a:lnTo>
                  <a:pt x="30860" y="538733"/>
                </a:lnTo>
                <a:lnTo>
                  <a:pt x="18541" y="535685"/>
                </a:lnTo>
                <a:lnTo>
                  <a:pt x="20613" y="527395"/>
                </a:lnTo>
                <a:lnTo>
                  <a:pt x="0" y="478662"/>
                </a:lnTo>
                <a:close/>
              </a:path>
              <a:path w="165100" h="611504">
                <a:moveTo>
                  <a:pt x="32892" y="530611"/>
                </a:moveTo>
                <a:lnTo>
                  <a:pt x="24764" y="537209"/>
                </a:lnTo>
                <a:lnTo>
                  <a:pt x="30860" y="538733"/>
                </a:lnTo>
                <a:lnTo>
                  <a:pt x="32892" y="530611"/>
                </a:lnTo>
                <a:close/>
              </a:path>
              <a:path w="165100" h="611504">
                <a:moveTo>
                  <a:pt x="74040" y="497204"/>
                </a:moveTo>
                <a:lnTo>
                  <a:pt x="32892" y="530611"/>
                </a:lnTo>
                <a:lnTo>
                  <a:pt x="30860" y="538733"/>
                </a:lnTo>
                <a:lnTo>
                  <a:pt x="49318" y="538733"/>
                </a:lnTo>
                <a:lnTo>
                  <a:pt x="74040" y="497204"/>
                </a:lnTo>
                <a:close/>
              </a:path>
              <a:path w="165100" h="611504">
                <a:moveTo>
                  <a:pt x="20613" y="527395"/>
                </a:moveTo>
                <a:lnTo>
                  <a:pt x="18541" y="535685"/>
                </a:lnTo>
                <a:lnTo>
                  <a:pt x="24701" y="537209"/>
                </a:lnTo>
                <a:lnTo>
                  <a:pt x="20613" y="527395"/>
                </a:lnTo>
                <a:close/>
              </a:path>
              <a:path w="165100" h="611504">
                <a:moveTo>
                  <a:pt x="152400" y="0"/>
                </a:moveTo>
                <a:lnTo>
                  <a:pt x="20613" y="527395"/>
                </a:lnTo>
                <a:lnTo>
                  <a:pt x="24764" y="537209"/>
                </a:lnTo>
                <a:lnTo>
                  <a:pt x="32892" y="530611"/>
                </a:lnTo>
                <a:lnTo>
                  <a:pt x="164846" y="3047"/>
                </a:lnTo>
                <a:lnTo>
                  <a:pt x="15240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16468" y="3304032"/>
            <a:ext cx="177165" cy="611505"/>
          </a:xfrm>
          <a:custGeom>
            <a:avLst/>
            <a:gdLst/>
            <a:ahLst/>
            <a:cxnLst/>
            <a:rect l="l" t="t" r="r" b="b"/>
            <a:pathLst>
              <a:path w="177165" h="611504">
                <a:moveTo>
                  <a:pt x="103124" y="546480"/>
                </a:moveTo>
                <a:lnTo>
                  <a:pt x="158623" y="611123"/>
                </a:lnTo>
                <a:lnTo>
                  <a:pt x="169266" y="563371"/>
                </a:lnTo>
                <a:lnTo>
                  <a:pt x="140080" y="563371"/>
                </a:lnTo>
                <a:lnTo>
                  <a:pt x="139055" y="559268"/>
                </a:lnTo>
                <a:lnTo>
                  <a:pt x="103124" y="546480"/>
                </a:lnTo>
                <a:close/>
              </a:path>
              <a:path w="177165" h="611504">
                <a:moveTo>
                  <a:pt x="139055" y="559268"/>
                </a:moveTo>
                <a:lnTo>
                  <a:pt x="140080" y="563371"/>
                </a:lnTo>
                <a:lnTo>
                  <a:pt x="146240" y="561847"/>
                </a:lnTo>
                <a:lnTo>
                  <a:pt x="139055" y="559268"/>
                </a:lnTo>
                <a:close/>
              </a:path>
              <a:path w="177165" h="611504">
                <a:moveTo>
                  <a:pt x="177164" y="527938"/>
                </a:moveTo>
                <a:lnTo>
                  <a:pt x="151385" y="556264"/>
                </a:lnTo>
                <a:lnTo>
                  <a:pt x="152400" y="560323"/>
                </a:lnTo>
                <a:lnTo>
                  <a:pt x="146322" y="561827"/>
                </a:lnTo>
                <a:lnTo>
                  <a:pt x="140080" y="563371"/>
                </a:lnTo>
                <a:lnTo>
                  <a:pt x="169266" y="563371"/>
                </a:lnTo>
                <a:lnTo>
                  <a:pt x="177164" y="527938"/>
                </a:lnTo>
                <a:close/>
              </a:path>
              <a:path w="177165" h="611504">
                <a:moveTo>
                  <a:pt x="146277" y="561838"/>
                </a:moveTo>
                <a:close/>
              </a:path>
              <a:path w="177165" h="611504">
                <a:moveTo>
                  <a:pt x="12446" y="0"/>
                </a:moveTo>
                <a:lnTo>
                  <a:pt x="0" y="3047"/>
                </a:lnTo>
                <a:lnTo>
                  <a:pt x="139055" y="559268"/>
                </a:lnTo>
                <a:lnTo>
                  <a:pt x="146277" y="561838"/>
                </a:lnTo>
                <a:lnTo>
                  <a:pt x="151385" y="556264"/>
                </a:lnTo>
                <a:lnTo>
                  <a:pt x="12446" y="0"/>
                </a:lnTo>
                <a:close/>
              </a:path>
              <a:path w="177165" h="611504">
                <a:moveTo>
                  <a:pt x="151385" y="556264"/>
                </a:moveTo>
                <a:lnTo>
                  <a:pt x="146322" y="561827"/>
                </a:lnTo>
                <a:lnTo>
                  <a:pt x="152400" y="560323"/>
                </a:lnTo>
                <a:lnTo>
                  <a:pt x="151385" y="556264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33565" y="3227323"/>
            <a:ext cx="360045" cy="690880"/>
          </a:xfrm>
          <a:custGeom>
            <a:avLst/>
            <a:gdLst/>
            <a:ahLst/>
            <a:cxnLst/>
            <a:rect l="l" t="t" r="r" b="b"/>
            <a:pathLst>
              <a:path w="360045" h="690879">
                <a:moveTo>
                  <a:pt x="0" y="622934"/>
                </a:moveTo>
                <a:lnTo>
                  <a:pt x="51434" y="690880"/>
                </a:lnTo>
                <a:lnTo>
                  <a:pt x="65422" y="642112"/>
                </a:lnTo>
                <a:lnTo>
                  <a:pt x="35813" y="642112"/>
                </a:lnTo>
                <a:lnTo>
                  <a:pt x="35813" y="641984"/>
                </a:lnTo>
                <a:lnTo>
                  <a:pt x="35134" y="638007"/>
                </a:lnTo>
                <a:lnTo>
                  <a:pt x="0" y="622934"/>
                </a:lnTo>
                <a:close/>
              </a:path>
              <a:path w="360045" h="690879">
                <a:moveTo>
                  <a:pt x="35134" y="638007"/>
                </a:moveTo>
                <a:lnTo>
                  <a:pt x="35813" y="641984"/>
                </a:lnTo>
                <a:lnTo>
                  <a:pt x="35813" y="642112"/>
                </a:lnTo>
                <a:lnTo>
                  <a:pt x="42100" y="640969"/>
                </a:lnTo>
                <a:lnTo>
                  <a:pt x="35134" y="638007"/>
                </a:lnTo>
                <a:close/>
              </a:path>
              <a:path w="360045" h="690879">
                <a:moveTo>
                  <a:pt x="74929" y="608964"/>
                </a:moveTo>
                <a:lnTo>
                  <a:pt x="47566" y="635589"/>
                </a:lnTo>
                <a:lnTo>
                  <a:pt x="48259" y="639699"/>
                </a:lnTo>
                <a:lnTo>
                  <a:pt x="35813" y="642112"/>
                </a:lnTo>
                <a:lnTo>
                  <a:pt x="65422" y="642112"/>
                </a:lnTo>
                <a:lnTo>
                  <a:pt x="74929" y="608964"/>
                </a:lnTo>
                <a:close/>
              </a:path>
              <a:path w="360045" h="690879">
                <a:moveTo>
                  <a:pt x="351916" y="0"/>
                </a:moveTo>
                <a:lnTo>
                  <a:pt x="304418" y="35813"/>
                </a:lnTo>
                <a:lnTo>
                  <a:pt x="257809" y="71881"/>
                </a:lnTo>
                <a:lnTo>
                  <a:pt x="212978" y="108458"/>
                </a:lnTo>
                <a:lnTo>
                  <a:pt x="170687" y="145796"/>
                </a:lnTo>
                <a:lnTo>
                  <a:pt x="131825" y="184023"/>
                </a:lnTo>
                <a:lnTo>
                  <a:pt x="97408" y="223647"/>
                </a:lnTo>
                <a:lnTo>
                  <a:pt x="68452" y="264667"/>
                </a:lnTo>
                <a:lnTo>
                  <a:pt x="45465" y="307466"/>
                </a:lnTo>
                <a:lnTo>
                  <a:pt x="29590" y="352171"/>
                </a:lnTo>
                <a:lnTo>
                  <a:pt x="20192" y="398144"/>
                </a:lnTo>
                <a:lnTo>
                  <a:pt x="16126" y="445643"/>
                </a:lnTo>
                <a:lnTo>
                  <a:pt x="15875" y="469392"/>
                </a:lnTo>
                <a:lnTo>
                  <a:pt x="16509" y="493649"/>
                </a:lnTo>
                <a:lnTo>
                  <a:pt x="20574" y="542670"/>
                </a:lnTo>
                <a:lnTo>
                  <a:pt x="27304" y="592201"/>
                </a:lnTo>
                <a:lnTo>
                  <a:pt x="35134" y="638007"/>
                </a:lnTo>
                <a:lnTo>
                  <a:pt x="42036" y="640969"/>
                </a:lnTo>
                <a:lnTo>
                  <a:pt x="47566" y="635589"/>
                </a:lnTo>
                <a:lnTo>
                  <a:pt x="39877" y="590042"/>
                </a:lnTo>
                <a:lnTo>
                  <a:pt x="36194" y="565531"/>
                </a:lnTo>
                <a:lnTo>
                  <a:pt x="33274" y="541146"/>
                </a:lnTo>
                <a:lnTo>
                  <a:pt x="30733" y="516763"/>
                </a:lnTo>
                <a:lnTo>
                  <a:pt x="29209" y="492759"/>
                </a:lnTo>
                <a:lnTo>
                  <a:pt x="28448" y="469011"/>
                </a:lnTo>
                <a:lnTo>
                  <a:pt x="28842" y="445388"/>
                </a:lnTo>
                <a:lnTo>
                  <a:pt x="32765" y="399542"/>
                </a:lnTo>
                <a:lnTo>
                  <a:pt x="41909" y="355091"/>
                </a:lnTo>
                <a:lnTo>
                  <a:pt x="57276" y="312292"/>
                </a:lnTo>
                <a:lnTo>
                  <a:pt x="79375" y="271017"/>
                </a:lnTo>
                <a:lnTo>
                  <a:pt x="107695" y="231139"/>
                </a:lnTo>
                <a:lnTo>
                  <a:pt x="141224" y="192659"/>
                </a:lnTo>
                <a:lnTo>
                  <a:pt x="179450" y="154939"/>
                </a:lnTo>
                <a:lnTo>
                  <a:pt x="221233" y="118110"/>
                </a:lnTo>
                <a:lnTo>
                  <a:pt x="265810" y="81787"/>
                </a:lnTo>
                <a:lnTo>
                  <a:pt x="312165" y="45847"/>
                </a:lnTo>
                <a:lnTo>
                  <a:pt x="359536" y="10160"/>
                </a:lnTo>
                <a:lnTo>
                  <a:pt x="351916" y="0"/>
                </a:lnTo>
                <a:close/>
              </a:path>
              <a:path w="360045" h="690879">
                <a:moveTo>
                  <a:pt x="47566" y="635589"/>
                </a:moveTo>
                <a:lnTo>
                  <a:pt x="42036" y="640969"/>
                </a:lnTo>
                <a:lnTo>
                  <a:pt x="48386" y="639826"/>
                </a:lnTo>
                <a:lnTo>
                  <a:pt x="47566" y="635589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92795" y="3258311"/>
            <a:ext cx="407034" cy="689610"/>
          </a:xfrm>
          <a:custGeom>
            <a:avLst/>
            <a:gdLst/>
            <a:ahLst/>
            <a:cxnLst/>
            <a:rect l="l" t="t" r="r" b="b"/>
            <a:pathLst>
              <a:path w="407034" h="689610">
                <a:moveTo>
                  <a:pt x="59243" y="47881"/>
                </a:moveTo>
                <a:lnTo>
                  <a:pt x="59283" y="48279"/>
                </a:lnTo>
                <a:lnTo>
                  <a:pt x="61781" y="58127"/>
                </a:lnTo>
                <a:lnTo>
                  <a:pt x="88264" y="79755"/>
                </a:lnTo>
                <a:lnTo>
                  <a:pt x="147447" y="129159"/>
                </a:lnTo>
                <a:lnTo>
                  <a:pt x="203326" y="178180"/>
                </a:lnTo>
                <a:lnTo>
                  <a:pt x="254380" y="226060"/>
                </a:lnTo>
                <a:lnTo>
                  <a:pt x="299338" y="273050"/>
                </a:lnTo>
                <a:lnTo>
                  <a:pt x="336803" y="318515"/>
                </a:lnTo>
                <a:lnTo>
                  <a:pt x="359155" y="351536"/>
                </a:lnTo>
                <a:lnTo>
                  <a:pt x="380492" y="393826"/>
                </a:lnTo>
                <a:lnTo>
                  <a:pt x="391540" y="434213"/>
                </a:lnTo>
                <a:lnTo>
                  <a:pt x="394080" y="463169"/>
                </a:lnTo>
                <a:lnTo>
                  <a:pt x="393319" y="482345"/>
                </a:lnTo>
                <a:lnTo>
                  <a:pt x="380746" y="538226"/>
                </a:lnTo>
                <a:lnTo>
                  <a:pt x="365378" y="574675"/>
                </a:lnTo>
                <a:lnTo>
                  <a:pt x="346075" y="610743"/>
                </a:lnTo>
                <a:lnTo>
                  <a:pt x="323850" y="646557"/>
                </a:lnTo>
                <a:lnTo>
                  <a:pt x="300227" y="682244"/>
                </a:lnTo>
                <a:lnTo>
                  <a:pt x="310896" y="689356"/>
                </a:lnTo>
                <a:lnTo>
                  <a:pt x="334518" y="653542"/>
                </a:lnTo>
                <a:lnTo>
                  <a:pt x="356870" y="617346"/>
                </a:lnTo>
                <a:lnTo>
                  <a:pt x="376808" y="580517"/>
                </a:lnTo>
                <a:lnTo>
                  <a:pt x="392683" y="542798"/>
                </a:lnTo>
                <a:lnTo>
                  <a:pt x="403098" y="503936"/>
                </a:lnTo>
                <a:lnTo>
                  <a:pt x="406780" y="463804"/>
                </a:lnTo>
                <a:lnTo>
                  <a:pt x="405637" y="442975"/>
                </a:lnTo>
                <a:lnTo>
                  <a:pt x="396239" y="400431"/>
                </a:lnTo>
                <a:lnTo>
                  <a:pt x="376681" y="356362"/>
                </a:lnTo>
                <a:lnTo>
                  <a:pt x="355346" y="322579"/>
                </a:lnTo>
                <a:lnTo>
                  <a:pt x="329056" y="288163"/>
                </a:lnTo>
                <a:lnTo>
                  <a:pt x="287020" y="241046"/>
                </a:lnTo>
                <a:lnTo>
                  <a:pt x="238378" y="193039"/>
                </a:lnTo>
                <a:lnTo>
                  <a:pt x="184276" y="144272"/>
                </a:lnTo>
                <a:lnTo>
                  <a:pt x="126364" y="94868"/>
                </a:lnTo>
                <a:lnTo>
                  <a:pt x="96393" y="69976"/>
                </a:lnTo>
                <a:lnTo>
                  <a:pt x="69713" y="48279"/>
                </a:lnTo>
                <a:lnTo>
                  <a:pt x="59243" y="47881"/>
                </a:lnTo>
                <a:close/>
              </a:path>
              <a:path w="407034" h="689610">
                <a:moveTo>
                  <a:pt x="0" y="0"/>
                </a:moveTo>
                <a:lnTo>
                  <a:pt x="74802" y="109474"/>
                </a:lnTo>
                <a:lnTo>
                  <a:pt x="61781" y="58127"/>
                </a:lnTo>
                <a:lnTo>
                  <a:pt x="57784" y="54863"/>
                </a:lnTo>
                <a:lnTo>
                  <a:pt x="55245" y="52832"/>
                </a:lnTo>
                <a:lnTo>
                  <a:pt x="63246" y="42925"/>
                </a:lnTo>
                <a:lnTo>
                  <a:pt x="104713" y="42925"/>
                </a:lnTo>
                <a:lnTo>
                  <a:pt x="0" y="0"/>
                </a:lnTo>
                <a:close/>
              </a:path>
              <a:path w="407034" h="689610">
                <a:moveTo>
                  <a:pt x="59197" y="47938"/>
                </a:moveTo>
                <a:lnTo>
                  <a:pt x="55245" y="52832"/>
                </a:lnTo>
                <a:lnTo>
                  <a:pt x="57784" y="54863"/>
                </a:lnTo>
                <a:lnTo>
                  <a:pt x="61781" y="58127"/>
                </a:lnTo>
                <a:lnTo>
                  <a:pt x="59197" y="47938"/>
                </a:lnTo>
                <a:close/>
              </a:path>
              <a:path w="407034" h="689610">
                <a:moveTo>
                  <a:pt x="104713" y="42925"/>
                </a:moveTo>
                <a:lnTo>
                  <a:pt x="63246" y="42925"/>
                </a:lnTo>
                <a:lnTo>
                  <a:pt x="65785" y="45085"/>
                </a:lnTo>
                <a:lnTo>
                  <a:pt x="69713" y="48279"/>
                </a:lnTo>
                <a:lnTo>
                  <a:pt x="122681" y="50291"/>
                </a:lnTo>
                <a:lnTo>
                  <a:pt x="104713" y="42925"/>
                </a:lnTo>
                <a:close/>
              </a:path>
              <a:path w="407034" h="689610">
                <a:moveTo>
                  <a:pt x="63246" y="42925"/>
                </a:moveTo>
                <a:lnTo>
                  <a:pt x="59243" y="47881"/>
                </a:lnTo>
                <a:lnTo>
                  <a:pt x="69713" y="48279"/>
                </a:lnTo>
                <a:lnTo>
                  <a:pt x="65785" y="45085"/>
                </a:lnTo>
                <a:lnTo>
                  <a:pt x="63246" y="42925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65454" y="6398558"/>
            <a:ext cx="103631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October 28,</a:t>
            </a:r>
            <a:r>
              <a:rPr sz="1000" b="1" spc="-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8354186" y="6398558"/>
            <a:ext cx="1911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12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312914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681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Detection and</a:t>
            </a:r>
            <a:r>
              <a:rPr spc="-6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Recovery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54186" y="6398558"/>
            <a:ext cx="1911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13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461250" cy="3843654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Detection and</a:t>
            </a:r>
            <a:r>
              <a:rPr sz="2400" spc="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recovery</a:t>
            </a:r>
            <a:endParaRPr sz="2400">
              <a:latin typeface="Arial"/>
              <a:cs typeface="Arial"/>
            </a:endParaRPr>
          </a:p>
          <a:p>
            <a:pPr marL="756285" marR="42037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we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don’t have deadlock prevention or avoidance,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then  deadlock may</a:t>
            </a:r>
            <a:r>
              <a:rPr sz="2000" spc="-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occur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 this case, we need to detect deadlock and recover from</a:t>
            </a:r>
            <a:r>
              <a:rPr sz="2000" spc="-25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do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this,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we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need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two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algorithms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One to determine whether a deadlock has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occurred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Another to recover from the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deadlock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Possible, but expensive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(time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consuming)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Implemented in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VMS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Run detection algorithm when resource request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times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out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13029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498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Deadlock</a:t>
            </a:r>
            <a:r>
              <a:rPr spc="-6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Detection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54186" y="6398558"/>
            <a:ext cx="1911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14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568565" cy="347789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Detection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Traverse the resource graph looking for</a:t>
            </a:r>
            <a:r>
              <a:rPr sz="2000" spc="-1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cycles</a:t>
            </a:r>
            <a:endParaRPr sz="2000">
              <a:latin typeface="Arial"/>
              <a:cs typeface="Arial"/>
            </a:endParaRPr>
          </a:p>
          <a:p>
            <a:pPr marL="756285" marR="549910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a cycle is found, preempt resource (force a process</a:t>
            </a:r>
            <a:r>
              <a:rPr sz="2000" spc="-25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to  release)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Expensive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Many processes and resources to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traverse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Only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invoke detection algorithm depending</a:t>
            </a:r>
            <a:r>
              <a:rPr sz="2400" spc="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often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or likely deadlock</a:t>
            </a:r>
            <a:r>
              <a:rPr sz="20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How many processes are likely to be affected when it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occurs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01599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385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Deadlock</a:t>
            </a:r>
            <a:r>
              <a:rPr spc="-7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Recovery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54186" y="6398558"/>
            <a:ext cx="1911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15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552511"/>
            <a:ext cx="7109459" cy="38315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Once 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deadlock is detected, we have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two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options…</a:t>
            </a:r>
            <a:endParaRPr sz="2400">
              <a:latin typeface="Arial"/>
              <a:cs typeface="Arial"/>
            </a:endParaRPr>
          </a:p>
          <a:p>
            <a:pPr marL="351155" indent="-33845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5179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Abort</a:t>
            </a:r>
            <a:r>
              <a:rPr sz="24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Abort all deadlocked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processes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Processes need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start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over</a:t>
            </a:r>
            <a:r>
              <a:rPr sz="1800" spc="-2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again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Abort one process at a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until cycle is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eliminated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4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System needs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rerun detection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after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each</a:t>
            </a:r>
            <a:r>
              <a:rPr sz="18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abort</a:t>
            </a:r>
            <a:endParaRPr sz="1800">
              <a:latin typeface="Arial"/>
              <a:cs typeface="Arial"/>
            </a:endParaRPr>
          </a:p>
          <a:p>
            <a:pPr marL="351155" indent="-338455">
              <a:lnSpc>
                <a:spcPct val="100000"/>
              </a:lnSpc>
              <a:spcBef>
                <a:spcPts val="560"/>
              </a:spcBef>
              <a:buAutoNum type="arabicPeriod" startAt="2"/>
              <a:tabLst>
                <a:tab pos="35179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Preempt resources (force their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release)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Need to select process and resource to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preempt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Need to rollback process to previous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state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Need to prevent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starvation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01599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384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Deadlock</a:t>
            </a:r>
            <a:r>
              <a:rPr spc="-7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Summary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54186" y="6398558"/>
            <a:ext cx="1911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16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84175" algn="l"/>
                <a:tab pos="384810" algn="l"/>
              </a:tabLst>
            </a:pPr>
            <a:r>
              <a:rPr spc="-5" dirty="0"/>
              <a:t>Deadlock occurs </a:t>
            </a:r>
            <a:r>
              <a:rPr spc="-10" dirty="0"/>
              <a:t>when </a:t>
            </a:r>
            <a:r>
              <a:rPr spc="-5" dirty="0"/>
              <a:t>processes </a:t>
            </a:r>
            <a:r>
              <a:rPr dirty="0"/>
              <a:t>are </a:t>
            </a:r>
            <a:r>
              <a:rPr spc="-5" dirty="0"/>
              <a:t>waiting </a:t>
            </a:r>
            <a:r>
              <a:rPr dirty="0"/>
              <a:t>on</a:t>
            </a:r>
            <a:r>
              <a:rPr spc="140" dirty="0"/>
              <a:t> </a:t>
            </a:r>
            <a:r>
              <a:rPr spc="-5" dirty="0"/>
              <a:t>each</a:t>
            </a:r>
          </a:p>
          <a:p>
            <a:pPr marL="384175">
              <a:lnSpc>
                <a:spcPct val="100000"/>
              </a:lnSpc>
            </a:pPr>
            <a:r>
              <a:rPr spc="-5" dirty="0"/>
              <a:t>other and cannot make</a:t>
            </a:r>
            <a:r>
              <a:rPr spc="25" dirty="0"/>
              <a:t> </a:t>
            </a:r>
            <a:r>
              <a:rPr spc="-5" dirty="0"/>
              <a:t>progress</a:t>
            </a:r>
          </a:p>
          <a:p>
            <a:pPr marL="78486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85495" algn="l"/>
                <a:tab pos="78613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Cycles in Resource Allocation Graph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(RAG)</a:t>
            </a:r>
            <a:endParaRPr sz="20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84175" algn="l"/>
                <a:tab pos="384810" algn="l"/>
              </a:tabLst>
            </a:pPr>
            <a:r>
              <a:rPr spc="-5" dirty="0"/>
              <a:t>Deadlock requires </a:t>
            </a:r>
            <a:r>
              <a:rPr dirty="0"/>
              <a:t>four</a:t>
            </a:r>
            <a:r>
              <a:rPr spc="25" dirty="0"/>
              <a:t> </a:t>
            </a:r>
            <a:r>
              <a:rPr spc="-5" dirty="0"/>
              <a:t>conditions</a:t>
            </a:r>
          </a:p>
          <a:p>
            <a:pPr marL="784860" marR="45720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85495" algn="l"/>
                <a:tab pos="78613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Mutual exclusion, hold and wait, no resource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preemption,  circular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wait</a:t>
            </a:r>
            <a:endParaRPr sz="2000">
              <a:latin typeface="Arial"/>
              <a:cs typeface="Arial"/>
            </a:endParaRPr>
          </a:p>
          <a:p>
            <a:pPr marL="384175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84175" algn="l"/>
                <a:tab pos="384810" algn="l"/>
              </a:tabLst>
            </a:pPr>
            <a:r>
              <a:rPr spc="-5" dirty="0"/>
              <a:t>Four approaches </a:t>
            </a:r>
            <a:r>
              <a:rPr dirty="0"/>
              <a:t>to </a:t>
            </a:r>
            <a:r>
              <a:rPr spc="-5" dirty="0"/>
              <a:t>dealing with</a:t>
            </a:r>
            <a:r>
              <a:rPr spc="55" dirty="0"/>
              <a:t> </a:t>
            </a:r>
            <a:r>
              <a:rPr spc="-5" dirty="0"/>
              <a:t>deadlock:</a:t>
            </a:r>
          </a:p>
          <a:p>
            <a:pPr marL="78486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85495" algn="l"/>
                <a:tab pos="78613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Ignore it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Living life on the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edge</a:t>
            </a:r>
            <a:endParaRPr sz="2000">
              <a:latin typeface="Arial"/>
              <a:cs typeface="Arial"/>
            </a:endParaRPr>
          </a:p>
          <a:p>
            <a:pPr marL="78486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85495" algn="l"/>
                <a:tab pos="78613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Prevention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Make one of the four conditions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impossible</a:t>
            </a:r>
            <a:endParaRPr sz="2000">
              <a:latin typeface="Arial"/>
              <a:cs typeface="Arial"/>
            </a:endParaRPr>
          </a:p>
          <a:p>
            <a:pPr marL="78486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85495" algn="l"/>
                <a:tab pos="78613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Avoidance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Banker’s Algorithm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(control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allocation)</a:t>
            </a:r>
            <a:endParaRPr sz="2000">
              <a:latin typeface="Arial"/>
              <a:cs typeface="Arial"/>
            </a:endParaRPr>
          </a:p>
          <a:p>
            <a:pPr marL="78486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85495" algn="l"/>
                <a:tab pos="78613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Detection and Recovery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Look for a cycle, preempt or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abort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53846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908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Deadlock and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Resources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5454" y="6398558"/>
            <a:ext cx="103631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October 28,</a:t>
            </a:r>
            <a:r>
              <a:rPr sz="1000" b="1" spc="-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54186" y="6398558"/>
            <a:ext cx="1911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17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589354"/>
            <a:ext cx="7727950" cy="3678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35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are two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kinds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resources: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consumable</a:t>
            </a:r>
            <a:r>
              <a:rPr sz="2400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reusable</a:t>
            </a:r>
            <a:endParaRPr sz="2400">
              <a:latin typeface="Arial"/>
              <a:cs typeface="Arial"/>
            </a:endParaRPr>
          </a:p>
          <a:p>
            <a:pPr marL="756285" marR="687705" lvl="1" indent="-286385">
              <a:lnSpc>
                <a:spcPts val="2160"/>
              </a:lnSpc>
              <a:spcBef>
                <a:spcPts val="51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Consumable resources are generated and destroyed</a:t>
            </a:r>
            <a:r>
              <a:rPr sz="2000" spc="-2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by  processes: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e.g.,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process waiting for a message from  another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 marL="756285" marR="5080" lvl="1" indent="-286385">
              <a:lnSpc>
                <a:spcPts val="216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Reusable resources are allocated and released by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processes: 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e.g.,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locks on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files</a:t>
            </a:r>
            <a:endParaRPr sz="2000">
              <a:latin typeface="Arial"/>
              <a:cs typeface="Arial"/>
            </a:endParaRPr>
          </a:p>
          <a:p>
            <a:pPr marL="355600" marR="504825" indent="-342900">
              <a:lnSpc>
                <a:spcPct val="90000"/>
              </a:lnSpc>
              <a:spcBef>
                <a:spcPts val="54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Deadlock with consumable resources is usually  treated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as a correctness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issue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(e.g., proofs) or</a:t>
            </a:r>
            <a:r>
              <a:rPr sz="2400" spc="-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with  timeouts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here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on,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we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only consider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reusable</a:t>
            </a:r>
            <a:r>
              <a:rPr sz="2400" spc="1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resources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41070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778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Deadlock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Prevention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5454" y="6398558"/>
            <a:ext cx="1036319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October 28,</a:t>
            </a:r>
            <a:r>
              <a:rPr sz="1000" b="1" spc="-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2014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54186" y="6398558"/>
            <a:ext cx="19113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b="1" spc="-5" dirty="0">
                <a:solidFill>
                  <a:srgbClr val="333399"/>
                </a:solidFill>
                <a:latin typeface="Arial"/>
                <a:cs typeface="Arial"/>
              </a:rPr>
              <a:t>18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600315" cy="3465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Consider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database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system in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which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user</a:t>
            </a:r>
            <a:r>
              <a:rPr sz="24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submits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commands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read and update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tables.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Tables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are read or updated need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locked</a:t>
            </a:r>
            <a:r>
              <a:rPr sz="2400" spc="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when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accessed.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How would you do each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the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following?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Don't enforce</a:t>
            </a:r>
            <a:r>
              <a:rPr sz="2000" spc="-13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mutex?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Don't allow hold and</a:t>
            </a:r>
            <a:r>
              <a:rPr sz="2000" spc="-10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wait?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Allow</a:t>
            </a:r>
            <a:r>
              <a:rPr sz="2000" spc="-6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preemption?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Don't allow circular</a:t>
            </a:r>
            <a:r>
              <a:rPr sz="2000" spc="-10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0092"/>
                </a:solidFill>
                <a:latin typeface="Arial"/>
                <a:cs typeface="Arial"/>
              </a:rPr>
              <a:t>waiting?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325297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2621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Deadlock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651115" cy="4594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Synchronization is a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live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gun – we can easily shoot ourselves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000" spc="-1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foot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9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Incorrect use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synchronization can block all</a:t>
            </a:r>
            <a:r>
              <a:rPr sz="1800" spc="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processes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You have likely been intuitively avoiding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this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situation</a:t>
            </a:r>
            <a:r>
              <a:rPr sz="1800" spc="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already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More generally, processes that allocate multiple</a:t>
            </a:r>
            <a:r>
              <a:rPr sz="2000" spc="-1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generate dependencies on those</a:t>
            </a:r>
            <a:r>
              <a:rPr sz="2000" spc="-1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3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Locks, semaphores, monitors,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etc.,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just represent the resources that  they</a:t>
            </a:r>
            <a:r>
              <a:rPr sz="18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protect</a:t>
            </a:r>
            <a:endParaRPr sz="1800">
              <a:latin typeface="Arial"/>
              <a:cs typeface="Arial"/>
            </a:endParaRPr>
          </a:p>
          <a:p>
            <a:pPr marL="355600" marR="98425" indent="-342900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If one process tries to allocate a resource that a second</a:t>
            </a:r>
            <a:r>
              <a:rPr sz="2000" spc="-229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process  holds, and vice-versa, they can never make</a:t>
            </a:r>
            <a:r>
              <a:rPr sz="2000" spc="-1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progress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We call this situation </a:t>
            </a:r>
            <a:r>
              <a:rPr sz="2000" dirty="0">
                <a:solidFill>
                  <a:srgbClr val="FF3300"/>
                </a:solidFill>
                <a:latin typeface="Arial"/>
                <a:cs typeface="Arial"/>
              </a:rPr>
              <a:t>deadlock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and we’ll look</a:t>
            </a:r>
            <a:r>
              <a:rPr sz="2000" spc="-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at: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4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Definition and conditions necessary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for</a:t>
            </a:r>
            <a:r>
              <a:rPr sz="18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deadlock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Representation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deadlock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conditions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Approaches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dealing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with</a:t>
            </a:r>
            <a:r>
              <a:rPr sz="18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deadlock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10285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470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Deadlock</a:t>
            </a:r>
            <a:r>
              <a:rPr spc="-4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Definition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619365" cy="261239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Deadlock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is 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problem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can</a:t>
            </a:r>
            <a:r>
              <a:rPr sz="2400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arise: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When processes compete for access to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limited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When processes are incorrectly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synchronized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Definition: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Deadlock exists among a set of processes if every process</a:t>
            </a:r>
            <a:r>
              <a:rPr sz="2000" spc="-23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  waiting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an event that can be caused only by another  process in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the</a:t>
            </a:r>
            <a:r>
              <a:rPr sz="2000" spc="-1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set.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800" y="4953000"/>
            <a:ext cx="2819400" cy="934719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95"/>
              </a:spcBef>
            </a:pPr>
            <a:r>
              <a:rPr sz="1600" spc="-5" dirty="0">
                <a:solidFill>
                  <a:srgbClr val="FF3300"/>
                </a:solidFill>
                <a:latin typeface="Arial"/>
                <a:cs typeface="Arial"/>
              </a:rPr>
              <a:t>lockA-&gt;Acquire();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lockB-&gt;Acquire();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6800" y="4953000"/>
            <a:ext cx="2819400" cy="934719"/>
          </a:xfrm>
          <a:prstGeom prst="rect">
            <a:avLst/>
          </a:prstGeom>
          <a:ln w="9144">
            <a:solidFill>
              <a:srgbClr val="222222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95"/>
              </a:spcBef>
            </a:pP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lockB-&gt;Acquire();</a:t>
            </a:r>
            <a:endParaRPr sz="16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solidFill>
                  <a:srgbClr val="222222"/>
                </a:solidFill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FF3300"/>
                </a:solidFill>
                <a:latin typeface="Arial"/>
                <a:cs typeface="Arial"/>
              </a:rPr>
              <a:t>lockA-&gt;Acquire();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5844" y="4601717"/>
            <a:ext cx="984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Process</a:t>
            </a:r>
            <a:r>
              <a:rPr sz="1600" b="1" spc="-8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6428" y="4601717"/>
            <a:ext cx="984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Process</a:t>
            </a:r>
            <a:r>
              <a:rPr sz="1600" b="1" spc="-8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990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5800" y="56769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38100"/>
                </a:moveTo>
                <a:lnTo>
                  <a:pt x="254000" y="76200"/>
                </a:lnTo>
                <a:lnTo>
                  <a:pt x="359833" y="44450"/>
                </a:lnTo>
                <a:lnTo>
                  <a:pt x="304800" y="44450"/>
                </a:lnTo>
                <a:lnTo>
                  <a:pt x="304800" y="38100"/>
                </a:lnTo>
                <a:close/>
              </a:path>
              <a:path w="381000" h="76200">
                <a:moveTo>
                  <a:pt x="29633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96333" y="44450"/>
                </a:lnTo>
                <a:lnTo>
                  <a:pt x="304800" y="38100"/>
                </a:lnTo>
                <a:lnTo>
                  <a:pt x="296333" y="31750"/>
                </a:lnTo>
                <a:close/>
              </a:path>
              <a:path w="381000" h="76200">
                <a:moveTo>
                  <a:pt x="359833" y="31750"/>
                </a:moveTo>
                <a:lnTo>
                  <a:pt x="304800" y="31750"/>
                </a:lnTo>
                <a:lnTo>
                  <a:pt x="304800" y="44450"/>
                </a:lnTo>
                <a:lnTo>
                  <a:pt x="359833" y="44450"/>
                </a:lnTo>
                <a:lnTo>
                  <a:pt x="381000" y="38100"/>
                </a:lnTo>
                <a:lnTo>
                  <a:pt x="359833" y="31750"/>
                </a:lnTo>
                <a:close/>
              </a:path>
              <a:path w="381000" h="76200">
                <a:moveTo>
                  <a:pt x="254000" y="0"/>
                </a:moveTo>
                <a:lnTo>
                  <a:pt x="304800" y="38100"/>
                </a:lnTo>
                <a:lnTo>
                  <a:pt x="304800" y="31750"/>
                </a:lnTo>
                <a:lnTo>
                  <a:pt x="359833" y="31750"/>
                </a:lnTo>
                <a:lnTo>
                  <a:pt x="25400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5800" y="56769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38100"/>
                </a:moveTo>
                <a:lnTo>
                  <a:pt x="254000" y="76200"/>
                </a:lnTo>
                <a:lnTo>
                  <a:pt x="359833" y="44450"/>
                </a:lnTo>
                <a:lnTo>
                  <a:pt x="304800" y="44450"/>
                </a:lnTo>
                <a:lnTo>
                  <a:pt x="304800" y="38100"/>
                </a:lnTo>
                <a:close/>
              </a:path>
              <a:path w="381000" h="76200">
                <a:moveTo>
                  <a:pt x="29633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96333" y="44450"/>
                </a:lnTo>
                <a:lnTo>
                  <a:pt x="304800" y="38100"/>
                </a:lnTo>
                <a:lnTo>
                  <a:pt x="296333" y="31750"/>
                </a:lnTo>
                <a:close/>
              </a:path>
              <a:path w="381000" h="76200">
                <a:moveTo>
                  <a:pt x="359833" y="31750"/>
                </a:moveTo>
                <a:lnTo>
                  <a:pt x="304800" y="31750"/>
                </a:lnTo>
                <a:lnTo>
                  <a:pt x="304800" y="44450"/>
                </a:lnTo>
                <a:lnTo>
                  <a:pt x="359833" y="44450"/>
                </a:lnTo>
                <a:lnTo>
                  <a:pt x="381000" y="38100"/>
                </a:lnTo>
                <a:lnTo>
                  <a:pt x="359833" y="31750"/>
                </a:lnTo>
                <a:close/>
              </a:path>
              <a:path w="381000" h="76200">
                <a:moveTo>
                  <a:pt x="254000" y="0"/>
                </a:moveTo>
                <a:lnTo>
                  <a:pt x="304800" y="38100"/>
                </a:lnTo>
                <a:lnTo>
                  <a:pt x="304800" y="31750"/>
                </a:lnTo>
                <a:lnTo>
                  <a:pt x="359833" y="31750"/>
                </a:lnTo>
                <a:lnTo>
                  <a:pt x="254000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7315961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684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Conditions for</a:t>
            </a:r>
            <a:r>
              <a:rPr spc="-45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Deadlock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334884" cy="344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Deadlock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can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exist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if and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only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if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following</a:t>
            </a:r>
            <a:r>
              <a:rPr sz="2400" spc="4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four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conditions hold</a:t>
            </a:r>
            <a:r>
              <a:rPr sz="2400" spc="2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simultaneously: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484"/>
              </a:spcBef>
              <a:buClr>
                <a:srgbClr val="222222"/>
              </a:buClr>
              <a:buAutoNum type="arabicPeriod"/>
              <a:tabLst>
                <a:tab pos="75057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Mutual exclusion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At least one resource must be held in</a:t>
            </a:r>
            <a:r>
              <a:rPr sz="2000" spc="-2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 non-sharable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mode</a:t>
            </a:r>
            <a:endParaRPr sz="2000">
              <a:latin typeface="Arial"/>
              <a:cs typeface="Arial"/>
            </a:endParaRPr>
          </a:p>
          <a:p>
            <a:pPr marL="756285" marR="284480" lvl="1" indent="-286385">
              <a:lnSpc>
                <a:spcPct val="100000"/>
              </a:lnSpc>
              <a:spcBef>
                <a:spcPts val="480"/>
              </a:spcBef>
              <a:buClr>
                <a:srgbClr val="222222"/>
              </a:buClr>
              <a:buAutoNum type="arabicPeriod"/>
              <a:tabLst>
                <a:tab pos="75057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Hold and wait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There must be one process holding</a:t>
            </a:r>
            <a:r>
              <a:rPr sz="2000" spc="-19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one  resource and waiting for another</a:t>
            </a:r>
            <a:r>
              <a:rPr sz="2000" spc="-1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resource</a:t>
            </a:r>
            <a:endParaRPr sz="2000">
              <a:latin typeface="Arial"/>
              <a:cs typeface="Arial"/>
            </a:endParaRPr>
          </a:p>
          <a:p>
            <a:pPr marL="756285" marR="73025" lvl="1" indent="-286385">
              <a:lnSpc>
                <a:spcPct val="100000"/>
              </a:lnSpc>
              <a:spcBef>
                <a:spcPts val="475"/>
              </a:spcBef>
              <a:buClr>
                <a:srgbClr val="222222"/>
              </a:buClr>
              <a:buAutoNum type="arabicPeriod"/>
              <a:tabLst>
                <a:tab pos="75057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No preemption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Resources cannot be preempted</a:t>
            </a:r>
            <a:r>
              <a:rPr sz="2000" spc="-17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(critical  sections cannot be aborted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externally)</a:t>
            </a:r>
            <a:endParaRPr sz="2000">
              <a:latin typeface="Arial"/>
              <a:cs typeface="Arial"/>
            </a:endParaRPr>
          </a:p>
          <a:p>
            <a:pPr marL="756285" marR="15875" lvl="1" indent="-286385">
              <a:lnSpc>
                <a:spcPct val="100000"/>
              </a:lnSpc>
              <a:spcBef>
                <a:spcPts val="480"/>
              </a:spcBef>
              <a:buClr>
                <a:srgbClr val="222222"/>
              </a:buClr>
              <a:buAutoNum type="arabicPeriod"/>
              <a:tabLst>
                <a:tab pos="75057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Circular wait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There must exist a set of processes </a:t>
            </a:r>
            <a:r>
              <a:rPr sz="2000" spc="0" dirty="0">
                <a:solidFill>
                  <a:srgbClr val="222222"/>
                </a:solidFill>
                <a:latin typeface="Arial"/>
                <a:cs typeface="Arial"/>
              </a:rPr>
              <a:t>[P</a:t>
            </a:r>
            <a:r>
              <a:rPr sz="1950" spc="0" baseline="-21367" dirty="0">
                <a:solidFill>
                  <a:srgbClr val="222222"/>
                </a:solidFill>
                <a:latin typeface="Arial"/>
                <a:cs typeface="Arial"/>
              </a:rPr>
              <a:t>1</a:t>
            </a:r>
            <a:r>
              <a:rPr sz="2000" spc="0" dirty="0">
                <a:solidFill>
                  <a:srgbClr val="222222"/>
                </a:solidFill>
                <a:latin typeface="Arial"/>
                <a:cs typeface="Arial"/>
              </a:rPr>
              <a:t>,</a:t>
            </a:r>
            <a:r>
              <a:rPr sz="2000" spc="-2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222222"/>
                </a:solidFill>
                <a:latin typeface="Arial"/>
                <a:cs typeface="Arial"/>
              </a:rPr>
              <a:t>P</a:t>
            </a:r>
            <a:r>
              <a:rPr sz="1950" spc="0" baseline="-21367" dirty="0">
                <a:solidFill>
                  <a:srgbClr val="222222"/>
                </a:solidFill>
                <a:latin typeface="Arial"/>
                <a:cs typeface="Arial"/>
              </a:rPr>
              <a:t>2</a:t>
            </a:r>
            <a:r>
              <a:rPr sz="2000" spc="0" dirty="0">
                <a:solidFill>
                  <a:srgbClr val="222222"/>
                </a:solidFill>
                <a:latin typeface="Arial"/>
                <a:cs typeface="Arial"/>
              </a:rPr>
              <a:t>, 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</a:t>
            </a:r>
            <a:r>
              <a:rPr sz="1950" baseline="-21367" dirty="0">
                <a:solidFill>
                  <a:srgbClr val="222222"/>
                </a:solidFill>
                <a:latin typeface="Arial"/>
                <a:cs typeface="Arial"/>
              </a:rPr>
              <a:t>3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,…,P</a:t>
            </a:r>
            <a:r>
              <a:rPr sz="1950" baseline="-21367" dirty="0">
                <a:solidFill>
                  <a:srgbClr val="222222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] such that </a:t>
            </a:r>
            <a:r>
              <a:rPr sz="2000" spc="5" dirty="0">
                <a:solidFill>
                  <a:srgbClr val="222222"/>
                </a:solidFill>
                <a:latin typeface="Arial"/>
                <a:cs typeface="Arial"/>
              </a:rPr>
              <a:t>P</a:t>
            </a:r>
            <a:r>
              <a:rPr sz="1950" spc="7" baseline="-21367" dirty="0">
                <a:solidFill>
                  <a:srgbClr val="222222"/>
                </a:solidFill>
                <a:latin typeface="Arial"/>
                <a:cs typeface="Arial"/>
              </a:rPr>
              <a:t>1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is waiting for </a:t>
            </a:r>
            <a:r>
              <a:rPr sz="2000" spc="0" dirty="0">
                <a:solidFill>
                  <a:srgbClr val="222222"/>
                </a:solidFill>
                <a:latin typeface="Arial"/>
                <a:cs typeface="Arial"/>
              </a:rPr>
              <a:t>P</a:t>
            </a:r>
            <a:r>
              <a:rPr sz="1950" spc="0" baseline="-21367" dirty="0">
                <a:solidFill>
                  <a:srgbClr val="222222"/>
                </a:solidFill>
                <a:latin typeface="Arial"/>
                <a:cs typeface="Arial"/>
              </a:rPr>
              <a:t>2</a:t>
            </a:r>
            <a:r>
              <a:rPr sz="2000" spc="0" dirty="0">
                <a:solidFill>
                  <a:srgbClr val="222222"/>
                </a:solidFill>
                <a:latin typeface="Arial"/>
                <a:cs typeface="Arial"/>
              </a:rPr>
              <a:t>, P</a:t>
            </a:r>
            <a:r>
              <a:rPr sz="1950" spc="0" baseline="-21367" dirty="0">
                <a:solidFill>
                  <a:srgbClr val="222222"/>
                </a:solidFill>
                <a:latin typeface="Arial"/>
                <a:cs typeface="Arial"/>
              </a:rPr>
              <a:t>2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000" spc="0" dirty="0">
                <a:solidFill>
                  <a:srgbClr val="222222"/>
                </a:solidFill>
                <a:latin typeface="Arial"/>
                <a:cs typeface="Arial"/>
              </a:rPr>
              <a:t>P</a:t>
            </a:r>
            <a:r>
              <a:rPr sz="1950" spc="0" baseline="-21367" dirty="0">
                <a:solidFill>
                  <a:srgbClr val="222222"/>
                </a:solidFill>
                <a:latin typeface="Arial"/>
                <a:cs typeface="Arial"/>
              </a:rPr>
              <a:t>3</a:t>
            </a:r>
            <a:r>
              <a:rPr sz="2000" spc="0" dirty="0">
                <a:solidFill>
                  <a:srgbClr val="222222"/>
                </a:solidFill>
                <a:latin typeface="Arial"/>
                <a:cs typeface="Arial"/>
              </a:rPr>
              <a:t>,</a:t>
            </a:r>
            <a:r>
              <a:rPr sz="2000" spc="-18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810387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7473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Resource Allocation</a:t>
            </a:r>
            <a:r>
              <a:rPr spc="-35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Graph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759065" cy="414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Deadlock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can be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described using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resource</a:t>
            </a:r>
            <a:r>
              <a:rPr sz="2400" spc="1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allocation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graph</a:t>
            </a:r>
            <a:r>
              <a:rPr sz="2400" spc="-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(RAG)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RAG consists of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 set of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vertices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P={P</a:t>
            </a:r>
            <a:r>
              <a:rPr sz="2400" spc="-7" baseline="-20833" dirty="0">
                <a:solidFill>
                  <a:srgbClr val="222222"/>
                </a:solidFill>
                <a:latin typeface="Arial"/>
                <a:cs typeface="Arial"/>
              </a:rPr>
              <a:t>1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, P</a:t>
            </a:r>
            <a:r>
              <a:rPr sz="2400" spc="-7" baseline="-20833" dirty="0">
                <a:solidFill>
                  <a:srgbClr val="222222"/>
                </a:solidFill>
                <a:latin typeface="Arial"/>
                <a:cs typeface="Arial"/>
              </a:rPr>
              <a:t>2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,</a:t>
            </a:r>
            <a:r>
              <a:rPr sz="24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…,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</a:t>
            </a:r>
            <a:r>
              <a:rPr sz="2400" spc="-7" baseline="-20833" dirty="0">
                <a:solidFill>
                  <a:srgbClr val="222222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} of processes and R={R</a:t>
            </a:r>
            <a:r>
              <a:rPr sz="2400" spc="-7" baseline="-20833" dirty="0">
                <a:solidFill>
                  <a:srgbClr val="222222"/>
                </a:solidFill>
                <a:latin typeface="Arial"/>
                <a:cs typeface="Arial"/>
              </a:rPr>
              <a:t>1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, R</a:t>
            </a:r>
            <a:r>
              <a:rPr sz="2400" spc="-7" baseline="-20833" dirty="0">
                <a:solidFill>
                  <a:srgbClr val="222222"/>
                </a:solidFill>
                <a:latin typeface="Arial"/>
                <a:cs typeface="Arial"/>
              </a:rPr>
              <a:t>2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…,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</a:t>
            </a:r>
            <a:r>
              <a:rPr sz="2400" spc="-7" baseline="-20833" dirty="0">
                <a:solidFill>
                  <a:srgbClr val="222222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}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2400" spc="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resources</a:t>
            </a:r>
            <a:endParaRPr sz="2400">
              <a:latin typeface="Arial"/>
              <a:cs typeface="Arial"/>
            </a:endParaRPr>
          </a:p>
          <a:p>
            <a:pPr marL="756285" marR="1974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directed edge from a process to a resource, </a:t>
            </a:r>
            <a:r>
              <a:rPr sz="2000" spc="0" dirty="0">
                <a:solidFill>
                  <a:srgbClr val="222222"/>
                </a:solidFill>
                <a:latin typeface="Arial"/>
                <a:cs typeface="Arial"/>
              </a:rPr>
              <a:t>P</a:t>
            </a:r>
            <a:r>
              <a:rPr sz="1950" spc="0" baseline="-21367" dirty="0">
                <a:solidFill>
                  <a:srgbClr val="222222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222222"/>
                </a:solidFill>
                <a:latin typeface="Wingdings"/>
                <a:cs typeface="Wingdings"/>
              </a:rPr>
              <a:t></a:t>
            </a:r>
            <a:r>
              <a:rPr sz="2000" spc="0" dirty="0">
                <a:solidFill>
                  <a:srgbClr val="222222"/>
                </a:solidFill>
                <a:latin typeface="Arial"/>
                <a:cs typeface="Arial"/>
              </a:rPr>
              <a:t>R</a:t>
            </a:r>
            <a:r>
              <a:rPr sz="1950" spc="0" baseline="-21367" dirty="0">
                <a:solidFill>
                  <a:srgbClr val="222222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222222"/>
                </a:solidFill>
                <a:latin typeface="Arial"/>
                <a:cs typeface="Arial"/>
              </a:rPr>
              <a:t>,</a:t>
            </a:r>
            <a:r>
              <a:rPr sz="2000" spc="-229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means  that P</a:t>
            </a:r>
            <a:r>
              <a:rPr sz="1950" baseline="-21367" dirty="0">
                <a:solidFill>
                  <a:srgbClr val="222222"/>
                </a:solidFill>
                <a:latin typeface="Arial"/>
                <a:cs typeface="Arial"/>
              </a:rPr>
              <a:t>i 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has requested</a:t>
            </a:r>
            <a:r>
              <a:rPr sz="2000" spc="-3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222222"/>
                </a:solidFill>
                <a:latin typeface="Arial"/>
                <a:cs typeface="Arial"/>
              </a:rPr>
              <a:t>R</a:t>
            </a:r>
            <a:r>
              <a:rPr sz="1950" spc="0" baseline="-21367" dirty="0">
                <a:solidFill>
                  <a:srgbClr val="222222"/>
                </a:solidFill>
                <a:latin typeface="Arial"/>
                <a:cs typeface="Arial"/>
              </a:rPr>
              <a:t>j</a:t>
            </a:r>
            <a:endParaRPr sz="1950" baseline="-21367">
              <a:latin typeface="Arial"/>
              <a:cs typeface="Arial"/>
            </a:endParaRPr>
          </a:p>
          <a:p>
            <a:pPr marL="756285" marR="1974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directed edge from a resource to a process, </a:t>
            </a:r>
            <a:r>
              <a:rPr sz="2000" spc="0" dirty="0">
                <a:solidFill>
                  <a:srgbClr val="222222"/>
                </a:solidFill>
                <a:latin typeface="Arial"/>
                <a:cs typeface="Arial"/>
              </a:rPr>
              <a:t>R</a:t>
            </a:r>
            <a:r>
              <a:rPr sz="1950" spc="0" baseline="-21367" dirty="0">
                <a:solidFill>
                  <a:srgbClr val="222222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222222"/>
                </a:solidFill>
                <a:latin typeface="Wingdings"/>
                <a:cs typeface="Wingdings"/>
              </a:rPr>
              <a:t></a:t>
            </a:r>
            <a:r>
              <a:rPr sz="2000" spc="0" dirty="0">
                <a:solidFill>
                  <a:srgbClr val="222222"/>
                </a:solidFill>
                <a:latin typeface="Arial"/>
                <a:cs typeface="Arial"/>
              </a:rPr>
              <a:t>P</a:t>
            </a:r>
            <a:r>
              <a:rPr sz="1950" spc="0" baseline="-21367" dirty="0">
                <a:solidFill>
                  <a:srgbClr val="222222"/>
                </a:solidFill>
                <a:latin typeface="Arial"/>
                <a:cs typeface="Arial"/>
              </a:rPr>
              <a:t>i</a:t>
            </a:r>
            <a:r>
              <a:rPr sz="2000" spc="0" dirty="0">
                <a:solidFill>
                  <a:srgbClr val="222222"/>
                </a:solidFill>
                <a:latin typeface="Arial"/>
                <a:cs typeface="Arial"/>
              </a:rPr>
              <a:t>,</a:t>
            </a:r>
            <a:r>
              <a:rPr sz="2000" spc="-2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means  that R</a:t>
            </a:r>
            <a:r>
              <a:rPr sz="1950" baseline="-21367" dirty="0">
                <a:solidFill>
                  <a:srgbClr val="222222"/>
                </a:solidFill>
                <a:latin typeface="Arial"/>
                <a:cs typeface="Arial"/>
              </a:rPr>
              <a:t>j 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has been allocated by</a:t>
            </a:r>
            <a:r>
              <a:rPr sz="2000" spc="-30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</a:t>
            </a:r>
            <a:r>
              <a:rPr sz="1950" baseline="-21367" dirty="0">
                <a:solidFill>
                  <a:srgbClr val="222222"/>
                </a:solidFill>
                <a:latin typeface="Arial"/>
                <a:cs typeface="Arial"/>
              </a:rPr>
              <a:t>i</a:t>
            </a:r>
            <a:endParaRPr sz="1950" baseline="-21367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Each resource has a </a:t>
            </a:r>
            <a:r>
              <a:rPr sz="2000" spc="-5" dirty="0">
                <a:solidFill>
                  <a:srgbClr val="222222"/>
                </a:solidFill>
                <a:latin typeface="Arial"/>
                <a:cs typeface="Arial"/>
              </a:rPr>
              <a:t>fixed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number of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units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If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graph has no cycles, deadlock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cannot</a:t>
            </a:r>
            <a:r>
              <a:rPr sz="2400" spc="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exist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If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graph has a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cycle,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deadlock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may</a:t>
            </a:r>
            <a:r>
              <a:rPr sz="2400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exist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438650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38068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RAG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Example</a:t>
            </a:r>
          </a:p>
        </p:txBody>
      </p:sp>
      <p:sp>
        <p:nvSpPr>
          <p:cNvPr id="4" name="object 4"/>
          <p:cNvSpPr/>
          <p:nvPr/>
        </p:nvSpPr>
        <p:spPr>
          <a:xfrm>
            <a:off x="1286255" y="2124455"/>
            <a:ext cx="2305811" cy="2153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33752" y="4906517"/>
            <a:ext cx="12858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720" marR="5080" indent="-16002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1600" b="1" spc="-1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3300"/>
                </a:solidFill>
                <a:latin typeface="Arial"/>
                <a:cs typeface="Arial"/>
              </a:rPr>
              <a:t>cycle…and  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deadlock!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89526" y="1791461"/>
            <a:ext cx="0" cy="4191000"/>
          </a:xfrm>
          <a:custGeom>
            <a:avLst/>
            <a:gdLst/>
            <a:ahLst/>
            <a:cxnLst/>
            <a:rect l="l" t="t" r="r" b="b"/>
            <a:pathLst>
              <a:path h="4191000">
                <a:moveTo>
                  <a:pt x="0" y="0"/>
                </a:moveTo>
                <a:lnTo>
                  <a:pt x="0" y="4191000"/>
                </a:lnTo>
              </a:path>
            </a:pathLst>
          </a:custGeom>
          <a:ln w="25908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29655" y="2124455"/>
            <a:ext cx="2305811" cy="2153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04408" y="4906517"/>
            <a:ext cx="195516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8435" marR="5080" indent="-16637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Same </a:t>
            </a:r>
            <a:r>
              <a:rPr sz="1600" b="1" spc="-15" dirty="0">
                <a:solidFill>
                  <a:srgbClr val="0000FF"/>
                </a:solidFill>
                <a:latin typeface="Arial"/>
                <a:cs typeface="Arial"/>
              </a:rPr>
              <a:t>cycle…but </a:t>
            </a:r>
            <a:r>
              <a:rPr sz="1600" b="1" spc="-5" dirty="0">
                <a:solidFill>
                  <a:srgbClr val="0000FF"/>
                </a:solidFill>
                <a:latin typeface="Arial"/>
                <a:cs typeface="Arial"/>
              </a:rPr>
              <a:t>no  deadlock.</a:t>
            </a:r>
            <a:r>
              <a:rPr sz="1600" b="1" spc="4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00FF"/>
                </a:solidFill>
                <a:latin typeface="Arial"/>
                <a:cs typeface="Arial"/>
              </a:rPr>
              <a:t>Why?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4891278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4258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A </a:t>
            </a:r>
            <a:r>
              <a:rPr spc="-10" dirty="0">
                <a:solidFill>
                  <a:srgbClr val="333399"/>
                </a:solidFill>
              </a:rPr>
              <a:t>Simpler</a:t>
            </a:r>
            <a:r>
              <a:rPr spc="-4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Case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623175" cy="347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If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all resources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single unit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and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all processes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make 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single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requests,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then we can represent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resource 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state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with a simpler waits-for graph</a:t>
            </a:r>
            <a:r>
              <a:rPr sz="2400" spc="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(WFG)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WFG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consists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of a set of vertices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P={P</a:t>
            </a:r>
            <a:r>
              <a:rPr sz="2400" spc="-7" baseline="-20833" dirty="0">
                <a:solidFill>
                  <a:srgbClr val="222222"/>
                </a:solidFill>
                <a:latin typeface="Arial"/>
                <a:cs typeface="Arial"/>
              </a:rPr>
              <a:t>1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, P</a:t>
            </a:r>
            <a:r>
              <a:rPr sz="2400" spc="-7" baseline="-20833" dirty="0">
                <a:solidFill>
                  <a:srgbClr val="222222"/>
                </a:solidFill>
                <a:latin typeface="Arial"/>
                <a:cs typeface="Arial"/>
              </a:rPr>
              <a:t>2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,</a:t>
            </a:r>
            <a:r>
              <a:rPr sz="2400" spc="-8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…,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</a:t>
            </a:r>
            <a:r>
              <a:rPr sz="2400" spc="-7" baseline="-20833" dirty="0">
                <a:solidFill>
                  <a:srgbClr val="222222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} of</a:t>
            </a:r>
            <a:r>
              <a:rPr sz="24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processes</a:t>
            </a:r>
            <a:endParaRPr sz="2400">
              <a:latin typeface="Arial"/>
              <a:cs typeface="Arial"/>
            </a:endParaRPr>
          </a:p>
          <a:p>
            <a:pPr marL="756285" marR="854710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A directed edge P</a:t>
            </a:r>
            <a:r>
              <a:rPr sz="1950" baseline="-21367" dirty="0">
                <a:solidFill>
                  <a:srgbClr val="222222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222222"/>
                </a:solidFill>
                <a:latin typeface="Wingdings"/>
                <a:cs typeface="Wingdings"/>
              </a:rPr>
              <a:t>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</a:t>
            </a:r>
            <a:r>
              <a:rPr sz="1950" baseline="-21367" dirty="0">
                <a:solidFill>
                  <a:srgbClr val="222222"/>
                </a:solidFill>
                <a:latin typeface="Arial"/>
                <a:cs typeface="Arial"/>
              </a:rPr>
              <a:t>j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means that P</a:t>
            </a:r>
            <a:r>
              <a:rPr sz="1950" baseline="-21367" dirty="0">
                <a:solidFill>
                  <a:srgbClr val="222222"/>
                </a:solidFill>
                <a:latin typeface="Arial"/>
                <a:cs typeface="Arial"/>
              </a:rPr>
              <a:t>i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has requested a  resource that P</a:t>
            </a:r>
            <a:r>
              <a:rPr sz="1950" baseline="-21367" dirty="0">
                <a:solidFill>
                  <a:srgbClr val="222222"/>
                </a:solidFill>
                <a:latin typeface="Arial"/>
                <a:cs typeface="Arial"/>
              </a:rPr>
              <a:t>j 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currently</a:t>
            </a:r>
            <a:r>
              <a:rPr sz="2000" spc="-3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holds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If the graph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no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cycles, deadlock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cannot</a:t>
            </a:r>
            <a:r>
              <a:rPr sz="2400" spc="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exist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If the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graph has a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cycle,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deadlock</a:t>
            </a:r>
            <a:r>
              <a:rPr sz="2400" spc="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exists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92124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6289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Dealing With</a:t>
            </a:r>
            <a:r>
              <a:rPr spc="-40" dirty="0">
                <a:solidFill>
                  <a:srgbClr val="333399"/>
                </a:solidFill>
              </a:rPr>
              <a:t> </a:t>
            </a:r>
            <a:r>
              <a:rPr spc="-5" dirty="0">
                <a:solidFill>
                  <a:srgbClr val="333399"/>
                </a:solidFill>
              </a:rPr>
              <a:t>Deadlock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552619"/>
            <a:ext cx="7503159" cy="192913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There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are four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approaches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dealing with</a:t>
            </a:r>
            <a:r>
              <a:rPr sz="2400" spc="6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deadlock: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Ignore it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how lucky do you</a:t>
            </a:r>
            <a:r>
              <a:rPr sz="2000" spc="-15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feel?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Prevention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make it impossible for deadlock to</a:t>
            </a:r>
            <a:r>
              <a:rPr sz="2000" spc="-17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happen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Avoidance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control allocation of</a:t>
            </a:r>
            <a:r>
              <a:rPr sz="20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resources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Detection and Recovery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– look for a cycle in</a:t>
            </a:r>
            <a:r>
              <a:rPr sz="2000" spc="-11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dependencies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478536"/>
            <a:ext cx="6410706" cy="111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595376"/>
            <a:ext cx="5778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333399"/>
                </a:solidFill>
              </a:rPr>
              <a:t>Deadlock</a:t>
            </a:r>
            <a:r>
              <a:rPr spc="-60" dirty="0">
                <a:solidFill>
                  <a:srgbClr val="333399"/>
                </a:solidFill>
              </a:rPr>
              <a:t> </a:t>
            </a:r>
            <a:r>
              <a:rPr spc="-10" dirty="0">
                <a:solidFill>
                  <a:srgbClr val="333399"/>
                </a:solidFill>
              </a:rPr>
              <a:t>Prevention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October 20,</a:t>
            </a:r>
            <a:r>
              <a:rPr spc="-95" dirty="0"/>
              <a:t> </a:t>
            </a:r>
            <a:r>
              <a:rPr spc="-5" dirty="0"/>
              <a:t>2015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CSE 120 – Lecture 8 – Scheduling and</a:t>
            </a:r>
            <a:r>
              <a:rPr spc="-40" dirty="0"/>
              <a:t> </a:t>
            </a:r>
            <a:r>
              <a:rPr spc="-5" dirty="0"/>
              <a:t>Deadlock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65454" y="1625930"/>
            <a:ext cx="7703820" cy="414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3399"/>
              </a:buClr>
              <a:buSzPct val="50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Prevention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Ensure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that at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least </a:t>
            </a:r>
            <a:r>
              <a:rPr sz="2400" dirty="0">
                <a:solidFill>
                  <a:srgbClr val="222222"/>
                </a:solidFill>
                <a:latin typeface="Arial"/>
                <a:cs typeface="Arial"/>
              </a:rPr>
              <a:t>one of the</a:t>
            </a:r>
            <a:r>
              <a:rPr sz="2400" spc="1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necessary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conditions cannot</a:t>
            </a:r>
            <a:r>
              <a:rPr sz="2400" spc="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22222"/>
                </a:solidFill>
                <a:latin typeface="Arial"/>
                <a:cs typeface="Arial"/>
              </a:rPr>
              <a:t>happen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Mutual</a:t>
            </a:r>
            <a:r>
              <a:rPr sz="2000" spc="-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exclusion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Make resources sharable (not generally</a:t>
            </a:r>
            <a:r>
              <a:rPr sz="1800" spc="-12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practical)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5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Hold and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wait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Process cannot hold one resource </a:t>
            </a:r>
            <a:r>
              <a:rPr sz="1800" spc="-15" dirty="0">
                <a:solidFill>
                  <a:srgbClr val="222222"/>
                </a:solidFill>
                <a:latin typeface="Arial"/>
                <a:cs typeface="Arial"/>
              </a:rPr>
              <a:t>when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requesting</a:t>
            </a:r>
            <a:r>
              <a:rPr sz="180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another</a:t>
            </a:r>
            <a:endParaRPr sz="18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3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Process requests, releases all needed resources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at</a:t>
            </a:r>
            <a:r>
              <a:rPr sz="18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once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Preemption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OS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can preempt resource</a:t>
            </a:r>
            <a:r>
              <a:rPr sz="1800" spc="-2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(costly)</a:t>
            </a:r>
            <a:endParaRPr sz="1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Clr>
                <a:srgbClr val="333399"/>
              </a:buClr>
              <a:buSzPct val="50000"/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Circular</a:t>
            </a:r>
            <a:r>
              <a:rPr sz="2000" spc="-1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22222"/>
                </a:solidFill>
                <a:latin typeface="Arial"/>
                <a:cs typeface="Arial"/>
              </a:rPr>
              <a:t>wait</a:t>
            </a:r>
            <a:endParaRPr sz="2000">
              <a:latin typeface="Arial"/>
              <a:cs typeface="Arial"/>
            </a:endParaRPr>
          </a:p>
          <a:p>
            <a:pPr marL="1155065" marR="242570" indent="-228600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»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Impose </a:t>
            </a:r>
            <a:r>
              <a:rPr sz="1800" spc="-10" dirty="0">
                <a:solidFill>
                  <a:srgbClr val="222222"/>
                </a:solidFill>
                <a:latin typeface="Arial"/>
                <a:cs typeface="Arial"/>
              </a:rPr>
              <a:t>an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ordering (numbering) on </a:t>
            </a:r>
            <a:r>
              <a:rPr sz="18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resources and request  them in order (</a:t>
            </a:r>
            <a:r>
              <a:rPr sz="1800" spc="-5" dirty="0">
                <a:solidFill>
                  <a:srgbClr val="FF3300"/>
                </a:solidFill>
                <a:latin typeface="Arial"/>
                <a:cs typeface="Arial"/>
              </a:rPr>
              <a:t>popular implementation</a:t>
            </a:r>
            <a:r>
              <a:rPr sz="1800" spc="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3300"/>
                </a:solidFill>
                <a:latin typeface="Arial"/>
                <a:cs typeface="Arial"/>
              </a:rPr>
              <a:t>technique</a:t>
            </a:r>
            <a:r>
              <a:rPr sz="1800" spc="-5" dirty="0">
                <a:solidFill>
                  <a:srgbClr val="222222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1470</Words>
  <Application>Microsoft Office PowerPoint</Application>
  <PresentationFormat>On-screen Show (4:3)</PresentationFormat>
  <Paragraphs>218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Wingdings</vt:lpstr>
      <vt:lpstr>Office Theme</vt:lpstr>
      <vt:lpstr>CSE 120 Principles of Operating</vt:lpstr>
      <vt:lpstr>Deadlock</vt:lpstr>
      <vt:lpstr>Deadlock Definition</vt:lpstr>
      <vt:lpstr>Conditions for Deadlock</vt:lpstr>
      <vt:lpstr>Resource Allocation Graph</vt:lpstr>
      <vt:lpstr>RAG Example</vt:lpstr>
      <vt:lpstr>A Simpler Case</vt:lpstr>
      <vt:lpstr>Dealing With Deadlock</vt:lpstr>
      <vt:lpstr>Deadlock Prevention</vt:lpstr>
      <vt:lpstr>Deadlock Avoidance</vt:lpstr>
      <vt:lpstr>Banker’s Algorithm</vt:lpstr>
      <vt:lpstr>Banker’s Algorithm Simplified</vt:lpstr>
      <vt:lpstr>Detection and Recovery</vt:lpstr>
      <vt:lpstr>Deadlock Detection</vt:lpstr>
      <vt:lpstr>Deadlock Recovery</vt:lpstr>
      <vt:lpstr>Deadlock Summary</vt:lpstr>
      <vt:lpstr>Deadlock and Resources</vt:lpstr>
      <vt:lpstr>Deadlock Prevention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120</dc:title>
  <dc:creator>Geoff Voelker</dc:creator>
  <cp:lastModifiedBy>gkesden@gmail.com</cp:lastModifiedBy>
  <cp:revision>1</cp:revision>
  <dcterms:created xsi:type="dcterms:W3CDTF">2017-05-02T16:09:09Z</dcterms:created>
  <dcterms:modified xsi:type="dcterms:W3CDTF">2017-05-05T08:03:41Z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2017-05-02T00:00:00Z</vt:filetime>
  </property>
</Properties>
</file>