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24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333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333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704797"/>
            <a:ext cx="2570480" cy="4074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333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861" y="14104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1" y="13723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435" y="595376"/>
            <a:ext cx="842512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333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0765" y="1625930"/>
            <a:ext cx="7662468" cy="4269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28010" y="6398558"/>
            <a:ext cx="2962910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5454" y="6398558"/>
            <a:ext cx="1036319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4186" y="6398558"/>
            <a:ext cx="191770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1339" y="569976"/>
            <a:ext cx="2972562" cy="111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1372" y="1179575"/>
            <a:ext cx="7204709" cy="1116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1980" y="686816"/>
            <a:ext cx="64014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9900"/>
                </a:solidFill>
              </a:rPr>
              <a:t>CSE</a:t>
            </a:r>
            <a:r>
              <a:rPr spc="-80" dirty="0">
                <a:solidFill>
                  <a:srgbClr val="009900"/>
                </a:solidFill>
              </a:rPr>
              <a:t> </a:t>
            </a:r>
            <a:r>
              <a:rPr spc="-5" dirty="0">
                <a:solidFill>
                  <a:srgbClr val="009900"/>
                </a:solidFill>
              </a:rPr>
              <a:t>120</a:t>
            </a:r>
          </a:p>
          <a:p>
            <a:pPr algn="ctr">
              <a:lnSpc>
                <a:spcPct val="100000"/>
              </a:lnSpc>
            </a:pPr>
            <a:r>
              <a:rPr spc="-10" dirty="0">
                <a:solidFill>
                  <a:srgbClr val="009900"/>
                </a:solidFill>
              </a:rPr>
              <a:t>Principles </a:t>
            </a:r>
            <a:r>
              <a:rPr spc="-5" dirty="0">
                <a:solidFill>
                  <a:srgbClr val="009900"/>
                </a:solidFill>
              </a:rPr>
              <a:t>of</a:t>
            </a:r>
            <a:r>
              <a:rPr spc="-25" dirty="0">
                <a:solidFill>
                  <a:srgbClr val="009900"/>
                </a:solidFill>
              </a:rPr>
              <a:t> </a:t>
            </a:r>
            <a:r>
              <a:rPr spc="-5" dirty="0">
                <a:solidFill>
                  <a:srgbClr val="009900"/>
                </a:solidFill>
              </a:rPr>
              <a:t>Operating</a:t>
            </a:r>
          </a:p>
        </p:txBody>
      </p:sp>
      <p:sp>
        <p:nvSpPr>
          <p:cNvPr id="5" name="object 5"/>
          <p:cNvSpPr/>
          <p:nvPr/>
        </p:nvSpPr>
        <p:spPr>
          <a:xfrm>
            <a:off x="3075432" y="1789176"/>
            <a:ext cx="3024377" cy="1116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6692" y="3817620"/>
            <a:ext cx="2071878" cy="7871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31464" y="3817620"/>
            <a:ext cx="4110990" cy="7871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762000" y="1600200"/>
            <a:ext cx="7662468" cy="2757472"/>
          </a:xfrm>
          <a:prstGeom prst="rect">
            <a:avLst/>
          </a:prstGeom>
        </p:spPr>
        <p:txBody>
          <a:bodyPr vert="horz" wrap="square" lIns="0" tIns="292404" rIns="0" bIns="0" rtlCol="0">
            <a:spAutoFit/>
          </a:bodyPr>
          <a:lstStyle/>
          <a:p>
            <a:pPr marL="0" algn="ctr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09900"/>
                </a:solidFill>
                <a:latin typeface="Arial Black"/>
                <a:cs typeface="Arial Black"/>
              </a:rPr>
              <a:t>Systems</a:t>
            </a:r>
            <a:endParaRPr sz="4000" dirty="0">
              <a:latin typeface="Arial Black"/>
              <a:cs typeface="Arial Black"/>
            </a:endParaRPr>
          </a:p>
          <a:p>
            <a:pPr marL="1905" algn="ctr">
              <a:lnSpc>
                <a:spcPct val="100000"/>
              </a:lnSpc>
              <a:spcBef>
                <a:spcPts val="3894"/>
              </a:spcBef>
            </a:pPr>
            <a:r>
              <a:rPr sz="3200" b="1" spc="-5" dirty="0">
                <a:solidFill>
                  <a:srgbClr val="333399"/>
                </a:solidFill>
                <a:latin typeface="Arial Black"/>
                <a:cs typeface="Arial Black"/>
              </a:rPr>
              <a:t>Spring</a:t>
            </a:r>
            <a:r>
              <a:rPr sz="3200" b="1" spc="-75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 Black"/>
                <a:cs typeface="Arial Black"/>
              </a:rPr>
              <a:t>201</a:t>
            </a:r>
            <a:r>
              <a:rPr lang="en-US" sz="3200" b="1" dirty="0">
                <a:solidFill>
                  <a:srgbClr val="333399"/>
                </a:solidFill>
                <a:latin typeface="Arial Black"/>
                <a:cs typeface="Arial Black"/>
              </a:rPr>
              <a:t>7</a:t>
            </a:r>
            <a:endParaRPr sz="32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250"/>
              </a:spcBef>
            </a:pPr>
            <a:r>
              <a:rPr sz="2800" spc="-5" dirty="0">
                <a:solidFill>
                  <a:srgbClr val="FF3300"/>
                </a:solidFill>
              </a:rPr>
              <a:t>Condition Variables and</a:t>
            </a:r>
            <a:r>
              <a:rPr sz="2800" spc="80" dirty="0">
                <a:solidFill>
                  <a:srgbClr val="FF3300"/>
                </a:solidFill>
              </a:rPr>
              <a:t> </a:t>
            </a:r>
            <a:r>
              <a:rPr sz="2800" spc="-5" dirty="0">
                <a:solidFill>
                  <a:srgbClr val="FF3300"/>
                </a:solidFill>
              </a:rPr>
              <a:t>Monitors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58088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7950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Monitor Readers and</a:t>
            </a:r>
            <a:r>
              <a:rPr spc="-35" dirty="0"/>
              <a:t> </a:t>
            </a:r>
            <a:r>
              <a:rPr spc="-5" dirty="0"/>
              <a:t>Writers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511"/>
            <a:ext cx="6902450" cy="36855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Mesa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monitor</a:t>
            </a:r>
            <a:r>
              <a:rPr sz="2400" spc="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semantics.</a:t>
            </a:r>
            <a:endParaRPr sz="2400">
              <a:latin typeface="Arial"/>
              <a:cs typeface="Arial"/>
            </a:endParaRPr>
          </a:p>
          <a:p>
            <a:pPr marL="355600" marR="285115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Will have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four methods: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StartRead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StartWrite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EndRead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EndWrite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Monitored data: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nr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(number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readers) and</a:t>
            </a:r>
            <a:r>
              <a:rPr sz="2400" spc="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nw</a:t>
            </a:r>
            <a:endParaRPr sz="2400">
              <a:latin typeface="Arial"/>
              <a:cs typeface="Arial"/>
            </a:endParaRPr>
          </a:p>
          <a:p>
            <a:pPr marR="154305" algn="ctr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(number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writers) with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monitor</a:t>
            </a:r>
            <a:r>
              <a:rPr sz="24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invariant</a:t>
            </a:r>
            <a:endParaRPr sz="2400">
              <a:latin typeface="Arial"/>
              <a:cs typeface="Arial"/>
            </a:endParaRPr>
          </a:p>
          <a:p>
            <a:pPr marL="87503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(nr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≥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0) </a:t>
            </a:r>
            <a:r>
              <a:rPr sz="2400" dirty="0">
                <a:solidFill>
                  <a:srgbClr val="0000FF"/>
                </a:solidFill>
                <a:latin typeface="Cambria Math"/>
                <a:cs typeface="Cambria Math"/>
              </a:rPr>
              <a:t>∧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(0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≤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nw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≤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1) </a:t>
            </a:r>
            <a:r>
              <a:rPr sz="2400" dirty="0">
                <a:solidFill>
                  <a:srgbClr val="0000FF"/>
                </a:solidFill>
                <a:latin typeface="Cambria Math"/>
                <a:cs typeface="Cambria Math"/>
              </a:rPr>
              <a:t>∧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((nr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&gt;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0) </a:t>
            </a:r>
            <a:r>
              <a:rPr sz="2400" dirty="0">
                <a:solidFill>
                  <a:srgbClr val="0000FF"/>
                </a:solidFill>
                <a:latin typeface="Cambria Math"/>
                <a:cs typeface="Cambria Math"/>
              </a:rPr>
              <a:t>⇒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(nw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2400" spc="3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0))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Two</a:t>
            </a:r>
            <a:r>
              <a:rPr sz="24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conditions: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canRead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: nw =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canWrite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: (nr = 0) </a:t>
            </a:r>
            <a:r>
              <a:rPr sz="2000" dirty="0">
                <a:solidFill>
                  <a:srgbClr val="222222"/>
                </a:solidFill>
                <a:latin typeface="Cambria Math"/>
                <a:cs typeface="Cambria Math"/>
              </a:rPr>
              <a:t>∧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(nw =</a:t>
            </a:r>
            <a:r>
              <a:rPr sz="20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0)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58088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7950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Monitor Readers and</a:t>
            </a:r>
            <a:r>
              <a:rPr spc="-35" dirty="0"/>
              <a:t> </a:t>
            </a:r>
            <a:r>
              <a:rPr spc="-5" dirty="0"/>
              <a:t>Writers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228600" y="2694432"/>
            <a:ext cx="3886200" cy="3477895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Monitor </a:t>
            </a:r>
            <a:r>
              <a:rPr sz="1600" spc="-20" dirty="0">
                <a:solidFill>
                  <a:srgbClr val="0000FF"/>
                </a:solidFill>
                <a:latin typeface="Arial"/>
                <a:cs typeface="Arial"/>
              </a:rPr>
              <a:t>RW</a:t>
            </a:r>
            <a:r>
              <a:rPr sz="16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200660">
              <a:lnSpc>
                <a:spcPct val="10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int nr = 0, nw =</a:t>
            </a:r>
            <a:r>
              <a:rPr sz="16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0;</a:t>
            </a:r>
            <a:endParaRPr sz="1600">
              <a:latin typeface="Arial"/>
              <a:cs typeface="Arial"/>
            </a:endParaRPr>
          </a:p>
          <a:p>
            <a:pPr marL="200660">
              <a:lnSpc>
                <a:spcPct val="10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Condition canRead,</a:t>
            </a:r>
            <a:r>
              <a:rPr sz="16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canWrite;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Times New Roman"/>
              <a:cs typeface="Times New Roman"/>
            </a:endParaRPr>
          </a:p>
          <a:p>
            <a:pPr marL="200660">
              <a:lnSpc>
                <a:spcPct val="10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void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StartRead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()</a:t>
            </a:r>
            <a:r>
              <a:rPr sz="16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314960" marR="537210">
              <a:lnSpc>
                <a:spcPct val="120000"/>
              </a:lnSpc>
            </a:pP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(nw </a:t>
            </a:r>
            <a:r>
              <a:rPr sz="1600" spc="-25" dirty="0">
                <a:solidFill>
                  <a:srgbClr val="222222"/>
                </a:solidFill>
                <a:latin typeface="Arial"/>
                <a:cs typeface="Arial"/>
              </a:rPr>
              <a:t>!=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0) do wait(canRead);  nr++;</a:t>
            </a:r>
            <a:endParaRPr sz="1600">
              <a:latin typeface="Arial"/>
              <a:cs typeface="Arial"/>
            </a:endParaRPr>
          </a:p>
          <a:p>
            <a:pPr marL="200660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Times New Roman"/>
              <a:cs typeface="Times New Roman"/>
            </a:endParaRPr>
          </a:p>
          <a:p>
            <a:pPr marL="314960" marR="2076450" indent="-114300">
              <a:lnSpc>
                <a:spcPct val="12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void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EndRead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() {  nr--;</a:t>
            </a:r>
            <a:endParaRPr sz="1600">
              <a:latin typeface="Arial"/>
              <a:cs typeface="Arial"/>
            </a:endParaRPr>
          </a:p>
          <a:p>
            <a:pPr marL="20066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3400" y="2694432"/>
            <a:ext cx="4495800" cy="2646045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2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void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StartWrite</a:t>
            </a:r>
            <a:r>
              <a:rPr sz="16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315595" marR="354330">
              <a:lnSpc>
                <a:spcPct val="12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while (nr </a:t>
            </a:r>
            <a:r>
              <a:rPr sz="1600" spc="-25" dirty="0">
                <a:solidFill>
                  <a:srgbClr val="222222"/>
                </a:solidFill>
                <a:latin typeface="Arial"/>
                <a:cs typeface="Arial"/>
              </a:rPr>
              <a:t>!=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0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||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nw </a:t>
            </a:r>
            <a:r>
              <a:rPr sz="1600" spc="-25" dirty="0">
                <a:solidFill>
                  <a:srgbClr val="222222"/>
                </a:solidFill>
                <a:latin typeface="Arial"/>
                <a:cs typeface="Arial"/>
              </a:rPr>
              <a:t>!=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0) do wait(canWrite);  nw++;</a:t>
            </a:r>
            <a:endParaRPr sz="1600">
              <a:latin typeface="Arial"/>
              <a:cs typeface="Arial"/>
            </a:endParaRPr>
          </a:p>
          <a:p>
            <a:pPr marL="201295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Times New Roman"/>
              <a:cs typeface="Times New Roman"/>
            </a:endParaRPr>
          </a:p>
          <a:p>
            <a:pPr marL="315595" marR="2698750" indent="-114300">
              <a:lnSpc>
                <a:spcPct val="12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void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EndWrite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() { 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nw--;</a:t>
            </a:r>
            <a:endParaRPr sz="1600">
              <a:latin typeface="Arial"/>
              <a:cs typeface="Arial"/>
            </a:endParaRPr>
          </a:p>
          <a:p>
            <a:pPr marL="201295">
              <a:lnSpc>
                <a:spcPct val="10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// end</a:t>
            </a:r>
            <a:r>
              <a:rPr sz="1600" spc="-2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monitor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5454" y="1552619"/>
            <a:ext cx="4733925" cy="83185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Write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with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just</a:t>
            </a:r>
            <a:r>
              <a:rPr sz="24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wait()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Will be safe, maybe not </a:t>
            </a:r>
            <a:r>
              <a:rPr sz="2000" spc="-5" dirty="0">
                <a:solidFill>
                  <a:srgbClr val="D50092"/>
                </a:solidFill>
                <a:latin typeface="Arial"/>
                <a:cs typeface="Arial"/>
              </a:rPr>
              <a:t>live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–</a:t>
            </a:r>
            <a:r>
              <a:rPr sz="2000" spc="-114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why?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58088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7950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Monitor Readers and</a:t>
            </a:r>
            <a:r>
              <a:rPr spc="-35" dirty="0"/>
              <a:t> </a:t>
            </a:r>
            <a:r>
              <a:rPr spc="-5" dirty="0"/>
              <a:t>Writers</a:t>
            </a:r>
          </a:p>
        </p:txBody>
      </p:sp>
      <p:sp>
        <p:nvSpPr>
          <p:cNvPr id="4" name="object 4"/>
          <p:cNvSpPr/>
          <p:nvPr/>
        </p:nvSpPr>
        <p:spPr>
          <a:xfrm>
            <a:off x="228600" y="2220467"/>
            <a:ext cx="3886200" cy="3723640"/>
          </a:xfrm>
          <a:custGeom>
            <a:avLst/>
            <a:gdLst/>
            <a:ahLst/>
            <a:cxnLst/>
            <a:rect l="l" t="t" r="r" b="b"/>
            <a:pathLst>
              <a:path w="3886200" h="3723640">
                <a:moveTo>
                  <a:pt x="0" y="3723132"/>
                </a:moveTo>
                <a:lnTo>
                  <a:pt x="3886200" y="3723132"/>
                </a:lnTo>
                <a:lnTo>
                  <a:pt x="3886200" y="0"/>
                </a:lnTo>
                <a:lnTo>
                  <a:pt x="0" y="0"/>
                </a:lnTo>
                <a:lnTo>
                  <a:pt x="0" y="3723132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0040" y="2249804"/>
            <a:ext cx="28187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Monitor </a:t>
            </a:r>
            <a:r>
              <a:rPr sz="1600" spc="-20" dirty="0">
                <a:solidFill>
                  <a:srgbClr val="0000FF"/>
                </a:solidFill>
                <a:latin typeface="Arial"/>
                <a:cs typeface="Arial"/>
              </a:rPr>
              <a:t>RW</a:t>
            </a:r>
            <a:r>
              <a:rPr sz="16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int nr = 0, nw =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0;</a:t>
            </a:r>
            <a:endParaRPr sz="160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Condition canRead,</a:t>
            </a:r>
            <a:r>
              <a:rPr sz="16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canWrite;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340" y="3273704"/>
            <a:ext cx="3143885" cy="90360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84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void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StartRead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()</a:t>
            </a:r>
            <a:r>
              <a:rPr sz="16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114300" marR="5080">
              <a:lnSpc>
                <a:spcPts val="2310"/>
              </a:lnSpc>
              <a:spcBef>
                <a:spcPts val="135"/>
              </a:spcBef>
            </a:pP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(nw </a:t>
            </a:r>
            <a:r>
              <a:rPr sz="1600" spc="-25" dirty="0">
                <a:solidFill>
                  <a:srgbClr val="222222"/>
                </a:solidFill>
                <a:latin typeface="Arial"/>
                <a:cs typeface="Arial"/>
              </a:rPr>
              <a:t>!=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0) do wait(canRead);  nr++;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4340" y="4201159"/>
            <a:ext cx="806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340" y="4736998"/>
            <a:ext cx="2645410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1045210" indent="-114300">
              <a:lnSpc>
                <a:spcPct val="120000"/>
              </a:lnSpc>
              <a:spcBef>
                <a:spcPts val="10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void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EndRead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()</a:t>
            </a:r>
            <a:r>
              <a:rPr sz="16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  nr--;</a:t>
            </a:r>
            <a:endParaRPr sz="160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if (nr == 0)</a:t>
            </a:r>
            <a:r>
              <a:rPr sz="16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signal(canWrite);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43400" y="2220467"/>
            <a:ext cx="4495800" cy="3185160"/>
          </a:xfrm>
          <a:custGeom>
            <a:avLst/>
            <a:gdLst/>
            <a:ahLst/>
            <a:cxnLst/>
            <a:rect l="l" t="t" r="r" b="b"/>
            <a:pathLst>
              <a:path w="4495800" h="3185160">
                <a:moveTo>
                  <a:pt x="0" y="3185160"/>
                </a:moveTo>
                <a:lnTo>
                  <a:pt x="4495800" y="3185160"/>
                </a:lnTo>
                <a:lnTo>
                  <a:pt x="4495800" y="0"/>
                </a:lnTo>
                <a:lnTo>
                  <a:pt x="0" y="0"/>
                </a:lnTo>
                <a:lnTo>
                  <a:pt x="0" y="318516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49775" y="2200046"/>
            <a:ext cx="3935095" cy="9042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84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void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StartWrite ()</a:t>
            </a:r>
            <a:r>
              <a:rPr sz="16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114300" marR="5080">
              <a:lnSpc>
                <a:spcPct val="12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while (nr </a:t>
            </a:r>
            <a:r>
              <a:rPr sz="1600" spc="-25" dirty="0">
                <a:solidFill>
                  <a:srgbClr val="222222"/>
                </a:solidFill>
                <a:latin typeface="Arial"/>
                <a:cs typeface="Arial"/>
              </a:rPr>
              <a:t>!=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0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||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nw </a:t>
            </a:r>
            <a:r>
              <a:rPr sz="1600" spc="-25" dirty="0">
                <a:solidFill>
                  <a:srgbClr val="222222"/>
                </a:solidFill>
                <a:latin typeface="Arial"/>
                <a:cs typeface="Arial"/>
              </a:rPr>
              <a:t>!=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0) do wait(canWrite);  nw++;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49775" y="3128010"/>
            <a:ext cx="806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35475" y="3663594"/>
            <a:ext cx="2135505" cy="168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434975" indent="-114300">
              <a:lnSpc>
                <a:spcPct val="120100"/>
              </a:lnSpc>
              <a:spcBef>
                <a:spcPts val="10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void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EndWrite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()</a:t>
            </a:r>
            <a:r>
              <a:rPr sz="16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 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nw--;</a:t>
            </a:r>
            <a:endParaRPr sz="1600">
              <a:latin typeface="Arial"/>
              <a:cs typeface="Arial"/>
            </a:endParaRPr>
          </a:p>
          <a:p>
            <a:pPr marL="228600" marR="508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broadcast(canRead);  signal(canWrite);</a:t>
            </a:r>
            <a:endParaRPr sz="160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// end</a:t>
            </a:r>
            <a:r>
              <a:rPr sz="1600" spc="-3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monitor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949" y="1625930"/>
            <a:ext cx="418337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add signal() and</a:t>
            </a:r>
            <a:r>
              <a:rPr sz="24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broadcast()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29054" y="4325492"/>
            <a:ext cx="203453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D50092"/>
                </a:solidFill>
                <a:latin typeface="Arial"/>
                <a:cs typeface="Arial"/>
              </a:rPr>
              <a:t>can </a:t>
            </a:r>
            <a:r>
              <a:rPr sz="1400" spc="-10" dirty="0">
                <a:solidFill>
                  <a:srgbClr val="D50092"/>
                </a:solidFill>
                <a:latin typeface="Arial"/>
                <a:cs typeface="Arial"/>
              </a:rPr>
              <a:t>we </a:t>
            </a:r>
            <a:r>
              <a:rPr sz="1400" dirty="0">
                <a:solidFill>
                  <a:srgbClr val="D50092"/>
                </a:solidFill>
                <a:latin typeface="Arial"/>
                <a:cs typeface="Arial"/>
              </a:rPr>
              <a:t>put a signal</a:t>
            </a:r>
            <a:r>
              <a:rPr sz="1400" spc="-12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50092"/>
                </a:solidFill>
                <a:latin typeface="Arial"/>
                <a:cs typeface="Arial"/>
              </a:rPr>
              <a:t>here?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77889" y="3198367"/>
            <a:ext cx="20351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D50092"/>
                </a:solidFill>
                <a:latin typeface="Arial"/>
                <a:cs typeface="Arial"/>
              </a:rPr>
              <a:t>can </a:t>
            </a:r>
            <a:r>
              <a:rPr sz="1400" spc="-10" dirty="0">
                <a:solidFill>
                  <a:srgbClr val="D50092"/>
                </a:solidFill>
                <a:latin typeface="Arial"/>
                <a:cs typeface="Arial"/>
              </a:rPr>
              <a:t>we </a:t>
            </a:r>
            <a:r>
              <a:rPr sz="1400" dirty="0">
                <a:solidFill>
                  <a:srgbClr val="D50092"/>
                </a:solidFill>
                <a:latin typeface="Arial"/>
                <a:cs typeface="Arial"/>
              </a:rPr>
              <a:t>put a signal</a:t>
            </a:r>
            <a:r>
              <a:rPr sz="1400" spc="-12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50092"/>
                </a:solidFill>
                <a:latin typeface="Arial"/>
                <a:cs typeface="Arial"/>
              </a:rPr>
              <a:t>here?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05400" y="3101213"/>
            <a:ext cx="1296670" cy="182245"/>
          </a:xfrm>
          <a:custGeom>
            <a:avLst/>
            <a:gdLst/>
            <a:ahLst/>
            <a:cxnLst/>
            <a:rect l="l" t="t" r="r" b="b"/>
            <a:pathLst>
              <a:path w="1296670" h="182245">
                <a:moveTo>
                  <a:pt x="84908" y="26521"/>
                </a:moveTo>
                <a:lnTo>
                  <a:pt x="75691" y="31876"/>
                </a:lnTo>
                <a:lnTo>
                  <a:pt x="83400" y="39223"/>
                </a:lnTo>
                <a:lnTo>
                  <a:pt x="1294638" y="181737"/>
                </a:lnTo>
                <a:lnTo>
                  <a:pt x="1296162" y="169037"/>
                </a:lnTo>
                <a:lnTo>
                  <a:pt x="84908" y="26521"/>
                </a:lnTo>
                <a:close/>
              </a:path>
              <a:path w="1296670" h="182245">
                <a:moveTo>
                  <a:pt x="130555" y="0"/>
                </a:moveTo>
                <a:lnTo>
                  <a:pt x="0" y="22987"/>
                </a:lnTo>
                <a:lnTo>
                  <a:pt x="121665" y="75691"/>
                </a:lnTo>
                <a:lnTo>
                  <a:pt x="83400" y="39223"/>
                </a:lnTo>
                <a:lnTo>
                  <a:pt x="74929" y="38226"/>
                </a:lnTo>
                <a:lnTo>
                  <a:pt x="76453" y="25526"/>
                </a:lnTo>
                <a:lnTo>
                  <a:pt x="86621" y="25526"/>
                </a:lnTo>
                <a:lnTo>
                  <a:pt x="130555" y="0"/>
                </a:lnTo>
                <a:close/>
              </a:path>
              <a:path w="1296670" h="182245">
                <a:moveTo>
                  <a:pt x="75691" y="31876"/>
                </a:moveTo>
                <a:lnTo>
                  <a:pt x="74929" y="38226"/>
                </a:lnTo>
                <a:lnTo>
                  <a:pt x="83400" y="39223"/>
                </a:lnTo>
                <a:lnTo>
                  <a:pt x="75691" y="31876"/>
                </a:lnTo>
                <a:close/>
              </a:path>
              <a:path w="1296670" h="182245">
                <a:moveTo>
                  <a:pt x="76453" y="25526"/>
                </a:moveTo>
                <a:lnTo>
                  <a:pt x="75691" y="31876"/>
                </a:lnTo>
                <a:lnTo>
                  <a:pt x="84908" y="26521"/>
                </a:lnTo>
                <a:lnTo>
                  <a:pt x="76453" y="25526"/>
                </a:lnTo>
                <a:close/>
              </a:path>
              <a:path w="1296670" h="182245">
                <a:moveTo>
                  <a:pt x="86621" y="25526"/>
                </a:moveTo>
                <a:lnTo>
                  <a:pt x="76453" y="25526"/>
                </a:lnTo>
                <a:lnTo>
                  <a:pt x="84908" y="26521"/>
                </a:lnTo>
                <a:lnTo>
                  <a:pt x="86621" y="25526"/>
                </a:lnTo>
                <a:close/>
              </a:path>
            </a:pathLst>
          </a:custGeom>
          <a:solidFill>
            <a:srgbClr val="D50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8200" y="4250435"/>
            <a:ext cx="915669" cy="175895"/>
          </a:xfrm>
          <a:custGeom>
            <a:avLst/>
            <a:gdLst/>
            <a:ahLst/>
            <a:cxnLst/>
            <a:rect l="l" t="t" r="r" b="b"/>
            <a:pathLst>
              <a:path w="915669" h="175895">
                <a:moveTo>
                  <a:pt x="84652" y="24396"/>
                </a:moveTo>
                <a:lnTo>
                  <a:pt x="75158" y="29337"/>
                </a:lnTo>
                <a:lnTo>
                  <a:pt x="82436" y="36946"/>
                </a:lnTo>
                <a:lnTo>
                  <a:pt x="913383" y="175387"/>
                </a:lnTo>
                <a:lnTo>
                  <a:pt x="915416" y="162940"/>
                </a:lnTo>
                <a:lnTo>
                  <a:pt x="84652" y="24396"/>
                </a:lnTo>
                <a:close/>
              </a:path>
              <a:path w="915669" h="175895">
                <a:moveTo>
                  <a:pt x="131533" y="0"/>
                </a:moveTo>
                <a:lnTo>
                  <a:pt x="0" y="16763"/>
                </a:lnTo>
                <a:lnTo>
                  <a:pt x="119011" y="75183"/>
                </a:lnTo>
                <a:lnTo>
                  <a:pt x="82436" y="36946"/>
                </a:lnTo>
                <a:lnTo>
                  <a:pt x="74117" y="35559"/>
                </a:lnTo>
                <a:lnTo>
                  <a:pt x="76200" y="22987"/>
                </a:lnTo>
                <a:lnTo>
                  <a:pt x="87361" y="22987"/>
                </a:lnTo>
                <a:lnTo>
                  <a:pt x="131533" y="0"/>
                </a:lnTo>
                <a:close/>
              </a:path>
              <a:path w="915669" h="175895">
                <a:moveTo>
                  <a:pt x="76200" y="22987"/>
                </a:moveTo>
                <a:lnTo>
                  <a:pt x="74117" y="35559"/>
                </a:lnTo>
                <a:lnTo>
                  <a:pt x="82436" y="36946"/>
                </a:lnTo>
                <a:lnTo>
                  <a:pt x="75158" y="29337"/>
                </a:lnTo>
                <a:lnTo>
                  <a:pt x="84652" y="24396"/>
                </a:lnTo>
                <a:lnTo>
                  <a:pt x="76200" y="22987"/>
                </a:lnTo>
                <a:close/>
              </a:path>
              <a:path w="915669" h="175895">
                <a:moveTo>
                  <a:pt x="87361" y="22987"/>
                </a:moveTo>
                <a:lnTo>
                  <a:pt x="76200" y="22987"/>
                </a:lnTo>
                <a:lnTo>
                  <a:pt x="84652" y="24396"/>
                </a:lnTo>
                <a:lnTo>
                  <a:pt x="87361" y="22987"/>
                </a:lnTo>
                <a:close/>
              </a:path>
            </a:pathLst>
          </a:custGeom>
          <a:solidFill>
            <a:srgbClr val="D50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58088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7950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Monitor Readers and</a:t>
            </a:r>
            <a:r>
              <a:rPr spc="-35" dirty="0"/>
              <a:t> </a:t>
            </a:r>
            <a:r>
              <a:rPr spc="-5" dirty="0"/>
              <a:t>Writers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511"/>
            <a:ext cx="7063105" cy="12700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there any priority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between readers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24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writers?</a:t>
            </a:r>
            <a:endParaRPr sz="2400">
              <a:latin typeface="Arial"/>
              <a:cs typeface="Arial"/>
            </a:endParaRPr>
          </a:p>
          <a:p>
            <a:pPr marL="355600" marR="4191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if you wanted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ensure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 waiting writer  would have priority over new</a:t>
            </a:r>
            <a:r>
              <a:rPr sz="2400" spc="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readers?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76148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130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Monitors and</a:t>
            </a:r>
            <a:r>
              <a:rPr spc="-70" dirty="0"/>
              <a:t> </a:t>
            </a:r>
            <a:r>
              <a:rPr spc="-5" dirty="0"/>
              <a:t>Java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555865" cy="453961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lock and condition variable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are in every Java</a:t>
            </a:r>
            <a:r>
              <a:rPr sz="24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object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No explicit classes for locks or condition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variables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Every object is/has a</a:t>
            </a:r>
            <a:r>
              <a:rPr sz="24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monitor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At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most one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 can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be inside an object’s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monitor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thread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enters an object’s monitor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by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Executing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method declared</a:t>
            </a:r>
            <a:r>
              <a:rPr sz="18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“synchronized”</a:t>
            </a:r>
            <a:endParaRPr sz="1800">
              <a:latin typeface="Arial"/>
              <a:cs typeface="Arial"/>
            </a:endParaRPr>
          </a:p>
          <a:p>
            <a:pPr marL="1612265" lvl="2" indent="-228600">
              <a:lnSpc>
                <a:spcPct val="100000"/>
              </a:lnSpc>
              <a:spcBef>
                <a:spcPts val="390"/>
              </a:spcBef>
              <a:buClr>
                <a:srgbClr val="333399"/>
              </a:buClr>
              <a:buSzPct val="50000"/>
              <a:buFont typeface="Wingdings"/>
              <a:buChar char=""/>
              <a:tabLst>
                <a:tab pos="1612265" algn="l"/>
                <a:tab pos="1612900" algn="l"/>
              </a:tabLst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Can mix synchronized/unsynchronized methods in same</a:t>
            </a:r>
            <a:r>
              <a:rPr sz="16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class</a:t>
            </a:r>
            <a:endParaRPr sz="16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2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Executing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body of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“synchronized”</a:t>
            </a:r>
            <a:r>
              <a:rPr sz="18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statement</a:t>
            </a:r>
            <a:endParaRPr sz="1800">
              <a:latin typeface="Arial"/>
              <a:cs typeface="Arial"/>
            </a:endParaRPr>
          </a:p>
          <a:p>
            <a:pPr marL="1612265" lvl="2" indent="-228600">
              <a:lnSpc>
                <a:spcPct val="100000"/>
              </a:lnSpc>
              <a:spcBef>
                <a:spcPts val="390"/>
              </a:spcBef>
              <a:buClr>
                <a:srgbClr val="333399"/>
              </a:buClr>
              <a:buSzPct val="50000"/>
              <a:buFont typeface="Wingdings"/>
              <a:buChar char=""/>
              <a:tabLst>
                <a:tab pos="1612265" algn="l"/>
                <a:tab pos="1612900" algn="l"/>
              </a:tabLst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Supports finer-grained locking than an entire</a:t>
            </a:r>
            <a:r>
              <a:rPr sz="16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procedure</a:t>
            </a:r>
            <a:endParaRPr sz="1600">
              <a:latin typeface="Arial"/>
              <a:cs typeface="Arial"/>
            </a:endParaRPr>
          </a:p>
          <a:p>
            <a:pPr marL="1612265" lvl="2" indent="-228600">
              <a:lnSpc>
                <a:spcPct val="100000"/>
              </a:lnSpc>
              <a:spcBef>
                <a:spcPts val="380"/>
              </a:spcBef>
              <a:buClr>
                <a:srgbClr val="333399"/>
              </a:buClr>
              <a:buSzPct val="50000"/>
              <a:buFont typeface="Wingdings"/>
              <a:buChar char=""/>
              <a:tabLst>
                <a:tab pos="1612265" algn="l"/>
                <a:tab pos="1612900" algn="l"/>
              </a:tabLst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Identical to the Modula-2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“LOCK (m) DO”</a:t>
            </a:r>
            <a:r>
              <a:rPr sz="1600" spc="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construct</a:t>
            </a:r>
            <a:endParaRPr sz="1600">
              <a:latin typeface="Arial"/>
              <a:cs typeface="Arial"/>
            </a:endParaRPr>
          </a:p>
          <a:p>
            <a:pPr marL="756285" marR="162560" lvl="1" indent="-286385">
              <a:lnSpc>
                <a:spcPct val="100000"/>
              </a:lnSpc>
              <a:spcBef>
                <a:spcPts val="459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compiler generates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code to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acquire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object’s lock at 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start of the method and release it just before</a:t>
            </a:r>
            <a:r>
              <a:rPr sz="2000" spc="-2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returning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The lock itself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implicit, programmers do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not worry about</a:t>
            </a:r>
            <a:r>
              <a:rPr sz="18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76148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130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Monitors and</a:t>
            </a:r>
            <a:r>
              <a:rPr spc="-70" dirty="0"/>
              <a:t> </a:t>
            </a:r>
            <a:r>
              <a:rPr spc="-5" dirty="0"/>
              <a:t>Java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195820" cy="236855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Every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object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be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treated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as 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condition</a:t>
            </a:r>
            <a:r>
              <a:rPr sz="24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variable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Half of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Object’s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methods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are for</a:t>
            </a:r>
            <a:r>
              <a:rPr sz="2000" spc="-1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synchronization!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Take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 look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at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Java Object</a:t>
            </a:r>
            <a:r>
              <a:rPr sz="24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class: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Object::wait(*) is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Condition::wait()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Object::notify()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is</a:t>
            </a:r>
            <a:r>
              <a:rPr sz="20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Condition::signal()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Object::notifyAll()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is</a:t>
            </a:r>
            <a:r>
              <a:rPr sz="20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Condition::broadcast()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76148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130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Monitors and</a:t>
            </a:r>
            <a:r>
              <a:rPr spc="-70" dirty="0"/>
              <a:t> </a:t>
            </a:r>
            <a:r>
              <a:rPr spc="-5" dirty="0"/>
              <a:t>Java</a:t>
            </a:r>
          </a:p>
        </p:txBody>
      </p:sp>
      <p:sp>
        <p:nvSpPr>
          <p:cNvPr id="4" name="object 4"/>
          <p:cNvSpPr/>
          <p:nvPr/>
        </p:nvSpPr>
        <p:spPr>
          <a:xfrm>
            <a:off x="533400" y="1786127"/>
            <a:ext cx="3000755" cy="476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3175" y="5970523"/>
            <a:ext cx="44151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333399"/>
                </a:solidFill>
                <a:latin typeface="Wingdings"/>
                <a:cs typeface="Wingdings"/>
              </a:rPr>
              <a:t>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https://commons.wikimedia.org/wiki/Fi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le:Monitor_(synchronization)-Java.png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203185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572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Condition Vars &amp;</a:t>
            </a:r>
            <a:r>
              <a:rPr spc="-30" dirty="0"/>
              <a:t> </a:t>
            </a:r>
            <a:r>
              <a:rPr spc="-5" dirty="0"/>
              <a:t>Locks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54186" y="6398558"/>
            <a:ext cx="1911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17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73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79730" algn="l"/>
                <a:tab pos="380365" algn="l"/>
              </a:tabLst>
            </a:pPr>
            <a:r>
              <a:rPr spc="-5" dirty="0"/>
              <a:t>Condition variables </a:t>
            </a:r>
            <a:r>
              <a:rPr dirty="0"/>
              <a:t>are </a:t>
            </a:r>
            <a:r>
              <a:rPr spc="-5" dirty="0"/>
              <a:t>also used without monitors</a:t>
            </a:r>
            <a:r>
              <a:rPr spc="150" dirty="0"/>
              <a:t> </a:t>
            </a:r>
            <a:r>
              <a:rPr dirty="0"/>
              <a:t>in</a:t>
            </a:r>
          </a:p>
          <a:p>
            <a:pPr marL="379730">
              <a:lnSpc>
                <a:spcPct val="100000"/>
              </a:lnSpc>
            </a:pPr>
            <a:r>
              <a:rPr spc="-5" dirty="0"/>
              <a:t>conjunction with </a:t>
            </a:r>
            <a:r>
              <a:rPr spc="-5" dirty="0">
                <a:solidFill>
                  <a:srgbClr val="0000FF"/>
                </a:solidFill>
              </a:rPr>
              <a:t>blocking</a:t>
            </a:r>
            <a:r>
              <a:rPr spc="60" dirty="0">
                <a:solidFill>
                  <a:srgbClr val="0000FF"/>
                </a:solidFill>
              </a:rPr>
              <a:t> </a:t>
            </a:r>
            <a:r>
              <a:rPr spc="-5" dirty="0"/>
              <a:t>locks</a:t>
            </a:r>
          </a:p>
          <a:p>
            <a:pPr marL="78041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81050" algn="l"/>
                <a:tab pos="78168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This is what you are implementing in Project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37973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79730" algn="l"/>
                <a:tab pos="380365" algn="l"/>
              </a:tabLst>
            </a:pPr>
            <a:r>
              <a:rPr dirty="0"/>
              <a:t>A </a:t>
            </a:r>
            <a:r>
              <a:rPr spc="-5" dirty="0"/>
              <a:t>monitor </a:t>
            </a:r>
            <a:r>
              <a:rPr spc="-10" dirty="0"/>
              <a:t>is </a:t>
            </a:r>
            <a:r>
              <a:rPr spc="-5" dirty="0"/>
              <a:t>“just like” </a:t>
            </a:r>
            <a:r>
              <a:rPr dirty="0"/>
              <a:t>a </a:t>
            </a:r>
            <a:r>
              <a:rPr spc="-5" dirty="0"/>
              <a:t>module whose </a:t>
            </a:r>
            <a:r>
              <a:rPr dirty="0"/>
              <a:t>state</a:t>
            </a:r>
            <a:r>
              <a:rPr spc="0" dirty="0"/>
              <a:t> </a:t>
            </a:r>
            <a:r>
              <a:rPr spc="-5" dirty="0"/>
              <a:t>includes</a:t>
            </a:r>
          </a:p>
          <a:p>
            <a:pPr marL="379730">
              <a:lnSpc>
                <a:spcPct val="100000"/>
              </a:lnSpc>
            </a:pPr>
            <a:r>
              <a:rPr spc="-5" dirty="0"/>
              <a:t>a condition variable and a</a:t>
            </a:r>
            <a:r>
              <a:rPr spc="55" dirty="0"/>
              <a:t> </a:t>
            </a:r>
            <a:r>
              <a:rPr spc="-5" dirty="0"/>
              <a:t>lock</a:t>
            </a:r>
          </a:p>
          <a:p>
            <a:pPr marL="78041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81050" algn="l"/>
                <a:tab pos="781685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Difference is syntactic; with monitors, compiler adds the</a:t>
            </a:r>
            <a:r>
              <a:rPr sz="2000" spc="-1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code</a:t>
            </a:r>
            <a:endParaRPr sz="2000">
              <a:latin typeface="Arial"/>
              <a:cs typeface="Arial"/>
            </a:endParaRPr>
          </a:p>
          <a:p>
            <a:pPr marL="37973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79730" algn="l"/>
                <a:tab pos="380365" algn="l"/>
              </a:tabLst>
            </a:pPr>
            <a:r>
              <a:rPr dirty="0"/>
              <a:t>It </a:t>
            </a:r>
            <a:r>
              <a:rPr spc="-5" dirty="0"/>
              <a:t>is “just as if” each procedure in </a:t>
            </a:r>
            <a:r>
              <a:rPr dirty="0"/>
              <a:t>the </a:t>
            </a:r>
            <a:r>
              <a:rPr spc="-5" dirty="0"/>
              <a:t>module</a:t>
            </a:r>
            <a:r>
              <a:rPr spc="-40" dirty="0"/>
              <a:t> </a:t>
            </a:r>
            <a:r>
              <a:rPr spc="-5" dirty="0"/>
              <a:t>calls</a:t>
            </a:r>
          </a:p>
          <a:p>
            <a:pPr marL="379730">
              <a:lnSpc>
                <a:spcPct val="100000"/>
              </a:lnSpc>
            </a:pPr>
            <a:r>
              <a:rPr spc="-5" dirty="0"/>
              <a:t>acquire() </a:t>
            </a:r>
            <a:r>
              <a:rPr dirty="0"/>
              <a:t>on entry </a:t>
            </a:r>
            <a:r>
              <a:rPr spc="-5" dirty="0"/>
              <a:t>and release() </a:t>
            </a:r>
            <a:r>
              <a:rPr dirty="0"/>
              <a:t>on</a:t>
            </a:r>
            <a:r>
              <a:rPr spc="25" dirty="0"/>
              <a:t> </a:t>
            </a:r>
            <a:r>
              <a:rPr spc="-5" dirty="0"/>
              <a:t>exit</a:t>
            </a:r>
          </a:p>
          <a:p>
            <a:pPr marL="780415" lvl="1" indent="-286385">
              <a:lnSpc>
                <a:spcPct val="100000"/>
              </a:lnSpc>
              <a:spcBef>
                <a:spcPts val="489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81050" algn="l"/>
                <a:tab pos="78168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But can be done anywhere in procedure, at finer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granularity</a:t>
            </a:r>
            <a:endParaRPr sz="2000">
              <a:latin typeface="Arial"/>
              <a:cs typeface="Arial"/>
            </a:endParaRPr>
          </a:p>
          <a:p>
            <a:pPr marL="37973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79730" algn="l"/>
                <a:tab pos="380365" algn="l"/>
              </a:tabLst>
            </a:pPr>
            <a:r>
              <a:rPr dirty="0"/>
              <a:t>With </a:t>
            </a:r>
            <a:r>
              <a:rPr spc="-5" dirty="0"/>
              <a:t>condition variables, the module methods</a:t>
            </a:r>
            <a:r>
              <a:rPr spc="105" dirty="0"/>
              <a:t> </a:t>
            </a:r>
            <a:r>
              <a:rPr spc="-5" dirty="0"/>
              <a:t>may</a:t>
            </a:r>
          </a:p>
          <a:p>
            <a:pPr marL="379730">
              <a:lnSpc>
                <a:spcPct val="100000"/>
              </a:lnSpc>
            </a:pPr>
            <a:r>
              <a:rPr spc="-5" dirty="0"/>
              <a:t>wait </a:t>
            </a:r>
            <a:r>
              <a:rPr dirty="0"/>
              <a:t>and </a:t>
            </a:r>
            <a:r>
              <a:rPr spc="-5" dirty="0"/>
              <a:t>signal </a:t>
            </a:r>
            <a:r>
              <a:rPr dirty="0"/>
              <a:t>on </a:t>
            </a:r>
            <a:r>
              <a:rPr spc="-5" dirty="0"/>
              <a:t>independent</a:t>
            </a:r>
            <a:r>
              <a:rPr spc="55" dirty="0"/>
              <a:t> </a:t>
            </a:r>
            <a:r>
              <a:rPr spc="-5" dirty="0"/>
              <a:t>conditions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10133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470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Condition</a:t>
            </a:r>
            <a:r>
              <a:rPr spc="-50" dirty="0"/>
              <a:t> </a:t>
            </a:r>
            <a:r>
              <a:rPr spc="-5" dirty="0"/>
              <a:t>Variables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54186" y="6398558"/>
            <a:ext cx="1911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18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766050" cy="34290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Condition variables support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three</a:t>
            </a:r>
            <a:r>
              <a:rPr sz="2400" spc="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operations: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Wait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– release monitor lock, wait for C/V to be</a:t>
            </a:r>
            <a:r>
              <a:rPr sz="20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signaled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So condition variables have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wait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queues,</a:t>
            </a:r>
            <a:r>
              <a:rPr sz="18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too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6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Signal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– wakeup one waiting</a:t>
            </a:r>
            <a:r>
              <a:rPr sz="20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Broadcast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– wakeup all waiting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Condition variables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are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not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boolean</a:t>
            </a:r>
            <a:r>
              <a:rPr sz="2400" spc="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objects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“if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(condition_variable) then” …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does not make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sense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“if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(num_resources == 0) then wait(resources_available)”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does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 example will make this more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clear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903198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Condition Vars !=</a:t>
            </a:r>
            <a:r>
              <a:rPr spc="-25" dirty="0"/>
              <a:t> </a:t>
            </a:r>
            <a:r>
              <a:rPr spc="-10" dirty="0"/>
              <a:t>Semaphores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54186" y="6398558"/>
            <a:ext cx="1911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19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656830" cy="459486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Condition variables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!=</a:t>
            </a:r>
            <a:r>
              <a:rPr sz="24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semaphores</a:t>
            </a:r>
            <a:endParaRPr sz="2400">
              <a:latin typeface="Arial"/>
              <a:cs typeface="Arial"/>
            </a:endParaRPr>
          </a:p>
          <a:p>
            <a:pPr marL="756285" marR="25209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Although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their operations have the same names, they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have 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entirely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different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semantics (such is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life,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worse yet to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come)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However, they each can be used to implement the</a:t>
            </a:r>
            <a:r>
              <a:rPr sz="2000" spc="-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other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Access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monitor is controlled by a</a:t>
            </a:r>
            <a:r>
              <a:rPr sz="24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lock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wait() blocks the calling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thread,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gives up the</a:t>
            </a:r>
            <a:r>
              <a:rPr sz="2000" spc="-12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lock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call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wait,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thread has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be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monitor (hence has</a:t>
            </a:r>
            <a:r>
              <a:rPr sz="18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lock)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Semaphore::wait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just blocks the thread on the</a:t>
            </a:r>
            <a:r>
              <a:rPr sz="18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queue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signal() causes a waiting thread to wake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up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FF3300"/>
                </a:solidFill>
                <a:latin typeface="Arial"/>
                <a:cs typeface="Arial"/>
              </a:rPr>
              <a:t>If </a:t>
            </a:r>
            <a:r>
              <a:rPr sz="1800" spc="-5" dirty="0">
                <a:solidFill>
                  <a:srgbClr val="FF3300"/>
                </a:solidFill>
                <a:latin typeface="Arial"/>
                <a:cs typeface="Arial"/>
              </a:rPr>
              <a:t>there is </a:t>
            </a:r>
            <a:r>
              <a:rPr sz="1800" spc="-10" dirty="0">
                <a:solidFill>
                  <a:srgbClr val="FF3300"/>
                </a:solidFill>
                <a:latin typeface="Arial"/>
                <a:cs typeface="Arial"/>
              </a:rPr>
              <a:t>no waiting </a:t>
            </a:r>
            <a:r>
              <a:rPr sz="1800" spc="-5" dirty="0">
                <a:solidFill>
                  <a:srgbClr val="FF3300"/>
                </a:solidFill>
                <a:latin typeface="Arial"/>
                <a:cs typeface="Arial"/>
              </a:rPr>
              <a:t>thread, </a:t>
            </a:r>
            <a:r>
              <a:rPr sz="1800" dirty="0">
                <a:solidFill>
                  <a:srgbClr val="FF33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3300"/>
                </a:solidFill>
                <a:latin typeface="Arial"/>
                <a:cs typeface="Arial"/>
              </a:rPr>
              <a:t>signal is</a:t>
            </a:r>
            <a:r>
              <a:rPr sz="1800" spc="-9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3300"/>
                </a:solidFill>
                <a:latin typeface="Arial"/>
                <a:cs typeface="Arial"/>
              </a:rPr>
              <a:t>lost</a:t>
            </a:r>
            <a:endParaRPr sz="1800">
              <a:latin typeface="Arial"/>
              <a:cs typeface="Arial"/>
            </a:endParaRPr>
          </a:p>
          <a:p>
            <a:pPr marL="1155065" marR="392430" indent="-228600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Semaphore::signal increases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semaphore count,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allowing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future entry even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if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no thread is</a:t>
            </a:r>
            <a:r>
              <a:rPr sz="18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waiting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Condition variables have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no</a:t>
            </a:r>
            <a:r>
              <a:rPr sz="18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history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08229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24504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Monitors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25930"/>
            <a:ext cx="7668259" cy="457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monitor 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programming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language construct</a:t>
            </a:r>
            <a:r>
              <a:rPr sz="24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controls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access 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shared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Synchronization code added by compiler, enforced at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runtime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Why is this an</a:t>
            </a:r>
            <a:r>
              <a:rPr sz="2000" spc="-114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advantage?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monitor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 module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</a:t>
            </a:r>
            <a:r>
              <a:rPr sz="24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encapsulates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Shared data</a:t>
            </a:r>
            <a:r>
              <a:rPr sz="2000" spc="-10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structures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Procedures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that operate on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shared data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structures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Synchronization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between concurrent threads that invoke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procedures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monitor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protects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its data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unstructured</a:t>
            </a:r>
            <a:r>
              <a:rPr sz="24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access</a:t>
            </a:r>
            <a:endParaRPr sz="2400">
              <a:latin typeface="Arial"/>
              <a:cs typeface="Arial"/>
            </a:endParaRPr>
          </a:p>
          <a:p>
            <a:pPr marL="355600" marR="206375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guarantees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threads accessing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data through 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procedures interact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only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 legitimate</a:t>
            </a:r>
            <a:r>
              <a:rPr sz="2400" spc="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ways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710678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70796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Using </a:t>
            </a:r>
            <a:r>
              <a:rPr spc="-5" dirty="0"/>
              <a:t>Cond Vars &amp;</a:t>
            </a:r>
            <a:r>
              <a:rPr spc="-25" dirty="0"/>
              <a:t> </a:t>
            </a:r>
            <a:r>
              <a:rPr spc="-5" dirty="0"/>
              <a:t>Locks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54" y="1552511"/>
            <a:ext cx="5467350" cy="9042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Alternation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two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threads</a:t>
            </a:r>
            <a:r>
              <a:rPr sz="24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(ping-pong)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Each executes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following: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" y="2590800"/>
            <a:ext cx="3200400" cy="3576954"/>
          </a:xfrm>
          <a:custGeom>
            <a:avLst/>
            <a:gdLst/>
            <a:ahLst/>
            <a:cxnLst/>
            <a:rect l="l" t="t" r="r" b="b"/>
            <a:pathLst>
              <a:path w="3200400" h="3576954">
                <a:moveTo>
                  <a:pt x="0" y="3576828"/>
                </a:moveTo>
                <a:lnTo>
                  <a:pt x="3200400" y="3576828"/>
                </a:lnTo>
                <a:lnTo>
                  <a:pt x="3200400" y="0"/>
                </a:lnTo>
                <a:lnTo>
                  <a:pt x="0" y="0"/>
                </a:lnTo>
                <a:lnTo>
                  <a:pt x="0" y="3576828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540" y="2570505"/>
            <a:ext cx="1435100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Lock lock;  Condition</a:t>
            </a:r>
            <a:r>
              <a:rPr sz="16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cond;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540" y="3448583"/>
            <a:ext cx="2447290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732790" indent="-114935">
              <a:lnSpc>
                <a:spcPct val="120000"/>
              </a:lnSpc>
              <a:spcBef>
                <a:spcPts val="10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void ping_pong ()</a:t>
            </a:r>
            <a:r>
              <a:rPr sz="16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  acquire(lock); 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(1)</a:t>
            </a:r>
            <a:r>
              <a:rPr sz="16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380"/>
              </a:spcBef>
            </a:pP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printf(“ping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or</a:t>
            </a:r>
            <a:r>
              <a:rPr sz="16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pong\n”);</a:t>
            </a:r>
            <a:endParaRPr sz="1600">
              <a:latin typeface="Arial"/>
              <a:cs typeface="Arial"/>
            </a:endParaRPr>
          </a:p>
          <a:p>
            <a:pPr marL="355600" marR="446405">
              <a:lnSpc>
                <a:spcPct val="12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signal(cond,</a:t>
            </a:r>
            <a:r>
              <a:rPr sz="16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lock);  wait(cond,</a:t>
            </a:r>
            <a:r>
              <a:rPr sz="16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lock);</a:t>
            </a:r>
            <a:endParaRPr sz="16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release(lock);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14523" y="2698750"/>
            <a:ext cx="2767330" cy="1225550"/>
          </a:xfrm>
          <a:custGeom>
            <a:avLst/>
            <a:gdLst/>
            <a:ahLst/>
            <a:cxnLst/>
            <a:rect l="l" t="t" r="r" b="b"/>
            <a:pathLst>
              <a:path w="2767329" h="1225550">
                <a:moveTo>
                  <a:pt x="81406" y="1120902"/>
                </a:moveTo>
                <a:lnTo>
                  <a:pt x="0" y="1225550"/>
                </a:lnTo>
                <a:lnTo>
                  <a:pt x="115104" y="1186561"/>
                </a:lnTo>
                <a:lnTo>
                  <a:pt x="65786" y="1186561"/>
                </a:lnTo>
                <a:lnTo>
                  <a:pt x="58419" y="1176147"/>
                </a:lnTo>
                <a:lnTo>
                  <a:pt x="65338" y="1171223"/>
                </a:lnTo>
                <a:lnTo>
                  <a:pt x="81406" y="1120902"/>
                </a:lnTo>
                <a:close/>
              </a:path>
              <a:path w="2767329" h="1225550">
                <a:moveTo>
                  <a:pt x="62102" y="1181354"/>
                </a:moveTo>
                <a:lnTo>
                  <a:pt x="65786" y="1186561"/>
                </a:lnTo>
                <a:lnTo>
                  <a:pt x="72714" y="1181629"/>
                </a:lnTo>
                <a:lnTo>
                  <a:pt x="62102" y="1181354"/>
                </a:lnTo>
                <a:close/>
              </a:path>
              <a:path w="2767329" h="1225550">
                <a:moveTo>
                  <a:pt x="72714" y="1181629"/>
                </a:moveTo>
                <a:lnTo>
                  <a:pt x="65786" y="1186561"/>
                </a:lnTo>
                <a:lnTo>
                  <a:pt x="115104" y="1186561"/>
                </a:lnTo>
                <a:lnTo>
                  <a:pt x="125602" y="1183005"/>
                </a:lnTo>
                <a:lnTo>
                  <a:pt x="72714" y="1181629"/>
                </a:lnTo>
                <a:close/>
              </a:path>
              <a:path w="2767329" h="1225550">
                <a:moveTo>
                  <a:pt x="2767076" y="0"/>
                </a:moveTo>
                <a:lnTo>
                  <a:pt x="1710943" y="0"/>
                </a:lnTo>
                <a:lnTo>
                  <a:pt x="65338" y="1171223"/>
                </a:lnTo>
                <a:lnTo>
                  <a:pt x="62102" y="1181354"/>
                </a:lnTo>
                <a:lnTo>
                  <a:pt x="72714" y="1181629"/>
                </a:lnTo>
                <a:lnTo>
                  <a:pt x="1715053" y="12700"/>
                </a:lnTo>
                <a:lnTo>
                  <a:pt x="1712976" y="12700"/>
                </a:lnTo>
                <a:lnTo>
                  <a:pt x="1716659" y="11557"/>
                </a:lnTo>
                <a:lnTo>
                  <a:pt x="2767076" y="11557"/>
                </a:lnTo>
                <a:lnTo>
                  <a:pt x="2767076" y="0"/>
                </a:lnTo>
                <a:close/>
              </a:path>
              <a:path w="2767329" h="1225550">
                <a:moveTo>
                  <a:pt x="65338" y="1171223"/>
                </a:moveTo>
                <a:lnTo>
                  <a:pt x="58419" y="1176147"/>
                </a:lnTo>
                <a:lnTo>
                  <a:pt x="62103" y="1181354"/>
                </a:lnTo>
                <a:lnTo>
                  <a:pt x="65338" y="1171223"/>
                </a:lnTo>
                <a:close/>
              </a:path>
              <a:path w="2767329" h="1225550">
                <a:moveTo>
                  <a:pt x="1716659" y="11557"/>
                </a:moveTo>
                <a:lnTo>
                  <a:pt x="1712976" y="12700"/>
                </a:lnTo>
                <a:lnTo>
                  <a:pt x="1715053" y="12700"/>
                </a:lnTo>
                <a:lnTo>
                  <a:pt x="1716659" y="11557"/>
                </a:lnTo>
                <a:close/>
              </a:path>
              <a:path w="2767329" h="1225550">
                <a:moveTo>
                  <a:pt x="2767076" y="11557"/>
                </a:moveTo>
                <a:lnTo>
                  <a:pt x="1716659" y="11557"/>
                </a:lnTo>
                <a:lnTo>
                  <a:pt x="1715053" y="12700"/>
                </a:lnTo>
                <a:lnTo>
                  <a:pt x="2767076" y="12700"/>
                </a:lnTo>
                <a:lnTo>
                  <a:pt x="2767076" y="11557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57800" y="2590800"/>
            <a:ext cx="3429000" cy="838200"/>
          </a:xfrm>
          <a:prstGeom prst="rect">
            <a:avLst/>
          </a:prstGeom>
          <a:ln w="12700">
            <a:solidFill>
              <a:srgbClr val="222222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85725" marR="340360" algn="just">
              <a:lnSpc>
                <a:spcPct val="100000"/>
              </a:lnSpc>
              <a:spcBef>
                <a:spcPts val="335"/>
              </a:spcBef>
            </a:pP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Must acquire lock before </a:t>
            </a:r>
            <a:r>
              <a:rPr sz="1600" spc="-10" dirty="0">
                <a:solidFill>
                  <a:srgbClr val="D50092"/>
                </a:solidFill>
                <a:latin typeface="Arial"/>
                <a:cs typeface="Arial"/>
              </a:rPr>
              <a:t>you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can  </a:t>
            </a:r>
            <a:r>
              <a:rPr sz="1600" spc="-10" dirty="0">
                <a:solidFill>
                  <a:srgbClr val="D50092"/>
                </a:solidFill>
                <a:latin typeface="Arial"/>
                <a:cs typeface="Arial"/>
              </a:rPr>
              <a:t>wait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(similar to needing interrupts  disabled to call Sleep in</a:t>
            </a:r>
            <a:r>
              <a:rPr sz="1600" spc="-2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Nachos)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76800" y="3810000"/>
            <a:ext cx="3124200" cy="609600"/>
          </a:xfrm>
          <a:custGeom>
            <a:avLst/>
            <a:gdLst/>
            <a:ahLst/>
            <a:cxnLst/>
            <a:rect l="l" t="t" r="r" b="b"/>
            <a:pathLst>
              <a:path w="3124200" h="609600">
                <a:moveTo>
                  <a:pt x="0" y="609600"/>
                </a:moveTo>
                <a:lnTo>
                  <a:pt x="3124200" y="609600"/>
                </a:lnTo>
                <a:lnTo>
                  <a:pt x="3124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41676" y="3917950"/>
            <a:ext cx="2059305" cy="1186180"/>
          </a:xfrm>
          <a:custGeom>
            <a:avLst/>
            <a:gdLst/>
            <a:ahLst/>
            <a:cxnLst/>
            <a:rect l="l" t="t" r="r" b="b"/>
            <a:pathLst>
              <a:path w="2059304" h="1186179">
                <a:moveTo>
                  <a:pt x="70357" y="1073531"/>
                </a:moveTo>
                <a:lnTo>
                  <a:pt x="0" y="1185926"/>
                </a:lnTo>
                <a:lnTo>
                  <a:pt x="99417" y="1140460"/>
                </a:lnTo>
                <a:lnTo>
                  <a:pt x="61468" y="1140460"/>
                </a:lnTo>
                <a:lnTo>
                  <a:pt x="53086" y="1130935"/>
                </a:lnTo>
                <a:lnTo>
                  <a:pt x="59439" y="1125367"/>
                </a:lnTo>
                <a:lnTo>
                  <a:pt x="70357" y="1073531"/>
                </a:lnTo>
                <a:close/>
              </a:path>
              <a:path w="2059304" h="1186179">
                <a:moveTo>
                  <a:pt x="67900" y="1134823"/>
                </a:moveTo>
                <a:lnTo>
                  <a:pt x="57276" y="1135633"/>
                </a:lnTo>
                <a:lnTo>
                  <a:pt x="61468" y="1140460"/>
                </a:lnTo>
                <a:lnTo>
                  <a:pt x="67900" y="1134823"/>
                </a:lnTo>
                <a:close/>
              </a:path>
              <a:path w="2059304" h="1186179">
                <a:moveTo>
                  <a:pt x="120523" y="1130808"/>
                </a:moveTo>
                <a:lnTo>
                  <a:pt x="67900" y="1134823"/>
                </a:lnTo>
                <a:lnTo>
                  <a:pt x="61468" y="1140460"/>
                </a:lnTo>
                <a:lnTo>
                  <a:pt x="99417" y="1140460"/>
                </a:lnTo>
                <a:lnTo>
                  <a:pt x="120523" y="1130808"/>
                </a:lnTo>
                <a:close/>
              </a:path>
              <a:path w="2059304" h="1186179">
                <a:moveTo>
                  <a:pt x="59439" y="1125367"/>
                </a:moveTo>
                <a:lnTo>
                  <a:pt x="53086" y="1130935"/>
                </a:lnTo>
                <a:lnTo>
                  <a:pt x="57221" y="1135633"/>
                </a:lnTo>
                <a:lnTo>
                  <a:pt x="59439" y="1125367"/>
                </a:lnTo>
                <a:close/>
              </a:path>
              <a:path w="2059304" h="1186179">
                <a:moveTo>
                  <a:pt x="2058924" y="0"/>
                </a:moveTo>
                <a:lnTo>
                  <a:pt x="1343660" y="0"/>
                </a:lnTo>
                <a:lnTo>
                  <a:pt x="59439" y="1125367"/>
                </a:lnTo>
                <a:lnTo>
                  <a:pt x="57276" y="1135633"/>
                </a:lnTo>
                <a:lnTo>
                  <a:pt x="67900" y="1134823"/>
                </a:lnTo>
                <a:lnTo>
                  <a:pt x="1348524" y="12700"/>
                </a:lnTo>
                <a:lnTo>
                  <a:pt x="1346073" y="12700"/>
                </a:lnTo>
                <a:lnTo>
                  <a:pt x="1350264" y="11175"/>
                </a:lnTo>
                <a:lnTo>
                  <a:pt x="2058924" y="11175"/>
                </a:lnTo>
                <a:lnTo>
                  <a:pt x="2058924" y="0"/>
                </a:lnTo>
                <a:close/>
              </a:path>
              <a:path w="2059304" h="1186179">
                <a:moveTo>
                  <a:pt x="1350264" y="11175"/>
                </a:moveTo>
                <a:lnTo>
                  <a:pt x="1346073" y="12700"/>
                </a:lnTo>
                <a:lnTo>
                  <a:pt x="1348524" y="12700"/>
                </a:lnTo>
                <a:lnTo>
                  <a:pt x="1350264" y="11175"/>
                </a:lnTo>
                <a:close/>
              </a:path>
              <a:path w="2059304" h="1186179">
                <a:moveTo>
                  <a:pt x="2058924" y="11175"/>
                </a:moveTo>
                <a:lnTo>
                  <a:pt x="1350264" y="11175"/>
                </a:lnTo>
                <a:lnTo>
                  <a:pt x="1348524" y="12700"/>
                </a:lnTo>
                <a:lnTo>
                  <a:pt x="2058924" y="12700"/>
                </a:lnTo>
                <a:lnTo>
                  <a:pt x="2058924" y="11175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76800" y="3810000"/>
            <a:ext cx="3124200" cy="609600"/>
          </a:xfrm>
          <a:prstGeom prst="rect">
            <a:avLst/>
          </a:prstGeom>
          <a:ln w="12700">
            <a:solidFill>
              <a:srgbClr val="222222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85725" marR="418465">
              <a:lnSpc>
                <a:spcPct val="100000"/>
              </a:lnSpc>
              <a:spcBef>
                <a:spcPts val="395"/>
              </a:spcBef>
            </a:pPr>
            <a:r>
              <a:rPr sz="1600" spc="-20" dirty="0">
                <a:solidFill>
                  <a:srgbClr val="D50092"/>
                </a:solidFill>
                <a:latin typeface="Arial"/>
                <a:cs typeface="Arial"/>
              </a:rPr>
              <a:t>Wait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atomically releases lock  and blocks until</a:t>
            </a:r>
            <a:r>
              <a:rPr sz="1600" spc="-3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signal()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2000" y="4800600"/>
            <a:ext cx="3124200" cy="609600"/>
          </a:xfrm>
          <a:custGeom>
            <a:avLst/>
            <a:gdLst/>
            <a:ahLst/>
            <a:cxnLst/>
            <a:rect l="l" t="t" r="r" b="b"/>
            <a:pathLst>
              <a:path w="3124200" h="609600">
                <a:moveTo>
                  <a:pt x="0" y="609600"/>
                </a:moveTo>
                <a:lnTo>
                  <a:pt x="3124200" y="609600"/>
                </a:lnTo>
                <a:lnTo>
                  <a:pt x="3124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11450" y="4908550"/>
            <a:ext cx="1784350" cy="376555"/>
          </a:xfrm>
          <a:custGeom>
            <a:avLst/>
            <a:gdLst/>
            <a:ahLst/>
            <a:cxnLst/>
            <a:rect l="l" t="t" r="r" b="b"/>
            <a:pathLst>
              <a:path w="1784350" h="376554">
                <a:moveTo>
                  <a:pt x="109600" y="301625"/>
                </a:moveTo>
                <a:lnTo>
                  <a:pt x="0" y="376174"/>
                </a:lnTo>
                <a:lnTo>
                  <a:pt x="132587" y="374269"/>
                </a:lnTo>
                <a:lnTo>
                  <a:pt x="89977" y="359283"/>
                </a:lnTo>
                <a:lnTo>
                  <a:pt x="74675" y="359283"/>
                </a:lnTo>
                <a:lnTo>
                  <a:pt x="70738" y="347218"/>
                </a:lnTo>
                <a:lnTo>
                  <a:pt x="78737" y="344685"/>
                </a:lnTo>
                <a:lnTo>
                  <a:pt x="109600" y="301625"/>
                </a:lnTo>
                <a:close/>
              </a:path>
              <a:path w="1784350" h="376554">
                <a:moveTo>
                  <a:pt x="72692" y="353203"/>
                </a:moveTo>
                <a:lnTo>
                  <a:pt x="74675" y="359283"/>
                </a:lnTo>
                <a:lnTo>
                  <a:pt x="82728" y="356733"/>
                </a:lnTo>
                <a:lnTo>
                  <a:pt x="72692" y="353203"/>
                </a:lnTo>
                <a:close/>
              </a:path>
              <a:path w="1784350" h="376554">
                <a:moveTo>
                  <a:pt x="82728" y="356733"/>
                </a:moveTo>
                <a:lnTo>
                  <a:pt x="74675" y="359283"/>
                </a:lnTo>
                <a:lnTo>
                  <a:pt x="89977" y="359283"/>
                </a:lnTo>
                <a:lnTo>
                  <a:pt x="82728" y="356733"/>
                </a:lnTo>
                <a:close/>
              </a:path>
              <a:path w="1784350" h="376554">
                <a:moveTo>
                  <a:pt x="1784350" y="0"/>
                </a:moveTo>
                <a:lnTo>
                  <a:pt x="1167511" y="0"/>
                </a:lnTo>
                <a:lnTo>
                  <a:pt x="78737" y="344685"/>
                </a:lnTo>
                <a:lnTo>
                  <a:pt x="72673" y="353145"/>
                </a:lnTo>
                <a:lnTo>
                  <a:pt x="82728" y="356733"/>
                </a:lnTo>
                <a:lnTo>
                  <a:pt x="1169502" y="12700"/>
                </a:lnTo>
                <a:lnTo>
                  <a:pt x="1168400" y="12700"/>
                </a:lnTo>
                <a:lnTo>
                  <a:pt x="1170304" y="12445"/>
                </a:lnTo>
                <a:lnTo>
                  <a:pt x="1784350" y="12445"/>
                </a:lnTo>
                <a:lnTo>
                  <a:pt x="1784350" y="0"/>
                </a:lnTo>
                <a:close/>
              </a:path>
              <a:path w="1784350" h="376554">
                <a:moveTo>
                  <a:pt x="78737" y="344685"/>
                </a:moveTo>
                <a:lnTo>
                  <a:pt x="70738" y="347218"/>
                </a:lnTo>
                <a:lnTo>
                  <a:pt x="72673" y="353145"/>
                </a:lnTo>
                <a:lnTo>
                  <a:pt x="78737" y="344685"/>
                </a:lnTo>
                <a:close/>
              </a:path>
              <a:path w="1784350" h="376554">
                <a:moveTo>
                  <a:pt x="1170304" y="12445"/>
                </a:moveTo>
                <a:lnTo>
                  <a:pt x="1168400" y="12700"/>
                </a:lnTo>
                <a:lnTo>
                  <a:pt x="1169502" y="12700"/>
                </a:lnTo>
                <a:lnTo>
                  <a:pt x="1170304" y="12445"/>
                </a:lnTo>
                <a:close/>
              </a:path>
              <a:path w="1784350" h="376554">
                <a:moveTo>
                  <a:pt x="1784350" y="12445"/>
                </a:moveTo>
                <a:lnTo>
                  <a:pt x="1170304" y="12445"/>
                </a:lnTo>
                <a:lnTo>
                  <a:pt x="1169502" y="12700"/>
                </a:lnTo>
                <a:lnTo>
                  <a:pt x="1784350" y="12700"/>
                </a:lnTo>
                <a:lnTo>
                  <a:pt x="1784350" y="12445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72000" y="4800600"/>
            <a:ext cx="3124200" cy="609600"/>
          </a:xfrm>
          <a:prstGeom prst="rect">
            <a:avLst/>
          </a:prstGeom>
          <a:ln w="12700">
            <a:solidFill>
              <a:srgbClr val="222222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85725" marR="418465">
              <a:lnSpc>
                <a:spcPct val="100000"/>
              </a:lnSpc>
              <a:spcBef>
                <a:spcPts val="400"/>
              </a:spcBef>
            </a:pPr>
            <a:r>
              <a:rPr sz="1600" spc="-20" dirty="0">
                <a:solidFill>
                  <a:srgbClr val="D50092"/>
                </a:solidFill>
                <a:latin typeface="Arial"/>
                <a:cs typeface="Arial"/>
              </a:rPr>
              <a:t>Wait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atomically acquires lock  before it</a:t>
            </a:r>
            <a:r>
              <a:rPr sz="1600" spc="-3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returns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354186" y="6398558"/>
            <a:ext cx="1911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20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0"/>
            <a:ext cx="6160770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85459" y="0"/>
            <a:ext cx="913638" cy="98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0655" y="0"/>
            <a:ext cx="2125218" cy="98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19" y="478536"/>
            <a:ext cx="2547366" cy="1116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4149" y="0"/>
            <a:ext cx="72517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CV Implementation –</a:t>
            </a:r>
            <a:r>
              <a:rPr spc="-10" dirty="0"/>
              <a:t> </a:t>
            </a:r>
            <a:r>
              <a:rPr spc="-5" dirty="0"/>
              <a:t>Data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Struct.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5454" y="1562266"/>
            <a:ext cx="5972810" cy="185547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struct condition</a:t>
            </a:r>
            <a:r>
              <a:rPr sz="2000" spc="-145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{</a:t>
            </a:r>
            <a:endParaRPr sz="2000">
              <a:latin typeface="Arial Unicode MS"/>
              <a:cs typeface="Arial Unicode MS"/>
            </a:endParaRPr>
          </a:p>
          <a:p>
            <a:pPr marL="361315" marR="5080">
              <a:lnSpc>
                <a:spcPct val="120000"/>
              </a:lnSpc>
            </a:pP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proc next;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/*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doubly linked list implementation of */  proc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prev; /*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queue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for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blocked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threads</a:t>
            </a:r>
            <a:r>
              <a:rPr sz="2000" spc="-150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*/</a:t>
            </a:r>
            <a:endParaRPr sz="2000">
              <a:latin typeface="Arial Unicode MS"/>
              <a:cs typeface="Arial Unicode MS"/>
            </a:endParaRPr>
          </a:p>
          <a:p>
            <a:pPr marL="361315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mutex listLock;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/*protects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queue</a:t>
            </a:r>
            <a:r>
              <a:rPr sz="2000" spc="-130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*/</a:t>
            </a:r>
            <a:endParaRPr sz="20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};</a:t>
            </a:r>
            <a:endParaRPr sz="20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161925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3939" y="478536"/>
            <a:ext cx="913637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7611" y="478536"/>
            <a:ext cx="6441186" cy="1116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7190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CV – Wait</a:t>
            </a:r>
            <a:r>
              <a:rPr spc="-30" dirty="0"/>
              <a:t> </a:t>
            </a:r>
            <a:r>
              <a:rPr spc="-10" dirty="0"/>
              <a:t>Implementation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5454" y="1562266"/>
            <a:ext cx="7453630" cy="405066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void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wait (condition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*cv,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mutex</a:t>
            </a:r>
            <a:r>
              <a:rPr sz="2000" spc="-105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*mx)</a:t>
            </a:r>
            <a:endParaRPr sz="20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{</a:t>
            </a:r>
            <a:endParaRPr sz="2000">
              <a:latin typeface="Arial Unicode MS"/>
              <a:cs typeface="Arial Unicode MS"/>
            </a:endParaRPr>
          </a:p>
          <a:p>
            <a:pPr marL="361315" marR="510540">
              <a:lnSpc>
                <a:spcPct val="120000"/>
              </a:lnSpc>
            </a:pP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mutex_acquire(&amp;cv-&gt;listLock);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/*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protect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the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queue */  enqueue(&amp;cv-&gt;next, &amp;cv-&gt;prev, thr_self());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/* enqueue</a:t>
            </a:r>
            <a:r>
              <a:rPr sz="2000" spc="-100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*/</a:t>
            </a:r>
            <a:endParaRPr sz="2000">
              <a:latin typeface="Arial Unicode MS"/>
              <a:cs typeface="Arial Unicode MS"/>
            </a:endParaRPr>
          </a:p>
          <a:p>
            <a:pPr marL="361315">
              <a:lnSpc>
                <a:spcPct val="100000"/>
              </a:lnSpc>
              <a:spcBef>
                <a:spcPts val="484"/>
              </a:spcBef>
            </a:pP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mutex_release (&amp;cv-&gt;listLock);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/*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we're done with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the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list</a:t>
            </a:r>
            <a:r>
              <a:rPr sz="2000" spc="-50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*/</a:t>
            </a:r>
            <a:endParaRPr sz="2000">
              <a:latin typeface="Arial Unicode MS"/>
              <a:cs typeface="Arial Unicode MS"/>
            </a:endParaRPr>
          </a:p>
          <a:p>
            <a:pPr marL="291465" marR="5080" indent="69850">
              <a:lnSpc>
                <a:spcPct val="120000"/>
              </a:lnSpc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/* The suspend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and mutex_release operation must be atomic */  mutex_release(mx);</a:t>
            </a:r>
            <a:endParaRPr sz="2000">
              <a:latin typeface="Arial Unicode MS"/>
              <a:cs typeface="Arial Unicode MS"/>
            </a:endParaRPr>
          </a:p>
          <a:p>
            <a:pPr marL="291465" marR="167005">
              <a:lnSpc>
                <a:spcPct val="120000"/>
              </a:lnSpc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thr_suspend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(self);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/* Sleep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'til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someone wakes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us */  mutex_acquire(mx);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/* Woke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up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–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our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turn,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get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resource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lock</a:t>
            </a:r>
            <a:r>
              <a:rPr sz="2000" spc="-180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*/ 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return;</a:t>
            </a:r>
            <a:endParaRPr sz="20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}</a:t>
            </a:r>
            <a:endParaRPr sz="20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161925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3939" y="478536"/>
            <a:ext cx="913637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7611" y="478536"/>
            <a:ext cx="6921246" cy="1116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7668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CV – </a:t>
            </a:r>
            <a:r>
              <a:rPr spc="-10" dirty="0"/>
              <a:t>Signal</a:t>
            </a:r>
            <a:r>
              <a:rPr spc="-15" dirty="0"/>
              <a:t> </a:t>
            </a:r>
            <a:r>
              <a:rPr spc="-10" dirty="0"/>
              <a:t>Implementation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5454" y="1562266"/>
            <a:ext cx="6033770" cy="405066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void signal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(condition</a:t>
            </a:r>
            <a:r>
              <a:rPr sz="2000" spc="-90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*cv)</a:t>
            </a:r>
            <a:endParaRPr sz="20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{</a:t>
            </a:r>
            <a:endParaRPr sz="2000">
              <a:latin typeface="Arial Unicode MS"/>
              <a:cs typeface="Arial Unicode MS"/>
            </a:endParaRPr>
          </a:p>
          <a:p>
            <a:pPr marL="361315">
              <a:lnSpc>
                <a:spcPct val="100000"/>
              </a:lnSpc>
              <a:spcBef>
                <a:spcPts val="475"/>
              </a:spcBef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thread_id</a:t>
            </a:r>
            <a:r>
              <a:rPr sz="2000" spc="-105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tid;</a:t>
            </a:r>
            <a:endParaRPr sz="2000">
              <a:latin typeface="Arial Unicode MS"/>
              <a:cs typeface="Arial Unicode MS"/>
            </a:endParaRPr>
          </a:p>
          <a:p>
            <a:pPr marL="361315">
              <a:lnSpc>
                <a:spcPct val="100000"/>
              </a:lnSpc>
              <a:spcBef>
                <a:spcPts val="475"/>
              </a:spcBef>
            </a:pP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mutex_acquire(cv-&gt;listlock);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/*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protect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the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queue</a:t>
            </a:r>
            <a:r>
              <a:rPr sz="2000" spc="-130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*/</a:t>
            </a:r>
            <a:endParaRPr sz="2000">
              <a:latin typeface="Arial Unicode MS"/>
              <a:cs typeface="Arial Unicode MS"/>
            </a:endParaRPr>
          </a:p>
          <a:p>
            <a:pPr marL="361315" marR="1577975">
              <a:lnSpc>
                <a:spcPct val="120000"/>
              </a:lnSpc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tid =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dequeue(&amp;cv-&gt;next, &amp;c-&gt;prev);  mutex_release(listLock);</a:t>
            </a:r>
            <a:endParaRPr sz="2000">
              <a:latin typeface="Arial Unicode MS"/>
              <a:cs typeface="Arial Unicode MS"/>
            </a:endParaRPr>
          </a:p>
          <a:p>
            <a:pPr marL="361315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if</a:t>
            </a:r>
            <a:r>
              <a:rPr sz="2000" spc="-100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(tid&gt;0)</a:t>
            </a:r>
            <a:endParaRPr sz="2000">
              <a:latin typeface="Arial Unicode MS"/>
              <a:cs typeface="Arial Unicode MS"/>
            </a:endParaRPr>
          </a:p>
          <a:p>
            <a:pPr marL="361315" marR="3352800" indent="348615">
              <a:lnSpc>
                <a:spcPts val="2880"/>
              </a:lnSpc>
              <a:spcBef>
                <a:spcPts val="175"/>
              </a:spcBef>
            </a:pP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thr_continue (tid); 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return;</a:t>
            </a:r>
            <a:endParaRPr sz="20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}</a:t>
            </a:r>
            <a:endParaRPr sz="20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/* Note: This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did not release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mx</a:t>
            </a:r>
            <a:r>
              <a:rPr sz="2000" spc="-145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*/</a:t>
            </a:r>
            <a:endParaRPr sz="20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0"/>
            <a:ext cx="6160770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85459" y="0"/>
            <a:ext cx="828293" cy="98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19" y="478536"/>
            <a:ext cx="3505962" cy="1116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149" y="0"/>
            <a:ext cx="56972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CV Implementation</a:t>
            </a:r>
            <a:r>
              <a:rPr spc="-40" dirty="0"/>
              <a:t> </a:t>
            </a:r>
            <a:r>
              <a:rPr spc="-5" dirty="0"/>
              <a:t>-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Broadcast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2749" y="1486066"/>
            <a:ext cx="6722109" cy="478218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void broadcast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(condition</a:t>
            </a:r>
            <a:r>
              <a:rPr sz="2000" spc="-110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*cv)</a:t>
            </a:r>
            <a:endParaRPr sz="20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{</a:t>
            </a:r>
            <a:endParaRPr sz="2000">
              <a:latin typeface="Arial Unicode MS"/>
              <a:cs typeface="Arial Unicode MS"/>
            </a:endParaRPr>
          </a:p>
          <a:p>
            <a:pPr marL="361950">
              <a:lnSpc>
                <a:spcPct val="100000"/>
              </a:lnSpc>
              <a:spcBef>
                <a:spcPts val="475"/>
              </a:spcBef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thread_id</a:t>
            </a:r>
            <a:r>
              <a:rPr sz="2000" spc="-105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tid;</a:t>
            </a:r>
            <a:endParaRPr sz="2000">
              <a:latin typeface="Arial Unicode MS"/>
              <a:cs typeface="Arial Unicode MS"/>
            </a:endParaRPr>
          </a:p>
          <a:p>
            <a:pPr marL="361950">
              <a:lnSpc>
                <a:spcPct val="100000"/>
              </a:lnSpc>
              <a:spcBef>
                <a:spcPts val="475"/>
              </a:spcBef>
            </a:pP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mutex_acquire(c-&gt;listLock);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/*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protect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the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queue</a:t>
            </a:r>
            <a:r>
              <a:rPr sz="2000" spc="-140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*/</a:t>
            </a:r>
            <a:endParaRPr sz="2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while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(&amp;cv-&gt;next) /*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queue is not empty</a:t>
            </a:r>
            <a:r>
              <a:rPr sz="2000" spc="-135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*/</a:t>
            </a:r>
            <a:endParaRPr sz="2000">
              <a:latin typeface="Arial Unicode MS"/>
              <a:cs typeface="Arial Unicode MS"/>
            </a:endParaRPr>
          </a:p>
          <a:p>
            <a:pPr marL="36195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{</a:t>
            </a:r>
            <a:endParaRPr sz="2000">
              <a:latin typeface="Arial Unicode MS"/>
              <a:cs typeface="Arial Unicode MS"/>
            </a:endParaRPr>
          </a:p>
          <a:p>
            <a:pPr marL="710565" marR="414020">
              <a:lnSpc>
                <a:spcPts val="2880"/>
              </a:lnSpc>
              <a:spcBef>
                <a:spcPts val="175"/>
              </a:spcBef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tid =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dequeue(&amp;c-&gt;next, &amp;c-&gt;prev);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/* wake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one */  thr_continue (tid);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/*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Make it runnable</a:t>
            </a:r>
            <a:r>
              <a:rPr sz="2000" spc="-90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*/</a:t>
            </a:r>
            <a:endParaRPr sz="2000">
              <a:latin typeface="Arial Unicode MS"/>
              <a:cs typeface="Arial Unicode MS"/>
            </a:endParaRPr>
          </a:p>
          <a:p>
            <a:pPr marL="43180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}</a:t>
            </a:r>
            <a:endParaRPr sz="2000">
              <a:latin typeface="Arial Unicode MS"/>
              <a:cs typeface="Arial Unicode MS"/>
            </a:endParaRPr>
          </a:p>
          <a:p>
            <a:pPr marL="710565">
              <a:lnSpc>
                <a:spcPct val="100000"/>
              </a:lnSpc>
              <a:spcBef>
                <a:spcPts val="475"/>
              </a:spcBef>
            </a:pP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mutex_release (c-&gt;listLock);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/*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done with the queue</a:t>
            </a:r>
            <a:r>
              <a:rPr sz="2000" spc="-105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*/</a:t>
            </a:r>
            <a:endParaRPr sz="20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}</a:t>
            </a:r>
            <a:endParaRPr sz="20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/*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Note: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This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did not release </a:t>
            </a:r>
            <a:r>
              <a:rPr sz="2000" dirty="0">
                <a:solidFill>
                  <a:srgbClr val="CC0000"/>
                </a:solidFill>
                <a:latin typeface="Arial Unicode MS"/>
                <a:cs typeface="Arial Unicode MS"/>
              </a:rPr>
              <a:t>mx</a:t>
            </a:r>
            <a:r>
              <a:rPr sz="2000" spc="-85" dirty="0">
                <a:solidFill>
                  <a:srgbClr val="CC0000"/>
                </a:solidFill>
                <a:latin typeface="Arial Unicode MS"/>
                <a:cs typeface="Arial Unicode MS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 Unicode MS"/>
                <a:cs typeface="Arial Unicode MS"/>
              </a:rPr>
              <a:t>*/</a:t>
            </a:r>
            <a:endParaRPr sz="20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454" y="6386576"/>
            <a:ext cx="10363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October 13,</a:t>
            </a:r>
            <a:r>
              <a:rPr sz="1000" b="1" spc="-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28010" y="6386576"/>
            <a:ext cx="29629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CSE 120 – Lecture 6 – Semaphores and</a:t>
            </a:r>
            <a:r>
              <a:rPr sz="1000" b="1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Monitors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66886" y="6386576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19" y="478536"/>
            <a:ext cx="325145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2618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Summary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5454" y="1552583"/>
            <a:ext cx="7607934" cy="415797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Semaphores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wait()/signal() implement blocking mutual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exclusion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Also used as atomic counters (counting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semaphores)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Can be inconvenient to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use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4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Monitors</a:t>
            </a:r>
            <a:endParaRPr sz="2400">
              <a:latin typeface="Arial"/>
              <a:cs typeface="Arial"/>
            </a:endParaRPr>
          </a:p>
          <a:p>
            <a:pPr marL="756285" marR="295275" lvl="1" indent="-286385">
              <a:lnSpc>
                <a:spcPts val="2160"/>
              </a:lnSpc>
              <a:spcBef>
                <a:spcPts val="52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Synchronizes execution within procedures that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manipulate  encapsulated data shared among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procedures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19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Only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one thread can execute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within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 monitor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</a:t>
            </a:r>
            <a:r>
              <a:rPr sz="18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time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29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Relies upon high-level language</a:t>
            </a:r>
            <a:r>
              <a:rPr sz="20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support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Condition</a:t>
            </a:r>
            <a:r>
              <a:rPr sz="2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variables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Used by threads as a synchronization point to wait for</a:t>
            </a:r>
            <a:r>
              <a:rPr sz="2000" spc="-2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events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3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Inside monitors, or outside with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locks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874258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241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Monitor</a:t>
            </a:r>
            <a:r>
              <a:rPr spc="-55" dirty="0"/>
              <a:t> </a:t>
            </a:r>
            <a:r>
              <a:rPr spc="-10" dirty="0"/>
              <a:t>Semantics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435850" cy="330644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monitor guarantees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mutual</a:t>
            </a:r>
            <a:r>
              <a:rPr sz="24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exclusion</a:t>
            </a:r>
            <a:endParaRPr sz="2400">
              <a:latin typeface="Arial"/>
              <a:cs typeface="Arial"/>
            </a:endParaRPr>
          </a:p>
          <a:p>
            <a:pPr marL="756285" marR="59690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Only one thread can execute any monitor procedure at</a:t>
            </a:r>
            <a:r>
              <a:rPr sz="2000" spc="-2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any 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 (the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is “in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0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monitor”)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 a second thread invokes a monitor procedure when a</a:t>
            </a:r>
            <a:r>
              <a:rPr sz="2000" spc="-2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first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thread is already executing one, it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blocks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5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So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the monitor has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have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wait</a:t>
            </a:r>
            <a:r>
              <a:rPr sz="1800" spc="-2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queue…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 a thread within a monitor blocks, another one can</a:t>
            </a:r>
            <a:r>
              <a:rPr sz="2000" spc="-2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enter</a:t>
            </a:r>
            <a:endParaRPr sz="2000">
              <a:latin typeface="Arial"/>
              <a:cs typeface="Arial"/>
            </a:endParaRPr>
          </a:p>
          <a:p>
            <a:pPr marL="355600" marR="2159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What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are 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implications in 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terms of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parallelism in a  monitor?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53593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4904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Account</a:t>
            </a:r>
            <a:r>
              <a:rPr spc="-75" dirty="0"/>
              <a:t> </a:t>
            </a:r>
            <a:r>
              <a:rPr spc="-10" dirty="0"/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6454" y="5071973"/>
            <a:ext cx="6249035" cy="10877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5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Hey,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that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was</a:t>
            </a:r>
            <a:r>
              <a:rPr sz="2000" spc="-11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easy!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But what if a thread wants to wait inside the</a:t>
            </a:r>
            <a:r>
              <a:rPr sz="20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monitor?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Such as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“mutex(empty)”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by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reader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bounded</a:t>
            </a:r>
            <a:r>
              <a:rPr sz="18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buffer?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1752600"/>
            <a:ext cx="3429000" cy="2402205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Monitor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account</a:t>
            </a:r>
            <a:r>
              <a:rPr sz="16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20066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double</a:t>
            </a:r>
            <a:r>
              <a:rPr sz="16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balance;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14960" marR="484505" indent="-114300">
              <a:lnSpc>
                <a:spcPct val="1201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double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withdraw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(amount) {  balance = balance – amount;  return</a:t>
            </a:r>
            <a:r>
              <a:rPr sz="16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balance;</a:t>
            </a:r>
            <a:endParaRPr sz="1600">
              <a:latin typeface="Arial"/>
              <a:cs typeface="Arial"/>
            </a:endParaRPr>
          </a:p>
          <a:p>
            <a:pPr marL="20066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6400" y="1600200"/>
            <a:ext cx="3200400" cy="640080"/>
          </a:xfrm>
          <a:prstGeom prst="rect">
            <a:avLst/>
          </a:prstGeom>
          <a:solidFill>
            <a:srgbClr val="FFFF00"/>
          </a:solidFill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withdraw(amount)</a:t>
            </a:r>
            <a:endParaRPr sz="1600">
              <a:latin typeface="Arial"/>
              <a:cs typeface="Arial"/>
            </a:endParaRPr>
          </a:p>
          <a:p>
            <a:pPr marL="20193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 = balance –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amount;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6400" y="2819400"/>
            <a:ext cx="3200400" cy="346075"/>
          </a:xfrm>
          <a:prstGeom prst="rect">
            <a:avLst/>
          </a:prstGeom>
          <a:solidFill>
            <a:srgbClr val="CCFFCC"/>
          </a:solidFill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withdraw(amount)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86400" y="3276600"/>
            <a:ext cx="3200400" cy="346075"/>
          </a:xfrm>
          <a:prstGeom prst="rect">
            <a:avLst/>
          </a:prstGeom>
          <a:solidFill>
            <a:srgbClr val="FFFF00"/>
          </a:solidFill>
          <a:ln w="9144">
            <a:solidFill>
              <a:srgbClr val="222222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29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return balance (and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exit)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19700" y="1600200"/>
            <a:ext cx="76200" cy="3505200"/>
          </a:xfrm>
          <a:custGeom>
            <a:avLst/>
            <a:gdLst/>
            <a:ahLst/>
            <a:cxnLst/>
            <a:rect l="l" t="t" r="r" b="b"/>
            <a:pathLst>
              <a:path w="76200" h="3505200">
                <a:moveTo>
                  <a:pt x="0" y="3378200"/>
                </a:moveTo>
                <a:lnTo>
                  <a:pt x="38100" y="3505200"/>
                </a:lnTo>
                <a:lnTo>
                  <a:pt x="60960" y="3429000"/>
                </a:lnTo>
                <a:lnTo>
                  <a:pt x="31750" y="3429000"/>
                </a:lnTo>
                <a:lnTo>
                  <a:pt x="31750" y="3420533"/>
                </a:lnTo>
                <a:lnTo>
                  <a:pt x="0" y="3378200"/>
                </a:lnTo>
                <a:close/>
              </a:path>
              <a:path w="76200" h="3505200">
                <a:moveTo>
                  <a:pt x="31750" y="3420533"/>
                </a:moveTo>
                <a:lnTo>
                  <a:pt x="31750" y="3429000"/>
                </a:lnTo>
                <a:lnTo>
                  <a:pt x="38100" y="3429000"/>
                </a:lnTo>
                <a:lnTo>
                  <a:pt x="31750" y="3420533"/>
                </a:lnTo>
                <a:close/>
              </a:path>
              <a:path w="76200" h="3505200">
                <a:moveTo>
                  <a:pt x="44450" y="0"/>
                </a:moveTo>
                <a:lnTo>
                  <a:pt x="31750" y="0"/>
                </a:lnTo>
                <a:lnTo>
                  <a:pt x="31750" y="3420533"/>
                </a:lnTo>
                <a:lnTo>
                  <a:pt x="38100" y="3429000"/>
                </a:lnTo>
                <a:lnTo>
                  <a:pt x="44450" y="3420533"/>
                </a:lnTo>
                <a:lnTo>
                  <a:pt x="44450" y="0"/>
                </a:lnTo>
                <a:close/>
              </a:path>
              <a:path w="76200" h="3505200">
                <a:moveTo>
                  <a:pt x="44450" y="3420533"/>
                </a:moveTo>
                <a:lnTo>
                  <a:pt x="38100" y="3429000"/>
                </a:lnTo>
                <a:lnTo>
                  <a:pt x="44450" y="3429000"/>
                </a:lnTo>
                <a:lnTo>
                  <a:pt x="44450" y="3420533"/>
                </a:lnTo>
                <a:close/>
              </a:path>
              <a:path w="76200" h="3505200">
                <a:moveTo>
                  <a:pt x="76200" y="3378200"/>
                </a:moveTo>
                <a:lnTo>
                  <a:pt x="44450" y="3420533"/>
                </a:lnTo>
                <a:lnTo>
                  <a:pt x="44450" y="3429000"/>
                </a:lnTo>
                <a:lnTo>
                  <a:pt x="60960" y="3429000"/>
                </a:lnTo>
                <a:lnTo>
                  <a:pt x="76200" y="337820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86400" y="2362200"/>
            <a:ext cx="3200400" cy="346075"/>
          </a:xfrm>
          <a:prstGeom prst="rect">
            <a:avLst/>
          </a:prstGeom>
          <a:solidFill>
            <a:srgbClr val="CCFFFF"/>
          </a:solidFill>
          <a:ln w="9144">
            <a:solidFill>
              <a:srgbClr val="22222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withdraw(amount)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86400" y="3733800"/>
            <a:ext cx="3200400" cy="640080"/>
          </a:xfrm>
          <a:prstGeom prst="rect">
            <a:avLst/>
          </a:prstGeom>
          <a:solidFill>
            <a:srgbClr val="CCFFCC"/>
          </a:solidFill>
          <a:ln w="9144">
            <a:solidFill>
              <a:srgbClr val="222222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201930" marR="425450">
              <a:lnSpc>
                <a:spcPts val="2300"/>
              </a:lnSpc>
              <a:spcBef>
                <a:spcPts val="5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 = balance – amount  return</a:t>
            </a:r>
            <a:r>
              <a:rPr sz="16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86400" y="4495800"/>
            <a:ext cx="3200400" cy="640080"/>
          </a:xfrm>
          <a:prstGeom prst="rect">
            <a:avLst/>
          </a:prstGeom>
          <a:solidFill>
            <a:srgbClr val="CCFFFF"/>
          </a:solidFill>
          <a:ln w="9144">
            <a:solidFill>
              <a:srgbClr val="222222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29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 = balance –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amount;</a:t>
            </a:r>
            <a:endParaRPr sz="1600">
              <a:latin typeface="Arial"/>
              <a:cs typeface="Arial"/>
            </a:endParaRPr>
          </a:p>
          <a:p>
            <a:pPr marL="20193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return</a:t>
            </a:r>
            <a:r>
              <a:rPr sz="16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balance;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50459" y="2590800"/>
            <a:ext cx="535940" cy="234950"/>
          </a:xfrm>
          <a:custGeom>
            <a:avLst/>
            <a:gdLst/>
            <a:ahLst/>
            <a:cxnLst/>
            <a:rect l="l" t="t" r="r" b="b"/>
            <a:pathLst>
              <a:path w="535939" h="234950">
                <a:moveTo>
                  <a:pt x="455602" y="27482"/>
                </a:moveTo>
                <a:lnTo>
                  <a:pt x="0" y="222758"/>
                </a:lnTo>
                <a:lnTo>
                  <a:pt x="5079" y="234441"/>
                </a:lnTo>
                <a:lnTo>
                  <a:pt x="460562" y="39163"/>
                </a:lnTo>
                <a:lnTo>
                  <a:pt x="465836" y="29972"/>
                </a:lnTo>
                <a:lnTo>
                  <a:pt x="455602" y="27482"/>
                </a:lnTo>
                <a:close/>
              </a:path>
              <a:path w="535939" h="234950">
                <a:moveTo>
                  <a:pt x="507092" y="24129"/>
                </a:moveTo>
                <a:lnTo>
                  <a:pt x="463423" y="24129"/>
                </a:lnTo>
                <a:lnTo>
                  <a:pt x="468375" y="35813"/>
                </a:lnTo>
                <a:lnTo>
                  <a:pt x="460562" y="39163"/>
                </a:lnTo>
                <a:lnTo>
                  <a:pt x="434213" y="85089"/>
                </a:lnTo>
                <a:lnTo>
                  <a:pt x="507092" y="24129"/>
                </a:lnTo>
                <a:close/>
              </a:path>
              <a:path w="535939" h="234950">
                <a:moveTo>
                  <a:pt x="463423" y="24129"/>
                </a:moveTo>
                <a:lnTo>
                  <a:pt x="455602" y="27482"/>
                </a:lnTo>
                <a:lnTo>
                  <a:pt x="465836" y="29972"/>
                </a:lnTo>
                <a:lnTo>
                  <a:pt x="460562" y="39163"/>
                </a:lnTo>
                <a:lnTo>
                  <a:pt x="468375" y="35813"/>
                </a:lnTo>
                <a:lnTo>
                  <a:pt x="463423" y="24129"/>
                </a:lnTo>
                <a:close/>
              </a:path>
              <a:path w="535939" h="234950">
                <a:moveTo>
                  <a:pt x="535939" y="0"/>
                </a:moveTo>
                <a:lnTo>
                  <a:pt x="404240" y="14986"/>
                </a:lnTo>
                <a:lnTo>
                  <a:pt x="455602" y="27482"/>
                </a:lnTo>
                <a:lnTo>
                  <a:pt x="463423" y="24129"/>
                </a:lnTo>
                <a:lnTo>
                  <a:pt x="507092" y="24129"/>
                </a:lnTo>
                <a:lnTo>
                  <a:pt x="535939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1221" y="2813304"/>
            <a:ext cx="535305" cy="160655"/>
          </a:xfrm>
          <a:custGeom>
            <a:avLst/>
            <a:gdLst/>
            <a:ahLst/>
            <a:cxnLst/>
            <a:rect l="l" t="t" r="r" b="b"/>
            <a:pathLst>
              <a:path w="535304" h="160655">
                <a:moveTo>
                  <a:pt x="452027" y="141324"/>
                </a:moveTo>
                <a:lnTo>
                  <a:pt x="402589" y="160274"/>
                </a:lnTo>
                <a:lnTo>
                  <a:pt x="535177" y="158496"/>
                </a:lnTo>
                <a:lnTo>
                  <a:pt x="511978" y="143637"/>
                </a:lnTo>
                <a:lnTo>
                  <a:pt x="460120" y="143637"/>
                </a:lnTo>
                <a:lnTo>
                  <a:pt x="452027" y="141324"/>
                </a:lnTo>
                <a:close/>
              </a:path>
              <a:path w="535304" h="160655">
                <a:moveTo>
                  <a:pt x="461898" y="137541"/>
                </a:moveTo>
                <a:lnTo>
                  <a:pt x="452027" y="141324"/>
                </a:lnTo>
                <a:lnTo>
                  <a:pt x="460120" y="143637"/>
                </a:lnTo>
                <a:lnTo>
                  <a:pt x="461898" y="137541"/>
                </a:lnTo>
                <a:close/>
              </a:path>
              <a:path w="535304" h="160655">
                <a:moveTo>
                  <a:pt x="423544" y="86995"/>
                </a:moveTo>
                <a:lnTo>
                  <a:pt x="455501" y="129109"/>
                </a:lnTo>
                <a:lnTo>
                  <a:pt x="463676" y="131445"/>
                </a:lnTo>
                <a:lnTo>
                  <a:pt x="460120" y="143637"/>
                </a:lnTo>
                <a:lnTo>
                  <a:pt x="511978" y="143637"/>
                </a:lnTo>
                <a:lnTo>
                  <a:pt x="423544" y="86995"/>
                </a:lnTo>
                <a:close/>
              </a:path>
              <a:path w="535304" h="160655">
                <a:moveTo>
                  <a:pt x="3555" y="0"/>
                </a:moveTo>
                <a:lnTo>
                  <a:pt x="0" y="12192"/>
                </a:lnTo>
                <a:lnTo>
                  <a:pt x="452027" y="141324"/>
                </a:lnTo>
                <a:lnTo>
                  <a:pt x="461899" y="137541"/>
                </a:lnTo>
                <a:lnTo>
                  <a:pt x="455501" y="129109"/>
                </a:lnTo>
                <a:lnTo>
                  <a:pt x="3555" y="0"/>
                </a:lnTo>
                <a:close/>
              </a:path>
              <a:path w="535304" h="160655">
                <a:moveTo>
                  <a:pt x="455501" y="129109"/>
                </a:moveTo>
                <a:lnTo>
                  <a:pt x="461899" y="137541"/>
                </a:lnTo>
                <a:lnTo>
                  <a:pt x="463676" y="131445"/>
                </a:lnTo>
                <a:lnTo>
                  <a:pt x="455501" y="129109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03953" y="2010282"/>
            <a:ext cx="814069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Threads  block  </a:t>
            </a:r>
            <a:r>
              <a:rPr sz="1600" b="1" dirty="0">
                <a:solidFill>
                  <a:srgbClr val="D50092"/>
                </a:solidFill>
                <a:latin typeface="Arial"/>
                <a:cs typeface="Arial"/>
              </a:rPr>
              <a:t>waiting  </a:t>
            </a: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to get  into  monitor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04925" y="4372432"/>
            <a:ext cx="3484879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When first thread exits, another</a:t>
            </a:r>
            <a:r>
              <a:rPr sz="1600" b="1" spc="8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can</a:t>
            </a:r>
            <a:endParaRPr sz="1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600" b="1" spc="-20" dirty="0">
                <a:solidFill>
                  <a:srgbClr val="D50092"/>
                </a:solidFill>
                <a:latin typeface="Arial"/>
                <a:cs typeface="Arial"/>
              </a:rPr>
              <a:t>enter.  </a:t>
            </a: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Which </a:t>
            </a:r>
            <a:r>
              <a:rPr sz="1600" b="1" spc="-10" dirty="0">
                <a:solidFill>
                  <a:srgbClr val="D50092"/>
                </a:solidFill>
                <a:latin typeface="Arial"/>
                <a:cs typeface="Arial"/>
              </a:rPr>
              <a:t>one </a:t>
            </a: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is</a:t>
            </a:r>
            <a:r>
              <a:rPr sz="1600" b="1" spc="6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undefined.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96409" y="4114800"/>
            <a:ext cx="690245" cy="614680"/>
          </a:xfrm>
          <a:custGeom>
            <a:avLst/>
            <a:gdLst/>
            <a:ahLst/>
            <a:cxnLst/>
            <a:rect l="l" t="t" r="r" b="b"/>
            <a:pathLst>
              <a:path w="690245" h="614679">
                <a:moveTo>
                  <a:pt x="633088" y="50673"/>
                </a:moveTo>
                <a:lnTo>
                  <a:pt x="622356" y="51555"/>
                </a:lnTo>
                <a:lnTo>
                  <a:pt x="0" y="604901"/>
                </a:lnTo>
                <a:lnTo>
                  <a:pt x="8381" y="614299"/>
                </a:lnTo>
                <a:lnTo>
                  <a:pt x="630994" y="60963"/>
                </a:lnTo>
                <a:lnTo>
                  <a:pt x="633088" y="50673"/>
                </a:lnTo>
                <a:close/>
              </a:path>
              <a:path w="690245" h="614679">
                <a:moveTo>
                  <a:pt x="658754" y="50673"/>
                </a:moveTo>
                <a:lnTo>
                  <a:pt x="633093" y="50679"/>
                </a:lnTo>
                <a:lnTo>
                  <a:pt x="637286" y="55372"/>
                </a:lnTo>
                <a:lnTo>
                  <a:pt x="630994" y="60963"/>
                </a:lnTo>
                <a:lnTo>
                  <a:pt x="620394" y="112902"/>
                </a:lnTo>
                <a:lnTo>
                  <a:pt x="658754" y="50673"/>
                </a:lnTo>
                <a:close/>
              </a:path>
              <a:path w="690245" h="614679">
                <a:moveTo>
                  <a:pt x="633093" y="50679"/>
                </a:moveTo>
                <a:lnTo>
                  <a:pt x="630994" y="60963"/>
                </a:lnTo>
                <a:lnTo>
                  <a:pt x="637286" y="55372"/>
                </a:lnTo>
                <a:lnTo>
                  <a:pt x="633093" y="50679"/>
                </a:lnTo>
                <a:close/>
              </a:path>
              <a:path w="690245" h="614679">
                <a:moveTo>
                  <a:pt x="689990" y="0"/>
                </a:moveTo>
                <a:lnTo>
                  <a:pt x="569721" y="55880"/>
                </a:lnTo>
                <a:lnTo>
                  <a:pt x="622356" y="51555"/>
                </a:lnTo>
                <a:lnTo>
                  <a:pt x="628776" y="45847"/>
                </a:lnTo>
                <a:lnTo>
                  <a:pt x="661729" y="45847"/>
                </a:lnTo>
                <a:lnTo>
                  <a:pt x="689990" y="0"/>
                </a:lnTo>
                <a:close/>
              </a:path>
              <a:path w="690245" h="614679">
                <a:moveTo>
                  <a:pt x="628776" y="45847"/>
                </a:moveTo>
                <a:lnTo>
                  <a:pt x="622356" y="51555"/>
                </a:lnTo>
                <a:lnTo>
                  <a:pt x="633088" y="50673"/>
                </a:lnTo>
                <a:lnTo>
                  <a:pt x="628776" y="45847"/>
                </a:lnTo>
                <a:close/>
              </a:path>
              <a:path w="690245" h="614679">
                <a:moveTo>
                  <a:pt x="661729" y="45847"/>
                </a:moveTo>
                <a:lnTo>
                  <a:pt x="628776" y="45847"/>
                </a:lnTo>
                <a:lnTo>
                  <a:pt x="633094" y="50673"/>
                </a:lnTo>
                <a:lnTo>
                  <a:pt x="658754" y="50673"/>
                </a:lnTo>
                <a:lnTo>
                  <a:pt x="661729" y="45847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99838" y="4718050"/>
            <a:ext cx="687070" cy="106680"/>
          </a:xfrm>
          <a:custGeom>
            <a:avLst/>
            <a:gdLst/>
            <a:ahLst/>
            <a:cxnLst/>
            <a:rect l="l" t="t" r="r" b="b"/>
            <a:pathLst>
              <a:path w="687070" h="106679">
                <a:moveTo>
                  <a:pt x="601862" y="79476"/>
                </a:moveTo>
                <a:lnTo>
                  <a:pt x="556133" y="106425"/>
                </a:lnTo>
                <a:lnTo>
                  <a:pt x="686562" y="82550"/>
                </a:lnTo>
                <a:lnTo>
                  <a:pt x="681489" y="80391"/>
                </a:lnTo>
                <a:lnTo>
                  <a:pt x="610108" y="80391"/>
                </a:lnTo>
                <a:lnTo>
                  <a:pt x="601862" y="79476"/>
                </a:lnTo>
                <a:close/>
              </a:path>
              <a:path w="687070" h="106679">
                <a:moveTo>
                  <a:pt x="610794" y="74212"/>
                </a:moveTo>
                <a:lnTo>
                  <a:pt x="601862" y="79476"/>
                </a:lnTo>
                <a:lnTo>
                  <a:pt x="610108" y="80391"/>
                </a:lnTo>
                <a:lnTo>
                  <a:pt x="610794" y="74212"/>
                </a:lnTo>
                <a:close/>
              </a:path>
              <a:path w="687070" h="106679">
                <a:moveTo>
                  <a:pt x="564514" y="30606"/>
                </a:moveTo>
                <a:lnTo>
                  <a:pt x="603120" y="66885"/>
                </a:lnTo>
                <a:lnTo>
                  <a:pt x="611504" y="67818"/>
                </a:lnTo>
                <a:lnTo>
                  <a:pt x="610108" y="80391"/>
                </a:lnTo>
                <a:lnTo>
                  <a:pt x="681489" y="80391"/>
                </a:lnTo>
                <a:lnTo>
                  <a:pt x="564514" y="30606"/>
                </a:lnTo>
                <a:close/>
              </a:path>
              <a:path w="687070" h="106679">
                <a:moveTo>
                  <a:pt x="1524" y="0"/>
                </a:moveTo>
                <a:lnTo>
                  <a:pt x="0" y="12700"/>
                </a:lnTo>
                <a:lnTo>
                  <a:pt x="601862" y="79476"/>
                </a:lnTo>
                <a:lnTo>
                  <a:pt x="610794" y="74212"/>
                </a:lnTo>
                <a:lnTo>
                  <a:pt x="603120" y="66885"/>
                </a:lnTo>
                <a:lnTo>
                  <a:pt x="1524" y="0"/>
                </a:lnTo>
                <a:close/>
              </a:path>
              <a:path w="687070" h="106679">
                <a:moveTo>
                  <a:pt x="603120" y="66885"/>
                </a:moveTo>
                <a:lnTo>
                  <a:pt x="610806" y="74107"/>
                </a:lnTo>
                <a:lnTo>
                  <a:pt x="611504" y="67818"/>
                </a:lnTo>
                <a:lnTo>
                  <a:pt x="603120" y="66885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0"/>
            <a:ext cx="8667750" cy="98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19" y="478536"/>
            <a:ext cx="7285482" cy="111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149" y="0"/>
            <a:ext cx="78676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Monitors, Monitor</a:t>
            </a:r>
            <a:r>
              <a:rPr dirty="0"/>
              <a:t> </a:t>
            </a:r>
            <a:r>
              <a:rPr spc="-10" dirty="0"/>
              <a:t>Invariants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and Condition</a:t>
            </a:r>
            <a:r>
              <a:rPr spc="-45" dirty="0"/>
              <a:t> </a:t>
            </a:r>
            <a:r>
              <a:rPr spc="-5" dirty="0"/>
              <a:t>Variables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765454" y="1595450"/>
            <a:ext cx="7440295" cy="25317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18159" indent="-342900">
              <a:lnSpc>
                <a:spcPts val="2160"/>
              </a:lnSpc>
              <a:spcBef>
                <a:spcPts val="3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monitor invariant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is a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safety property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associated with</a:t>
            </a:r>
            <a:r>
              <a:rPr sz="2000" spc="-19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the  monitor, expressed over the monitored variables. It holds  whenever a thread enters or </a:t>
            </a:r>
            <a:r>
              <a:rPr sz="2000" spc="-5" dirty="0">
                <a:solidFill>
                  <a:srgbClr val="1F1F1F"/>
                </a:solidFill>
                <a:latin typeface="Arial"/>
                <a:cs typeface="Arial"/>
              </a:rPr>
              <a:t>exits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the</a:t>
            </a:r>
            <a:r>
              <a:rPr sz="2000" spc="-1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monitor.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ts val="216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condition variable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is associated with a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condition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needed for</a:t>
            </a:r>
            <a:r>
              <a:rPr sz="2000" spc="-1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a  thread to make progress once it is in </a:t>
            </a:r>
            <a:r>
              <a:rPr sz="2000" spc="-5" dirty="0">
                <a:solidFill>
                  <a:srgbClr val="1F1F1F"/>
                </a:solidFill>
                <a:latin typeface="Arial"/>
                <a:cs typeface="Arial"/>
              </a:rPr>
              <a:t>the</a:t>
            </a:r>
            <a:r>
              <a:rPr sz="2000" spc="-2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monitor.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Monitor M</a:t>
            </a:r>
            <a:r>
              <a:rPr sz="1600" spc="-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185"/>
              </a:spcBef>
            </a:pP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... </a:t>
            </a:r>
            <a:r>
              <a:rPr sz="1600" i="1" spc="-5" dirty="0">
                <a:solidFill>
                  <a:srgbClr val="333399"/>
                </a:solidFill>
                <a:latin typeface="Arial"/>
                <a:cs typeface="Arial"/>
              </a:rPr>
              <a:t>monitored</a:t>
            </a:r>
            <a:r>
              <a:rPr sz="1600" i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333399"/>
                </a:solidFill>
                <a:latin typeface="Arial"/>
                <a:cs typeface="Arial"/>
              </a:rPr>
              <a:t>variables</a:t>
            </a:r>
            <a:endParaRPr sz="16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185"/>
              </a:spcBef>
            </a:pP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Condition</a:t>
            </a:r>
            <a:r>
              <a:rPr sz="1600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c;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91888" y="4662932"/>
            <a:ext cx="32492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F1F1F"/>
                </a:solidFill>
                <a:latin typeface="Arial"/>
                <a:cs typeface="Arial"/>
              </a:rPr>
              <a:t>waits outside of the monitor's</a:t>
            </a:r>
            <a:r>
              <a:rPr sz="1600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F1F1F"/>
                </a:solidFill>
                <a:latin typeface="Arial"/>
                <a:cs typeface="Arial"/>
              </a:rPr>
              <a:t>mutex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1888" y="5199379"/>
            <a:ext cx="36601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F1F1F"/>
                </a:solidFill>
                <a:latin typeface="Arial"/>
                <a:cs typeface="Arial"/>
              </a:rPr>
              <a:t>brings in one thread waiting on</a:t>
            </a:r>
            <a:r>
              <a:rPr sz="1600" spc="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F1F1F"/>
                </a:solidFill>
                <a:latin typeface="Arial"/>
                <a:cs typeface="Arial"/>
              </a:rPr>
              <a:t>condition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9754" y="4368924"/>
            <a:ext cx="3147060" cy="13677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void enter_mon (...)</a:t>
            </a:r>
            <a:r>
              <a:rPr sz="1600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127000" marR="5080">
              <a:lnSpc>
                <a:spcPct val="110000"/>
              </a:lnSpc>
            </a:pP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if (extra property not true) wait(c);  do </a:t>
            </a:r>
            <a:r>
              <a:rPr sz="1600" spc="-10" dirty="0">
                <a:solidFill>
                  <a:srgbClr val="333399"/>
                </a:solidFill>
                <a:latin typeface="Arial"/>
                <a:cs typeface="Arial"/>
              </a:rPr>
              <a:t>what you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have to</a:t>
            </a:r>
            <a:r>
              <a:rPr sz="1600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do</a:t>
            </a:r>
            <a:endParaRPr sz="16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190"/>
              </a:spcBef>
            </a:pP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if (extra property true)</a:t>
            </a:r>
            <a:r>
              <a:rPr sz="1600" spc="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signal(c);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028438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4397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Monitor</a:t>
            </a:r>
            <a:r>
              <a:rPr spc="-65" dirty="0"/>
              <a:t> </a:t>
            </a:r>
            <a:r>
              <a:rPr spc="-10" dirty="0"/>
              <a:t>Queues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1676400"/>
            <a:ext cx="3886200" cy="4457700"/>
          </a:xfrm>
          <a:custGeom>
            <a:avLst/>
            <a:gdLst/>
            <a:ahLst/>
            <a:cxnLst/>
            <a:rect l="l" t="t" r="r" b="b"/>
            <a:pathLst>
              <a:path w="3886200" h="4457700">
                <a:moveTo>
                  <a:pt x="0" y="4457700"/>
                </a:moveTo>
                <a:lnTo>
                  <a:pt x="3886200" y="4457700"/>
                </a:lnTo>
                <a:lnTo>
                  <a:pt x="3886200" y="0"/>
                </a:lnTo>
                <a:lnTo>
                  <a:pt x="0" y="0"/>
                </a:lnTo>
                <a:lnTo>
                  <a:pt x="0" y="44577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222222"/>
                </a:solidFill>
              </a:rPr>
              <a:t>Monitor </a:t>
            </a:r>
            <a:r>
              <a:rPr spc="-10" dirty="0"/>
              <a:t>bounded_buffer</a:t>
            </a:r>
            <a:r>
              <a:rPr spc="0" dirty="0"/>
              <a:t> </a:t>
            </a:r>
            <a:r>
              <a:rPr spc="-5" dirty="0">
                <a:solidFill>
                  <a:srgbClr val="222222"/>
                </a:solidFill>
              </a:rPr>
              <a:t>{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</a:pPr>
            <a:r>
              <a:rPr spc="-5" dirty="0">
                <a:solidFill>
                  <a:srgbClr val="222222"/>
                </a:solidFill>
              </a:rPr>
              <a:t>Condition</a:t>
            </a:r>
            <a:r>
              <a:rPr spc="-50" dirty="0">
                <a:solidFill>
                  <a:srgbClr val="222222"/>
                </a:solidFill>
              </a:rPr>
              <a:t> </a:t>
            </a:r>
            <a:r>
              <a:rPr spc="-5" dirty="0">
                <a:solidFill>
                  <a:srgbClr val="222222"/>
                </a:solidFill>
              </a:rPr>
              <a:t>not_full;</a:t>
            </a:r>
          </a:p>
          <a:p>
            <a:pPr marL="127000" marR="502920">
              <a:lnSpc>
                <a:spcPct val="120000"/>
              </a:lnSpc>
            </a:pPr>
            <a:r>
              <a:rPr spc="-5" dirty="0">
                <a:solidFill>
                  <a:srgbClr val="222222"/>
                </a:solidFill>
              </a:rPr>
              <a:t>…</a:t>
            </a:r>
            <a:r>
              <a:rPr i="1" spc="-5" dirty="0">
                <a:solidFill>
                  <a:srgbClr val="222222"/>
                </a:solidFill>
                <a:latin typeface="Arial"/>
                <a:cs typeface="Arial"/>
              </a:rPr>
              <a:t>other variables</a:t>
            </a:r>
            <a:r>
              <a:rPr spc="-5" dirty="0">
                <a:solidFill>
                  <a:srgbClr val="222222"/>
                </a:solidFill>
              </a:rPr>
              <a:t>…  Condition</a:t>
            </a:r>
            <a:r>
              <a:rPr spc="-75" dirty="0">
                <a:solidFill>
                  <a:srgbClr val="222222"/>
                </a:solidFill>
              </a:rPr>
              <a:t> </a:t>
            </a:r>
            <a:r>
              <a:rPr spc="-5" dirty="0">
                <a:solidFill>
                  <a:srgbClr val="222222"/>
                </a:solidFill>
              </a:rPr>
              <a:t>not_empty;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</a:pPr>
            <a:r>
              <a:rPr spc="-5" dirty="0">
                <a:solidFill>
                  <a:srgbClr val="222222"/>
                </a:solidFill>
              </a:rPr>
              <a:t>void </a:t>
            </a:r>
            <a:r>
              <a:rPr spc="-5" dirty="0"/>
              <a:t>put_resource </a:t>
            </a:r>
            <a:r>
              <a:rPr spc="-5" dirty="0">
                <a:solidFill>
                  <a:srgbClr val="222222"/>
                </a:solidFill>
              </a:rPr>
              <a:t>() {</a:t>
            </a:r>
          </a:p>
          <a:p>
            <a:pPr marL="241300">
              <a:lnSpc>
                <a:spcPct val="100000"/>
              </a:lnSpc>
              <a:spcBef>
                <a:spcPts val="380"/>
              </a:spcBef>
            </a:pPr>
            <a:r>
              <a:rPr spc="-5" dirty="0">
                <a:solidFill>
                  <a:srgbClr val="222222"/>
                </a:solidFill>
              </a:rPr>
              <a:t>…wait(not_full)…</a:t>
            </a:r>
          </a:p>
          <a:p>
            <a:pPr marL="241300">
              <a:lnSpc>
                <a:spcPct val="100000"/>
              </a:lnSpc>
              <a:spcBef>
                <a:spcPts val="380"/>
              </a:spcBef>
            </a:pPr>
            <a:r>
              <a:rPr spc="-10" dirty="0">
                <a:solidFill>
                  <a:srgbClr val="222222"/>
                </a:solidFill>
              </a:rPr>
              <a:t>…signal(not_empty)…</a:t>
            </a:r>
          </a:p>
          <a:p>
            <a:pPr marL="127000">
              <a:lnSpc>
                <a:spcPct val="100000"/>
              </a:lnSpc>
              <a:spcBef>
                <a:spcPts val="380"/>
              </a:spcBef>
            </a:pPr>
            <a:r>
              <a:rPr spc="-5" dirty="0">
                <a:solidFill>
                  <a:srgbClr val="222222"/>
                </a:solidFill>
              </a:rPr>
              <a:t>}</a:t>
            </a:r>
          </a:p>
          <a:p>
            <a:pPr marL="127000">
              <a:lnSpc>
                <a:spcPct val="100000"/>
              </a:lnSpc>
              <a:spcBef>
                <a:spcPts val="385"/>
              </a:spcBef>
            </a:pPr>
            <a:r>
              <a:rPr spc="-5" dirty="0">
                <a:solidFill>
                  <a:srgbClr val="222222"/>
                </a:solidFill>
              </a:rPr>
              <a:t>Resource </a:t>
            </a:r>
            <a:r>
              <a:rPr spc="-5" dirty="0"/>
              <a:t>get_resource </a:t>
            </a:r>
            <a:r>
              <a:rPr spc="-5" dirty="0">
                <a:solidFill>
                  <a:srgbClr val="222222"/>
                </a:solidFill>
              </a:rPr>
              <a:t>()</a:t>
            </a:r>
            <a:r>
              <a:rPr spc="25" dirty="0">
                <a:solidFill>
                  <a:srgbClr val="222222"/>
                </a:solidFill>
              </a:rPr>
              <a:t> </a:t>
            </a:r>
            <a:r>
              <a:rPr spc="-5" dirty="0">
                <a:solidFill>
                  <a:srgbClr val="222222"/>
                </a:solidFill>
              </a:rPr>
              <a:t>{</a:t>
            </a:r>
          </a:p>
          <a:p>
            <a:pPr marL="241300">
              <a:lnSpc>
                <a:spcPct val="100000"/>
              </a:lnSpc>
              <a:spcBef>
                <a:spcPts val="380"/>
              </a:spcBef>
            </a:pPr>
            <a:r>
              <a:rPr spc="-5" dirty="0">
                <a:solidFill>
                  <a:srgbClr val="222222"/>
                </a:solidFill>
              </a:rPr>
              <a:t>…</a:t>
            </a:r>
          </a:p>
          <a:p>
            <a:pPr marL="127000">
              <a:lnSpc>
                <a:spcPct val="100000"/>
              </a:lnSpc>
              <a:spcBef>
                <a:spcPts val="380"/>
              </a:spcBef>
            </a:pPr>
            <a:r>
              <a:rPr spc="-5" dirty="0">
                <a:solidFill>
                  <a:srgbClr val="222222"/>
                </a:solidFill>
              </a:rPr>
              <a:t>}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pc="-5" dirty="0">
                <a:solidFill>
                  <a:srgbClr val="222222"/>
                </a:solidFill>
              </a:rPr>
              <a:t>}</a:t>
            </a:r>
          </a:p>
        </p:txBody>
      </p:sp>
      <p:sp>
        <p:nvSpPr>
          <p:cNvPr id="6" name="object 6"/>
          <p:cNvSpPr/>
          <p:nvPr/>
        </p:nvSpPr>
        <p:spPr>
          <a:xfrm>
            <a:off x="6019800" y="17907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127000" y="0"/>
                </a:moveTo>
                <a:lnTo>
                  <a:pt x="0" y="38100"/>
                </a:lnTo>
                <a:lnTo>
                  <a:pt x="127000" y="76200"/>
                </a:lnTo>
                <a:lnTo>
                  <a:pt x="84666" y="44450"/>
                </a:lnTo>
                <a:lnTo>
                  <a:pt x="76200" y="44450"/>
                </a:lnTo>
                <a:lnTo>
                  <a:pt x="76200" y="31750"/>
                </a:lnTo>
                <a:lnTo>
                  <a:pt x="84666" y="31750"/>
                </a:lnTo>
                <a:lnTo>
                  <a:pt x="127000" y="0"/>
                </a:lnTo>
                <a:close/>
              </a:path>
              <a:path w="381000" h="76200">
                <a:moveTo>
                  <a:pt x="76200" y="38100"/>
                </a:moveTo>
                <a:lnTo>
                  <a:pt x="76200" y="44450"/>
                </a:lnTo>
                <a:lnTo>
                  <a:pt x="84666" y="44450"/>
                </a:lnTo>
                <a:lnTo>
                  <a:pt x="76200" y="38100"/>
                </a:lnTo>
                <a:close/>
              </a:path>
              <a:path w="381000" h="76200">
                <a:moveTo>
                  <a:pt x="381000" y="31750"/>
                </a:moveTo>
                <a:lnTo>
                  <a:pt x="84666" y="31750"/>
                </a:lnTo>
                <a:lnTo>
                  <a:pt x="76200" y="38100"/>
                </a:lnTo>
                <a:lnTo>
                  <a:pt x="84666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381000" h="76200">
                <a:moveTo>
                  <a:pt x="84666" y="31750"/>
                </a:moveTo>
                <a:lnTo>
                  <a:pt x="76200" y="31750"/>
                </a:lnTo>
                <a:lnTo>
                  <a:pt x="76200" y="38100"/>
                </a:lnTo>
                <a:lnTo>
                  <a:pt x="84666" y="3175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3400" y="17907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127000" y="0"/>
                </a:moveTo>
                <a:lnTo>
                  <a:pt x="0" y="38100"/>
                </a:lnTo>
                <a:lnTo>
                  <a:pt x="127000" y="76200"/>
                </a:lnTo>
                <a:lnTo>
                  <a:pt x="84666" y="44450"/>
                </a:lnTo>
                <a:lnTo>
                  <a:pt x="76200" y="44450"/>
                </a:lnTo>
                <a:lnTo>
                  <a:pt x="76200" y="31750"/>
                </a:lnTo>
                <a:lnTo>
                  <a:pt x="84666" y="31750"/>
                </a:lnTo>
                <a:lnTo>
                  <a:pt x="127000" y="0"/>
                </a:lnTo>
                <a:close/>
              </a:path>
              <a:path w="381000" h="76200">
                <a:moveTo>
                  <a:pt x="76200" y="38100"/>
                </a:moveTo>
                <a:lnTo>
                  <a:pt x="76200" y="44450"/>
                </a:lnTo>
                <a:lnTo>
                  <a:pt x="84666" y="44450"/>
                </a:lnTo>
                <a:lnTo>
                  <a:pt x="76200" y="38100"/>
                </a:lnTo>
                <a:close/>
              </a:path>
              <a:path w="381000" h="76200">
                <a:moveTo>
                  <a:pt x="381000" y="31750"/>
                </a:moveTo>
                <a:lnTo>
                  <a:pt x="84666" y="31750"/>
                </a:lnTo>
                <a:lnTo>
                  <a:pt x="76200" y="38100"/>
                </a:lnTo>
                <a:lnTo>
                  <a:pt x="84666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381000" h="76200">
                <a:moveTo>
                  <a:pt x="84666" y="31750"/>
                </a:moveTo>
                <a:lnTo>
                  <a:pt x="76200" y="31750"/>
                </a:lnTo>
                <a:lnTo>
                  <a:pt x="76200" y="38100"/>
                </a:lnTo>
                <a:lnTo>
                  <a:pt x="84666" y="3175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81600" y="17907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127000" y="0"/>
                </a:moveTo>
                <a:lnTo>
                  <a:pt x="0" y="38100"/>
                </a:lnTo>
                <a:lnTo>
                  <a:pt x="127000" y="76200"/>
                </a:lnTo>
                <a:lnTo>
                  <a:pt x="84666" y="44450"/>
                </a:lnTo>
                <a:lnTo>
                  <a:pt x="76200" y="44450"/>
                </a:lnTo>
                <a:lnTo>
                  <a:pt x="76200" y="31750"/>
                </a:lnTo>
                <a:lnTo>
                  <a:pt x="84666" y="31750"/>
                </a:lnTo>
                <a:lnTo>
                  <a:pt x="127000" y="0"/>
                </a:lnTo>
                <a:close/>
              </a:path>
              <a:path w="381000" h="76200">
                <a:moveTo>
                  <a:pt x="76200" y="38100"/>
                </a:moveTo>
                <a:lnTo>
                  <a:pt x="76200" y="44450"/>
                </a:lnTo>
                <a:lnTo>
                  <a:pt x="84666" y="44450"/>
                </a:lnTo>
                <a:lnTo>
                  <a:pt x="76200" y="38100"/>
                </a:lnTo>
                <a:close/>
              </a:path>
              <a:path w="381000" h="76200">
                <a:moveTo>
                  <a:pt x="381000" y="31750"/>
                </a:moveTo>
                <a:lnTo>
                  <a:pt x="84666" y="31750"/>
                </a:lnTo>
                <a:lnTo>
                  <a:pt x="76200" y="38100"/>
                </a:lnTo>
                <a:lnTo>
                  <a:pt x="84666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381000" h="76200">
                <a:moveTo>
                  <a:pt x="84666" y="31750"/>
                </a:moveTo>
                <a:lnTo>
                  <a:pt x="76200" y="31750"/>
                </a:lnTo>
                <a:lnTo>
                  <a:pt x="76200" y="38100"/>
                </a:lnTo>
                <a:lnTo>
                  <a:pt x="84666" y="3175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19400" y="24003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127000" y="0"/>
                </a:moveTo>
                <a:lnTo>
                  <a:pt x="0" y="38100"/>
                </a:lnTo>
                <a:lnTo>
                  <a:pt x="127000" y="76200"/>
                </a:lnTo>
                <a:lnTo>
                  <a:pt x="84666" y="44450"/>
                </a:lnTo>
                <a:lnTo>
                  <a:pt x="76200" y="44450"/>
                </a:lnTo>
                <a:lnTo>
                  <a:pt x="76200" y="31750"/>
                </a:lnTo>
                <a:lnTo>
                  <a:pt x="84666" y="31750"/>
                </a:lnTo>
                <a:lnTo>
                  <a:pt x="127000" y="0"/>
                </a:lnTo>
                <a:close/>
              </a:path>
              <a:path w="2743200" h="76200">
                <a:moveTo>
                  <a:pt x="76200" y="38100"/>
                </a:moveTo>
                <a:lnTo>
                  <a:pt x="76200" y="44450"/>
                </a:lnTo>
                <a:lnTo>
                  <a:pt x="84666" y="44450"/>
                </a:lnTo>
                <a:lnTo>
                  <a:pt x="76200" y="38100"/>
                </a:lnTo>
                <a:close/>
              </a:path>
              <a:path w="2743200" h="76200">
                <a:moveTo>
                  <a:pt x="2743200" y="31750"/>
                </a:moveTo>
                <a:lnTo>
                  <a:pt x="84666" y="31750"/>
                </a:lnTo>
                <a:lnTo>
                  <a:pt x="76200" y="38100"/>
                </a:lnTo>
                <a:lnTo>
                  <a:pt x="84666" y="44450"/>
                </a:lnTo>
                <a:lnTo>
                  <a:pt x="2743200" y="44450"/>
                </a:lnTo>
                <a:lnTo>
                  <a:pt x="2743200" y="31750"/>
                </a:lnTo>
                <a:close/>
              </a:path>
              <a:path w="2743200" h="76200">
                <a:moveTo>
                  <a:pt x="84666" y="31750"/>
                </a:moveTo>
                <a:lnTo>
                  <a:pt x="76200" y="31750"/>
                </a:lnTo>
                <a:lnTo>
                  <a:pt x="76200" y="38100"/>
                </a:lnTo>
                <a:lnTo>
                  <a:pt x="84666" y="3175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9800" y="24003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127000" y="0"/>
                </a:moveTo>
                <a:lnTo>
                  <a:pt x="0" y="38100"/>
                </a:lnTo>
                <a:lnTo>
                  <a:pt x="127000" y="76200"/>
                </a:lnTo>
                <a:lnTo>
                  <a:pt x="84666" y="44450"/>
                </a:lnTo>
                <a:lnTo>
                  <a:pt x="76200" y="44450"/>
                </a:lnTo>
                <a:lnTo>
                  <a:pt x="76200" y="31750"/>
                </a:lnTo>
                <a:lnTo>
                  <a:pt x="84666" y="31750"/>
                </a:lnTo>
                <a:lnTo>
                  <a:pt x="127000" y="0"/>
                </a:lnTo>
                <a:close/>
              </a:path>
              <a:path w="381000" h="76200">
                <a:moveTo>
                  <a:pt x="76200" y="38100"/>
                </a:moveTo>
                <a:lnTo>
                  <a:pt x="76200" y="44450"/>
                </a:lnTo>
                <a:lnTo>
                  <a:pt x="84666" y="44450"/>
                </a:lnTo>
                <a:lnTo>
                  <a:pt x="76200" y="38100"/>
                </a:lnTo>
                <a:close/>
              </a:path>
              <a:path w="381000" h="76200">
                <a:moveTo>
                  <a:pt x="381000" y="31750"/>
                </a:moveTo>
                <a:lnTo>
                  <a:pt x="84666" y="31750"/>
                </a:lnTo>
                <a:lnTo>
                  <a:pt x="76200" y="38100"/>
                </a:lnTo>
                <a:lnTo>
                  <a:pt x="84666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381000" h="76200">
                <a:moveTo>
                  <a:pt x="84666" y="31750"/>
                </a:moveTo>
                <a:lnTo>
                  <a:pt x="76200" y="31750"/>
                </a:lnTo>
                <a:lnTo>
                  <a:pt x="76200" y="38100"/>
                </a:lnTo>
                <a:lnTo>
                  <a:pt x="84666" y="3175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19400" y="3009900"/>
            <a:ext cx="1905000" cy="76200"/>
          </a:xfrm>
          <a:custGeom>
            <a:avLst/>
            <a:gdLst/>
            <a:ahLst/>
            <a:cxnLst/>
            <a:rect l="l" t="t" r="r" b="b"/>
            <a:pathLst>
              <a:path w="1905000" h="76200">
                <a:moveTo>
                  <a:pt x="127000" y="0"/>
                </a:moveTo>
                <a:lnTo>
                  <a:pt x="0" y="38100"/>
                </a:lnTo>
                <a:lnTo>
                  <a:pt x="127000" y="76200"/>
                </a:lnTo>
                <a:lnTo>
                  <a:pt x="84666" y="44450"/>
                </a:lnTo>
                <a:lnTo>
                  <a:pt x="76200" y="44450"/>
                </a:lnTo>
                <a:lnTo>
                  <a:pt x="76200" y="31750"/>
                </a:lnTo>
                <a:lnTo>
                  <a:pt x="84666" y="31750"/>
                </a:lnTo>
                <a:lnTo>
                  <a:pt x="127000" y="0"/>
                </a:lnTo>
                <a:close/>
              </a:path>
              <a:path w="1905000" h="76200">
                <a:moveTo>
                  <a:pt x="76200" y="38100"/>
                </a:moveTo>
                <a:lnTo>
                  <a:pt x="76200" y="44450"/>
                </a:lnTo>
                <a:lnTo>
                  <a:pt x="84666" y="44450"/>
                </a:lnTo>
                <a:lnTo>
                  <a:pt x="76200" y="38100"/>
                </a:lnTo>
                <a:close/>
              </a:path>
              <a:path w="1905000" h="76200">
                <a:moveTo>
                  <a:pt x="1905000" y="31750"/>
                </a:moveTo>
                <a:lnTo>
                  <a:pt x="84666" y="31750"/>
                </a:lnTo>
                <a:lnTo>
                  <a:pt x="76200" y="38100"/>
                </a:lnTo>
                <a:lnTo>
                  <a:pt x="84666" y="44450"/>
                </a:lnTo>
                <a:lnTo>
                  <a:pt x="1905000" y="44450"/>
                </a:lnTo>
                <a:lnTo>
                  <a:pt x="1905000" y="31750"/>
                </a:lnTo>
                <a:close/>
              </a:path>
              <a:path w="1905000" h="76200">
                <a:moveTo>
                  <a:pt x="84666" y="31750"/>
                </a:moveTo>
                <a:lnTo>
                  <a:pt x="76200" y="31750"/>
                </a:lnTo>
                <a:lnTo>
                  <a:pt x="76200" y="38100"/>
                </a:lnTo>
                <a:lnTo>
                  <a:pt x="84666" y="3175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14209" y="1704797"/>
            <a:ext cx="1870710" cy="1351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D50092"/>
                </a:solidFill>
                <a:latin typeface="Arial"/>
                <a:cs typeface="Arial"/>
              </a:rPr>
              <a:t>Waiting </a:t>
            </a: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to</a:t>
            </a:r>
            <a:r>
              <a:rPr sz="1600" b="1" spc="-2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enter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15" dirty="0">
                <a:solidFill>
                  <a:srgbClr val="D50092"/>
                </a:solidFill>
                <a:latin typeface="Arial"/>
                <a:cs typeface="Arial"/>
              </a:rPr>
              <a:t>Waiting </a:t>
            </a: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on  condition</a:t>
            </a:r>
            <a:r>
              <a:rPr sz="1600" b="1" spc="-3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D50092"/>
                </a:solidFill>
                <a:latin typeface="Arial"/>
                <a:cs typeface="Arial"/>
              </a:rPr>
              <a:t>variables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86072" y="2667000"/>
            <a:ext cx="2780030" cy="2901950"/>
          </a:xfrm>
          <a:custGeom>
            <a:avLst/>
            <a:gdLst/>
            <a:ahLst/>
            <a:cxnLst/>
            <a:rect l="l" t="t" r="r" b="b"/>
            <a:pathLst>
              <a:path w="2780029" h="2901950">
                <a:moveTo>
                  <a:pt x="50800" y="2888615"/>
                </a:moveTo>
                <a:lnTo>
                  <a:pt x="0" y="2889250"/>
                </a:lnTo>
                <a:lnTo>
                  <a:pt x="126" y="2901950"/>
                </a:lnTo>
                <a:lnTo>
                  <a:pt x="50926" y="2901315"/>
                </a:lnTo>
                <a:lnTo>
                  <a:pt x="50800" y="2888615"/>
                </a:lnTo>
                <a:close/>
              </a:path>
              <a:path w="2780029" h="2901950">
                <a:moveTo>
                  <a:pt x="139446" y="2885566"/>
                </a:moveTo>
                <a:lnTo>
                  <a:pt x="88646" y="2887599"/>
                </a:lnTo>
                <a:lnTo>
                  <a:pt x="89153" y="2900299"/>
                </a:lnTo>
                <a:lnTo>
                  <a:pt x="139953" y="2898140"/>
                </a:lnTo>
                <a:lnTo>
                  <a:pt x="139446" y="2885566"/>
                </a:lnTo>
                <a:close/>
              </a:path>
              <a:path w="2780029" h="2901950">
                <a:moveTo>
                  <a:pt x="227711" y="2879216"/>
                </a:moveTo>
                <a:lnTo>
                  <a:pt x="210692" y="2880741"/>
                </a:lnTo>
                <a:lnTo>
                  <a:pt x="177291" y="2883027"/>
                </a:lnTo>
                <a:lnTo>
                  <a:pt x="178053" y="2895727"/>
                </a:lnTo>
                <a:lnTo>
                  <a:pt x="211581" y="2893441"/>
                </a:lnTo>
                <a:lnTo>
                  <a:pt x="228980" y="2891790"/>
                </a:lnTo>
                <a:lnTo>
                  <a:pt x="227711" y="2879216"/>
                </a:lnTo>
                <a:close/>
              </a:path>
              <a:path w="2780029" h="2901950">
                <a:moveTo>
                  <a:pt x="315975" y="2869946"/>
                </a:moveTo>
                <a:lnTo>
                  <a:pt x="279907" y="2874264"/>
                </a:lnTo>
                <a:lnTo>
                  <a:pt x="265684" y="2875661"/>
                </a:lnTo>
                <a:lnTo>
                  <a:pt x="266826" y="2888361"/>
                </a:lnTo>
                <a:lnTo>
                  <a:pt x="281177" y="2886964"/>
                </a:lnTo>
                <a:lnTo>
                  <a:pt x="317500" y="2882646"/>
                </a:lnTo>
                <a:lnTo>
                  <a:pt x="315975" y="2869946"/>
                </a:lnTo>
                <a:close/>
              </a:path>
              <a:path w="2780029" h="2901950">
                <a:moveTo>
                  <a:pt x="403860" y="2857881"/>
                </a:moveTo>
                <a:lnTo>
                  <a:pt x="353567" y="2865374"/>
                </a:lnTo>
                <a:lnTo>
                  <a:pt x="355473" y="2877820"/>
                </a:lnTo>
                <a:lnTo>
                  <a:pt x="405764" y="2870454"/>
                </a:lnTo>
                <a:lnTo>
                  <a:pt x="403860" y="2857881"/>
                </a:lnTo>
                <a:close/>
              </a:path>
              <a:path w="2780029" h="2901950">
                <a:moveTo>
                  <a:pt x="491109" y="2842768"/>
                </a:moveTo>
                <a:lnTo>
                  <a:pt x="484504" y="2844165"/>
                </a:lnTo>
                <a:lnTo>
                  <a:pt x="441325" y="2851658"/>
                </a:lnTo>
                <a:lnTo>
                  <a:pt x="443484" y="2864231"/>
                </a:lnTo>
                <a:lnTo>
                  <a:pt x="486663" y="2856611"/>
                </a:lnTo>
                <a:lnTo>
                  <a:pt x="493649" y="2855214"/>
                </a:lnTo>
                <a:lnTo>
                  <a:pt x="491109" y="2842768"/>
                </a:lnTo>
                <a:close/>
              </a:path>
              <a:path w="2780029" h="2901950">
                <a:moveTo>
                  <a:pt x="577976" y="2824480"/>
                </a:moveTo>
                <a:lnTo>
                  <a:pt x="551688" y="2830576"/>
                </a:lnTo>
                <a:lnTo>
                  <a:pt x="528447" y="2835148"/>
                </a:lnTo>
                <a:lnTo>
                  <a:pt x="530987" y="2847594"/>
                </a:lnTo>
                <a:lnTo>
                  <a:pt x="554227" y="2843022"/>
                </a:lnTo>
                <a:lnTo>
                  <a:pt x="580771" y="2836926"/>
                </a:lnTo>
                <a:lnTo>
                  <a:pt x="577976" y="2824480"/>
                </a:lnTo>
                <a:close/>
              </a:path>
              <a:path w="2780029" h="2901950">
                <a:moveTo>
                  <a:pt x="664210" y="2803398"/>
                </a:moveTo>
                <a:lnTo>
                  <a:pt x="618236" y="2815336"/>
                </a:lnTo>
                <a:lnTo>
                  <a:pt x="615061" y="2815971"/>
                </a:lnTo>
                <a:lnTo>
                  <a:pt x="617981" y="2828416"/>
                </a:lnTo>
                <a:lnTo>
                  <a:pt x="667385" y="2815716"/>
                </a:lnTo>
                <a:lnTo>
                  <a:pt x="664210" y="2803398"/>
                </a:lnTo>
                <a:close/>
              </a:path>
              <a:path w="2780029" h="2901950">
                <a:moveTo>
                  <a:pt x="749426" y="2779649"/>
                </a:moveTo>
                <a:lnTo>
                  <a:pt x="700786" y="2793491"/>
                </a:lnTo>
                <a:lnTo>
                  <a:pt x="704214" y="2805684"/>
                </a:lnTo>
                <a:lnTo>
                  <a:pt x="752855" y="2791841"/>
                </a:lnTo>
                <a:lnTo>
                  <a:pt x="753237" y="2791714"/>
                </a:lnTo>
                <a:lnTo>
                  <a:pt x="749426" y="2779649"/>
                </a:lnTo>
                <a:close/>
              </a:path>
              <a:path w="2780029" h="2901950">
                <a:moveTo>
                  <a:pt x="833881" y="2752471"/>
                </a:moveTo>
                <a:lnTo>
                  <a:pt x="813942" y="2759329"/>
                </a:lnTo>
                <a:lnTo>
                  <a:pt x="785749" y="2768219"/>
                </a:lnTo>
                <a:lnTo>
                  <a:pt x="789559" y="2780284"/>
                </a:lnTo>
                <a:lnTo>
                  <a:pt x="817752" y="2771394"/>
                </a:lnTo>
                <a:lnTo>
                  <a:pt x="838073" y="2764536"/>
                </a:lnTo>
                <a:lnTo>
                  <a:pt x="833881" y="2752471"/>
                </a:lnTo>
                <a:close/>
              </a:path>
              <a:path w="2780029" h="2901950">
                <a:moveTo>
                  <a:pt x="917575" y="2722753"/>
                </a:moveTo>
                <a:lnTo>
                  <a:pt x="877951" y="2737485"/>
                </a:lnTo>
                <a:lnTo>
                  <a:pt x="869950" y="2740152"/>
                </a:lnTo>
                <a:lnTo>
                  <a:pt x="874140" y="2752216"/>
                </a:lnTo>
                <a:lnTo>
                  <a:pt x="882014" y="2749550"/>
                </a:lnTo>
                <a:lnTo>
                  <a:pt x="921892" y="2734691"/>
                </a:lnTo>
                <a:lnTo>
                  <a:pt x="917575" y="2722753"/>
                </a:lnTo>
                <a:close/>
              </a:path>
              <a:path w="2780029" h="2901950">
                <a:moveTo>
                  <a:pt x="1000125" y="2690368"/>
                </a:moveTo>
                <a:lnTo>
                  <a:pt x="953007" y="2709291"/>
                </a:lnTo>
                <a:lnTo>
                  <a:pt x="957706" y="2720975"/>
                </a:lnTo>
                <a:lnTo>
                  <a:pt x="1004824" y="2702052"/>
                </a:lnTo>
                <a:lnTo>
                  <a:pt x="1000125" y="2690368"/>
                </a:lnTo>
                <a:close/>
              </a:path>
              <a:path w="2780029" h="2901950">
                <a:moveTo>
                  <a:pt x="1081277" y="2654808"/>
                </a:moveTo>
                <a:lnTo>
                  <a:pt x="1065402" y="2662174"/>
                </a:lnTo>
                <a:lnTo>
                  <a:pt x="1034923" y="2675382"/>
                </a:lnTo>
                <a:lnTo>
                  <a:pt x="1040002" y="2687066"/>
                </a:lnTo>
                <a:lnTo>
                  <a:pt x="1070355" y="2673858"/>
                </a:lnTo>
                <a:lnTo>
                  <a:pt x="1086612" y="2666365"/>
                </a:lnTo>
                <a:lnTo>
                  <a:pt x="1081277" y="2654808"/>
                </a:lnTo>
                <a:close/>
              </a:path>
              <a:path w="2780029" h="2901950">
                <a:moveTo>
                  <a:pt x="1161414" y="2616835"/>
                </a:moveTo>
                <a:lnTo>
                  <a:pt x="1126363" y="2634107"/>
                </a:lnTo>
                <a:lnTo>
                  <a:pt x="1115949" y="2638933"/>
                </a:lnTo>
                <a:lnTo>
                  <a:pt x="1121155" y="2650490"/>
                </a:lnTo>
                <a:lnTo>
                  <a:pt x="1131697" y="2645664"/>
                </a:lnTo>
                <a:lnTo>
                  <a:pt x="1167002" y="2628138"/>
                </a:lnTo>
                <a:lnTo>
                  <a:pt x="1161414" y="2616835"/>
                </a:lnTo>
                <a:close/>
              </a:path>
              <a:path w="2780029" h="2901950">
                <a:moveTo>
                  <a:pt x="1239901" y="2575560"/>
                </a:moveTo>
                <a:lnTo>
                  <a:pt x="1195197" y="2599690"/>
                </a:lnTo>
                <a:lnTo>
                  <a:pt x="1201292" y="2610866"/>
                </a:lnTo>
                <a:lnTo>
                  <a:pt x="1245997" y="2586736"/>
                </a:lnTo>
                <a:lnTo>
                  <a:pt x="1239901" y="2575560"/>
                </a:lnTo>
                <a:close/>
              </a:path>
              <a:path w="2780029" h="2901950">
                <a:moveTo>
                  <a:pt x="1317498" y="2532761"/>
                </a:moveTo>
                <a:lnTo>
                  <a:pt x="1304671" y="2540508"/>
                </a:lnTo>
                <a:lnTo>
                  <a:pt x="1273428" y="2557399"/>
                </a:lnTo>
                <a:lnTo>
                  <a:pt x="1279525" y="2568575"/>
                </a:lnTo>
                <a:lnTo>
                  <a:pt x="1310766" y="2551684"/>
                </a:lnTo>
                <a:lnTo>
                  <a:pt x="1324102" y="2543683"/>
                </a:lnTo>
                <a:lnTo>
                  <a:pt x="1317498" y="2532761"/>
                </a:lnTo>
                <a:close/>
              </a:path>
              <a:path w="2780029" h="2901950">
                <a:moveTo>
                  <a:pt x="1393443" y="2486660"/>
                </a:moveTo>
                <a:lnTo>
                  <a:pt x="1350010" y="2513076"/>
                </a:lnTo>
                <a:lnTo>
                  <a:pt x="1356614" y="2523871"/>
                </a:lnTo>
                <a:lnTo>
                  <a:pt x="1400048" y="2497455"/>
                </a:lnTo>
                <a:lnTo>
                  <a:pt x="1393443" y="2486660"/>
                </a:lnTo>
                <a:close/>
              </a:path>
              <a:path w="2780029" h="2901950">
                <a:moveTo>
                  <a:pt x="1467612" y="2438273"/>
                </a:moveTo>
                <a:lnTo>
                  <a:pt x="1425575" y="2466721"/>
                </a:lnTo>
                <a:lnTo>
                  <a:pt x="1432687" y="2477262"/>
                </a:lnTo>
                <a:lnTo>
                  <a:pt x="1474724" y="2448814"/>
                </a:lnTo>
                <a:lnTo>
                  <a:pt x="1467612" y="2438273"/>
                </a:lnTo>
                <a:close/>
              </a:path>
              <a:path w="2780029" h="2901950">
                <a:moveTo>
                  <a:pt x="1540637" y="2388108"/>
                </a:moveTo>
                <a:lnTo>
                  <a:pt x="1530223" y="2395855"/>
                </a:lnTo>
                <a:lnTo>
                  <a:pt x="1499235" y="2416937"/>
                </a:lnTo>
                <a:lnTo>
                  <a:pt x="1506347" y="2427478"/>
                </a:lnTo>
                <a:lnTo>
                  <a:pt x="1537462" y="2406396"/>
                </a:lnTo>
                <a:lnTo>
                  <a:pt x="1548256" y="2398268"/>
                </a:lnTo>
                <a:lnTo>
                  <a:pt x="1540637" y="2388108"/>
                </a:lnTo>
                <a:close/>
              </a:path>
              <a:path w="2780029" h="2901950">
                <a:moveTo>
                  <a:pt x="1611756" y="2334768"/>
                </a:moveTo>
                <a:lnTo>
                  <a:pt x="1571116" y="2365248"/>
                </a:lnTo>
                <a:lnTo>
                  <a:pt x="1578737" y="2375408"/>
                </a:lnTo>
                <a:lnTo>
                  <a:pt x="1619377" y="2344928"/>
                </a:lnTo>
                <a:lnTo>
                  <a:pt x="1611756" y="2334768"/>
                </a:lnTo>
                <a:close/>
              </a:path>
              <a:path w="2780029" h="2901950">
                <a:moveTo>
                  <a:pt x="1680844" y="2279396"/>
                </a:moveTo>
                <a:lnTo>
                  <a:pt x="1641728" y="2311781"/>
                </a:lnTo>
                <a:lnTo>
                  <a:pt x="1649856" y="2321560"/>
                </a:lnTo>
                <a:lnTo>
                  <a:pt x="1688973" y="2289175"/>
                </a:lnTo>
                <a:lnTo>
                  <a:pt x="1680844" y="2279396"/>
                </a:lnTo>
                <a:close/>
              </a:path>
              <a:path w="2780029" h="2901950">
                <a:moveTo>
                  <a:pt x="1748789" y="2222500"/>
                </a:moveTo>
                <a:lnTo>
                  <a:pt x="1740915" y="2229612"/>
                </a:lnTo>
                <a:lnTo>
                  <a:pt x="1710181" y="2255012"/>
                </a:lnTo>
                <a:lnTo>
                  <a:pt x="1718310" y="2264791"/>
                </a:lnTo>
                <a:lnTo>
                  <a:pt x="1749043" y="2239391"/>
                </a:lnTo>
                <a:lnTo>
                  <a:pt x="1757299" y="2231771"/>
                </a:lnTo>
                <a:lnTo>
                  <a:pt x="1748789" y="2222500"/>
                </a:lnTo>
                <a:close/>
              </a:path>
              <a:path w="2780029" h="2901950">
                <a:moveTo>
                  <a:pt x="1814322" y="2162429"/>
                </a:moveTo>
                <a:lnTo>
                  <a:pt x="1776856" y="2196719"/>
                </a:lnTo>
                <a:lnTo>
                  <a:pt x="1785365" y="2206117"/>
                </a:lnTo>
                <a:lnTo>
                  <a:pt x="1822957" y="2171827"/>
                </a:lnTo>
                <a:lnTo>
                  <a:pt x="1814322" y="2162429"/>
                </a:lnTo>
                <a:close/>
              </a:path>
              <a:path w="2780029" h="2901950">
                <a:moveTo>
                  <a:pt x="1877949" y="2100834"/>
                </a:moveTo>
                <a:lnTo>
                  <a:pt x="1842135" y="2136775"/>
                </a:lnTo>
                <a:lnTo>
                  <a:pt x="1851152" y="2145792"/>
                </a:lnTo>
                <a:lnTo>
                  <a:pt x="1886965" y="2109724"/>
                </a:lnTo>
                <a:lnTo>
                  <a:pt x="1877949" y="2100834"/>
                </a:lnTo>
                <a:close/>
              </a:path>
              <a:path w="2780029" h="2901950">
                <a:moveTo>
                  <a:pt x="1940178" y="2037842"/>
                </a:moveTo>
                <a:lnTo>
                  <a:pt x="1935352" y="2043049"/>
                </a:lnTo>
                <a:lnTo>
                  <a:pt x="1904873" y="2073783"/>
                </a:lnTo>
                <a:lnTo>
                  <a:pt x="1913889" y="2082800"/>
                </a:lnTo>
                <a:lnTo>
                  <a:pt x="1944369" y="2052066"/>
                </a:lnTo>
                <a:lnTo>
                  <a:pt x="1949577" y="2046351"/>
                </a:lnTo>
                <a:lnTo>
                  <a:pt x="1940178" y="2037842"/>
                </a:lnTo>
                <a:close/>
              </a:path>
              <a:path w="2780029" h="2901950">
                <a:moveTo>
                  <a:pt x="1999741" y="1971802"/>
                </a:moveTo>
                <a:lnTo>
                  <a:pt x="1965705" y="2009520"/>
                </a:lnTo>
                <a:lnTo>
                  <a:pt x="1975103" y="2018030"/>
                </a:lnTo>
                <a:lnTo>
                  <a:pt x="2009139" y="1980311"/>
                </a:lnTo>
                <a:lnTo>
                  <a:pt x="1999741" y="1971802"/>
                </a:lnTo>
                <a:close/>
              </a:path>
              <a:path w="2780029" h="2901950">
                <a:moveTo>
                  <a:pt x="2057400" y="1904492"/>
                </a:moveTo>
                <a:lnTo>
                  <a:pt x="2025268" y="1943481"/>
                </a:lnTo>
                <a:lnTo>
                  <a:pt x="2034666" y="1951989"/>
                </a:lnTo>
                <a:lnTo>
                  <a:pt x="2035428" y="1951227"/>
                </a:lnTo>
                <a:lnTo>
                  <a:pt x="2067178" y="1912493"/>
                </a:lnTo>
                <a:lnTo>
                  <a:pt x="2057400" y="1904492"/>
                </a:lnTo>
                <a:close/>
              </a:path>
              <a:path w="2780029" h="2901950">
                <a:moveTo>
                  <a:pt x="2113406" y="1835912"/>
                </a:moveTo>
                <a:lnTo>
                  <a:pt x="2112010" y="1837944"/>
                </a:lnTo>
                <a:lnTo>
                  <a:pt x="2081529" y="1875027"/>
                </a:lnTo>
                <a:lnTo>
                  <a:pt x="2091309" y="1883029"/>
                </a:lnTo>
                <a:lnTo>
                  <a:pt x="2121789" y="1845945"/>
                </a:lnTo>
                <a:lnTo>
                  <a:pt x="2123566" y="1843532"/>
                </a:lnTo>
                <a:lnTo>
                  <a:pt x="2113406" y="1835912"/>
                </a:lnTo>
                <a:close/>
              </a:path>
              <a:path w="2780029" h="2901950">
                <a:moveTo>
                  <a:pt x="2166492" y="1764538"/>
                </a:moveTo>
                <a:lnTo>
                  <a:pt x="2136140" y="1805305"/>
                </a:lnTo>
                <a:lnTo>
                  <a:pt x="2146427" y="1812925"/>
                </a:lnTo>
                <a:lnTo>
                  <a:pt x="2176653" y="1772158"/>
                </a:lnTo>
                <a:lnTo>
                  <a:pt x="2166492" y="1764538"/>
                </a:lnTo>
                <a:close/>
              </a:path>
              <a:path w="2780029" h="2901950">
                <a:moveTo>
                  <a:pt x="2217674" y="1692275"/>
                </a:moveTo>
                <a:lnTo>
                  <a:pt x="2193163" y="1728724"/>
                </a:lnTo>
                <a:lnTo>
                  <a:pt x="2189226" y="1734058"/>
                </a:lnTo>
                <a:lnTo>
                  <a:pt x="2199386" y="1741551"/>
                </a:lnTo>
                <a:lnTo>
                  <a:pt x="2203450" y="1736344"/>
                </a:lnTo>
                <a:lnTo>
                  <a:pt x="2228215" y="1699387"/>
                </a:lnTo>
                <a:lnTo>
                  <a:pt x="2217674" y="1692275"/>
                </a:lnTo>
                <a:close/>
              </a:path>
              <a:path w="2780029" h="2901950">
                <a:moveTo>
                  <a:pt x="2267457" y="1618614"/>
                </a:moveTo>
                <a:lnTo>
                  <a:pt x="2239010" y="1660779"/>
                </a:lnTo>
                <a:lnTo>
                  <a:pt x="2249551" y="1667891"/>
                </a:lnTo>
                <a:lnTo>
                  <a:pt x="2277999" y="1625727"/>
                </a:lnTo>
                <a:lnTo>
                  <a:pt x="2267457" y="1618614"/>
                </a:lnTo>
                <a:close/>
              </a:path>
              <a:path w="2780029" h="2901950">
                <a:moveTo>
                  <a:pt x="2313559" y="1543050"/>
                </a:moveTo>
                <a:lnTo>
                  <a:pt x="2287269" y="1586357"/>
                </a:lnTo>
                <a:lnTo>
                  <a:pt x="2298065" y="1592961"/>
                </a:lnTo>
                <a:lnTo>
                  <a:pt x="2324480" y="1549527"/>
                </a:lnTo>
                <a:lnTo>
                  <a:pt x="2313559" y="1543050"/>
                </a:lnTo>
                <a:close/>
              </a:path>
              <a:path w="2780029" h="2901950">
                <a:moveTo>
                  <a:pt x="2358136" y="1466469"/>
                </a:moveTo>
                <a:lnTo>
                  <a:pt x="2340864" y="1498219"/>
                </a:lnTo>
                <a:lnTo>
                  <a:pt x="2333371" y="1510411"/>
                </a:lnTo>
                <a:lnTo>
                  <a:pt x="2344292" y="1517014"/>
                </a:lnTo>
                <a:lnTo>
                  <a:pt x="2351659" y="1504823"/>
                </a:lnTo>
                <a:lnTo>
                  <a:pt x="2369312" y="1472438"/>
                </a:lnTo>
                <a:lnTo>
                  <a:pt x="2358136" y="1466469"/>
                </a:lnTo>
                <a:close/>
              </a:path>
              <a:path w="2780029" h="2901950">
                <a:moveTo>
                  <a:pt x="2400554" y="1388364"/>
                </a:moveTo>
                <a:lnTo>
                  <a:pt x="2376297" y="1432941"/>
                </a:lnTo>
                <a:lnTo>
                  <a:pt x="2387473" y="1439037"/>
                </a:lnTo>
                <a:lnTo>
                  <a:pt x="2411729" y="1394460"/>
                </a:lnTo>
                <a:lnTo>
                  <a:pt x="2400554" y="1388364"/>
                </a:lnTo>
                <a:close/>
              </a:path>
              <a:path w="2780029" h="2901950">
                <a:moveTo>
                  <a:pt x="2439797" y="1308862"/>
                </a:moveTo>
                <a:lnTo>
                  <a:pt x="2417699" y="1354582"/>
                </a:lnTo>
                <a:lnTo>
                  <a:pt x="2429002" y="1360170"/>
                </a:lnTo>
                <a:lnTo>
                  <a:pt x="2451227" y="1314450"/>
                </a:lnTo>
                <a:lnTo>
                  <a:pt x="2439797" y="1308862"/>
                </a:lnTo>
                <a:close/>
              </a:path>
              <a:path w="2780029" h="2901950">
                <a:moveTo>
                  <a:pt x="2477389" y="1228598"/>
                </a:moveTo>
                <a:lnTo>
                  <a:pt x="2467102" y="1252601"/>
                </a:lnTo>
                <a:lnTo>
                  <a:pt x="2456434" y="1274572"/>
                </a:lnTo>
                <a:lnTo>
                  <a:pt x="2467864" y="1280160"/>
                </a:lnTo>
                <a:lnTo>
                  <a:pt x="2478531" y="1258189"/>
                </a:lnTo>
                <a:lnTo>
                  <a:pt x="2489073" y="1233677"/>
                </a:lnTo>
                <a:lnTo>
                  <a:pt x="2477389" y="1228598"/>
                </a:lnTo>
                <a:close/>
              </a:path>
              <a:path w="2780029" h="2901950">
                <a:moveTo>
                  <a:pt x="2512441" y="1146937"/>
                </a:moveTo>
                <a:lnTo>
                  <a:pt x="2492375" y="1193673"/>
                </a:lnTo>
                <a:lnTo>
                  <a:pt x="2504059" y="1198626"/>
                </a:lnTo>
                <a:lnTo>
                  <a:pt x="2524125" y="1152017"/>
                </a:lnTo>
                <a:lnTo>
                  <a:pt x="2512441" y="1146937"/>
                </a:lnTo>
                <a:close/>
              </a:path>
              <a:path w="2780029" h="2901950">
                <a:moveTo>
                  <a:pt x="2544444" y="1064387"/>
                </a:moveTo>
                <a:lnTo>
                  <a:pt x="2526665" y="1112012"/>
                </a:lnTo>
                <a:lnTo>
                  <a:pt x="2538603" y="1116457"/>
                </a:lnTo>
                <a:lnTo>
                  <a:pt x="2556382" y="1068832"/>
                </a:lnTo>
                <a:lnTo>
                  <a:pt x="2544444" y="1064387"/>
                </a:lnTo>
                <a:close/>
              </a:path>
              <a:path w="2780029" h="2901950">
                <a:moveTo>
                  <a:pt x="2575052" y="981075"/>
                </a:moveTo>
                <a:lnTo>
                  <a:pt x="2570861" y="993394"/>
                </a:lnTo>
                <a:lnTo>
                  <a:pt x="2557779" y="1028700"/>
                </a:lnTo>
                <a:lnTo>
                  <a:pt x="2569591" y="1033144"/>
                </a:lnTo>
                <a:lnTo>
                  <a:pt x="2582799" y="997838"/>
                </a:lnTo>
                <a:lnTo>
                  <a:pt x="2586990" y="985138"/>
                </a:lnTo>
                <a:lnTo>
                  <a:pt x="2575052" y="981075"/>
                </a:lnTo>
                <a:close/>
              </a:path>
              <a:path w="2780029" h="2901950">
                <a:moveTo>
                  <a:pt x="2602356" y="896747"/>
                </a:moveTo>
                <a:lnTo>
                  <a:pt x="2593213" y="926719"/>
                </a:lnTo>
                <a:lnTo>
                  <a:pt x="2587116" y="945007"/>
                </a:lnTo>
                <a:lnTo>
                  <a:pt x="2599181" y="949070"/>
                </a:lnTo>
                <a:lnTo>
                  <a:pt x="2605278" y="930783"/>
                </a:lnTo>
                <a:lnTo>
                  <a:pt x="2614549" y="900429"/>
                </a:lnTo>
                <a:lnTo>
                  <a:pt x="2602356" y="896747"/>
                </a:lnTo>
                <a:close/>
              </a:path>
              <a:path w="2780029" h="2901950">
                <a:moveTo>
                  <a:pt x="2627376" y="811529"/>
                </a:moveTo>
                <a:lnTo>
                  <a:pt x="2613914" y="859282"/>
                </a:lnTo>
                <a:lnTo>
                  <a:pt x="2613532" y="860298"/>
                </a:lnTo>
                <a:lnTo>
                  <a:pt x="2625725" y="863980"/>
                </a:lnTo>
                <a:lnTo>
                  <a:pt x="2626105" y="862964"/>
                </a:lnTo>
                <a:lnTo>
                  <a:pt x="2639568" y="814959"/>
                </a:lnTo>
                <a:lnTo>
                  <a:pt x="2627376" y="811529"/>
                </a:lnTo>
                <a:close/>
              </a:path>
              <a:path w="2780029" h="2901950">
                <a:moveTo>
                  <a:pt x="2649854" y="725677"/>
                </a:moveTo>
                <a:lnTo>
                  <a:pt x="2637281" y="774953"/>
                </a:lnTo>
                <a:lnTo>
                  <a:pt x="2649601" y="778128"/>
                </a:lnTo>
                <a:lnTo>
                  <a:pt x="2662174" y="728852"/>
                </a:lnTo>
                <a:lnTo>
                  <a:pt x="2649854" y="725677"/>
                </a:lnTo>
                <a:close/>
              </a:path>
              <a:path w="2780029" h="2901950">
                <a:moveTo>
                  <a:pt x="2669667" y="639317"/>
                </a:moveTo>
                <a:lnTo>
                  <a:pt x="2667000" y="652526"/>
                </a:lnTo>
                <a:lnTo>
                  <a:pt x="2658491" y="688721"/>
                </a:lnTo>
                <a:lnTo>
                  <a:pt x="2670936" y="691641"/>
                </a:lnTo>
                <a:lnTo>
                  <a:pt x="2679319" y="655447"/>
                </a:lnTo>
                <a:lnTo>
                  <a:pt x="2682112" y="641985"/>
                </a:lnTo>
                <a:lnTo>
                  <a:pt x="2669667" y="639317"/>
                </a:lnTo>
                <a:close/>
              </a:path>
              <a:path w="2780029" h="2901950">
                <a:moveTo>
                  <a:pt x="2686811" y="552323"/>
                </a:moveTo>
                <a:lnTo>
                  <a:pt x="2681351" y="582295"/>
                </a:lnTo>
                <a:lnTo>
                  <a:pt x="2677286" y="602107"/>
                </a:lnTo>
                <a:lnTo>
                  <a:pt x="2689732" y="604647"/>
                </a:lnTo>
                <a:lnTo>
                  <a:pt x="2693797" y="584835"/>
                </a:lnTo>
                <a:lnTo>
                  <a:pt x="2699257" y="554609"/>
                </a:lnTo>
                <a:lnTo>
                  <a:pt x="2686811" y="552323"/>
                </a:lnTo>
                <a:close/>
              </a:path>
              <a:path w="2780029" h="2901950">
                <a:moveTo>
                  <a:pt x="2701544" y="464820"/>
                </a:moveTo>
                <a:lnTo>
                  <a:pt x="2693670" y="514858"/>
                </a:lnTo>
                <a:lnTo>
                  <a:pt x="2706116" y="517016"/>
                </a:lnTo>
                <a:lnTo>
                  <a:pt x="2706751" y="513714"/>
                </a:lnTo>
                <a:lnTo>
                  <a:pt x="2714117" y="466725"/>
                </a:lnTo>
                <a:lnTo>
                  <a:pt x="2701544" y="464820"/>
                </a:lnTo>
                <a:close/>
              </a:path>
              <a:path w="2780029" h="2901950">
                <a:moveTo>
                  <a:pt x="2713862" y="376936"/>
                </a:moveTo>
                <a:lnTo>
                  <a:pt x="2707131" y="427227"/>
                </a:lnTo>
                <a:lnTo>
                  <a:pt x="2719704" y="428878"/>
                </a:lnTo>
                <a:lnTo>
                  <a:pt x="2726435" y="378587"/>
                </a:lnTo>
                <a:lnTo>
                  <a:pt x="2713862" y="376936"/>
                </a:lnTo>
                <a:close/>
              </a:path>
              <a:path w="2780029" h="2901950">
                <a:moveTo>
                  <a:pt x="2723387" y="288798"/>
                </a:moveTo>
                <a:lnTo>
                  <a:pt x="2722879" y="295401"/>
                </a:lnTo>
                <a:lnTo>
                  <a:pt x="2718054" y="339216"/>
                </a:lnTo>
                <a:lnTo>
                  <a:pt x="2730754" y="340613"/>
                </a:lnTo>
                <a:lnTo>
                  <a:pt x="2735453" y="296672"/>
                </a:lnTo>
                <a:lnTo>
                  <a:pt x="2736087" y="289940"/>
                </a:lnTo>
                <a:lnTo>
                  <a:pt x="2723387" y="288798"/>
                </a:lnTo>
                <a:close/>
              </a:path>
              <a:path w="2780029" h="2901950">
                <a:moveTo>
                  <a:pt x="2730373" y="200405"/>
                </a:moveTo>
                <a:lnTo>
                  <a:pt x="2728976" y="222250"/>
                </a:lnTo>
                <a:lnTo>
                  <a:pt x="2726562" y="250825"/>
                </a:lnTo>
                <a:lnTo>
                  <a:pt x="2739262" y="251967"/>
                </a:lnTo>
                <a:lnTo>
                  <a:pt x="2741676" y="223265"/>
                </a:lnTo>
                <a:lnTo>
                  <a:pt x="2742946" y="201167"/>
                </a:lnTo>
                <a:lnTo>
                  <a:pt x="2730373" y="200405"/>
                </a:lnTo>
                <a:close/>
              </a:path>
              <a:path w="2780029" h="2901950">
                <a:moveTo>
                  <a:pt x="2734818" y="111760"/>
                </a:moveTo>
                <a:lnTo>
                  <a:pt x="2733421" y="148716"/>
                </a:lnTo>
                <a:lnTo>
                  <a:pt x="2732658" y="162305"/>
                </a:lnTo>
                <a:lnTo>
                  <a:pt x="2745358" y="163067"/>
                </a:lnTo>
                <a:lnTo>
                  <a:pt x="2746121" y="149478"/>
                </a:lnTo>
                <a:lnTo>
                  <a:pt x="2747518" y="112140"/>
                </a:lnTo>
                <a:lnTo>
                  <a:pt x="2734818" y="111760"/>
                </a:lnTo>
                <a:close/>
              </a:path>
              <a:path w="2780029" h="2901950">
                <a:moveTo>
                  <a:pt x="2765185" y="76200"/>
                </a:moveTo>
                <a:lnTo>
                  <a:pt x="2742437" y="76200"/>
                </a:lnTo>
                <a:lnTo>
                  <a:pt x="2779903" y="127508"/>
                </a:lnTo>
                <a:lnTo>
                  <a:pt x="2765185" y="76200"/>
                </a:lnTo>
                <a:close/>
              </a:path>
              <a:path w="2780029" h="2901950">
                <a:moveTo>
                  <a:pt x="2743327" y="0"/>
                </a:moveTo>
                <a:lnTo>
                  <a:pt x="2703703" y="126491"/>
                </a:lnTo>
                <a:lnTo>
                  <a:pt x="2742437" y="76200"/>
                </a:lnTo>
                <a:lnTo>
                  <a:pt x="2765185" y="76200"/>
                </a:lnTo>
                <a:lnTo>
                  <a:pt x="27433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473" y="3276600"/>
            <a:ext cx="2082800" cy="920750"/>
          </a:xfrm>
          <a:custGeom>
            <a:avLst/>
            <a:gdLst/>
            <a:ahLst/>
            <a:cxnLst/>
            <a:rect l="l" t="t" r="r" b="b"/>
            <a:pathLst>
              <a:path w="2082800" h="920750">
                <a:moveTo>
                  <a:pt x="50800" y="907542"/>
                </a:moveTo>
                <a:lnTo>
                  <a:pt x="0" y="908050"/>
                </a:lnTo>
                <a:lnTo>
                  <a:pt x="126" y="920750"/>
                </a:lnTo>
                <a:lnTo>
                  <a:pt x="50926" y="920242"/>
                </a:lnTo>
                <a:lnTo>
                  <a:pt x="50800" y="907542"/>
                </a:lnTo>
                <a:close/>
              </a:path>
              <a:path w="2082800" h="920750">
                <a:moveTo>
                  <a:pt x="139445" y="905763"/>
                </a:moveTo>
                <a:lnTo>
                  <a:pt x="105918" y="906907"/>
                </a:lnTo>
                <a:lnTo>
                  <a:pt x="88900" y="907033"/>
                </a:lnTo>
                <a:lnTo>
                  <a:pt x="89026" y="919733"/>
                </a:lnTo>
                <a:lnTo>
                  <a:pt x="106044" y="919607"/>
                </a:lnTo>
                <a:lnTo>
                  <a:pt x="139953" y="918463"/>
                </a:lnTo>
                <a:lnTo>
                  <a:pt x="139445" y="905763"/>
                </a:lnTo>
                <a:close/>
              </a:path>
              <a:path w="2082800" h="920750">
                <a:moveTo>
                  <a:pt x="228219" y="902335"/>
                </a:moveTo>
                <a:lnTo>
                  <a:pt x="210184" y="903351"/>
                </a:lnTo>
                <a:lnTo>
                  <a:pt x="177545" y="904367"/>
                </a:lnTo>
                <a:lnTo>
                  <a:pt x="178053" y="917067"/>
                </a:lnTo>
                <a:lnTo>
                  <a:pt x="210693" y="915924"/>
                </a:lnTo>
                <a:lnTo>
                  <a:pt x="228853" y="914907"/>
                </a:lnTo>
                <a:lnTo>
                  <a:pt x="228219" y="902335"/>
                </a:lnTo>
                <a:close/>
              </a:path>
              <a:path w="2082800" h="920750">
                <a:moveTo>
                  <a:pt x="316738" y="897127"/>
                </a:moveTo>
                <a:lnTo>
                  <a:pt x="313054" y="897508"/>
                </a:lnTo>
                <a:lnTo>
                  <a:pt x="266191" y="900176"/>
                </a:lnTo>
                <a:lnTo>
                  <a:pt x="266953" y="912749"/>
                </a:lnTo>
                <a:lnTo>
                  <a:pt x="313816" y="910208"/>
                </a:lnTo>
                <a:lnTo>
                  <a:pt x="317753" y="909827"/>
                </a:lnTo>
                <a:lnTo>
                  <a:pt x="316738" y="897127"/>
                </a:lnTo>
                <a:close/>
              </a:path>
              <a:path w="2082800" h="920750">
                <a:moveTo>
                  <a:pt x="405384" y="890143"/>
                </a:moveTo>
                <a:lnTo>
                  <a:pt x="354710" y="894207"/>
                </a:lnTo>
                <a:lnTo>
                  <a:pt x="355726" y="906907"/>
                </a:lnTo>
                <a:lnTo>
                  <a:pt x="406400" y="902843"/>
                </a:lnTo>
                <a:lnTo>
                  <a:pt x="405384" y="890143"/>
                </a:lnTo>
                <a:close/>
              </a:path>
              <a:path w="2082800" h="920750">
                <a:moveTo>
                  <a:pt x="493775" y="881380"/>
                </a:moveTo>
                <a:lnTo>
                  <a:pt x="443229" y="886460"/>
                </a:lnTo>
                <a:lnTo>
                  <a:pt x="444500" y="899160"/>
                </a:lnTo>
                <a:lnTo>
                  <a:pt x="495046" y="893952"/>
                </a:lnTo>
                <a:lnTo>
                  <a:pt x="493775" y="881380"/>
                </a:lnTo>
                <a:close/>
              </a:path>
              <a:path w="2082800" h="920750">
                <a:moveTo>
                  <a:pt x="581787" y="870712"/>
                </a:moveTo>
                <a:lnTo>
                  <a:pt x="531367" y="877062"/>
                </a:lnTo>
                <a:lnTo>
                  <a:pt x="533018" y="889635"/>
                </a:lnTo>
                <a:lnTo>
                  <a:pt x="583438" y="883285"/>
                </a:lnTo>
                <a:lnTo>
                  <a:pt x="581787" y="870712"/>
                </a:lnTo>
                <a:close/>
              </a:path>
              <a:path w="2082800" h="920750">
                <a:moveTo>
                  <a:pt x="669671" y="858138"/>
                </a:moveTo>
                <a:lnTo>
                  <a:pt x="619505" y="865758"/>
                </a:lnTo>
                <a:lnTo>
                  <a:pt x="621284" y="878205"/>
                </a:lnTo>
                <a:lnTo>
                  <a:pt x="671576" y="870712"/>
                </a:lnTo>
                <a:lnTo>
                  <a:pt x="669671" y="858138"/>
                </a:lnTo>
                <a:close/>
              </a:path>
              <a:path w="2082800" h="920750">
                <a:moveTo>
                  <a:pt x="757301" y="843788"/>
                </a:moveTo>
                <a:lnTo>
                  <a:pt x="707263" y="852551"/>
                </a:lnTo>
                <a:lnTo>
                  <a:pt x="709422" y="865124"/>
                </a:lnTo>
                <a:lnTo>
                  <a:pt x="759460" y="856233"/>
                </a:lnTo>
                <a:lnTo>
                  <a:pt x="757301" y="843788"/>
                </a:lnTo>
                <a:close/>
              </a:path>
              <a:path w="2082800" h="920750">
                <a:moveTo>
                  <a:pt x="844423" y="827405"/>
                </a:moveTo>
                <a:lnTo>
                  <a:pt x="799846" y="836294"/>
                </a:lnTo>
                <a:lnTo>
                  <a:pt x="794765" y="837183"/>
                </a:lnTo>
                <a:lnTo>
                  <a:pt x="796925" y="849757"/>
                </a:lnTo>
                <a:lnTo>
                  <a:pt x="802004" y="848868"/>
                </a:lnTo>
                <a:lnTo>
                  <a:pt x="846963" y="839851"/>
                </a:lnTo>
                <a:lnTo>
                  <a:pt x="844423" y="827405"/>
                </a:lnTo>
                <a:close/>
              </a:path>
              <a:path w="2082800" h="920750">
                <a:moveTo>
                  <a:pt x="931290" y="808863"/>
                </a:moveTo>
                <a:lnTo>
                  <a:pt x="890777" y="818007"/>
                </a:lnTo>
                <a:lnTo>
                  <a:pt x="881761" y="819912"/>
                </a:lnTo>
                <a:lnTo>
                  <a:pt x="884301" y="832357"/>
                </a:lnTo>
                <a:lnTo>
                  <a:pt x="893317" y="830580"/>
                </a:lnTo>
                <a:lnTo>
                  <a:pt x="934085" y="821182"/>
                </a:lnTo>
                <a:lnTo>
                  <a:pt x="931290" y="808863"/>
                </a:lnTo>
                <a:close/>
              </a:path>
              <a:path w="2082800" h="920750">
                <a:moveTo>
                  <a:pt x="1017524" y="788162"/>
                </a:moveTo>
                <a:lnTo>
                  <a:pt x="979297" y="797941"/>
                </a:lnTo>
                <a:lnTo>
                  <a:pt x="968375" y="800354"/>
                </a:lnTo>
                <a:lnTo>
                  <a:pt x="971168" y="812800"/>
                </a:lnTo>
                <a:lnTo>
                  <a:pt x="982090" y="810260"/>
                </a:lnTo>
                <a:lnTo>
                  <a:pt x="1020699" y="800481"/>
                </a:lnTo>
                <a:lnTo>
                  <a:pt x="1017524" y="788162"/>
                </a:lnTo>
                <a:close/>
              </a:path>
              <a:path w="2082800" h="920750">
                <a:moveTo>
                  <a:pt x="1103122" y="765048"/>
                </a:moveTo>
                <a:lnTo>
                  <a:pt x="1065402" y="775843"/>
                </a:lnTo>
                <a:lnTo>
                  <a:pt x="1054353" y="778637"/>
                </a:lnTo>
                <a:lnTo>
                  <a:pt x="1057528" y="790956"/>
                </a:lnTo>
                <a:lnTo>
                  <a:pt x="1068451" y="788162"/>
                </a:lnTo>
                <a:lnTo>
                  <a:pt x="1106677" y="777367"/>
                </a:lnTo>
                <a:lnTo>
                  <a:pt x="1103122" y="765048"/>
                </a:lnTo>
                <a:close/>
              </a:path>
              <a:path w="2082800" h="920750">
                <a:moveTo>
                  <a:pt x="1188212" y="739648"/>
                </a:moveTo>
                <a:lnTo>
                  <a:pt x="1148588" y="752220"/>
                </a:lnTo>
                <a:lnTo>
                  <a:pt x="1139825" y="754633"/>
                </a:lnTo>
                <a:lnTo>
                  <a:pt x="1143253" y="766952"/>
                </a:lnTo>
                <a:lnTo>
                  <a:pt x="1152143" y="764413"/>
                </a:lnTo>
                <a:lnTo>
                  <a:pt x="1192022" y="751713"/>
                </a:lnTo>
                <a:lnTo>
                  <a:pt x="1188212" y="739648"/>
                </a:lnTo>
                <a:close/>
              </a:path>
              <a:path w="2082800" h="920750">
                <a:moveTo>
                  <a:pt x="1272286" y="711581"/>
                </a:moveTo>
                <a:lnTo>
                  <a:pt x="1229105" y="726694"/>
                </a:lnTo>
                <a:lnTo>
                  <a:pt x="1224534" y="728218"/>
                </a:lnTo>
                <a:lnTo>
                  <a:pt x="1228343" y="740282"/>
                </a:lnTo>
                <a:lnTo>
                  <a:pt x="1232915" y="738758"/>
                </a:lnTo>
                <a:lnTo>
                  <a:pt x="1276477" y="723645"/>
                </a:lnTo>
                <a:lnTo>
                  <a:pt x="1272286" y="711581"/>
                </a:lnTo>
                <a:close/>
              </a:path>
              <a:path w="2082800" h="920750">
                <a:moveTo>
                  <a:pt x="1355471" y="680847"/>
                </a:moveTo>
                <a:lnTo>
                  <a:pt x="1308100" y="699135"/>
                </a:lnTo>
                <a:lnTo>
                  <a:pt x="1312672" y="710945"/>
                </a:lnTo>
                <a:lnTo>
                  <a:pt x="1360042" y="692657"/>
                </a:lnTo>
                <a:lnTo>
                  <a:pt x="1355471" y="680847"/>
                </a:lnTo>
                <a:close/>
              </a:path>
              <a:path w="2082800" h="920750">
                <a:moveTo>
                  <a:pt x="1437513" y="647064"/>
                </a:moveTo>
                <a:lnTo>
                  <a:pt x="1390650" y="666876"/>
                </a:lnTo>
                <a:lnTo>
                  <a:pt x="1395602" y="678561"/>
                </a:lnTo>
                <a:lnTo>
                  <a:pt x="1442465" y="658749"/>
                </a:lnTo>
                <a:lnTo>
                  <a:pt x="1437513" y="647064"/>
                </a:lnTo>
                <a:close/>
              </a:path>
              <a:path w="2082800" h="920750">
                <a:moveTo>
                  <a:pt x="1518030" y="610107"/>
                </a:moveTo>
                <a:lnTo>
                  <a:pt x="1472056" y="631570"/>
                </a:lnTo>
                <a:lnTo>
                  <a:pt x="1477390" y="643127"/>
                </a:lnTo>
                <a:lnTo>
                  <a:pt x="1523491" y="621664"/>
                </a:lnTo>
                <a:lnTo>
                  <a:pt x="1518030" y="610107"/>
                </a:lnTo>
                <a:close/>
              </a:path>
              <a:path w="2082800" h="920750">
                <a:moveTo>
                  <a:pt x="1596516" y="569341"/>
                </a:moveTo>
                <a:lnTo>
                  <a:pt x="1584705" y="576072"/>
                </a:lnTo>
                <a:lnTo>
                  <a:pt x="1551813" y="592963"/>
                </a:lnTo>
                <a:lnTo>
                  <a:pt x="1557654" y="604266"/>
                </a:lnTo>
                <a:lnTo>
                  <a:pt x="1590548" y="587375"/>
                </a:lnTo>
                <a:lnTo>
                  <a:pt x="1602739" y="580389"/>
                </a:lnTo>
                <a:lnTo>
                  <a:pt x="1596516" y="569341"/>
                </a:lnTo>
                <a:close/>
              </a:path>
              <a:path w="2082800" h="920750">
                <a:moveTo>
                  <a:pt x="1672971" y="524510"/>
                </a:moveTo>
                <a:lnTo>
                  <a:pt x="1645665" y="541527"/>
                </a:lnTo>
                <a:lnTo>
                  <a:pt x="1629664" y="550672"/>
                </a:lnTo>
                <a:lnTo>
                  <a:pt x="1635887" y="561720"/>
                </a:lnTo>
                <a:lnTo>
                  <a:pt x="1651889" y="552704"/>
                </a:lnTo>
                <a:lnTo>
                  <a:pt x="1679702" y="535305"/>
                </a:lnTo>
                <a:lnTo>
                  <a:pt x="1672971" y="524510"/>
                </a:lnTo>
                <a:close/>
              </a:path>
              <a:path w="2082800" h="920750">
                <a:moveTo>
                  <a:pt x="1746630" y="475488"/>
                </a:moveTo>
                <a:lnTo>
                  <a:pt x="1704975" y="504444"/>
                </a:lnTo>
                <a:lnTo>
                  <a:pt x="1712214" y="514857"/>
                </a:lnTo>
                <a:lnTo>
                  <a:pt x="1753869" y="485901"/>
                </a:lnTo>
                <a:lnTo>
                  <a:pt x="1746630" y="475488"/>
                </a:lnTo>
                <a:close/>
              </a:path>
              <a:path w="2082800" h="920750">
                <a:moveTo>
                  <a:pt x="1816227" y="421386"/>
                </a:moveTo>
                <a:lnTo>
                  <a:pt x="1805304" y="430783"/>
                </a:lnTo>
                <a:lnTo>
                  <a:pt x="1776856" y="452881"/>
                </a:lnTo>
                <a:lnTo>
                  <a:pt x="1784603" y="462914"/>
                </a:lnTo>
                <a:lnTo>
                  <a:pt x="1813052" y="440944"/>
                </a:lnTo>
                <a:lnTo>
                  <a:pt x="1824609" y="430911"/>
                </a:lnTo>
                <a:lnTo>
                  <a:pt x="1816227" y="421386"/>
                </a:lnTo>
                <a:close/>
              </a:path>
              <a:path w="2082800" h="920750">
                <a:moveTo>
                  <a:pt x="1881251" y="361314"/>
                </a:moveTo>
                <a:lnTo>
                  <a:pt x="1850516" y="391668"/>
                </a:lnTo>
                <a:lnTo>
                  <a:pt x="1845055" y="396367"/>
                </a:lnTo>
                <a:lnTo>
                  <a:pt x="1853311" y="405892"/>
                </a:lnTo>
                <a:lnTo>
                  <a:pt x="1858772" y="401193"/>
                </a:lnTo>
                <a:lnTo>
                  <a:pt x="1890267" y="370458"/>
                </a:lnTo>
                <a:lnTo>
                  <a:pt x="1881251" y="361314"/>
                </a:lnTo>
                <a:close/>
              </a:path>
              <a:path w="2082800" h="920750">
                <a:moveTo>
                  <a:pt x="1939289" y="295275"/>
                </a:moveTo>
                <a:lnTo>
                  <a:pt x="1927860" y="310261"/>
                </a:lnTo>
                <a:lnTo>
                  <a:pt x="1907031" y="333882"/>
                </a:lnTo>
                <a:lnTo>
                  <a:pt x="1916429" y="342264"/>
                </a:lnTo>
                <a:lnTo>
                  <a:pt x="1937385" y="318642"/>
                </a:lnTo>
                <a:lnTo>
                  <a:pt x="1949323" y="303022"/>
                </a:lnTo>
                <a:lnTo>
                  <a:pt x="1939289" y="295275"/>
                </a:lnTo>
                <a:close/>
              </a:path>
              <a:path w="2082800" h="920750">
                <a:moveTo>
                  <a:pt x="1988565" y="222758"/>
                </a:moveTo>
                <a:lnTo>
                  <a:pt x="1987423" y="225171"/>
                </a:lnTo>
                <a:lnTo>
                  <a:pt x="1961768" y="265175"/>
                </a:lnTo>
                <a:lnTo>
                  <a:pt x="1972564" y="272034"/>
                </a:lnTo>
                <a:lnTo>
                  <a:pt x="1998090" y="232028"/>
                </a:lnTo>
                <a:lnTo>
                  <a:pt x="1999868" y="228600"/>
                </a:lnTo>
                <a:lnTo>
                  <a:pt x="1988565" y="222758"/>
                </a:lnTo>
                <a:close/>
              </a:path>
              <a:path w="2082800" h="920750">
                <a:moveTo>
                  <a:pt x="2025523" y="142748"/>
                </a:moveTo>
                <a:lnTo>
                  <a:pt x="2010028" y="181355"/>
                </a:lnTo>
                <a:lnTo>
                  <a:pt x="2006218" y="188975"/>
                </a:lnTo>
                <a:lnTo>
                  <a:pt x="2017394" y="194817"/>
                </a:lnTo>
                <a:lnTo>
                  <a:pt x="2021331" y="187198"/>
                </a:lnTo>
                <a:lnTo>
                  <a:pt x="2037334" y="147447"/>
                </a:lnTo>
                <a:lnTo>
                  <a:pt x="2025523" y="142748"/>
                </a:lnTo>
                <a:close/>
              </a:path>
              <a:path w="2082800" h="920750">
                <a:moveTo>
                  <a:pt x="2072049" y="74802"/>
                </a:moveTo>
                <a:lnTo>
                  <a:pt x="2043684" y="74802"/>
                </a:lnTo>
                <a:lnTo>
                  <a:pt x="2056129" y="76835"/>
                </a:lnTo>
                <a:lnTo>
                  <a:pt x="2054886" y="84047"/>
                </a:lnTo>
                <a:lnTo>
                  <a:pt x="2082800" y="130175"/>
                </a:lnTo>
                <a:lnTo>
                  <a:pt x="2072049" y="74802"/>
                </a:lnTo>
                <a:close/>
              </a:path>
              <a:path w="2082800" h="920750">
                <a:moveTo>
                  <a:pt x="2057527" y="0"/>
                </a:moveTo>
                <a:lnTo>
                  <a:pt x="2006980" y="122554"/>
                </a:lnTo>
                <a:lnTo>
                  <a:pt x="2042039" y="84384"/>
                </a:lnTo>
                <a:lnTo>
                  <a:pt x="2043684" y="74802"/>
                </a:lnTo>
                <a:lnTo>
                  <a:pt x="2072049" y="74802"/>
                </a:lnTo>
                <a:lnTo>
                  <a:pt x="2057527" y="0"/>
                </a:lnTo>
                <a:close/>
              </a:path>
              <a:path w="2082800" h="920750">
                <a:moveTo>
                  <a:pt x="2049906" y="75818"/>
                </a:moveTo>
                <a:lnTo>
                  <a:pt x="2042039" y="84384"/>
                </a:lnTo>
                <a:lnTo>
                  <a:pt x="2040763" y="91821"/>
                </a:lnTo>
                <a:lnTo>
                  <a:pt x="2036444" y="106934"/>
                </a:lnTo>
                <a:lnTo>
                  <a:pt x="2048637" y="110362"/>
                </a:lnTo>
                <a:lnTo>
                  <a:pt x="2052954" y="95250"/>
                </a:lnTo>
                <a:lnTo>
                  <a:pt x="2054886" y="84047"/>
                </a:lnTo>
                <a:lnTo>
                  <a:pt x="2049906" y="75818"/>
                </a:lnTo>
                <a:close/>
              </a:path>
              <a:path w="2082800" h="920750">
                <a:moveTo>
                  <a:pt x="2043684" y="74802"/>
                </a:moveTo>
                <a:lnTo>
                  <a:pt x="2042039" y="84384"/>
                </a:lnTo>
                <a:lnTo>
                  <a:pt x="2049906" y="75818"/>
                </a:lnTo>
                <a:lnTo>
                  <a:pt x="2043684" y="74802"/>
                </a:lnTo>
                <a:close/>
              </a:path>
              <a:path w="2082800" h="920750">
                <a:moveTo>
                  <a:pt x="2049906" y="75818"/>
                </a:moveTo>
                <a:lnTo>
                  <a:pt x="2054886" y="84047"/>
                </a:lnTo>
                <a:lnTo>
                  <a:pt x="2056129" y="76835"/>
                </a:lnTo>
                <a:lnTo>
                  <a:pt x="2049906" y="75818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14900" y="2057400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44450" y="711200"/>
                </a:moveTo>
                <a:lnTo>
                  <a:pt x="31750" y="711200"/>
                </a:lnTo>
                <a:lnTo>
                  <a:pt x="31750" y="762000"/>
                </a:lnTo>
                <a:lnTo>
                  <a:pt x="44450" y="762000"/>
                </a:lnTo>
                <a:lnTo>
                  <a:pt x="44450" y="711200"/>
                </a:lnTo>
                <a:close/>
              </a:path>
              <a:path w="76200" h="762000">
                <a:moveTo>
                  <a:pt x="44450" y="622300"/>
                </a:moveTo>
                <a:lnTo>
                  <a:pt x="31750" y="622300"/>
                </a:lnTo>
                <a:lnTo>
                  <a:pt x="31750" y="673100"/>
                </a:lnTo>
                <a:lnTo>
                  <a:pt x="44450" y="673100"/>
                </a:lnTo>
                <a:lnTo>
                  <a:pt x="44450" y="622300"/>
                </a:lnTo>
                <a:close/>
              </a:path>
              <a:path w="76200" h="762000">
                <a:moveTo>
                  <a:pt x="44450" y="533400"/>
                </a:moveTo>
                <a:lnTo>
                  <a:pt x="31750" y="533400"/>
                </a:lnTo>
                <a:lnTo>
                  <a:pt x="31750" y="584200"/>
                </a:lnTo>
                <a:lnTo>
                  <a:pt x="44450" y="584200"/>
                </a:lnTo>
                <a:lnTo>
                  <a:pt x="44450" y="533400"/>
                </a:lnTo>
                <a:close/>
              </a:path>
              <a:path w="76200" h="762000">
                <a:moveTo>
                  <a:pt x="44450" y="444500"/>
                </a:moveTo>
                <a:lnTo>
                  <a:pt x="31750" y="444500"/>
                </a:lnTo>
                <a:lnTo>
                  <a:pt x="31750" y="495300"/>
                </a:lnTo>
                <a:lnTo>
                  <a:pt x="44450" y="495300"/>
                </a:lnTo>
                <a:lnTo>
                  <a:pt x="44450" y="444500"/>
                </a:lnTo>
                <a:close/>
              </a:path>
              <a:path w="76200" h="762000">
                <a:moveTo>
                  <a:pt x="44450" y="355600"/>
                </a:moveTo>
                <a:lnTo>
                  <a:pt x="31750" y="355600"/>
                </a:lnTo>
                <a:lnTo>
                  <a:pt x="31750" y="406400"/>
                </a:lnTo>
                <a:lnTo>
                  <a:pt x="44450" y="406400"/>
                </a:lnTo>
                <a:lnTo>
                  <a:pt x="44450" y="355600"/>
                </a:lnTo>
                <a:close/>
              </a:path>
              <a:path w="76200" h="762000">
                <a:moveTo>
                  <a:pt x="44450" y="266700"/>
                </a:moveTo>
                <a:lnTo>
                  <a:pt x="31750" y="26670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266700"/>
                </a:lnTo>
                <a:close/>
              </a:path>
              <a:path w="76200" h="762000">
                <a:moveTo>
                  <a:pt x="44450" y="177800"/>
                </a:moveTo>
                <a:lnTo>
                  <a:pt x="31750" y="177800"/>
                </a:lnTo>
                <a:lnTo>
                  <a:pt x="31750" y="228600"/>
                </a:lnTo>
                <a:lnTo>
                  <a:pt x="44450" y="228600"/>
                </a:lnTo>
                <a:lnTo>
                  <a:pt x="44450" y="177800"/>
                </a:lnTo>
                <a:close/>
              </a:path>
              <a:path w="76200" h="762000">
                <a:moveTo>
                  <a:pt x="44450" y="88900"/>
                </a:moveTo>
                <a:lnTo>
                  <a:pt x="31750" y="88900"/>
                </a:lnTo>
                <a:lnTo>
                  <a:pt x="31750" y="139700"/>
                </a:lnTo>
                <a:lnTo>
                  <a:pt x="44450" y="139700"/>
                </a:lnTo>
                <a:lnTo>
                  <a:pt x="44450" y="88900"/>
                </a:lnTo>
                <a:close/>
              </a:path>
              <a:path w="76200" h="762000">
                <a:moveTo>
                  <a:pt x="38100" y="0"/>
                </a:moveTo>
                <a:lnTo>
                  <a:pt x="0" y="127000"/>
                </a:lnTo>
                <a:lnTo>
                  <a:pt x="38100" y="76200"/>
                </a:lnTo>
                <a:lnTo>
                  <a:pt x="60960" y="76200"/>
                </a:lnTo>
                <a:lnTo>
                  <a:pt x="38100" y="0"/>
                </a:lnTo>
                <a:close/>
              </a:path>
              <a:path w="76200" h="762000">
                <a:moveTo>
                  <a:pt x="60960" y="76200"/>
                </a:moveTo>
                <a:lnTo>
                  <a:pt x="38100" y="76200"/>
                </a:lnTo>
                <a:lnTo>
                  <a:pt x="76200" y="127000"/>
                </a:lnTo>
                <a:lnTo>
                  <a:pt x="60960" y="762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244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244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07279" y="1600200"/>
            <a:ext cx="182880" cy="274320"/>
          </a:xfrm>
          <a:custGeom>
            <a:avLst/>
            <a:gdLst/>
            <a:ahLst/>
            <a:cxnLst/>
            <a:rect l="l" t="t" r="r" b="b"/>
            <a:pathLst>
              <a:path w="182879" h="274319">
                <a:moveTo>
                  <a:pt x="0" y="0"/>
                </a:moveTo>
                <a:lnTo>
                  <a:pt x="0" y="274320"/>
                </a:lnTo>
                <a:lnTo>
                  <a:pt x="57790" y="269272"/>
                </a:lnTo>
                <a:lnTo>
                  <a:pt x="107990" y="255215"/>
                </a:lnTo>
                <a:lnTo>
                  <a:pt x="147584" y="233775"/>
                </a:lnTo>
                <a:lnTo>
                  <a:pt x="173553" y="206581"/>
                </a:lnTo>
                <a:lnTo>
                  <a:pt x="182880" y="175260"/>
                </a:lnTo>
                <a:lnTo>
                  <a:pt x="182880" y="99060"/>
                </a:lnTo>
                <a:lnTo>
                  <a:pt x="147584" y="40544"/>
                </a:lnTo>
                <a:lnTo>
                  <a:pt x="107990" y="19104"/>
                </a:lnTo>
                <a:lnTo>
                  <a:pt x="57790" y="5047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07153" y="1593850"/>
            <a:ext cx="189865" cy="328930"/>
          </a:xfrm>
          <a:custGeom>
            <a:avLst/>
            <a:gdLst/>
            <a:ahLst/>
            <a:cxnLst/>
            <a:rect l="l" t="t" r="r" b="b"/>
            <a:pathLst>
              <a:path w="189864" h="328930">
                <a:moveTo>
                  <a:pt x="118745" y="202691"/>
                </a:moveTo>
                <a:lnTo>
                  <a:pt x="126" y="280670"/>
                </a:lnTo>
                <a:lnTo>
                  <a:pt x="133731" y="328802"/>
                </a:lnTo>
                <a:lnTo>
                  <a:pt x="82010" y="277875"/>
                </a:lnTo>
                <a:lnTo>
                  <a:pt x="77343" y="277875"/>
                </a:lnTo>
                <a:lnTo>
                  <a:pt x="74168" y="265557"/>
                </a:lnTo>
                <a:lnTo>
                  <a:pt x="80700" y="263923"/>
                </a:lnTo>
                <a:lnTo>
                  <a:pt x="118745" y="202691"/>
                </a:lnTo>
                <a:close/>
              </a:path>
              <a:path w="189864" h="328930">
                <a:moveTo>
                  <a:pt x="80700" y="263923"/>
                </a:moveTo>
                <a:lnTo>
                  <a:pt x="74168" y="265557"/>
                </a:lnTo>
                <a:lnTo>
                  <a:pt x="77343" y="277875"/>
                </a:lnTo>
                <a:lnTo>
                  <a:pt x="81049" y="276929"/>
                </a:lnTo>
                <a:lnTo>
                  <a:pt x="75819" y="271779"/>
                </a:lnTo>
                <a:lnTo>
                  <a:pt x="80700" y="263923"/>
                </a:lnTo>
                <a:close/>
              </a:path>
              <a:path w="189864" h="328930">
                <a:moveTo>
                  <a:pt x="81049" y="276929"/>
                </a:moveTo>
                <a:lnTo>
                  <a:pt x="77343" y="277875"/>
                </a:lnTo>
                <a:lnTo>
                  <a:pt x="82010" y="277875"/>
                </a:lnTo>
                <a:lnTo>
                  <a:pt x="81049" y="276929"/>
                </a:lnTo>
                <a:close/>
              </a:path>
              <a:path w="189864" h="328930">
                <a:moveTo>
                  <a:pt x="183535" y="207517"/>
                </a:moveTo>
                <a:lnTo>
                  <a:pt x="169545" y="207517"/>
                </a:lnTo>
                <a:lnTo>
                  <a:pt x="163322" y="216662"/>
                </a:lnTo>
                <a:lnTo>
                  <a:pt x="156210" y="224662"/>
                </a:lnTo>
                <a:lnTo>
                  <a:pt x="113664" y="252349"/>
                </a:lnTo>
                <a:lnTo>
                  <a:pt x="80700" y="263923"/>
                </a:lnTo>
                <a:lnTo>
                  <a:pt x="75819" y="271779"/>
                </a:lnTo>
                <a:lnTo>
                  <a:pt x="81049" y="276929"/>
                </a:lnTo>
                <a:lnTo>
                  <a:pt x="89281" y="274827"/>
                </a:lnTo>
                <a:lnTo>
                  <a:pt x="104775" y="269748"/>
                </a:lnTo>
                <a:lnTo>
                  <a:pt x="145034" y="249809"/>
                </a:lnTo>
                <a:lnTo>
                  <a:pt x="173862" y="223774"/>
                </a:lnTo>
                <a:lnTo>
                  <a:pt x="180212" y="214375"/>
                </a:lnTo>
                <a:lnTo>
                  <a:pt x="180467" y="213995"/>
                </a:lnTo>
                <a:lnTo>
                  <a:pt x="183535" y="207517"/>
                </a:lnTo>
                <a:close/>
              </a:path>
              <a:path w="189864" h="328930">
                <a:moveTo>
                  <a:pt x="186673" y="198882"/>
                </a:moveTo>
                <a:lnTo>
                  <a:pt x="173609" y="198882"/>
                </a:lnTo>
                <a:lnTo>
                  <a:pt x="173227" y="199898"/>
                </a:lnTo>
                <a:lnTo>
                  <a:pt x="169063" y="208225"/>
                </a:lnTo>
                <a:lnTo>
                  <a:pt x="169545" y="207517"/>
                </a:lnTo>
                <a:lnTo>
                  <a:pt x="183535" y="207517"/>
                </a:lnTo>
                <a:lnTo>
                  <a:pt x="185038" y="204342"/>
                </a:lnTo>
                <a:lnTo>
                  <a:pt x="185166" y="203962"/>
                </a:lnTo>
                <a:lnTo>
                  <a:pt x="185293" y="203708"/>
                </a:lnTo>
                <a:lnTo>
                  <a:pt x="185420" y="203326"/>
                </a:lnTo>
                <a:lnTo>
                  <a:pt x="186673" y="198882"/>
                </a:lnTo>
                <a:close/>
              </a:path>
              <a:path w="189864" h="328930">
                <a:moveTo>
                  <a:pt x="173368" y="199376"/>
                </a:moveTo>
                <a:lnTo>
                  <a:pt x="173114" y="199898"/>
                </a:lnTo>
                <a:lnTo>
                  <a:pt x="173368" y="199376"/>
                </a:lnTo>
                <a:close/>
              </a:path>
              <a:path w="189864" h="328930">
                <a:moveTo>
                  <a:pt x="173609" y="198882"/>
                </a:moveTo>
                <a:lnTo>
                  <a:pt x="173368" y="199376"/>
                </a:lnTo>
                <a:lnTo>
                  <a:pt x="173227" y="199898"/>
                </a:lnTo>
                <a:lnTo>
                  <a:pt x="173609" y="198882"/>
                </a:lnTo>
                <a:close/>
              </a:path>
              <a:path w="189864" h="328930">
                <a:moveTo>
                  <a:pt x="175863" y="190107"/>
                </a:moveTo>
                <a:lnTo>
                  <a:pt x="173368" y="199376"/>
                </a:lnTo>
                <a:lnTo>
                  <a:pt x="173609" y="198882"/>
                </a:lnTo>
                <a:lnTo>
                  <a:pt x="186673" y="198882"/>
                </a:lnTo>
                <a:lnTo>
                  <a:pt x="188213" y="193421"/>
                </a:lnTo>
                <a:lnTo>
                  <a:pt x="188213" y="193039"/>
                </a:lnTo>
                <a:lnTo>
                  <a:pt x="188341" y="192659"/>
                </a:lnTo>
                <a:lnTo>
                  <a:pt x="188449" y="191135"/>
                </a:lnTo>
                <a:lnTo>
                  <a:pt x="175768" y="191135"/>
                </a:lnTo>
                <a:lnTo>
                  <a:pt x="175863" y="190107"/>
                </a:lnTo>
                <a:close/>
              </a:path>
              <a:path w="189864" h="328930">
                <a:moveTo>
                  <a:pt x="188558" y="189991"/>
                </a:moveTo>
                <a:lnTo>
                  <a:pt x="175895" y="189991"/>
                </a:lnTo>
                <a:lnTo>
                  <a:pt x="175768" y="191135"/>
                </a:lnTo>
                <a:lnTo>
                  <a:pt x="188449" y="191135"/>
                </a:lnTo>
                <a:lnTo>
                  <a:pt x="188558" y="189991"/>
                </a:lnTo>
                <a:close/>
              </a:path>
              <a:path w="189864" h="328930">
                <a:moveTo>
                  <a:pt x="188456" y="95885"/>
                </a:moveTo>
                <a:lnTo>
                  <a:pt x="175768" y="95885"/>
                </a:lnTo>
                <a:lnTo>
                  <a:pt x="175895" y="97027"/>
                </a:lnTo>
                <a:lnTo>
                  <a:pt x="176545" y="104775"/>
                </a:lnTo>
                <a:lnTo>
                  <a:pt x="176657" y="181610"/>
                </a:lnTo>
                <a:lnTo>
                  <a:pt x="175863" y="190107"/>
                </a:lnTo>
                <a:lnTo>
                  <a:pt x="188558" y="189991"/>
                </a:lnTo>
                <a:lnTo>
                  <a:pt x="189357" y="181610"/>
                </a:lnTo>
                <a:lnTo>
                  <a:pt x="189357" y="104775"/>
                </a:lnTo>
                <a:lnTo>
                  <a:pt x="188456" y="95885"/>
                </a:lnTo>
                <a:close/>
              </a:path>
              <a:path w="189864" h="328930">
                <a:moveTo>
                  <a:pt x="175855" y="96882"/>
                </a:moveTo>
                <a:lnTo>
                  <a:pt x="175868" y="97027"/>
                </a:lnTo>
                <a:lnTo>
                  <a:pt x="175855" y="96882"/>
                </a:lnTo>
                <a:close/>
              </a:path>
              <a:path w="189864" h="328930">
                <a:moveTo>
                  <a:pt x="186399" y="87249"/>
                </a:moveTo>
                <a:lnTo>
                  <a:pt x="173227" y="87249"/>
                </a:lnTo>
                <a:lnTo>
                  <a:pt x="175855" y="96882"/>
                </a:lnTo>
                <a:lnTo>
                  <a:pt x="175768" y="95885"/>
                </a:lnTo>
                <a:lnTo>
                  <a:pt x="188456" y="95885"/>
                </a:lnTo>
                <a:lnTo>
                  <a:pt x="188341" y="94361"/>
                </a:lnTo>
                <a:lnTo>
                  <a:pt x="188213" y="93979"/>
                </a:lnTo>
                <a:lnTo>
                  <a:pt x="188213" y="93599"/>
                </a:lnTo>
                <a:lnTo>
                  <a:pt x="186399" y="87249"/>
                </a:lnTo>
                <a:close/>
              </a:path>
              <a:path w="189864" h="328930">
                <a:moveTo>
                  <a:pt x="169045" y="78758"/>
                </a:moveTo>
                <a:lnTo>
                  <a:pt x="173482" y="88264"/>
                </a:lnTo>
                <a:lnTo>
                  <a:pt x="173227" y="87249"/>
                </a:lnTo>
                <a:lnTo>
                  <a:pt x="186399" y="87249"/>
                </a:lnTo>
                <a:lnTo>
                  <a:pt x="185420" y="83820"/>
                </a:lnTo>
                <a:lnTo>
                  <a:pt x="185166" y="83058"/>
                </a:lnTo>
                <a:lnTo>
                  <a:pt x="183500" y="79501"/>
                </a:lnTo>
                <a:lnTo>
                  <a:pt x="169545" y="79501"/>
                </a:lnTo>
                <a:lnTo>
                  <a:pt x="169045" y="78758"/>
                </a:lnTo>
                <a:close/>
              </a:path>
              <a:path w="189864" h="328930">
                <a:moveTo>
                  <a:pt x="183143" y="78739"/>
                </a:moveTo>
                <a:lnTo>
                  <a:pt x="169037" y="78739"/>
                </a:lnTo>
                <a:lnTo>
                  <a:pt x="169545" y="79501"/>
                </a:lnTo>
                <a:lnTo>
                  <a:pt x="183500" y="79501"/>
                </a:lnTo>
                <a:lnTo>
                  <a:pt x="183143" y="78739"/>
                </a:lnTo>
                <a:close/>
              </a:path>
              <a:path w="189864" h="328930">
                <a:moveTo>
                  <a:pt x="254" y="0"/>
                </a:moveTo>
                <a:lnTo>
                  <a:pt x="0" y="12700"/>
                </a:lnTo>
                <a:lnTo>
                  <a:pt x="18669" y="13208"/>
                </a:lnTo>
                <a:lnTo>
                  <a:pt x="36449" y="14732"/>
                </a:lnTo>
                <a:lnTo>
                  <a:pt x="85725" y="24511"/>
                </a:lnTo>
                <a:lnTo>
                  <a:pt x="126619" y="41148"/>
                </a:lnTo>
                <a:lnTo>
                  <a:pt x="163830" y="70992"/>
                </a:lnTo>
                <a:lnTo>
                  <a:pt x="169045" y="78758"/>
                </a:lnTo>
                <a:lnTo>
                  <a:pt x="183143" y="78739"/>
                </a:lnTo>
                <a:lnTo>
                  <a:pt x="180467" y="73025"/>
                </a:lnTo>
                <a:lnTo>
                  <a:pt x="180212" y="72644"/>
                </a:lnTo>
                <a:lnTo>
                  <a:pt x="180086" y="72389"/>
                </a:lnTo>
                <a:lnTo>
                  <a:pt x="144525" y="36957"/>
                </a:lnTo>
                <a:lnTo>
                  <a:pt x="104394" y="17272"/>
                </a:lnTo>
                <a:lnTo>
                  <a:pt x="55372" y="4572"/>
                </a:lnTo>
                <a:lnTo>
                  <a:pt x="18923" y="508"/>
                </a:lnTo>
                <a:lnTo>
                  <a:pt x="254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626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626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45479" y="1600200"/>
            <a:ext cx="182880" cy="274320"/>
          </a:xfrm>
          <a:custGeom>
            <a:avLst/>
            <a:gdLst/>
            <a:ahLst/>
            <a:cxnLst/>
            <a:rect l="l" t="t" r="r" b="b"/>
            <a:pathLst>
              <a:path w="182879" h="274319">
                <a:moveTo>
                  <a:pt x="0" y="0"/>
                </a:moveTo>
                <a:lnTo>
                  <a:pt x="0" y="274320"/>
                </a:lnTo>
                <a:lnTo>
                  <a:pt x="57790" y="269272"/>
                </a:lnTo>
                <a:lnTo>
                  <a:pt x="107990" y="255215"/>
                </a:lnTo>
                <a:lnTo>
                  <a:pt x="147584" y="233775"/>
                </a:lnTo>
                <a:lnTo>
                  <a:pt x="173553" y="206581"/>
                </a:lnTo>
                <a:lnTo>
                  <a:pt x="182880" y="175260"/>
                </a:lnTo>
                <a:lnTo>
                  <a:pt x="182880" y="99060"/>
                </a:lnTo>
                <a:lnTo>
                  <a:pt x="147584" y="40544"/>
                </a:lnTo>
                <a:lnTo>
                  <a:pt x="107990" y="19104"/>
                </a:lnTo>
                <a:lnTo>
                  <a:pt x="57790" y="5047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45353" y="1593850"/>
            <a:ext cx="189865" cy="328930"/>
          </a:xfrm>
          <a:custGeom>
            <a:avLst/>
            <a:gdLst/>
            <a:ahLst/>
            <a:cxnLst/>
            <a:rect l="l" t="t" r="r" b="b"/>
            <a:pathLst>
              <a:path w="189864" h="328930">
                <a:moveTo>
                  <a:pt x="118745" y="202691"/>
                </a:moveTo>
                <a:lnTo>
                  <a:pt x="126" y="280670"/>
                </a:lnTo>
                <a:lnTo>
                  <a:pt x="133731" y="328802"/>
                </a:lnTo>
                <a:lnTo>
                  <a:pt x="82010" y="277875"/>
                </a:lnTo>
                <a:lnTo>
                  <a:pt x="77343" y="277875"/>
                </a:lnTo>
                <a:lnTo>
                  <a:pt x="74168" y="265557"/>
                </a:lnTo>
                <a:lnTo>
                  <a:pt x="80700" y="263923"/>
                </a:lnTo>
                <a:lnTo>
                  <a:pt x="118745" y="202691"/>
                </a:lnTo>
                <a:close/>
              </a:path>
              <a:path w="189864" h="328930">
                <a:moveTo>
                  <a:pt x="80700" y="263923"/>
                </a:moveTo>
                <a:lnTo>
                  <a:pt x="74168" y="265557"/>
                </a:lnTo>
                <a:lnTo>
                  <a:pt x="77343" y="277875"/>
                </a:lnTo>
                <a:lnTo>
                  <a:pt x="81049" y="276929"/>
                </a:lnTo>
                <a:lnTo>
                  <a:pt x="75819" y="271779"/>
                </a:lnTo>
                <a:lnTo>
                  <a:pt x="80700" y="263923"/>
                </a:lnTo>
                <a:close/>
              </a:path>
              <a:path w="189864" h="328930">
                <a:moveTo>
                  <a:pt x="81049" y="276929"/>
                </a:moveTo>
                <a:lnTo>
                  <a:pt x="77343" y="277875"/>
                </a:lnTo>
                <a:lnTo>
                  <a:pt x="82010" y="277875"/>
                </a:lnTo>
                <a:lnTo>
                  <a:pt x="81049" y="276929"/>
                </a:lnTo>
                <a:close/>
              </a:path>
              <a:path w="189864" h="328930">
                <a:moveTo>
                  <a:pt x="183535" y="207517"/>
                </a:moveTo>
                <a:lnTo>
                  <a:pt x="169545" y="207517"/>
                </a:lnTo>
                <a:lnTo>
                  <a:pt x="163322" y="216662"/>
                </a:lnTo>
                <a:lnTo>
                  <a:pt x="156210" y="224662"/>
                </a:lnTo>
                <a:lnTo>
                  <a:pt x="113664" y="252349"/>
                </a:lnTo>
                <a:lnTo>
                  <a:pt x="80700" y="263923"/>
                </a:lnTo>
                <a:lnTo>
                  <a:pt x="75819" y="271779"/>
                </a:lnTo>
                <a:lnTo>
                  <a:pt x="81049" y="276929"/>
                </a:lnTo>
                <a:lnTo>
                  <a:pt x="89281" y="274827"/>
                </a:lnTo>
                <a:lnTo>
                  <a:pt x="104775" y="269748"/>
                </a:lnTo>
                <a:lnTo>
                  <a:pt x="145034" y="249809"/>
                </a:lnTo>
                <a:lnTo>
                  <a:pt x="173862" y="223774"/>
                </a:lnTo>
                <a:lnTo>
                  <a:pt x="180212" y="214375"/>
                </a:lnTo>
                <a:lnTo>
                  <a:pt x="180467" y="213995"/>
                </a:lnTo>
                <a:lnTo>
                  <a:pt x="183535" y="207517"/>
                </a:lnTo>
                <a:close/>
              </a:path>
              <a:path w="189864" h="328930">
                <a:moveTo>
                  <a:pt x="186673" y="198882"/>
                </a:moveTo>
                <a:lnTo>
                  <a:pt x="173609" y="198882"/>
                </a:lnTo>
                <a:lnTo>
                  <a:pt x="173227" y="199898"/>
                </a:lnTo>
                <a:lnTo>
                  <a:pt x="169063" y="208225"/>
                </a:lnTo>
                <a:lnTo>
                  <a:pt x="169545" y="207517"/>
                </a:lnTo>
                <a:lnTo>
                  <a:pt x="183535" y="207517"/>
                </a:lnTo>
                <a:lnTo>
                  <a:pt x="185038" y="204342"/>
                </a:lnTo>
                <a:lnTo>
                  <a:pt x="185166" y="203962"/>
                </a:lnTo>
                <a:lnTo>
                  <a:pt x="185293" y="203708"/>
                </a:lnTo>
                <a:lnTo>
                  <a:pt x="185420" y="203326"/>
                </a:lnTo>
                <a:lnTo>
                  <a:pt x="186673" y="198882"/>
                </a:lnTo>
                <a:close/>
              </a:path>
              <a:path w="189864" h="328930">
                <a:moveTo>
                  <a:pt x="173368" y="199376"/>
                </a:moveTo>
                <a:lnTo>
                  <a:pt x="173114" y="199898"/>
                </a:lnTo>
                <a:lnTo>
                  <a:pt x="173368" y="199376"/>
                </a:lnTo>
                <a:close/>
              </a:path>
              <a:path w="189864" h="328930">
                <a:moveTo>
                  <a:pt x="173609" y="198882"/>
                </a:moveTo>
                <a:lnTo>
                  <a:pt x="173368" y="199376"/>
                </a:lnTo>
                <a:lnTo>
                  <a:pt x="173227" y="199898"/>
                </a:lnTo>
                <a:lnTo>
                  <a:pt x="173609" y="198882"/>
                </a:lnTo>
                <a:close/>
              </a:path>
              <a:path w="189864" h="328930">
                <a:moveTo>
                  <a:pt x="175863" y="190107"/>
                </a:moveTo>
                <a:lnTo>
                  <a:pt x="173368" y="199376"/>
                </a:lnTo>
                <a:lnTo>
                  <a:pt x="173609" y="198882"/>
                </a:lnTo>
                <a:lnTo>
                  <a:pt x="186673" y="198882"/>
                </a:lnTo>
                <a:lnTo>
                  <a:pt x="188213" y="193421"/>
                </a:lnTo>
                <a:lnTo>
                  <a:pt x="188213" y="193039"/>
                </a:lnTo>
                <a:lnTo>
                  <a:pt x="188341" y="192659"/>
                </a:lnTo>
                <a:lnTo>
                  <a:pt x="188449" y="191135"/>
                </a:lnTo>
                <a:lnTo>
                  <a:pt x="175768" y="191135"/>
                </a:lnTo>
                <a:lnTo>
                  <a:pt x="175863" y="190107"/>
                </a:lnTo>
                <a:close/>
              </a:path>
              <a:path w="189864" h="328930">
                <a:moveTo>
                  <a:pt x="188558" y="189991"/>
                </a:moveTo>
                <a:lnTo>
                  <a:pt x="175895" y="189991"/>
                </a:lnTo>
                <a:lnTo>
                  <a:pt x="175768" y="191135"/>
                </a:lnTo>
                <a:lnTo>
                  <a:pt x="188449" y="191135"/>
                </a:lnTo>
                <a:lnTo>
                  <a:pt x="188558" y="189991"/>
                </a:lnTo>
                <a:close/>
              </a:path>
              <a:path w="189864" h="328930">
                <a:moveTo>
                  <a:pt x="188456" y="95885"/>
                </a:moveTo>
                <a:lnTo>
                  <a:pt x="175768" y="95885"/>
                </a:lnTo>
                <a:lnTo>
                  <a:pt x="175895" y="97027"/>
                </a:lnTo>
                <a:lnTo>
                  <a:pt x="176545" y="104775"/>
                </a:lnTo>
                <a:lnTo>
                  <a:pt x="176657" y="181610"/>
                </a:lnTo>
                <a:lnTo>
                  <a:pt x="175863" y="190107"/>
                </a:lnTo>
                <a:lnTo>
                  <a:pt x="188558" y="189991"/>
                </a:lnTo>
                <a:lnTo>
                  <a:pt x="189357" y="181610"/>
                </a:lnTo>
                <a:lnTo>
                  <a:pt x="189357" y="104775"/>
                </a:lnTo>
                <a:lnTo>
                  <a:pt x="188456" y="95885"/>
                </a:lnTo>
                <a:close/>
              </a:path>
              <a:path w="189864" h="328930">
                <a:moveTo>
                  <a:pt x="175855" y="96882"/>
                </a:moveTo>
                <a:lnTo>
                  <a:pt x="175868" y="97027"/>
                </a:lnTo>
                <a:lnTo>
                  <a:pt x="175855" y="96882"/>
                </a:lnTo>
                <a:close/>
              </a:path>
              <a:path w="189864" h="328930">
                <a:moveTo>
                  <a:pt x="186399" y="87249"/>
                </a:moveTo>
                <a:lnTo>
                  <a:pt x="173227" y="87249"/>
                </a:lnTo>
                <a:lnTo>
                  <a:pt x="175855" y="96882"/>
                </a:lnTo>
                <a:lnTo>
                  <a:pt x="175768" y="95885"/>
                </a:lnTo>
                <a:lnTo>
                  <a:pt x="188456" y="95885"/>
                </a:lnTo>
                <a:lnTo>
                  <a:pt x="188341" y="94361"/>
                </a:lnTo>
                <a:lnTo>
                  <a:pt x="188213" y="93979"/>
                </a:lnTo>
                <a:lnTo>
                  <a:pt x="188213" y="93599"/>
                </a:lnTo>
                <a:lnTo>
                  <a:pt x="186399" y="87249"/>
                </a:lnTo>
                <a:close/>
              </a:path>
              <a:path w="189864" h="328930">
                <a:moveTo>
                  <a:pt x="169045" y="78758"/>
                </a:moveTo>
                <a:lnTo>
                  <a:pt x="173482" y="88264"/>
                </a:lnTo>
                <a:lnTo>
                  <a:pt x="173227" y="87249"/>
                </a:lnTo>
                <a:lnTo>
                  <a:pt x="186399" y="87249"/>
                </a:lnTo>
                <a:lnTo>
                  <a:pt x="185420" y="83820"/>
                </a:lnTo>
                <a:lnTo>
                  <a:pt x="185166" y="83058"/>
                </a:lnTo>
                <a:lnTo>
                  <a:pt x="183500" y="79501"/>
                </a:lnTo>
                <a:lnTo>
                  <a:pt x="169545" y="79501"/>
                </a:lnTo>
                <a:lnTo>
                  <a:pt x="169045" y="78758"/>
                </a:lnTo>
                <a:close/>
              </a:path>
              <a:path w="189864" h="328930">
                <a:moveTo>
                  <a:pt x="183143" y="78739"/>
                </a:moveTo>
                <a:lnTo>
                  <a:pt x="169037" y="78739"/>
                </a:lnTo>
                <a:lnTo>
                  <a:pt x="169545" y="79501"/>
                </a:lnTo>
                <a:lnTo>
                  <a:pt x="183500" y="79501"/>
                </a:lnTo>
                <a:lnTo>
                  <a:pt x="183143" y="78739"/>
                </a:lnTo>
                <a:close/>
              </a:path>
              <a:path w="189864" h="328930">
                <a:moveTo>
                  <a:pt x="254" y="0"/>
                </a:moveTo>
                <a:lnTo>
                  <a:pt x="0" y="12700"/>
                </a:lnTo>
                <a:lnTo>
                  <a:pt x="18669" y="13208"/>
                </a:lnTo>
                <a:lnTo>
                  <a:pt x="36449" y="14732"/>
                </a:lnTo>
                <a:lnTo>
                  <a:pt x="85725" y="24511"/>
                </a:lnTo>
                <a:lnTo>
                  <a:pt x="126619" y="41148"/>
                </a:lnTo>
                <a:lnTo>
                  <a:pt x="163830" y="70992"/>
                </a:lnTo>
                <a:lnTo>
                  <a:pt x="169045" y="78758"/>
                </a:lnTo>
                <a:lnTo>
                  <a:pt x="183143" y="78739"/>
                </a:lnTo>
                <a:lnTo>
                  <a:pt x="180467" y="73025"/>
                </a:lnTo>
                <a:lnTo>
                  <a:pt x="180212" y="72644"/>
                </a:lnTo>
                <a:lnTo>
                  <a:pt x="180086" y="72389"/>
                </a:lnTo>
                <a:lnTo>
                  <a:pt x="144525" y="36957"/>
                </a:lnTo>
                <a:lnTo>
                  <a:pt x="104394" y="17272"/>
                </a:lnTo>
                <a:lnTo>
                  <a:pt x="55372" y="4572"/>
                </a:lnTo>
                <a:lnTo>
                  <a:pt x="18923" y="508"/>
                </a:lnTo>
                <a:lnTo>
                  <a:pt x="254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008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00800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83680" y="1600200"/>
            <a:ext cx="182880" cy="274320"/>
          </a:xfrm>
          <a:custGeom>
            <a:avLst/>
            <a:gdLst/>
            <a:ahLst/>
            <a:cxnLst/>
            <a:rect l="l" t="t" r="r" b="b"/>
            <a:pathLst>
              <a:path w="182879" h="274319">
                <a:moveTo>
                  <a:pt x="0" y="0"/>
                </a:moveTo>
                <a:lnTo>
                  <a:pt x="0" y="274320"/>
                </a:lnTo>
                <a:lnTo>
                  <a:pt x="57790" y="269272"/>
                </a:lnTo>
                <a:lnTo>
                  <a:pt x="107990" y="255215"/>
                </a:lnTo>
                <a:lnTo>
                  <a:pt x="147584" y="233775"/>
                </a:lnTo>
                <a:lnTo>
                  <a:pt x="173553" y="206581"/>
                </a:lnTo>
                <a:lnTo>
                  <a:pt x="182879" y="175260"/>
                </a:lnTo>
                <a:lnTo>
                  <a:pt x="182879" y="99060"/>
                </a:lnTo>
                <a:lnTo>
                  <a:pt x="147584" y="40544"/>
                </a:lnTo>
                <a:lnTo>
                  <a:pt x="107990" y="19104"/>
                </a:lnTo>
                <a:lnTo>
                  <a:pt x="57790" y="5047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83553" y="1593850"/>
            <a:ext cx="189865" cy="328930"/>
          </a:xfrm>
          <a:custGeom>
            <a:avLst/>
            <a:gdLst/>
            <a:ahLst/>
            <a:cxnLst/>
            <a:rect l="l" t="t" r="r" b="b"/>
            <a:pathLst>
              <a:path w="189865" h="328930">
                <a:moveTo>
                  <a:pt x="118745" y="202691"/>
                </a:moveTo>
                <a:lnTo>
                  <a:pt x="126" y="280670"/>
                </a:lnTo>
                <a:lnTo>
                  <a:pt x="133730" y="328802"/>
                </a:lnTo>
                <a:lnTo>
                  <a:pt x="82010" y="277875"/>
                </a:lnTo>
                <a:lnTo>
                  <a:pt x="77343" y="277875"/>
                </a:lnTo>
                <a:lnTo>
                  <a:pt x="74168" y="265557"/>
                </a:lnTo>
                <a:lnTo>
                  <a:pt x="80700" y="263923"/>
                </a:lnTo>
                <a:lnTo>
                  <a:pt x="118745" y="202691"/>
                </a:lnTo>
                <a:close/>
              </a:path>
              <a:path w="189865" h="328930">
                <a:moveTo>
                  <a:pt x="80700" y="263923"/>
                </a:moveTo>
                <a:lnTo>
                  <a:pt x="74168" y="265557"/>
                </a:lnTo>
                <a:lnTo>
                  <a:pt x="77343" y="277875"/>
                </a:lnTo>
                <a:lnTo>
                  <a:pt x="81049" y="276929"/>
                </a:lnTo>
                <a:lnTo>
                  <a:pt x="75819" y="271779"/>
                </a:lnTo>
                <a:lnTo>
                  <a:pt x="80700" y="263923"/>
                </a:lnTo>
                <a:close/>
              </a:path>
              <a:path w="189865" h="328930">
                <a:moveTo>
                  <a:pt x="81049" y="276929"/>
                </a:moveTo>
                <a:lnTo>
                  <a:pt x="77343" y="277875"/>
                </a:lnTo>
                <a:lnTo>
                  <a:pt x="82010" y="277875"/>
                </a:lnTo>
                <a:lnTo>
                  <a:pt x="81049" y="276929"/>
                </a:lnTo>
                <a:close/>
              </a:path>
              <a:path w="189865" h="328930">
                <a:moveTo>
                  <a:pt x="183535" y="207517"/>
                </a:moveTo>
                <a:lnTo>
                  <a:pt x="169545" y="207517"/>
                </a:lnTo>
                <a:lnTo>
                  <a:pt x="163322" y="216662"/>
                </a:lnTo>
                <a:lnTo>
                  <a:pt x="156210" y="224662"/>
                </a:lnTo>
                <a:lnTo>
                  <a:pt x="113665" y="252349"/>
                </a:lnTo>
                <a:lnTo>
                  <a:pt x="80700" y="263923"/>
                </a:lnTo>
                <a:lnTo>
                  <a:pt x="75819" y="271779"/>
                </a:lnTo>
                <a:lnTo>
                  <a:pt x="81049" y="276929"/>
                </a:lnTo>
                <a:lnTo>
                  <a:pt x="89280" y="274827"/>
                </a:lnTo>
                <a:lnTo>
                  <a:pt x="104775" y="269748"/>
                </a:lnTo>
                <a:lnTo>
                  <a:pt x="145033" y="249809"/>
                </a:lnTo>
                <a:lnTo>
                  <a:pt x="173863" y="223774"/>
                </a:lnTo>
                <a:lnTo>
                  <a:pt x="180213" y="214375"/>
                </a:lnTo>
                <a:lnTo>
                  <a:pt x="180467" y="213995"/>
                </a:lnTo>
                <a:lnTo>
                  <a:pt x="183535" y="207517"/>
                </a:lnTo>
                <a:close/>
              </a:path>
              <a:path w="189865" h="328930">
                <a:moveTo>
                  <a:pt x="186673" y="198882"/>
                </a:moveTo>
                <a:lnTo>
                  <a:pt x="173608" y="198882"/>
                </a:lnTo>
                <a:lnTo>
                  <a:pt x="173227" y="199898"/>
                </a:lnTo>
                <a:lnTo>
                  <a:pt x="169063" y="208225"/>
                </a:lnTo>
                <a:lnTo>
                  <a:pt x="169545" y="207517"/>
                </a:lnTo>
                <a:lnTo>
                  <a:pt x="183535" y="207517"/>
                </a:lnTo>
                <a:lnTo>
                  <a:pt x="185039" y="204342"/>
                </a:lnTo>
                <a:lnTo>
                  <a:pt x="185166" y="203962"/>
                </a:lnTo>
                <a:lnTo>
                  <a:pt x="185293" y="203708"/>
                </a:lnTo>
                <a:lnTo>
                  <a:pt x="185420" y="203326"/>
                </a:lnTo>
                <a:lnTo>
                  <a:pt x="186673" y="198882"/>
                </a:lnTo>
                <a:close/>
              </a:path>
              <a:path w="189865" h="328930">
                <a:moveTo>
                  <a:pt x="173368" y="199376"/>
                </a:moveTo>
                <a:lnTo>
                  <a:pt x="173114" y="199898"/>
                </a:lnTo>
                <a:lnTo>
                  <a:pt x="173368" y="199376"/>
                </a:lnTo>
                <a:close/>
              </a:path>
              <a:path w="189865" h="328930">
                <a:moveTo>
                  <a:pt x="173608" y="198882"/>
                </a:moveTo>
                <a:lnTo>
                  <a:pt x="173368" y="199376"/>
                </a:lnTo>
                <a:lnTo>
                  <a:pt x="173227" y="199898"/>
                </a:lnTo>
                <a:lnTo>
                  <a:pt x="173608" y="198882"/>
                </a:lnTo>
                <a:close/>
              </a:path>
              <a:path w="189865" h="328930">
                <a:moveTo>
                  <a:pt x="175863" y="190107"/>
                </a:moveTo>
                <a:lnTo>
                  <a:pt x="173368" y="199376"/>
                </a:lnTo>
                <a:lnTo>
                  <a:pt x="173608" y="198882"/>
                </a:lnTo>
                <a:lnTo>
                  <a:pt x="186673" y="198882"/>
                </a:lnTo>
                <a:lnTo>
                  <a:pt x="188214" y="193421"/>
                </a:lnTo>
                <a:lnTo>
                  <a:pt x="188449" y="191135"/>
                </a:lnTo>
                <a:lnTo>
                  <a:pt x="175768" y="191135"/>
                </a:lnTo>
                <a:lnTo>
                  <a:pt x="175863" y="190107"/>
                </a:lnTo>
                <a:close/>
              </a:path>
              <a:path w="189865" h="328930">
                <a:moveTo>
                  <a:pt x="188558" y="189991"/>
                </a:moveTo>
                <a:lnTo>
                  <a:pt x="175895" y="189991"/>
                </a:lnTo>
                <a:lnTo>
                  <a:pt x="175768" y="191135"/>
                </a:lnTo>
                <a:lnTo>
                  <a:pt x="188449" y="191135"/>
                </a:lnTo>
                <a:lnTo>
                  <a:pt x="188558" y="189991"/>
                </a:lnTo>
                <a:close/>
              </a:path>
              <a:path w="189865" h="328930">
                <a:moveTo>
                  <a:pt x="188456" y="95885"/>
                </a:moveTo>
                <a:lnTo>
                  <a:pt x="175768" y="95885"/>
                </a:lnTo>
                <a:lnTo>
                  <a:pt x="175895" y="97027"/>
                </a:lnTo>
                <a:lnTo>
                  <a:pt x="176545" y="104775"/>
                </a:lnTo>
                <a:lnTo>
                  <a:pt x="176656" y="181610"/>
                </a:lnTo>
                <a:lnTo>
                  <a:pt x="175863" y="190107"/>
                </a:lnTo>
                <a:lnTo>
                  <a:pt x="188558" y="189991"/>
                </a:lnTo>
                <a:lnTo>
                  <a:pt x="189356" y="181610"/>
                </a:lnTo>
                <a:lnTo>
                  <a:pt x="189356" y="104775"/>
                </a:lnTo>
                <a:lnTo>
                  <a:pt x="188456" y="95885"/>
                </a:lnTo>
                <a:close/>
              </a:path>
              <a:path w="189865" h="328930">
                <a:moveTo>
                  <a:pt x="175855" y="96882"/>
                </a:moveTo>
                <a:lnTo>
                  <a:pt x="175868" y="97027"/>
                </a:lnTo>
                <a:lnTo>
                  <a:pt x="175855" y="96882"/>
                </a:lnTo>
                <a:close/>
              </a:path>
              <a:path w="189865" h="328930">
                <a:moveTo>
                  <a:pt x="186399" y="87249"/>
                </a:moveTo>
                <a:lnTo>
                  <a:pt x="173227" y="87249"/>
                </a:lnTo>
                <a:lnTo>
                  <a:pt x="175855" y="96882"/>
                </a:lnTo>
                <a:lnTo>
                  <a:pt x="175768" y="95885"/>
                </a:lnTo>
                <a:lnTo>
                  <a:pt x="188456" y="95885"/>
                </a:lnTo>
                <a:lnTo>
                  <a:pt x="188341" y="94361"/>
                </a:lnTo>
                <a:lnTo>
                  <a:pt x="188214" y="93599"/>
                </a:lnTo>
                <a:lnTo>
                  <a:pt x="186399" y="87249"/>
                </a:lnTo>
                <a:close/>
              </a:path>
              <a:path w="189865" h="328930">
                <a:moveTo>
                  <a:pt x="169045" y="78758"/>
                </a:moveTo>
                <a:lnTo>
                  <a:pt x="173481" y="88264"/>
                </a:lnTo>
                <a:lnTo>
                  <a:pt x="173227" y="87249"/>
                </a:lnTo>
                <a:lnTo>
                  <a:pt x="186399" y="87249"/>
                </a:lnTo>
                <a:lnTo>
                  <a:pt x="185420" y="83820"/>
                </a:lnTo>
                <a:lnTo>
                  <a:pt x="185166" y="83058"/>
                </a:lnTo>
                <a:lnTo>
                  <a:pt x="183500" y="79501"/>
                </a:lnTo>
                <a:lnTo>
                  <a:pt x="169545" y="79501"/>
                </a:lnTo>
                <a:lnTo>
                  <a:pt x="169045" y="78758"/>
                </a:lnTo>
                <a:close/>
              </a:path>
              <a:path w="189865" h="328930">
                <a:moveTo>
                  <a:pt x="183143" y="78739"/>
                </a:moveTo>
                <a:lnTo>
                  <a:pt x="169037" y="78739"/>
                </a:lnTo>
                <a:lnTo>
                  <a:pt x="169545" y="79501"/>
                </a:lnTo>
                <a:lnTo>
                  <a:pt x="183500" y="79501"/>
                </a:lnTo>
                <a:lnTo>
                  <a:pt x="183143" y="78739"/>
                </a:lnTo>
                <a:close/>
              </a:path>
              <a:path w="189865" h="328930">
                <a:moveTo>
                  <a:pt x="253" y="0"/>
                </a:moveTo>
                <a:lnTo>
                  <a:pt x="0" y="12700"/>
                </a:lnTo>
                <a:lnTo>
                  <a:pt x="18669" y="13208"/>
                </a:lnTo>
                <a:lnTo>
                  <a:pt x="36449" y="14732"/>
                </a:lnTo>
                <a:lnTo>
                  <a:pt x="85725" y="24511"/>
                </a:lnTo>
                <a:lnTo>
                  <a:pt x="126619" y="41148"/>
                </a:lnTo>
                <a:lnTo>
                  <a:pt x="163829" y="70992"/>
                </a:lnTo>
                <a:lnTo>
                  <a:pt x="169045" y="78758"/>
                </a:lnTo>
                <a:lnTo>
                  <a:pt x="183143" y="78739"/>
                </a:lnTo>
                <a:lnTo>
                  <a:pt x="180467" y="73025"/>
                </a:lnTo>
                <a:lnTo>
                  <a:pt x="180213" y="72644"/>
                </a:lnTo>
                <a:lnTo>
                  <a:pt x="180086" y="72389"/>
                </a:lnTo>
                <a:lnTo>
                  <a:pt x="144525" y="36957"/>
                </a:lnTo>
                <a:lnTo>
                  <a:pt x="104394" y="17272"/>
                </a:lnTo>
                <a:lnTo>
                  <a:pt x="55372" y="4572"/>
                </a:lnTo>
                <a:lnTo>
                  <a:pt x="18923" y="508"/>
                </a:lnTo>
                <a:lnTo>
                  <a:pt x="253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62600" y="2209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62600" y="2209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45479" y="2209800"/>
            <a:ext cx="182880" cy="274320"/>
          </a:xfrm>
          <a:custGeom>
            <a:avLst/>
            <a:gdLst/>
            <a:ahLst/>
            <a:cxnLst/>
            <a:rect l="l" t="t" r="r" b="b"/>
            <a:pathLst>
              <a:path w="182879" h="274319">
                <a:moveTo>
                  <a:pt x="0" y="0"/>
                </a:moveTo>
                <a:lnTo>
                  <a:pt x="0" y="274320"/>
                </a:lnTo>
                <a:lnTo>
                  <a:pt x="57790" y="269272"/>
                </a:lnTo>
                <a:lnTo>
                  <a:pt x="107990" y="255215"/>
                </a:lnTo>
                <a:lnTo>
                  <a:pt x="147584" y="233775"/>
                </a:lnTo>
                <a:lnTo>
                  <a:pt x="173553" y="206581"/>
                </a:lnTo>
                <a:lnTo>
                  <a:pt x="182880" y="175260"/>
                </a:lnTo>
                <a:lnTo>
                  <a:pt x="182880" y="99060"/>
                </a:lnTo>
                <a:lnTo>
                  <a:pt x="147584" y="40544"/>
                </a:lnTo>
                <a:lnTo>
                  <a:pt x="107990" y="19104"/>
                </a:lnTo>
                <a:lnTo>
                  <a:pt x="57790" y="5047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45353" y="2203450"/>
            <a:ext cx="189865" cy="328930"/>
          </a:xfrm>
          <a:custGeom>
            <a:avLst/>
            <a:gdLst/>
            <a:ahLst/>
            <a:cxnLst/>
            <a:rect l="l" t="t" r="r" b="b"/>
            <a:pathLst>
              <a:path w="189864" h="328930">
                <a:moveTo>
                  <a:pt x="118745" y="202691"/>
                </a:moveTo>
                <a:lnTo>
                  <a:pt x="126" y="280670"/>
                </a:lnTo>
                <a:lnTo>
                  <a:pt x="133731" y="328802"/>
                </a:lnTo>
                <a:lnTo>
                  <a:pt x="82010" y="277875"/>
                </a:lnTo>
                <a:lnTo>
                  <a:pt x="77343" y="277875"/>
                </a:lnTo>
                <a:lnTo>
                  <a:pt x="74168" y="265557"/>
                </a:lnTo>
                <a:lnTo>
                  <a:pt x="80700" y="263923"/>
                </a:lnTo>
                <a:lnTo>
                  <a:pt x="118745" y="202691"/>
                </a:lnTo>
                <a:close/>
              </a:path>
              <a:path w="189864" h="328930">
                <a:moveTo>
                  <a:pt x="80700" y="263923"/>
                </a:moveTo>
                <a:lnTo>
                  <a:pt x="74168" y="265557"/>
                </a:lnTo>
                <a:lnTo>
                  <a:pt x="77343" y="277875"/>
                </a:lnTo>
                <a:lnTo>
                  <a:pt x="81049" y="276929"/>
                </a:lnTo>
                <a:lnTo>
                  <a:pt x="75819" y="271779"/>
                </a:lnTo>
                <a:lnTo>
                  <a:pt x="80700" y="263923"/>
                </a:lnTo>
                <a:close/>
              </a:path>
              <a:path w="189864" h="328930">
                <a:moveTo>
                  <a:pt x="81049" y="276929"/>
                </a:moveTo>
                <a:lnTo>
                  <a:pt x="77343" y="277875"/>
                </a:lnTo>
                <a:lnTo>
                  <a:pt x="82010" y="277875"/>
                </a:lnTo>
                <a:lnTo>
                  <a:pt x="81049" y="276929"/>
                </a:lnTo>
                <a:close/>
              </a:path>
              <a:path w="189864" h="328930">
                <a:moveTo>
                  <a:pt x="183535" y="207517"/>
                </a:moveTo>
                <a:lnTo>
                  <a:pt x="169545" y="207517"/>
                </a:lnTo>
                <a:lnTo>
                  <a:pt x="163322" y="216662"/>
                </a:lnTo>
                <a:lnTo>
                  <a:pt x="156210" y="224662"/>
                </a:lnTo>
                <a:lnTo>
                  <a:pt x="113664" y="252349"/>
                </a:lnTo>
                <a:lnTo>
                  <a:pt x="80700" y="263923"/>
                </a:lnTo>
                <a:lnTo>
                  <a:pt x="75819" y="271779"/>
                </a:lnTo>
                <a:lnTo>
                  <a:pt x="81049" y="276929"/>
                </a:lnTo>
                <a:lnTo>
                  <a:pt x="89281" y="274827"/>
                </a:lnTo>
                <a:lnTo>
                  <a:pt x="104775" y="269748"/>
                </a:lnTo>
                <a:lnTo>
                  <a:pt x="145034" y="249809"/>
                </a:lnTo>
                <a:lnTo>
                  <a:pt x="173862" y="223774"/>
                </a:lnTo>
                <a:lnTo>
                  <a:pt x="180212" y="214375"/>
                </a:lnTo>
                <a:lnTo>
                  <a:pt x="180467" y="213995"/>
                </a:lnTo>
                <a:lnTo>
                  <a:pt x="183535" y="207517"/>
                </a:lnTo>
                <a:close/>
              </a:path>
              <a:path w="189864" h="328930">
                <a:moveTo>
                  <a:pt x="186673" y="198882"/>
                </a:moveTo>
                <a:lnTo>
                  <a:pt x="173609" y="198882"/>
                </a:lnTo>
                <a:lnTo>
                  <a:pt x="173227" y="199898"/>
                </a:lnTo>
                <a:lnTo>
                  <a:pt x="169063" y="208225"/>
                </a:lnTo>
                <a:lnTo>
                  <a:pt x="169545" y="207517"/>
                </a:lnTo>
                <a:lnTo>
                  <a:pt x="183535" y="207517"/>
                </a:lnTo>
                <a:lnTo>
                  <a:pt x="185038" y="204342"/>
                </a:lnTo>
                <a:lnTo>
                  <a:pt x="185166" y="203962"/>
                </a:lnTo>
                <a:lnTo>
                  <a:pt x="185293" y="203708"/>
                </a:lnTo>
                <a:lnTo>
                  <a:pt x="185420" y="203326"/>
                </a:lnTo>
                <a:lnTo>
                  <a:pt x="186673" y="198882"/>
                </a:lnTo>
                <a:close/>
              </a:path>
              <a:path w="189864" h="328930">
                <a:moveTo>
                  <a:pt x="173368" y="199376"/>
                </a:moveTo>
                <a:lnTo>
                  <a:pt x="173114" y="199898"/>
                </a:lnTo>
                <a:lnTo>
                  <a:pt x="173368" y="199376"/>
                </a:lnTo>
                <a:close/>
              </a:path>
              <a:path w="189864" h="328930">
                <a:moveTo>
                  <a:pt x="173609" y="198882"/>
                </a:moveTo>
                <a:lnTo>
                  <a:pt x="173368" y="199376"/>
                </a:lnTo>
                <a:lnTo>
                  <a:pt x="173227" y="199898"/>
                </a:lnTo>
                <a:lnTo>
                  <a:pt x="173609" y="198882"/>
                </a:lnTo>
                <a:close/>
              </a:path>
              <a:path w="189864" h="328930">
                <a:moveTo>
                  <a:pt x="175863" y="190107"/>
                </a:moveTo>
                <a:lnTo>
                  <a:pt x="173368" y="199376"/>
                </a:lnTo>
                <a:lnTo>
                  <a:pt x="173609" y="198882"/>
                </a:lnTo>
                <a:lnTo>
                  <a:pt x="186673" y="198882"/>
                </a:lnTo>
                <a:lnTo>
                  <a:pt x="188213" y="193421"/>
                </a:lnTo>
                <a:lnTo>
                  <a:pt x="188213" y="193039"/>
                </a:lnTo>
                <a:lnTo>
                  <a:pt x="188341" y="192659"/>
                </a:lnTo>
                <a:lnTo>
                  <a:pt x="188449" y="191135"/>
                </a:lnTo>
                <a:lnTo>
                  <a:pt x="175768" y="191135"/>
                </a:lnTo>
                <a:lnTo>
                  <a:pt x="175863" y="190107"/>
                </a:lnTo>
                <a:close/>
              </a:path>
              <a:path w="189864" h="328930">
                <a:moveTo>
                  <a:pt x="188558" y="189991"/>
                </a:moveTo>
                <a:lnTo>
                  <a:pt x="175895" y="189991"/>
                </a:lnTo>
                <a:lnTo>
                  <a:pt x="175768" y="191135"/>
                </a:lnTo>
                <a:lnTo>
                  <a:pt x="188449" y="191135"/>
                </a:lnTo>
                <a:lnTo>
                  <a:pt x="188558" y="189991"/>
                </a:lnTo>
                <a:close/>
              </a:path>
              <a:path w="189864" h="328930">
                <a:moveTo>
                  <a:pt x="188456" y="95885"/>
                </a:moveTo>
                <a:lnTo>
                  <a:pt x="175768" y="95885"/>
                </a:lnTo>
                <a:lnTo>
                  <a:pt x="175895" y="97027"/>
                </a:lnTo>
                <a:lnTo>
                  <a:pt x="176545" y="104775"/>
                </a:lnTo>
                <a:lnTo>
                  <a:pt x="176657" y="181610"/>
                </a:lnTo>
                <a:lnTo>
                  <a:pt x="175863" y="190107"/>
                </a:lnTo>
                <a:lnTo>
                  <a:pt x="188558" y="189991"/>
                </a:lnTo>
                <a:lnTo>
                  <a:pt x="189357" y="181610"/>
                </a:lnTo>
                <a:lnTo>
                  <a:pt x="189357" y="104775"/>
                </a:lnTo>
                <a:lnTo>
                  <a:pt x="188456" y="95885"/>
                </a:lnTo>
                <a:close/>
              </a:path>
              <a:path w="189864" h="328930">
                <a:moveTo>
                  <a:pt x="175855" y="96882"/>
                </a:moveTo>
                <a:lnTo>
                  <a:pt x="175868" y="97027"/>
                </a:lnTo>
                <a:lnTo>
                  <a:pt x="175855" y="96882"/>
                </a:lnTo>
                <a:close/>
              </a:path>
              <a:path w="189864" h="328930">
                <a:moveTo>
                  <a:pt x="186399" y="87249"/>
                </a:moveTo>
                <a:lnTo>
                  <a:pt x="173227" y="87249"/>
                </a:lnTo>
                <a:lnTo>
                  <a:pt x="175855" y="96882"/>
                </a:lnTo>
                <a:lnTo>
                  <a:pt x="175768" y="95885"/>
                </a:lnTo>
                <a:lnTo>
                  <a:pt x="188456" y="95885"/>
                </a:lnTo>
                <a:lnTo>
                  <a:pt x="188341" y="94361"/>
                </a:lnTo>
                <a:lnTo>
                  <a:pt x="188213" y="93979"/>
                </a:lnTo>
                <a:lnTo>
                  <a:pt x="188213" y="93599"/>
                </a:lnTo>
                <a:lnTo>
                  <a:pt x="186399" y="87249"/>
                </a:lnTo>
                <a:close/>
              </a:path>
              <a:path w="189864" h="328930">
                <a:moveTo>
                  <a:pt x="169045" y="78758"/>
                </a:moveTo>
                <a:lnTo>
                  <a:pt x="173482" y="88264"/>
                </a:lnTo>
                <a:lnTo>
                  <a:pt x="173227" y="87249"/>
                </a:lnTo>
                <a:lnTo>
                  <a:pt x="186399" y="87249"/>
                </a:lnTo>
                <a:lnTo>
                  <a:pt x="185420" y="83820"/>
                </a:lnTo>
                <a:lnTo>
                  <a:pt x="185166" y="83058"/>
                </a:lnTo>
                <a:lnTo>
                  <a:pt x="183500" y="79501"/>
                </a:lnTo>
                <a:lnTo>
                  <a:pt x="169545" y="79501"/>
                </a:lnTo>
                <a:lnTo>
                  <a:pt x="169045" y="78758"/>
                </a:lnTo>
                <a:close/>
              </a:path>
              <a:path w="189864" h="328930">
                <a:moveTo>
                  <a:pt x="183143" y="78739"/>
                </a:moveTo>
                <a:lnTo>
                  <a:pt x="169037" y="78739"/>
                </a:lnTo>
                <a:lnTo>
                  <a:pt x="169545" y="79501"/>
                </a:lnTo>
                <a:lnTo>
                  <a:pt x="183500" y="79501"/>
                </a:lnTo>
                <a:lnTo>
                  <a:pt x="183143" y="78739"/>
                </a:lnTo>
                <a:close/>
              </a:path>
              <a:path w="189864" h="328930">
                <a:moveTo>
                  <a:pt x="254" y="0"/>
                </a:moveTo>
                <a:lnTo>
                  <a:pt x="0" y="12700"/>
                </a:lnTo>
                <a:lnTo>
                  <a:pt x="18669" y="13208"/>
                </a:lnTo>
                <a:lnTo>
                  <a:pt x="36449" y="14732"/>
                </a:lnTo>
                <a:lnTo>
                  <a:pt x="85725" y="24511"/>
                </a:lnTo>
                <a:lnTo>
                  <a:pt x="126619" y="41148"/>
                </a:lnTo>
                <a:lnTo>
                  <a:pt x="163830" y="70992"/>
                </a:lnTo>
                <a:lnTo>
                  <a:pt x="169045" y="78758"/>
                </a:lnTo>
                <a:lnTo>
                  <a:pt x="183143" y="78739"/>
                </a:lnTo>
                <a:lnTo>
                  <a:pt x="180467" y="73025"/>
                </a:lnTo>
                <a:lnTo>
                  <a:pt x="180212" y="72644"/>
                </a:lnTo>
                <a:lnTo>
                  <a:pt x="180086" y="72389"/>
                </a:lnTo>
                <a:lnTo>
                  <a:pt x="144525" y="36957"/>
                </a:lnTo>
                <a:lnTo>
                  <a:pt x="104394" y="17272"/>
                </a:lnTo>
                <a:lnTo>
                  <a:pt x="55372" y="4572"/>
                </a:lnTo>
                <a:lnTo>
                  <a:pt x="18923" y="508"/>
                </a:lnTo>
                <a:lnTo>
                  <a:pt x="254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00800" y="2209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00800" y="2209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83680" y="2209800"/>
            <a:ext cx="182880" cy="274320"/>
          </a:xfrm>
          <a:custGeom>
            <a:avLst/>
            <a:gdLst/>
            <a:ahLst/>
            <a:cxnLst/>
            <a:rect l="l" t="t" r="r" b="b"/>
            <a:pathLst>
              <a:path w="182879" h="274319">
                <a:moveTo>
                  <a:pt x="0" y="0"/>
                </a:moveTo>
                <a:lnTo>
                  <a:pt x="0" y="274320"/>
                </a:lnTo>
                <a:lnTo>
                  <a:pt x="57790" y="269272"/>
                </a:lnTo>
                <a:lnTo>
                  <a:pt x="107990" y="255215"/>
                </a:lnTo>
                <a:lnTo>
                  <a:pt x="147584" y="233775"/>
                </a:lnTo>
                <a:lnTo>
                  <a:pt x="173553" y="206581"/>
                </a:lnTo>
                <a:lnTo>
                  <a:pt x="182879" y="175260"/>
                </a:lnTo>
                <a:lnTo>
                  <a:pt x="182879" y="99060"/>
                </a:lnTo>
                <a:lnTo>
                  <a:pt x="147584" y="40544"/>
                </a:lnTo>
                <a:lnTo>
                  <a:pt x="107990" y="19104"/>
                </a:lnTo>
                <a:lnTo>
                  <a:pt x="57790" y="5047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83553" y="2203450"/>
            <a:ext cx="189865" cy="328930"/>
          </a:xfrm>
          <a:custGeom>
            <a:avLst/>
            <a:gdLst/>
            <a:ahLst/>
            <a:cxnLst/>
            <a:rect l="l" t="t" r="r" b="b"/>
            <a:pathLst>
              <a:path w="189865" h="328930">
                <a:moveTo>
                  <a:pt x="118745" y="202691"/>
                </a:moveTo>
                <a:lnTo>
                  <a:pt x="126" y="280670"/>
                </a:lnTo>
                <a:lnTo>
                  <a:pt x="133730" y="328802"/>
                </a:lnTo>
                <a:lnTo>
                  <a:pt x="82010" y="277875"/>
                </a:lnTo>
                <a:lnTo>
                  <a:pt x="77343" y="277875"/>
                </a:lnTo>
                <a:lnTo>
                  <a:pt x="74168" y="265557"/>
                </a:lnTo>
                <a:lnTo>
                  <a:pt x="80700" y="263923"/>
                </a:lnTo>
                <a:lnTo>
                  <a:pt x="118745" y="202691"/>
                </a:lnTo>
                <a:close/>
              </a:path>
              <a:path w="189865" h="328930">
                <a:moveTo>
                  <a:pt x="80700" y="263923"/>
                </a:moveTo>
                <a:lnTo>
                  <a:pt x="74168" y="265557"/>
                </a:lnTo>
                <a:lnTo>
                  <a:pt x="77343" y="277875"/>
                </a:lnTo>
                <a:lnTo>
                  <a:pt x="81049" y="276929"/>
                </a:lnTo>
                <a:lnTo>
                  <a:pt x="75819" y="271779"/>
                </a:lnTo>
                <a:lnTo>
                  <a:pt x="80700" y="263923"/>
                </a:lnTo>
                <a:close/>
              </a:path>
              <a:path w="189865" h="328930">
                <a:moveTo>
                  <a:pt x="81049" y="276929"/>
                </a:moveTo>
                <a:lnTo>
                  <a:pt x="77343" y="277875"/>
                </a:lnTo>
                <a:lnTo>
                  <a:pt x="82010" y="277875"/>
                </a:lnTo>
                <a:lnTo>
                  <a:pt x="81049" y="276929"/>
                </a:lnTo>
                <a:close/>
              </a:path>
              <a:path w="189865" h="328930">
                <a:moveTo>
                  <a:pt x="183535" y="207517"/>
                </a:moveTo>
                <a:lnTo>
                  <a:pt x="169545" y="207517"/>
                </a:lnTo>
                <a:lnTo>
                  <a:pt x="163322" y="216662"/>
                </a:lnTo>
                <a:lnTo>
                  <a:pt x="156210" y="224662"/>
                </a:lnTo>
                <a:lnTo>
                  <a:pt x="113665" y="252349"/>
                </a:lnTo>
                <a:lnTo>
                  <a:pt x="80700" y="263923"/>
                </a:lnTo>
                <a:lnTo>
                  <a:pt x="75819" y="271779"/>
                </a:lnTo>
                <a:lnTo>
                  <a:pt x="81049" y="276929"/>
                </a:lnTo>
                <a:lnTo>
                  <a:pt x="89280" y="274827"/>
                </a:lnTo>
                <a:lnTo>
                  <a:pt x="104775" y="269748"/>
                </a:lnTo>
                <a:lnTo>
                  <a:pt x="145033" y="249809"/>
                </a:lnTo>
                <a:lnTo>
                  <a:pt x="173863" y="223774"/>
                </a:lnTo>
                <a:lnTo>
                  <a:pt x="180213" y="214375"/>
                </a:lnTo>
                <a:lnTo>
                  <a:pt x="180467" y="213995"/>
                </a:lnTo>
                <a:lnTo>
                  <a:pt x="183535" y="207517"/>
                </a:lnTo>
                <a:close/>
              </a:path>
              <a:path w="189865" h="328930">
                <a:moveTo>
                  <a:pt x="186673" y="198882"/>
                </a:moveTo>
                <a:lnTo>
                  <a:pt x="173608" y="198882"/>
                </a:lnTo>
                <a:lnTo>
                  <a:pt x="173227" y="199898"/>
                </a:lnTo>
                <a:lnTo>
                  <a:pt x="169063" y="208225"/>
                </a:lnTo>
                <a:lnTo>
                  <a:pt x="169545" y="207517"/>
                </a:lnTo>
                <a:lnTo>
                  <a:pt x="183535" y="207517"/>
                </a:lnTo>
                <a:lnTo>
                  <a:pt x="185039" y="204342"/>
                </a:lnTo>
                <a:lnTo>
                  <a:pt x="185166" y="203962"/>
                </a:lnTo>
                <a:lnTo>
                  <a:pt x="185293" y="203708"/>
                </a:lnTo>
                <a:lnTo>
                  <a:pt x="185420" y="203326"/>
                </a:lnTo>
                <a:lnTo>
                  <a:pt x="186673" y="198882"/>
                </a:lnTo>
                <a:close/>
              </a:path>
              <a:path w="189865" h="328930">
                <a:moveTo>
                  <a:pt x="173368" y="199376"/>
                </a:moveTo>
                <a:lnTo>
                  <a:pt x="173114" y="199898"/>
                </a:lnTo>
                <a:lnTo>
                  <a:pt x="173368" y="199376"/>
                </a:lnTo>
                <a:close/>
              </a:path>
              <a:path w="189865" h="328930">
                <a:moveTo>
                  <a:pt x="173608" y="198882"/>
                </a:moveTo>
                <a:lnTo>
                  <a:pt x="173368" y="199376"/>
                </a:lnTo>
                <a:lnTo>
                  <a:pt x="173227" y="199898"/>
                </a:lnTo>
                <a:lnTo>
                  <a:pt x="173608" y="198882"/>
                </a:lnTo>
                <a:close/>
              </a:path>
              <a:path w="189865" h="328930">
                <a:moveTo>
                  <a:pt x="175863" y="190107"/>
                </a:moveTo>
                <a:lnTo>
                  <a:pt x="173368" y="199376"/>
                </a:lnTo>
                <a:lnTo>
                  <a:pt x="173608" y="198882"/>
                </a:lnTo>
                <a:lnTo>
                  <a:pt x="186673" y="198882"/>
                </a:lnTo>
                <a:lnTo>
                  <a:pt x="188214" y="193421"/>
                </a:lnTo>
                <a:lnTo>
                  <a:pt x="188449" y="191135"/>
                </a:lnTo>
                <a:lnTo>
                  <a:pt x="175768" y="191135"/>
                </a:lnTo>
                <a:lnTo>
                  <a:pt x="175863" y="190107"/>
                </a:lnTo>
                <a:close/>
              </a:path>
              <a:path w="189865" h="328930">
                <a:moveTo>
                  <a:pt x="188558" y="189991"/>
                </a:moveTo>
                <a:lnTo>
                  <a:pt x="175895" y="189991"/>
                </a:lnTo>
                <a:lnTo>
                  <a:pt x="175768" y="191135"/>
                </a:lnTo>
                <a:lnTo>
                  <a:pt x="188449" y="191135"/>
                </a:lnTo>
                <a:lnTo>
                  <a:pt x="188558" y="189991"/>
                </a:lnTo>
                <a:close/>
              </a:path>
              <a:path w="189865" h="328930">
                <a:moveTo>
                  <a:pt x="188456" y="95885"/>
                </a:moveTo>
                <a:lnTo>
                  <a:pt x="175768" y="95885"/>
                </a:lnTo>
                <a:lnTo>
                  <a:pt x="175895" y="97027"/>
                </a:lnTo>
                <a:lnTo>
                  <a:pt x="176545" y="104775"/>
                </a:lnTo>
                <a:lnTo>
                  <a:pt x="176656" y="181610"/>
                </a:lnTo>
                <a:lnTo>
                  <a:pt x="175863" y="190107"/>
                </a:lnTo>
                <a:lnTo>
                  <a:pt x="188558" y="189991"/>
                </a:lnTo>
                <a:lnTo>
                  <a:pt x="189356" y="181610"/>
                </a:lnTo>
                <a:lnTo>
                  <a:pt x="189356" y="104775"/>
                </a:lnTo>
                <a:lnTo>
                  <a:pt x="188456" y="95885"/>
                </a:lnTo>
                <a:close/>
              </a:path>
              <a:path w="189865" h="328930">
                <a:moveTo>
                  <a:pt x="175855" y="96882"/>
                </a:moveTo>
                <a:lnTo>
                  <a:pt x="175868" y="97027"/>
                </a:lnTo>
                <a:lnTo>
                  <a:pt x="175855" y="96882"/>
                </a:lnTo>
                <a:close/>
              </a:path>
              <a:path w="189865" h="328930">
                <a:moveTo>
                  <a:pt x="186399" y="87249"/>
                </a:moveTo>
                <a:lnTo>
                  <a:pt x="173227" y="87249"/>
                </a:lnTo>
                <a:lnTo>
                  <a:pt x="175855" y="96882"/>
                </a:lnTo>
                <a:lnTo>
                  <a:pt x="175768" y="95885"/>
                </a:lnTo>
                <a:lnTo>
                  <a:pt x="188456" y="95885"/>
                </a:lnTo>
                <a:lnTo>
                  <a:pt x="188341" y="94361"/>
                </a:lnTo>
                <a:lnTo>
                  <a:pt x="188214" y="93599"/>
                </a:lnTo>
                <a:lnTo>
                  <a:pt x="186399" y="87249"/>
                </a:lnTo>
                <a:close/>
              </a:path>
              <a:path w="189865" h="328930">
                <a:moveTo>
                  <a:pt x="169045" y="78758"/>
                </a:moveTo>
                <a:lnTo>
                  <a:pt x="173481" y="88264"/>
                </a:lnTo>
                <a:lnTo>
                  <a:pt x="173227" y="87249"/>
                </a:lnTo>
                <a:lnTo>
                  <a:pt x="186399" y="87249"/>
                </a:lnTo>
                <a:lnTo>
                  <a:pt x="185420" y="83820"/>
                </a:lnTo>
                <a:lnTo>
                  <a:pt x="185166" y="83058"/>
                </a:lnTo>
                <a:lnTo>
                  <a:pt x="183500" y="79501"/>
                </a:lnTo>
                <a:lnTo>
                  <a:pt x="169545" y="79501"/>
                </a:lnTo>
                <a:lnTo>
                  <a:pt x="169045" y="78758"/>
                </a:lnTo>
                <a:close/>
              </a:path>
              <a:path w="189865" h="328930">
                <a:moveTo>
                  <a:pt x="183143" y="78739"/>
                </a:moveTo>
                <a:lnTo>
                  <a:pt x="169037" y="78739"/>
                </a:lnTo>
                <a:lnTo>
                  <a:pt x="169545" y="79501"/>
                </a:lnTo>
                <a:lnTo>
                  <a:pt x="183500" y="79501"/>
                </a:lnTo>
                <a:lnTo>
                  <a:pt x="183143" y="78739"/>
                </a:lnTo>
                <a:close/>
              </a:path>
              <a:path w="189865" h="328930">
                <a:moveTo>
                  <a:pt x="253" y="0"/>
                </a:moveTo>
                <a:lnTo>
                  <a:pt x="0" y="12700"/>
                </a:lnTo>
                <a:lnTo>
                  <a:pt x="18669" y="13208"/>
                </a:lnTo>
                <a:lnTo>
                  <a:pt x="36449" y="14732"/>
                </a:lnTo>
                <a:lnTo>
                  <a:pt x="85725" y="24511"/>
                </a:lnTo>
                <a:lnTo>
                  <a:pt x="126619" y="41148"/>
                </a:lnTo>
                <a:lnTo>
                  <a:pt x="163829" y="70992"/>
                </a:lnTo>
                <a:lnTo>
                  <a:pt x="169045" y="78758"/>
                </a:lnTo>
                <a:lnTo>
                  <a:pt x="183143" y="78739"/>
                </a:lnTo>
                <a:lnTo>
                  <a:pt x="180467" y="73025"/>
                </a:lnTo>
                <a:lnTo>
                  <a:pt x="180213" y="72644"/>
                </a:lnTo>
                <a:lnTo>
                  <a:pt x="180086" y="72389"/>
                </a:lnTo>
                <a:lnTo>
                  <a:pt x="144525" y="36957"/>
                </a:lnTo>
                <a:lnTo>
                  <a:pt x="104394" y="17272"/>
                </a:lnTo>
                <a:lnTo>
                  <a:pt x="55372" y="4572"/>
                </a:lnTo>
                <a:lnTo>
                  <a:pt x="18923" y="508"/>
                </a:lnTo>
                <a:lnTo>
                  <a:pt x="253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24400" y="2819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24400" y="2819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07279" y="2819400"/>
            <a:ext cx="182880" cy="274320"/>
          </a:xfrm>
          <a:custGeom>
            <a:avLst/>
            <a:gdLst/>
            <a:ahLst/>
            <a:cxnLst/>
            <a:rect l="l" t="t" r="r" b="b"/>
            <a:pathLst>
              <a:path w="182879" h="274319">
                <a:moveTo>
                  <a:pt x="0" y="0"/>
                </a:moveTo>
                <a:lnTo>
                  <a:pt x="0" y="274320"/>
                </a:lnTo>
                <a:lnTo>
                  <a:pt x="57790" y="269272"/>
                </a:lnTo>
                <a:lnTo>
                  <a:pt x="107990" y="255215"/>
                </a:lnTo>
                <a:lnTo>
                  <a:pt x="147584" y="233775"/>
                </a:lnTo>
                <a:lnTo>
                  <a:pt x="173553" y="206581"/>
                </a:lnTo>
                <a:lnTo>
                  <a:pt x="182880" y="175260"/>
                </a:lnTo>
                <a:lnTo>
                  <a:pt x="182880" y="99060"/>
                </a:lnTo>
                <a:lnTo>
                  <a:pt x="147584" y="40544"/>
                </a:lnTo>
                <a:lnTo>
                  <a:pt x="107990" y="19104"/>
                </a:lnTo>
                <a:lnTo>
                  <a:pt x="57790" y="5047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07153" y="2813050"/>
            <a:ext cx="189865" cy="328930"/>
          </a:xfrm>
          <a:custGeom>
            <a:avLst/>
            <a:gdLst/>
            <a:ahLst/>
            <a:cxnLst/>
            <a:rect l="l" t="t" r="r" b="b"/>
            <a:pathLst>
              <a:path w="189864" h="328930">
                <a:moveTo>
                  <a:pt x="118745" y="202691"/>
                </a:moveTo>
                <a:lnTo>
                  <a:pt x="126" y="280670"/>
                </a:lnTo>
                <a:lnTo>
                  <a:pt x="133731" y="328802"/>
                </a:lnTo>
                <a:lnTo>
                  <a:pt x="82010" y="277875"/>
                </a:lnTo>
                <a:lnTo>
                  <a:pt x="77343" y="277875"/>
                </a:lnTo>
                <a:lnTo>
                  <a:pt x="74168" y="265557"/>
                </a:lnTo>
                <a:lnTo>
                  <a:pt x="80700" y="263923"/>
                </a:lnTo>
                <a:lnTo>
                  <a:pt x="118745" y="202691"/>
                </a:lnTo>
                <a:close/>
              </a:path>
              <a:path w="189864" h="328930">
                <a:moveTo>
                  <a:pt x="80700" y="263923"/>
                </a:moveTo>
                <a:lnTo>
                  <a:pt x="74168" y="265557"/>
                </a:lnTo>
                <a:lnTo>
                  <a:pt x="77343" y="277875"/>
                </a:lnTo>
                <a:lnTo>
                  <a:pt x="81049" y="276929"/>
                </a:lnTo>
                <a:lnTo>
                  <a:pt x="75819" y="271779"/>
                </a:lnTo>
                <a:lnTo>
                  <a:pt x="80700" y="263923"/>
                </a:lnTo>
                <a:close/>
              </a:path>
              <a:path w="189864" h="328930">
                <a:moveTo>
                  <a:pt x="81049" y="276929"/>
                </a:moveTo>
                <a:lnTo>
                  <a:pt x="77343" y="277875"/>
                </a:lnTo>
                <a:lnTo>
                  <a:pt x="82010" y="277875"/>
                </a:lnTo>
                <a:lnTo>
                  <a:pt x="81049" y="276929"/>
                </a:lnTo>
                <a:close/>
              </a:path>
              <a:path w="189864" h="328930">
                <a:moveTo>
                  <a:pt x="183535" y="207517"/>
                </a:moveTo>
                <a:lnTo>
                  <a:pt x="169545" y="207517"/>
                </a:lnTo>
                <a:lnTo>
                  <a:pt x="163322" y="216662"/>
                </a:lnTo>
                <a:lnTo>
                  <a:pt x="156210" y="224662"/>
                </a:lnTo>
                <a:lnTo>
                  <a:pt x="113664" y="252349"/>
                </a:lnTo>
                <a:lnTo>
                  <a:pt x="80700" y="263923"/>
                </a:lnTo>
                <a:lnTo>
                  <a:pt x="75819" y="271779"/>
                </a:lnTo>
                <a:lnTo>
                  <a:pt x="81049" y="276929"/>
                </a:lnTo>
                <a:lnTo>
                  <a:pt x="89281" y="274827"/>
                </a:lnTo>
                <a:lnTo>
                  <a:pt x="104775" y="269748"/>
                </a:lnTo>
                <a:lnTo>
                  <a:pt x="145034" y="249809"/>
                </a:lnTo>
                <a:lnTo>
                  <a:pt x="173862" y="223774"/>
                </a:lnTo>
                <a:lnTo>
                  <a:pt x="180212" y="214375"/>
                </a:lnTo>
                <a:lnTo>
                  <a:pt x="180467" y="213995"/>
                </a:lnTo>
                <a:lnTo>
                  <a:pt x="183535" y="207517"/>
                </a:lnTo>
                <a:close/>
              </a:path>
              <a:path w="189864" h="328930">
                <a:moveTo>
                  <a:pt x="186673" y="198882"/>
                </a:moveTo>
                <a:lnTo>
                  <a:pt x="173609" y="198882"/>
                </a:lnTo>
                <a:lnTo>
                  <a:pt x="173227" y="199898"/>
                </a:lnTo>
                <a:lnTo>
                  <a:pt x="169063" y="208225"/>
                </a:lnTo>
                <a:lnTo>
                  <a:pt x="169545" y="207517"/>
                </a:lnTo>
                <a:lnTo>
                  <a:pt x="183535" y="207517"/>
                </a:lnTo>
                <a:lnTo>
                  <a:pt x="185038" y="204342"/>
                </a:lnTo>
                <a:lnTo>
                  <a:pt x="185166" y="203962"/>
                </a:lnTo>
                <a:lnTo>
                  <a:pt x="185293" y="203708"/>
                </a:lnTo>
                <a:lnTo>
                  <a:pt x="185420" y="203326"/>
                </a:lnTo>
                <a:lnTo>
                  <a:pt x="186673" y="198882"/>
                </a:lnTo>
                <a:close/>
              </a:path>
              <a:path w="189864" h="328930">
                <a:moveTo>
                  <a:pt x="173368" y="199376"/>
                </a:moveTo>
                <a:lnTo>
                  <a:pt x="173114" y="199898"/>
                </a:lnTo>
                <a:lnTo>
                  <a:pt x="173368" y="199376"/>
                </a:lnTo>
                <a:close/>
              </a:path>
              <a:path w="189864" h="328930">
                <a:moveTo>
                  <a:pt x="173609" y="198882"/>
                </a:moveTo>
                <a:lnTo>
                  <a:pt x="173368" y="199376"/>
                </a:lnTo>
                <a:lnTo>
                  <a:pt x="173227" y="199898"/>
                </a:lnTo>
                <a:lnTo>
                  <a:pt x="173609" y="198882"/>
                </a:lnTo>
                <a:close/>
              </a:path>
              <a:path w="189864" h="328930">
                <a:moveTo>
                  <a:pt x="175863" y="190107"/>
                </a:moveTo>
                <a:lnTo>
                  <a:pt x="173368" y="199376"/>
                </a:lnTo>
                <a:lnTo>
                  <a:pt x="173609" y="198882"/>
                </a:lnTo>
                <a:lnTo>
                  <a:pt x="186673" y="198882"/>
                </a:lnTo>
                <a:lnTo>
                  <a:pt x="188213" y="193421"/>
                </a:lnTo>
                <a:lnTo>
                  <a:pt x="188213" y="193039"/>
                </a:lnTo>
                <a:lnTo>
                  <a:pt x="188341" y="192659"/>
                </a:lnTo>
                <a:lnTo>
                  <a:pt x="188449" y="191135"/>
                </a:lnTo>
                <a:lnTo>
                  <a:pt x="175768" y="191135"/>
                </a:lnTo>
                <a:lnTo>
                  <a:pt x="175863" y="190107"/>
                </a:lnTo>
                <a:close/>
              </a:path>
              <a:path w="189864" h="328930">
                <a:moveTo>
                  <a:pt x="188558" y="189991"/>
                </a:moveTo>
                <a:lnTo>
                  <a:pt x="175895" y="189991"/>
                </a:lnTo>
                <a:lnTo>
                  <a:pt x="175768" y="191135"/>
                </a:lnTo>
                <a:lnTo>
                  <a:pt x="188449" y="191135"/>
                </a:lnTo>
                <a:lnTo>
                  <a:pt x="188558" y="189991"/>
                </a:lnTo>
                <a:close/>
              </a:path>
              <a:path w="189864" h="328930">
                <a:moveTo>
                  <a:pt x="188456" y="95885"/>
                </a:moveTo>
                <a:lnTo>
                  <a:pt x="175768" y="95885"/>
                </a:lnTo>
                <a:lnTo>
                  <a:pt x="175895" y="97027"/>
                </a:lnTo>
                <a:lnTo>
                  <a:pt x="176545" y="104775"/>
                </a:lnTo>
                <a:lnTo>
                  <a:pt x="176657" y="181610"/>
                </a:lnTo>
                <a:lnTo>
                  <a:pt x="175863" y="190107"/>
                </a:lnTo>
                <a:lnTo>
                  <a:pt x="188558" y="189991"/>
                </a:lnTo>
                <a:lnTo>
                  <a:pt x="189357" y="181610"/>
                </a:lnTo>
                <a:lnTo>
                  <a:pt x="189357" y="104775"/>
                </a:lnTo>
                <a:lnTo>
                  <a:pt x="188456" y="95885"/>
                </a:lnTo>
                <a:close/>
              </a:path>
              <a:path w="189864" h="328930">
                <a:moveTo>
                  <a:pt x="175855" y="96882"/>
                </a:moveTo>
                <a:lnTo>
                  <a:pt x="175868" y="97027"/>
                </a:lnTo>
                <a:lnTo>
                  <a:pt x="175855" y="96882"/>
                </a:lnTo>
                <a:close/>
              </a:path>
              <a:path w="189864" h="328930">
                <a:moveTo>
                  <a:pt x="186399" y="87249"/>
                </a:moveTo>
                <a:lnTo>
                  <a:pt x="173227" y="87249"/>
                </a:lnTo>
                <a:lnTo>
                  <a:pt x="175855" y="96882"/>
                </a:lnTo>
                <a:lnTo>
                  <a:pt x="175768" y="95885"/>
                </a:lnTo>
                <a:lnTo>
                  <a:pt x="188456" y="95885"/>
                </a:lnTo>
                <a:lnTo>
                  <a:pt x="188341" y="94361"/>
                </a:lnTo>
                <a:lnTo>
                  <a:pt x="188213" y="93979"/>
                </a:lnTo>
                <a:lnTo>
                  <a:pt x="188213" y="93599"/>
                </a:lnTo>
                <a:lnTo>
                  <a:pt x="186399" y="87249"/>
                </a:lnTo>
                <a:close/>
              </a:path>
              <a:path w="189864" h="328930">
                <a:moveTo>
                  <a:pt x="169045" y="78758"/>
                </a:moveTo>
                <a:lnTo>
                  <a:pt x="173482" y="88264"/>
                </a:lnTo>
                <a:lnTo>
                  <a:pt x="173227" y="87249"/>
                </a:lnTo>
                <a:lnTo>
                  <a:pt x="186399" y="87249"/>
                </a:lnTo>
                <a:lnTo>
                  <a:pt x="185420" y="83820"/>
                </a:lnTo>
                <a:lnTo>
                  <a:pt x="185166" y="83058"/>
                </a:lnTo>
                <a:lnTo>
                  <a:pt x="183500" y="79501"/>
                </a:lnTo>
                <a:lnTo>
                  <a:pt x="169545" y="79501"/>
                </a:lnTo>
                <a:lnTo>
                  <a:pt x="169045" y="78758"/>
                </a:lnTo>
                <a:close/>
              </a:path>
              <a:path w="189864" h="328930">
                <a:moveTo>
                  <a:pt x="183143" y="78739"/>
                </a:moveTo>
                <a:lnTo>
                  <a:pt x="169037" y="78739"/>
                </a:lnTo>
                <a:lnTo>
                  <a:pt x="169545" y="79501"/>
                </a:lnTo>
                <a:lnTo>
                  <a:pt x="183500" y="79501"/>
                </a:lnTo>
                <a:lnTo>
                  <a:pt x="183143" y="78739"/>
                </a:lnTo>
                <a:close/>
              </a:path>
              <a:path w="189864" h="328930">
                <a:moveTo>
                  <a:pt x="254" y="0"/>
                </a:moveTo>
                <a:lnTo>
                  <a:pt x="0" y="12700"/>
                </a:lnTo>
                <a:lnTo>
                  <a:pt x="18669" y="13208"/>
                </a:lnTo>
                <a:lnTo>
                  <a:pt x="36449" y="14732"/>
                </a:lnTo>
                <a:lnTo>
                  <a:pt x="85725" y="24511"/>
                </a:lnTo>
                <a:lnTo>
                  <a:pt x="126619" y="41148"/>
                </a:lnTo>
                <a:lnTo>
                  <a:pt x="163830" y="70992"/>
                </a:lnTo>
                <a:lnTo>
                  <a:pt x="169045" y="78758"/>
                </a:lnTo>
                <a:lnTo>
                  <a:pt x="183143" y="78739"/>
                </a:lnTo>
                <a:lnTo>
                  <a:pt x="180467" y="73025"/>
                </a:lnTo>
                <a:lnTo>
                  <a:pt x="180212" y="72644"/>
                </a:lnTo>
                <a:lnTo>
                  <a:pt x="180086" y="72389"/>
                </a:lnTo>
                <a:lnTo>
                  <a:pt x="144525" y="36957"/>
                </a:lnTo>
                <a:lnTo>
                  <a:pt x="104394" y="17272"/>
                </a:lnTo>
                <a:lnTo>
                  <a:pt x="55372" y="4572"/>
                </a:lnTo>
                <a:lnTo>
                  <a:pt x="18923" y="508"/>
                </a:lnTo>
                <a:lnTo>
                  <a:pt x="254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16832" y="5421836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70">
                <a:moveTo>
                  <a:pt x="0" y="319628"/>
                </a:moveTo>
                <a:lnTo>
                  <a:pt x="51061" y="368421"/>
                </a:lnTo>
                <a:lnTo>
                  <a:pt x="89891" y="389498"/>
                </a:lnTo>
                <a:lnTo>
                  <a:pt x="132800" y="402819"/>
                </a:lnTo>
                <a:lnTo>
                  <a:pt x="178867" y="407463"/>
                </a:lnTo>
                <a:lnTo>
                  <a:pt x="224934" y="402819"/>
                </a:lnTo>
                <a:lnTo>
                  <a:pt x="267842" y="389498"/>
                </a:lnTo>
                <a:lnTo>
                  <a:pt x="304938" y="369363"/>
                </a:lnTo>
                <a:lnTo>
                  <a:pt x="140767" y="369363"/>
                </a:lnTo>
                <a:lnTo>
                  <a:pt x="94700" y="364719"/>
                </a:lnTo>
                <a:lnTo>
                  <a:pt x="51791" y="351398"/>
                </a:lnTo>
                <a:lnTo>
                  <a:pt x="12961" y="330321"/>
                </a:lnTo>
                <a:lnTo>
                  <a:pt x="0" y="319628"/>
                </a:lnTo>
                <a:close/>
              </a:path>
              <a:path w="407670" h="407670">
                <a:moveTo>
                  <a:pt x="319630" y="0"/>
                </a:moveTo>
                <a:lnTo>
                  <a:pt x="330322" y="12957"/>
                </a:lnTo>
                <a:lnTo>
                  <a:pt x="351400" y="51788"/>
                </a:lnTo>
                <a:lnTo>
                  <a:pt x="364722" y="94696"/>
                </a:lnTo>
                <a:lnTo>
                  <a:pt x="369367" y="140763"/>
                </a:lnTo>
                <a:lnTo>
                  <a:pt x="364722" y="186834"/>
                </a:lnTo>
                <a:lnTo>
                  <a:pt x="351400" y="229744"/>
                </a:lnTo>
                <a:lnTo>
                  <a:pt x="330322" y="268575"/>
                </a:lnTo>
                <a:lnTo>
                  <a:pt x="302406" y="302407"/>
                </a:lnTo>
                <a:lnTo>
                  <a:pt x="268573" y="330321"/>
                </a:lnTo>
                <a:lnTo>
                  <a:pt x="229742" y="351398"/>
                </a:lnTo>
                <a:lnTo>
                  <a:pt x="186834" y="364719"/>
                </a:lnTo>
                <a:lnTo>
                  <a:pt x="140767" y="369363"/>
                </a:lnTo>
                <a:lnTo>
                  <a:pt x="304938" y="369363"/>
                </a:lnTo>
                <a:lnTo>
                  <a:pt x="340506" y="340507"/>
                </a:lnTo>
                <a:lnTo>
                  <a:pt x="368422" y="306675"/>
                </a:lnTo>
                <a:lnTo>
                  <a:pt x="389500" y="267844"/>
                </a:lnTo>
                <a:lnTo>
                  <a:pt x="402822" y="224934"/>
                </a:lnTo>
                <a:lnTo>
                  <a:pt x="407467" y="178863"/>
                </a:lnTo>
                <a:lnTo>
                  <a:pt x="402822" y="132796"/>
                </a:lnTo>
                <a:lnTo>
                  <a:pt x="389500" y="89888"/>
                </a:lnTo>
                <a:lnTo>
                  <a:pt x="368422" y="51057"/>
                </a:lnTo>
                <a:lnTo>
                  <a:pt x="340506" y="17224"/>
                </a:lnTo>
                <a:lnTo>
                  <a:pt x="319630" y="0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0593" y="5405535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0" y="322530"/>
                </a:moveTo>
                <a:lnTo>
                  <a:pt x="30387" y="360187"/>
                </a:lnTo>
                <a:lnTo>
                  <a:pt x="64931" y="388622"/>
                </a:lnTo>
                <a:lnTo>
                  <a:pt x="104555" y="410047"/>
                </a:lnTo>
                <a:lnTo>
                  <a:pt x="148243" y="423611"/>
                </a:lnTo>
                <a:lnTo>
                  <a:pt x="195233" y="428335"/>
                </a:lnTo>
                <a:lnTo>
                  <a:pt x="207298" y="428031"/>
                </a:lnTo>
                <a:lnTo>
                  <a:pt x="219109" y="427142"/>
                </a:lnTo>
                <a:lnTo>
                  <a:pt x="242350" y="423522"/>
                </a:lnTo>
                <a:lnTo>
                  <a:pt x="259176" y="419191"/>
                </a:lnTo>
                <a:lnTo>
                  <a:pt x="194979" y="419191"/>
                </a:lnTo>
                <a:lnTo>
                  <a:pt x="183549" y="418912"/>
                </a:lnTo>
                <a:lnTo>
                  <a:pt x="128177" y="409044"/>
                </a:lnTo>
                <a:lnTo>
                  <a:pt x="88172" y="392026"/>
                </a:lnTo>
                <a:lnTo>
                  <a:pt x="52485" y="367909"/>
                </a:lnTo>
                <a:lnTo>
                  <a:pt x="31445" y="347840"/>
                </a:lnTo>
                <a:lnTo>
                  <a:pt x="29200" y="346622"/>
                </a:lnTo>
                <a:lnTo>
                  <a:pt x="0" y="322530"/>
                </a:lnTo>
                <a:close/>
              </a:path>
              <a:path w="428625" h="428625">
                <a:moveTo>
                  <a:pt x="322420" y="0"/>
                </a:moveTo>
                <a:lnTo>
                  <a:pt x="346561" y="29257"/>
                </a:lnTo>
                <a:lnTo>
                  <a:pt x="347852" y="31635"/>
                </a:lnTo>
                <a:lnTo>
                  <a:pt x="353602" y="36921"/>
                </a:lnTo>
                <a:lnTo>
                  <a:pt x="381034" y="70068"/>
                </a:lnTo>
                <a:lnTo>
                  <a:pt x="401608" y="108168"/>
                </a:lnTo>
                <a:lnTo>
                  <a:pt x="414562" y="150205"/>
                </a:lnTo>
                <a:lnTo>
                  <a:pt x="419134" y="195278"/>
                </a:lnTo>
                <a:lnTo>
                  <a:pt x="418862" y="207089"/>
                </a:lnTo>
                <a:lnTo>
                  <a:pt x="408974" y="262042"/>
                </a:lnTo>
                <a:lnTo>
                  <a:pt x="391956" y="302148"/>
                </a:lnTo>
                <a:lnTo>
                  <a:pt x="367826" y="337873"/>
                </a:lnTo>
                <a:lnTo>
                  <a:pt x="337473" y="368188"/>
                </a:lnTo>
                <a:lnTo>
                  <a:pt x="301659" y="392229"/>
                </a:lnTo>
                <a:lnTo>
                  <a:pt x="261527" y="409184"/>
                </a:lnTo>
                <a:lnTo>
                  <a:pt x="217712" y="418099"/>
                </a:lnTo>
                <a:lnTo>
                  <a:pt x="194979" y="419191"/>
                </a:lnTo>
                <a:lnTo>
                  <a:pt x="259176" y="419191"/>
                </a:lnTo>
                <a:lnTo>
                  <a:pt x="306485" y="400052"/>
                </a:lnTo>
                <a:lnTo>
                  <a:pt x="343696" y="374945"/>
                </a:lnTo>
                <a:lnTo>
                  <a:pt x="375192" y="343347"/>
                </a:lnTo>
                <a:lnTo>
                  <a:pt x="400211" y="306111"/>
                </a:lnTo>
                <a:lnTo>
                  <a:pt x="417864" y="264302"/>
                </a:lnTo>
                <a:lnTo>
                  <a:pt x="427135" y="218836"/>
                </a:lnTo>
                <a:lnTo>
                  <a:pt x="428278" y="195049"/>
                </a:lnTo>
                <a:lnTo>
                  <a:pt x="428024" y="183022"/>
                </a:lnTo>
                <a:lnTo>
                  <a:pt x="417737" y="125567"/>
                </a:lnTo>
                <a:lnTo>
                  <a:pt x="399957" y="83784"/>
                </a:lnTo>
                <a:lnTo>
                  <a:pt x="374938" y="46700"/>
                </a:lnTo>
                <a:lnTo>
                  <a:pt x="343315" y="15077"/>
                </a:lnTo>
                <a:lnTo>
                  <a:pt x="325281" y="1742"/>
                </a:lnTo>
                <a:lnTo>
                  <a:pt x="322420" y="0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29000" y="5334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70"/>
                </a:lnTo>
                <a:lnTo>
                  <a:pt x="17966" y="317580"/>
                </a:lnTo>
                <a:lnTo>
                  <a:pt x="39045" y="356411"/>
                </a:lnTo>
                <a:lnTo>
                  <a:pt x="66960" y="390244"/>
                </a:lnTo>
                <a:lnTo>
                  <a:pt x="100793" y="418158"/>
                </a:lnTo>
                <a:lnTo>
                  <a:pt x="139624" y="439235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5"/>
                </a:lnTo>
                <a:lnTo>
                  <a:pt x="356406" y="418158"/>
                </a:lnTo>
                <a:lnTo>
                  <a:pt x="390239" y="390244"/>
                </a:lnTo>
                <a:lnTo>
                  <a:pt x="418154" y="356411"/>
                </a:lnTo>
                <a:lnTo>
                  <a:pt x="439233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29000" y="5334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70"/>
                </a:lnTo>
                <a:lnTo>
                  <a:pt x="439233" y="317580"/>
                </a:lnTo>
                <a:lnTo>
                  <a:pt x="418154" y="356411"/>
                </a:lnTo>
                <a:lnTo>
                  <a:pt x="390239" y="390244"/>
                </a:lnTo>
                <a:lnTo>
                  <a:pt x="356406" y="418158"/>
                </a:lnTo>
                <a:lnTo>
                  <a:pt x="317575" y="439235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5"/>
                </a:lnTo>
                <a:lnTo>
                  <a:pt x="100793" y="418158"/>
                </a:lnTo>
                <a:lnTo>
                  <a:pt x="66960" y="390244"/>
                </a:lnTo>
                <a:lnTo>
                  <a:pt x="39045" y="356411"/>
                </a:lnTo>
                <a:lnTo>
                  <a:pt x="17966" y="317580"/>
                </a:lnTo>
                <a:lnTo>
                  <a:pt x="4644" y="27467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57472" y="5327650"/>
            <a:ext cx="189865" cy="328930"/>
          </a:xfrm>
          <a:custGeom>
            <a:avLst/>
            <a:gdLst/>
            <a:ahLst/>
            <a:cxnLst/>
            <a:rect l="l" t="t" r="r" b="b"/>
            <a:pathLst>
              <a:path w="189864" h="328929">
                <a:moveTo>
                  <a:pt x="118744" y="202691"/>
                </a:moveTo>
                <a:lnTo>
                  <a:pt x="126" y="280669"/>
                </a:lnTo>
                <a:lnTo>
                  <a:pt x="133730" y="328764"/>
                </a:lnTo>
                <a:lnTo>
                  <a:pt x="82056" y="277837"/>
                </a:lnTo>
                <a:lnTo>
                  <a:pt x="77469" y="277837"/>
                </a:lnTo>
                <a:lnTo>
                  <a:pt x="74167" y="265556"/>
                </a:lnTo>
                <a:lnTo>
                  <a:pt x="80696" y="263850"/>
                </a:lnTo>
                <a:lnTo>
                  <a:pt x="118744" y="202691"/>
                </a:lnTo>
                <a:close/>
              </a:path>
              <a:path w="189864" h="328929">
                <a:moveTo>
                  <a:pt x="80696" y="263850"/>
                </a:moveTo>
                <a:lnTo>
                  <a:pt x="74167" y="265556"/>
                </a:lnTo>
                <a:lnTo>
                  <a:pt x="77469" y="277837"/>
                </a:lnTo>
                <a:lnTo>
                  <a:pt x="81082" y="276878"/>
                </a:lnTo>
                <a:lnTo>
                  <a:pt x="75818" y="271691"/>
                </a:lnTo>
                <a:lnTo>
                  <a:pt x="80696" y="263850"/>
                </a:lnTo>
                <a:close/>
              </a:path>
              <a:path w="189864" h="328929">
                <a:moveTo>
                  <a:pt x="81082" y="276878"/>
                </a:moveTo>
                <a:lnTo>
                  <a:pt x="77469" y="277837"/>
                </a:lnTo>
                <a:lnTo>
                  <a:pt x="82056" y="277837"/>
                </a:lnTo>
                <a:lnTo>
                  <a:pt x="81082" y="276878"/>
                </a:lnTo>
                <a:close/>
              </a:path>
              <a:path w="189864" h="328929">
                <a:moveTo>
                  <a:pt x="183554" y="207263"/>
                </a:moveTo>
                <a:lnTo>
                  <a:pt x="169544" y="207263"/>
                </a:lnTo>
                <a:lnTo>
                  <a:pt x="169037" y="208153"/>
                </a:lnTo>
                <a:lnTo>
                  <a:pt x="137540" y="239394"/>
                </a:lnTo>
                <a:lnTo>
                  <a:pt x="100075" y="257809"/>
                </a:lnTo>
                <a:lnTo>
                  <a:pt x="80696" y="263850"/>
                </a:lnTo>
                <a:lnTo>
                  <a:pt x="75818" y="271691"/>
                </a:lnTo>
                <a:lnTo>
                  <a:pt x="81082" y="276878"/>
                </a:lnTo>
                <a:lnTo>
                  <a:pt x="89280" y="274700"/>
                </a:lnTo>
                <a:lnTo>
                  <a:pt x="104775" y="269595"/>
                </a:lnTo>
                <a:lnTo>
                  <a:pt x="145034" y="249555"/>
                </a:lnTo>
                <a:lnTo>
                  <a:pt x="173862" y="223519"/>
                </a:lnTo>
                <a:lnTo>
                  <a:pt x="180212" y="214122"/>
                </a:lnTo>
                <a:lnTo>
                  <a:pt x="180466" y="213868"/>
                </a:lnTo>
                <a:lnTo>
                  <a:pt x="183554" y="207263"/>
                </a:lnTo>
                <a:close/>
              </a:path>
              <a:path w="189864" h="328929">
                <a:moveTo>
                  <a:pt x="169248" y="207699"/>
                </a:moveTo>
                <a:lnTo>
                  <a:pt x="168939" y="208153"/>
                </a:lnTo>
                <a:lnTo>
                  <a:pt x="169248" y="207699"/>
                </a:lnTo>
                <a:close/>
              </a:path>
              <a:path w="189864" h="328929">
                <a:moveTo>
                  <a:pt x="169544" y="207263"/>
                </a:moveTo>
                <a:lnTo>
                  <a:pt x="169248" y="207699"/>
                </a:lnTo>
                <a:lnTo>
                  <a:pt x="169037" y="208153"/>
                </a:lnTo>
                <a:lnTo>
                  <a:pt x="169544" y="207263"/>
                </a:lnTo>
                <a:close/>
              </a:path>
              <a:path w="189864" h="328929">
                <a:moveTo>
                  <a:pt x="173481" y="198628"/>
                </a:moveTo>
                <a:lnTo>
                  <a:pt x="169248" y="207699"/>
                </a:lnTo>
                <a:lnTo>
                  <a:pt x="169544" y="207263"/>
                </a:lnTo>
                <a:lnTo>
                  <a:pt x="183554" y="207263"/>
                </a:lnTo>
                <a:lnTo>
                  <a:pt x="185038" y="204088"/>
                </a:lnTo>
                <a:lnTo>
                  <a:pt x="185292" y="203327"/>
                </a:lnTo>
                <a:lnTo>
                  <a:pt x="185419" y="203072"/>
                </a:lnTo>
                <a:lnTo>
                  <a:pt x="186399" y="199644"/>
                </a:lnTo>
                <a:lnTo>
                  <a:pt x="173227" y="199644"/>
                </a:lnTo>
                <a:lnTo>
                  <a:pt x="173481" y="198628"/>
                </a:lnTo>
                <a:close/>
              </a:path>
              <a:path w="189864" h="328929">
                <a:moveTo>
                  <a:pt x="175863" y="189853"/>
                </a:moveTo>
                <a:lnTo>
                  <a:pt x="173227" y="199644"/>
                </a:lnTo>
                <a:lnTo>
                  <a:pt x="186399" y="199644"/>
                </a:lnTo>
                <a:lnTo>
                  <a:pt x="188213" y="193294"/>
                </a:lnTo>
                <a:lnTo>
                  <a:pt x="188460" y="190881"/>
                </a:lnTo>
                <a:lnTo>
                  <a:pt x="175767" y="190881"/>
                </a:lnTo>
                <a:lnTo>
                  <a:pt x="175863" y="189853"/>
                </a:lnTo>
                <a:close/>
              </a:path>
              <a:path w="189864" h="328929">
                <a:moveTo>
                  <a:pt x="188568" y="189737"/>
                </a:moveTo>
                <a:lnTo>
                  <a:pt x="175894" y="189737"/>
                </a:lnTo>
                <a:lnTo>
                  <a:pt x="175767" y="190881"/>
                </a:lnTo>
                <a:lnTo>
                  <a:pt x="188460" y="190881"/>
                </a:lnTo>
                <a:lnTo>
                  <a:pt x="188568" y="189737"/>
                </a:lnTo>
                <a:close/>
              </a:path>
              <a:path w="189864" h="328929">
                <a:moveTo>
                  <a:pt x="188466" y="96138"/>
                </a:moveTo>
                <a:lnTo>
                  <a:pt x="175767" y="96138"/>
                </a:lnTo>
                <a:lnTo>
                  <a:pt x="175894" y="97281"/>
                </a:lnTo>
                <a:lnTo>
                  <a:pt x="176556" y="105156"/>
                </a:lnTo>
                <a:lnTo>
                  <a:pt x="176656" y="181356"/>
                </a:lnTo>
                <a:lnTo>
                  <a:pt x="175863" y="189853"/>
                </a:lnTo>
                <a:lnTo>
                  <a:pt x="188568" y="189737"/>
                </a:lnTo>
                <a:lnTo>
                  <a:pt x="189356" y="181356"/>
                </a:lnTo>
                <a:lnTo>
                  <a:pt x="189356" y="105156"/>
                </a:lnTo>
                <a:lnTo>
                  <a:pt x="188466" y="96138"/>
                </a:lnTo>
                <a:close/>
              </a:path>
              <a:path w="189864" h="328929">
                <a:moveTo>
                  <a:pt x="175855" y="97133"/>
                </a:moveTo>
                <a:lnTo>
                  <a:pt x="175868" y="97281"/>
                </a:lnTo>
                <a:lnTo>
                  <a:pt x="175855" y="97133"/>
                </a:lnTo>
                <a:close/>
              </a:path>
              <a:path w="189864" h="328929">
                <a:moveTo>
                  <a:pt x="186399" y="87375"/>
                </a:moveTo>
                <a:lnTo>
                  <a:pt x="173227" y="87375"/>
                </a:lnTo>
                <a:lnTo>
                  <a:pt x="175855" y="97133"/>
                </a:lnTo>
                <a:lnTo>
                  <a:pt x="175767" y="96138"/>
                </a:lnTo>
                <a:lnTo>
                  <a:pt x="188466" y="96138"/>
                </a:lnTo>
                <a:lnTo>
                  <a:pt x="188340" y="94487"/>
                </a:lnTo>
                <a:lnTo>
                  <a:pt x="188213" y="93725"/>
                </a:lnTo>
                <a:lnTo>
                  <a:pt x="186399" y="87375"/>
                </a:lnTo>
                <a:close/>
              </a:path>
              <a:path w="189864" h="328929">
                <a:moveTo>
                  <a:pt x="183138" y="78866"/>
                </a:moveTo>
                <a:lnTo>
                  <a:pt x="169037" y="78866"/>
                </a:lnTo>
                <a:lnTo>
                  <a:pt x="169544" y="79756"/>
                </a:lnTo>
                <a:lnTo>
                  <a:pt x="173481" y="88391"/>
                </a:lnTo>
                <a:lnTo>
                  <a:pt x="173227" y="87375"/>
                </a:lnTo>
                <a:lnTo>
                  <a:pt x="186399" y="87375"/>
                </a:lnTo>
                <a:lnTo>
                  <a:pt x="185419" y="83947"/>
                </a:lnTo>
                <a:lnTo>
                  <a:pt x="185292" y="83693"/>
                </a:lnTo>
                <a:lnTo>
                  <a:pt x="185038" y="82931"/>
                </a:lnTo>
                <a:lnTo>
                  <a:pt x="183138" y="78866"/>
                </a:lnTo>
                <a:close/>
              </a:path>
              <a:path w="189864" h="328929">
                <a:moveTo>
                  <a:pt x="169239" y="79301"/>
                </a:moveTo>
                <a:lnTo>
                  <a:pt x="169451" y="79756"/>
                </a:lnTo>
                <a:lnTo>
                  <a:pt x="169239" y="79301"/>
                </a:lnTo>
                <a:close/>
              </a:path>
              <a:path w="189864" h="328929">
                <a:moveTo>
                  <a:pt x="169037" y="78866"/>
                </a:moveTo>
                <a:lnTo>
                  <a:pt x="169239" y="79301"/>
                </a:lnTo>
                <a:lnTo>
                  <a:pt x="169544" y="79756"/>
                </a:lnTo>
                <a:lnTo>
                  <a:pt x="169037" y="78866"/>
                </a:lnTo>
                <a:close/>
              </a:path>
              <a:path w="189864" h="328929">
                <a:moveTo>
                  <a:pt x="253" y="0"/>
                </a:moveTo>
                <a:lnTo>
                  <a:pt x="0" y="12700"/>
                </a:lnTo>
                <a:lnTo>
                  <a:pt x="18668" y="13208"/>
                </a:lnTo>
                <a:lnTo>
                  <a:pt x="36449" y="14731"/>
                </a:lnTo>
                <a:lnTo>
                  <a:pt x="85725" y="24511"/>
                </a:lnTo>
                <a:lnTo>
                  <a:pt x="126618" y="41147"/>
                </a:lnTo>
                <a:lnTo>
                  <a:pt x="163829" y="71247"/>
                </a:lnTo>
                <a:lnTo>
                  <a:pt x="169239" y="79301"/>
                </a:lnTo>
                <a:lnTo>
                  <a:pt x="169037" y="78866"/>
                </a:lnTo>
                <a:lnTo>
                  <a:pt x="183138" y="78866"/>
                </a:lnTo>
                <a:lnTo>
                  <a:pt x="180466" y="73152"/>
                </a:lnTo>
                <a:lnTo>
                  <a:pt x="180212" y="72897"/>
                </a:lnTo>
                <a:lnTo>
                  <a:pt x="180086" y="72643"/>
                </a:lnTo>
                <a:lnTo>
                  <a:pt x="144525" y="37084"/>
                </a:lnTo>
                <a:lnTo>
                  <a:pt x="104393" y="17271"/>
                </a:lnTo>
                <a:lnTo>
                  <a:pt x="55372" y="4571"/>
                </a:lnTo>
                <a:lnTo>
                  <a:pt x="18923" y="508"/>
                </a:lnTo>
                <a:lnTo>
                  <a:pt x="253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95473" y="3956050"/>
            <a:ext cx="798195" cy="1377950"/>
          </a:xfrm>
          <a:custGeom>
            <a:avLst/>
            <a:gdLst/>
            <a:ahLst/>
            <a:cxnLst/>
            <a:rect l="l" t="t" r="r" b="b"/>
            <a:pathLst>
              <a:path w="798195" h="1377950">
                <a:moveTo>
                  <a:pt x="253" y="0"/>
                </a:moveTo>
                <a:lnTo>
                  <a:pt x="0" y="12700"/>
                </a:lnTo>
                <a:lnTo>
                  <a:pt x="19684" y="13207"/>
                </a:lnTo>
                <a:lnTo>
                  <a:pt x="38988" y="14477"/>
                </a:lnTo>
                <a:lnTo>
                  <a:pt x="50037" y="15748"/>
                </a:lnTo>
                <a:lnTo>
                  <a:pt x="51562" y="3175"/>
                </a:lnTo>
                <a:lnTo>
                  <a:pt x="39750" y="1777"/>
                </a:lnTo>
                <a:lnTo>
                  <a:pt x="19938" y="507"/>
                </a:lnTo>
                <a:lnTo>
                  <a:pt x="253" y="0"/>
                </a:lnTo>
                <a:close/>
              </a:path>
              <a:path w="798195" h="1377950">
                <a:moveTo>
                  <a:pt x="89662" y="9398"/>
                </a:moveTo>
                <a:lnTo>
                  <a:pt x="87121" y="21717"/>
                </a:lnTo>
                <a:lnTo>
                  <a:pt x="95884" y="23622"/>
                </a:lnTo>
                <a:lnTo>
                  <a:pt x="114553" y="28320"/>
                </a:lnTo>
                <a:lnTo>
                  <a:pt x="133222" y="33908"/>
                </a:lnTo>
                <a:lnTo>
                  <a:pt x="135381" y="34670"/>
                </a:lnTo>
                <a:lnTo>
                  <a:pt x="139572" y="22606"/>
                </a:lnTo>
                <a:lnTo>
                  <a:pt x="136778" y="21717"/>
                </a:lnTo>
                <a:lnTo>
                  <a:pt x="117728" y="16001"/>
                </a:lnTo>
                <a:lnTo>
                  <a:pt x="98425" y="11175"/>
                </a:lnTo>
                <a:lnTo>
                  <a:pt x="89662" y="9398"/>
                </a:lnTo>
                <a:close/>
              </a:path>
              <a:path w="798195" h="1377950">
                <a:moveTo>
                  <a:pt x="175640" y="36068"/>
                </a:moveTo>
                <a:lnTo>
                  <a:pt x="170560" y="47751"/>
                </a:lnTo>
                <a:lnTo>
                  <a:pt x="188087" y="55372"/>
                </a:lnTo>
                <a:lnTo>
                  <a:pt x="205994" y="64007"/>
                </a:lnTo>
                <a:lnTo>
                  <a:pt x="215900" y="69468"/>
                </a:lnTo>
                <a:lnTo>
                  <a:pt x="221995" y="58166"/>
                </a:lnTo>
                <a:lnTo>
                  <a:pt x="211454" y="52705"/>
                </a:lnTo>
                <a:lnTo>
                  <a:pt x="193166" y="43687"/>
                </a:lnTo>
                <a:lnTo>
                  <a:pt x="175640" y="36068"/>
                </a:lnTo>
                <a:close/>
              </a:path>
              <a:path w="798195" h="1377950">
                <a:moveTo>
                  <a:pt x="255269" y="77724"/>
                </a:moveTo>
                <a:lnTo>
                  <a:pt x="248412" y="88392"/>
                </a:lnTo>
                <a:lnTo>
                  <a:pt x="258825" y="94995"/>
                </a:lnTo>
                <a:lnTo>
                  <a:pt x="275970" y="106806"/>
                </a:lnTo>
                <a:lnTo>
                  <a:pt x="289813" y="116967"/>
                </a:lnTo>
                <a:lnTo>
                  <a:pt x="297433" y="106806"/>
                </a:lnTo>
                <a:lnTo>
                  <a:pt x="283209" y="96266"/>
                </a:lnTo>
                <a:lnTo>
                  <a:pt x="265556" y="84200"/>
                </a:lnTo>
                <a:lnTo>
                  <a:pt x="255269" y="77724"/>
                </a:lnTo>
                <a:close/>
              </a:path>
              <a:path w="798195" h="1377950">
                <a:moveTo>
                  <a:pt x="327532" y="130810"/>
                </a:moveTo>
                <a:lnTo>
                  <a:pt x="319277" y="140462"/>
                </a:lnTo>
                <a:lnTo>
                  <a:pt x="326516" y="146431"/>
                </a:lnTo>
                <a:lnTo>
                  <a:pt x="342772" y="161036"/>
                </a:lnTo>
                <a:lnTo>
                  <a:pt x="356615" y="174370"/>
                </a:lnTo>
                <a:lnTo>
                  <a:pt x="365378" y="165100"/>
                </a:lnTo>
                <a:lnTo>
                  <a:pt x="351281" y="151637"/>
                </a:lnTo>
                <a:lnTo>
                  <a:pt x="334644" y="136779"/>
                </a:lnTo>
                <a:lnTo>
                  <a:pt x="327532" y="130810"/>
                </a:lnTo>
                <a:close/>
              </a:path>
              <a:path w="798195" h="1377950">
                <a:moveTo>
                  <a:pt x="392302" y="192531"/>
                </a:moveTo>
                <a:lnTo>
                  <a:pt x="383031" y="201294"/>
                </a:lnTo>
                <a:lnTo>
                  <a:pt x="390651" y="209295"/>
                </a:lnTo>
                <a:lnTo>
                  <a:pt x="406146" y="226568"/>
                </a:lnTo>
                <a:lnTo>
                  <a:pt x="416560" y="239013"/>
                </a:lnTo>
                <a:lnTo>
                  <a:pt x="426338" y="230886"/>
                </a:lnTo>
                <a:lnTo>
                  <a:pt x="415543" y="218186"/>
                </a:lnTo>
                <a:lnTo>
                  <a:pt x="399796" y="200660"/>
                </a:lnTo>
                <a:lnTo>
                  <a:pt x="392302" y="192531"/>
                </a:lnTo>
                <a:close/>
              </a:path>
              <a:path w="798195" h="1377950">
                <a:moveTo>
                  <a:pt x="450341" y="260857"/>
                </a:moveTo>
                <a:lnTo>
                  <a:pt x="440181" y="268477"/>
                </a:lnTo>
                <a:lnTo>
                  <a:pt x="451103" y="282701"/>
                </a:lnTo>
                <a:lnTo>
                  <a:pt x="465454" y="302641"/>
                </a:lnTo>
                <a:lnTo>
                  <a:pt x="470026" y="309244"/>
                </a:lnTo>
                <a:lnTo>
                  <a:pt x="480440" y="302006"/>
                </a:lnTo>
                <a:lnTo>
                  <a:pt x="475741" y="295148"/>
                </a:lnTo>
                <a:lnTo>
                  <a:pt x="461137" y="274955"/>
                </a:lnTo>
                <a:lnTo>
                  <a:pt x="450341" y="260857"/>
                </a:lnTo>
                <a:close/>
              </a:path>
              <a:path w="798195" h="1377950">
                <a:moveTo>
                  <a:pt x="501776" y="333756"/>
                </a:moveTo>
                <a:lnTo>
                  <a:pt x="491109" y="340741"/>
                </a:lnTo>
                <a:lnTo>
                  <a:pt x="493394" y="344297"/>
                </a:lnTo>
                <a:lnTo>
                  <a:pt x="507111" y="366013"/>
                </a:lnTo>
                <a:lnTo>
                  <a:pt x="517651" y="383794"/>
                </a:lnTo>
                <a:lnTo>
                  <a:pt x="528574" y="377317"/>
                </a:lnTo>
                <a:lnTo>
                  <a:pt x="517905" y="359282"/>
                </a:lnTo>
                <a:lnTo>
                  <a:pt x="504063" y="337312"/>
                </a:lnTo>
                <a:lnTo>
                  <a:pt x="501776" y="333756"/>
                </a:lnTo>
                <a:close/>
              </a:path>
              <a:path w="798195" h="1377950">
                <a:moveTo>
                  <a:pt x="547497" y="410718"/>
                </a:moveTo>
                <a:lnTo>
                  <a:pt x="536321" y="416560"/>
                </a:lnTo>
                <a:lnTo>
                  <a:pt x="558546" y="458597"/>
                </a:lnTo>
                <a:lnTo>
                  <a:pt x="559815" y="461391"/>
                </a:lnTo>
                <a:lnTo>
                  <a:pt x="571246" y="455930"/>
                </a:lnTo>
                <a:lnTo>
                  <a:pt x="569722" y="452627"/>
                </a:lnTo>
                <a:lnTo>
                  <a:pt x="547497" y="410718"/>
                </a:lnTo>
                <a:close/>
              </a:path>
              <a:path w="798195" h="1377950">
                <a:moveTo>
                  <a:pt x="587755" y="490219"/>
                </a:moveTo>
                <a:lnTo>
                  <a:pt x="576326" y="495681"/>
                </a:lnTo>
                <a:lnTo>
                  <a:pt x="582422" y="508254"/>
                </a:lnTo>
                <a:lnTo>
                  <a:pt x="597026" y="541782"/>
                </a:lnTo>
                <a:lnTo>
                  <a:pt x="608711" y="536829"/>
                </a:lnTo>
                <a:lnTo>
                  <a:pt x="593851" y="502666"/>
                </a:lnTo>
                <a:lnTo>
                  <a:pt x="587755" y="490219"/>
                </a:lnTo>
                <a:close/>
              </a:path>
              <a:path w="798195" h="1377950">
                <a:moveTo>
                  <a:pt x="623442" y="572135"/>
                </a:moveTo>
                <a:lnTo>
                  <a:pt x="611631" y="576833"/>
                </a:lnTo>
                <a:lnTo>
                  <a:pt x="625982" y="613282"/>
                </a:lnTo>
                <a:lnTo>
                  <a:pt x="629792" y="623951"/>
                </a:lnTo>
                <a:lnTo>
                  <a:pt x="641730" y="619760"/>
                </a:lnTo>
                <a:lnTo>
                  <a:pt x="637793" y="608711"/>
                </a:lnTo>
                <a:lnTo>
                  <a:pt x="623442" y="572135"/>
                </a:lnTo>
                <a:close/>
              </a:path>
              <a:path w="798195" h="1377950">
                <a:moveTo>
                  <a:pt x="654557" y="655574"/>
                </a:moveTo>
                <a:lnTo>
                  <a:pt x="642619" y="659892"/>
                </a:lnTo>
                <a:lnTo>
                  <a:pt x="645794" y="668782"/>
                </a:lnTo>
                <a:lnTo>
                  <a:pt x="658240" y="708025"/>
                </a:lnTo>
                <a:lnTo>
                  <a:pt x="670305" y="704088"/>
                </a:lnTo>
                <a:lnTo>
                  <a:pt x="657732" y="664463"/>
                </a:lnTo>
                <a:lnTo>
                  <a:pt x="654557" y="655574"/>
                </a:lnTo>
                <a:close/>
              </a:path>
              <a:path w="798195" h="1377950">
                <a:moveTo>
                  <a:pt x="681354" y="740791"/>
                </a:moveTo>
                <a:lnTo>
                  <a:pt x="669163" y="744219"/>
                </a:lnTo>
                <a:lnTo>
                  <a:pt x="680719" y="784987"/>
                </a:lnTo>
                <a:lnTo>
                  <a:pt x="682751" y="792988"/>
                </a:lnTo>
                <a:lnTo>
                  <a:pt x="695071" y="789939"/>
                </a:lnTo>
                <a:lnTo>
                  <a:pt x="693038" y="781431"/>
                </a:lnTo>
                <a:lnTo>
                  <a:pt x="681354" y="740791"/>
                </a:lnTo>
                <a:close/>
              </a:path>
              <a:path w="798195" h="1377950">
                <a:moveTo>
                  <a:pt x="704341" y="826897"/>
                </a:moveTo>
                <a:lnTo>
                  <a:pt x="692023" y="829944"/>
                </a:lnTo>
                <a:lnTo>
                  <a:pt x="695960" y="845566"/>
                </a:lnTo>
                <a:lnTo>
                  <a:pt x="703326" y="879220"/>
                </a:lnTo>
                <a:lnTo>
                  <a:pt x="715772" y="876554"/>
                </a:lnTo>
                <a:lnTo>
                  <a:pt x="708278" y="842391"/>
                </a:lnTo>
                <a:lnTo>
                  <a:pt x="704341" y="826897"/>
                </a:lnTo>
                <a:close/>
              </a:path>
              <a:path w="798195" h="1377950">
                <a:moveTo>
                  <a:pt x="723646" y="914019"/>
                </a:moveTo>
                <a:lnTo>
                  <a:pt x="711200" y="916305"/>
                </a:lnTo>
                <a:lnTo>
                  <a:pt x="720471" y="966343"/>
                </a:lnTo>
                <a:lnTo>
                  <a:pt x="733043" y="963930"/>
                </a:lnTo>
                <a:lnTo>
                  <a:pt x="723646" y="914019"/>
                </a:lnTo>
                <a:close/>
              </a:path>
              <a:path w="798195" h="1377950">
                <a:moveTo>
                  <a:pt x="739139" y="1001776"/>
                </a:moveTo>
                <a:lnTo>
                  <a:pt x="726566" y="1003681"/>
                </a:lnTo>
                <a:lnTo>
                  <a:pt x="731647" y="1035938"/>
                </a:lnTo>
                <a:lnTo>
                  <a:pt x="733932" y="1053845"/>
                </a:lnTo>
                <a:lnTo>
                  <a:pt x="746505" y="1052195"/>
                </a:lnTo>
                <a:lnTo>
                  <a:pt x="744219" y="1033907"/>
                </a:lnTo>
                <a:lnTo>
                  <a:pt x="739139" y="1001776"/>
                </a:lnTo>
                <a:close/>
              </a:path>
              <a:path w="798195" h="1377950">
                <a:moveTo>
                  <a:pt x="751331" y="1090041"/>
                </a:moveTo>
                <a:lnTo>
                  <a:pt x="738759" y="1091564"/>
                </a:lnTo>
                <a:lnTo>
                  <a:pt x="740155" y="1102106"/>
                </a:lnTo>
                <a:lnTo>
                  <a:pt x="744092" y="1141983"/>
                </a:lnTo>
                <a:lnTo>
                  <a:pt x="756665" y="1140714"/>
                </a:lnTo>
                <a:lnTo>
                  <a:pt x="752728" y="1100582"/>
                </a:lnTo>
                <a:lnTo>
                  <a:pt x="751331" y="1090041"/>
                </a:lnTo>
                <a:close/>
              </a:path>
              <a:path w="798195" h="1377950">
                <a:moveTo>
                  <a:pt x="760094" y="1178814"/>
                </a:moveTo>
                <a:lnTo>
                  <a:pt x="747522" y="1179702"/>
                </a:lnTo>
                <a:lnTo>
                  <a:pt x="751077" y="1230376"/>
                </a:lnTo>
                <a:lnTo>
                  <a:pt x="763777" y="1229487"/>
                </a:lnTo>
                <a:lnTo>
                  <a:pt x="760094" y="1178814"/>
                </a:lnTo>
                <a:close/>
              </a:path>
              <a:path w="798195" h="1377950">
                <a:moveTo>
                  <a:pt x="721740" y="1251331"/>
                </a:moveTo>
                <a:lnTo>
                  <a:pt x="761746" y="1377696"/>
                </a:lnTo>
                <a:lnTo>
                  <a:pt x="783207" y="1301750"/>
                </a:lnTo>
                <a:lnTo>
                  <a:pt x="754252" y="1301750"/>
                </a:lnTo>
                <a:lnTo>
                  <a:pt x="753880" y="1292818"/>
                </a:lnTo>
                <a:lnTo>
                  <a:pt x="721740" y="1251331"/>
                </a:lnTo>
                <a:close/>
              </a:path>
              <a:path w="798195" h="1377950">
                <a:moveTo>
                  <a:pt x="753880" y="1292818"/>
                </a:moveTo>
                <a:lnTo>
                  <a:pt x="754252" y="1301750"/>
                </a:lnTo>
                <a:lnTo>
                  <a:pt x="760602" y="1301496"/>
                </a:lnTo>
                <a:lnTo>
                  <a:pt x="753880" y="1292818"/>
                </a:lnTo>
                <a:close/>
              </a:path>
              <a:path w="798195" h="1377950">
                <a:moveTo>
                  <a:pt x="797813" y="1250061"/>
                </a:moveTo>
                <a:lnTo>
                  <a:pt x="766617" y="1293182"/>
                </a:lnTo>
                <a:lnTo>
                  <a:pt x="766952" y="1301242"/>
                </a:lnTo>
                <a:lnTo>
                  <a:pt x="754252" y="1301750"/>
                </a:lnTo>
                <a:lnTo>
                  <a:pt x="783207" y="1301750"/>
                </a:lnTo>
                <a:lnTo>
                  <a:pt x="797813" y="1250061"/>
                </a:lnTo>
                <a:close/>
              </a:path>
              <a:path w="798195" h="1377950">
                <a:moveTo>
                  <a:pt x="765555" y="1267714"/>
                </a:moveTo>
                <a:lnTo>
                  <a:pt x="752855" y="1268222"/>
                </a:lnTo>
                <a:lnTo>
                  <a:pt x="753880" y="1292818"/>
                </a:lnTo>
                <a:lnTo>
                  <a:pt x="760602" y="1301496"/>
                </a:lnTo>
                <a:lnTo>
                  <a:pt x="766617" y="1293182"/>
                </a:lnTo>
                <a:lnTo>
                  <a:pt x="765555" y="1267714"/>
                </a:lnTo>
                <a:close/>
              </a:path>
              <a:path w="798195" h="1377950">
                <a:moveTo>
                  <a:pt x="766617" y="1293182"/>
                </a:moveTo>
                <a:lnTo>
                  <a:pt x="760602" y="1301496"/>
                </a:lnTo>
                <a:lnTo>
                  <a:pt x="766952" y="1301242"/>
                </a:lnTo>
                <a:lnTo>
                  <a:pt x="766617" y="129318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014209" y="5211317"/>
            <a:ext cx="1637664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Executing</a:t>
            </a:r>
            <a:r>
              <a:rPr sz="1600" b="1" spc="-5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inside  </a:t>
            </a:r>
            <a:r>
              <a:rPr sz="1600" b="1" spc="-10" dirty="0">
                <a:solidFill>
                  <a:srgbClr val="D50092"/>
                </a:solidFill>
                <a:latin typeface="Arial"/>
                <a:cs typeface="Arial"/>
              </a:rPr>
              <a:t>the</a:t>
            </a:r>
            <a:r>
              <a:rPr sz="1600" b="1" spc="-8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monitor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733800" y="1980564"/>
            <a:ext cx="1073150" cy="190500"/>
          </a:xfrm>
          <a:custGeom>
            <a:avLst/>
            <a:gdLst/>
            <a:ahLst/>
            <a:cxnLst/>
            <a:rect l="l" t="t" r="r" b="b"/>
            <a:pathLst>
              <a:path w="1073150" h="190500">
                <a:moveTo>
                  <a:pt x="126746" y="114300"/>
                </a:moveTo>
                <a:lnTo>
                  <a:pt x="0" y="153035"/>
                </a:lnTo>
                <a:lnTo>
                  <a:pt x="127253" y="190500"/>
                </a:lnTo>
                <a:lnTo>
                  <a:pt x="84766" y="159004"/>
                </a:lnTo>
                <a:lnTo>
                  <a:pt x="76326" y="159004"/>
                </a:lnTo>
                <a:lnTo>
                  <a:pt x="76073" y="146304"/>
                </a:lnTo>
                <a:lnTo>
                  <a:pt x="84700" y="146204"/>
                </a:lnTo>
                <a:lnTo>
                  <a:pt x="126746" y="114300"/>
                </a:lnTo>
                <a:close/>
              </a:path>
              <a:path w="1073150" h="190500">
                <a:moveTo>
                  <a:pt x="76200" y="152654"/>
                </a:moveTo>
                <a:lnTo>
                  <a:pt x="76326" y="159004"/>
                </a:lnTo>
                <a:lnTo>
                  <a:pt x="84635" y="158907"/>
                </a:lnTo>
                <a:lnTo>
                  <a:pt x="76200" y="152654"/>
                </a:lnTo>
                <a:close/>
              </a:path>
              <a:path w="1073150" h="190500">
                <a:moveTo>
                  <a:pt x="84635" y="158907"/>
                </a:moveTo>
                <a:lnTo>
                  <a:pt x="76326" y="159004"/>
                </a:lnTo>
                <a:lnTo>
                  <a:pt x="84766" y="159004"/>
                </a:lnTo>
                <a:lnTo>
                  <a:pt x="84635" y="158907"/>
                </a:lnTo>
                <a:close/>
              </a:path>
              <a:path w="1073150" h="190500">
                <a:moveTo>
                  <a:pt x="126873" y="145542"/>
                </a:moveTo>
                <a:lnTo>
                  <a:pt x="84700" y="146204"/>
                </a:lnTo>
                <a:lnTo>
                  <a:pt x="76200" y="152654"/>
                </a:lnTo>
                <a:lnTo>
                  <a:pt x="84635" y="158907"/>
                </a:lnTo>
                <a:lnTo>
                  <a:pt x="127126" y="158242"/>
                </a:lnTo>
                <a:lnTo>
                  <a:pt x="126873" y="145542"/>
                </a:lnTo>
                <a:close/>
              </a:path>
              <a:path w="1073150" h="190500">
                <a:moveTo>
                  <a:pt x="84700" y="146204"/>
                </a:moveTo>
                <a:lnTo>
                  <a:pt x="76073" y="146304"/>
                </a:lnTo>
                <a:lnTo>
                  <a:pt x="76200" y="152654"/>
                </a:lnTo>
                <a:lnTo>
                  <a:pt x="84700" y="146204"/>
                </a:lnTo>
                <a:close/>
              </a:path>
              <a:path w="1073150" h="190500">
                <a:moveTo>
                  <a:pt x="215646" y="143637"/>
                </a:moveTo>
                <a:lnTo>
                  <a:pt x="214757" y="143637"/>
                </a:lnTo>
                <a:lnTo>
                  <a:pt x="164973" y="144907"/>
                </a:lnTo>
                <a:lnTo>
                  <a:pt x="165226" y="157607"/>
                </a:lnTo>
                <a:lnTo>
                  <a:pt x="215137" y="156337"/>
                </a:lnTo>
                <a:lnTo>
                  <a:pt x="216026" y="156337"/>
                </a:lnTo>
                <a:lnTo>
                  <a:pt x="215646" y="143637"/>
                </a:lnTo>
                <a:close/>
              </a:path>
              <a:path w="1073150" h="190500">
                <a:moveTo>
                  <a:pt x="304419" y="140335"/>
                </a:moveTo>
                <a:lnTo>
                  <a:pt x="266446" y="141986"/>
                </a:lnTo>
                <a:lnTo>
                  <a:pt x="253746" y="142367"/>
                </a:lnTo>
                <a:lnTo>
                  <a:pt x="254126" y="155067"/>
                </a:lnTo>
                <a:lnTo>
                  <a:pt x="304926" y="153035"/>
                </a:lnTo>
                <a:lnTo>
                  <a:pt x="304419" y="140335"/>
                </a:lnTo>
                <a:close/>
              </a:path>
              <a:path w="1073150" h="190500">
                <a:moveTo>
                  <a:pt x="393191" y="135889"/>
                </a:moveTo>
                <a:lnTo>
                  <a:pt x="342519" y="138557"/>
                </a:lnTo>
                <a:lnTo>
                  <a:pt x="343026" y="151257"/>
                </a:lnTo>
                <a:lnTo>
                  <a:pt x="393826" y="148589"/>
                </a:lnTo>
                <a:lnTo>
                  <a:pt x="393191" y="135889"/>
                </a:lnTo>
                <a:close/>
              </a:path>
              <a:path w="1073150" h="190500">
                <a:moveTo>
                  <a:pt x="481711" y="130175"/>
                </a:moveTo>
                <a:lnTo>
                  <a:pt x="462152" y="131699"/>
                </a:lnTo>
                <a:lnTo>
                  <a:pt x="431164" y="133604"/>
                </a:lnTo>
                <a:lnTo>
                  <a:pt x="431926" y="146304"/>
                </a:lnTo>
                <a:lnTo>
                  <a:pt x="482726" y="142875"/>
                </a:lnTo>
                <a:lnTo>
                  <a:pt x="481711" y="130175"/>
                </a:lnTo>
                <a:close/>
              </a:path>
              <a:path w="1073150" h="190500">
                <a:moveTo>
                  <a:pt x="570229" y="123062"/>
                </a:moveTo>
                <a:lnTo>
                  <a:pt x="519684" y="127381"/>
                </a:lnTo>
                <a:lnTo>
                  <a:pt x="520700" y="139954"/>
                </a:lnTo>
                <a:lnTo>
                  <a:pt x="553720" y="137287"/>
                </a:lnTo>
                <a:lnTo>
                  <a:pt x="571373" y="135636"/>
                </a:lnTo>
                <a:lnTo>
                  <a:pt x="570229" y="123062"/>
                </a:lnTo>
                <a:close/>
              </a:path>
              <a:path w="1073150" h="190500">
                <a:moveTo>
                  <a:pt x="658622" y="114046"/>
                </a:moveTo>
                <a:lnTo>
                  <a:pt x="637666" y="116459"/>
                </a:lnTo>
                <a:lnTo>
                  <a:pt x="608076" y="119507"/>
                </a:lnTo>
                <a:lnTo>
                  <a:pt x="609346" y="132080"/>
                </a:lnTo>
                <a:lnTo>
                  <a:pt x="660019" y="126746"/>
                </a:lnTo>
                <a:lnTo>
                  <a:pt x="658622" y="114046"/>
                </a:lnTo>
                <a:close/>
              </a:path>
              <a:path w="1073150" h="190500">
                <a:moveTo>
                  <a:pt x="746633" y="102997"/>
                </a:moveTo>
                <a:lnTo>
                  <a:pt x="696340" y="109600"/>
                </a:lnTo>
                <a:lnTo>
                  <a:pt x="697864" y="122300"/>
                </a:lnTo>
                <a:lnTo>
                  <a:pt x="718058" y="119761"/>
                </a:lnTo>
                <a:lnTo>
                  <a:pt x="748284" y="115570"/>
                </a:lnTo>
                <a:lnTo>
                  <a:pt x="746633" y="102997"/>
                </a:lnTo>
                <a:close/>
              </a:path>
              <a:path w="1073150" h="190500">
                <a:moveTo>
                  <a:pt x="834136" y="89154"/>
                </a:moveTo>
                <a:lnTo>
                  <a:pt x="822198" y="91312"/>
                </a:lnTo>
                <a:lnTo>
                  <a:pt x="788797" y="96900"/>
                </a:lnTo>
                <a:lnTo>
                  <a:pt x="784225" y="97536"/>
                </a:lnTo>
                <a:lnTo>
                  <a:pt x="786129" y="110109"/>
                </a:lnTo>
                <a:lnTo>
                  <a:pt x="824229" y="103886"/>
                </a:lnTo>
                <a:lnTo>
                  <a:pt x="836422" y="101600"/>
                </a:lnTo>
                <a:lnTo>
                  <a:pt x="834136" y="89154"/>
                </a:lnTo>
                <a:close/>
              </a:path>
              <a:path w="1073150" h="190500">
                <a:moveTo>
                  <a:pt x="920750" y="71120"/>
                </a:moveTo>
                <a:lnTo>
                  <a:pt x="910971" y="73533"/>
                </a:lnTo>
                <a:lnTo>
                  <a:pt x="883285" y="79629"/>
                </a:lnTo>
                <a:lnTo>
                  <a:pt x="871474" y="82042"/>
                </a:lnTo>
                <a:lnTo>
                  <a:pt x="873887" y="94487"/>
                </a:lnTo>
                <a:lnTo>
                  <a:pt x="885825" y="92075"/>
                </a:lnTo>
                <a:lnTo>
                  <a:pt x="913764" y="85851"/>
                </a:lnTo>
                <a:lnTo>
                  <a:pt x="923798" y="83438"/>
                </a:lnTo>
                <a:lnTo>
                  <a:pt x="920750" y="71120"/>
                </a:lnTo>
                <a:close/>
              </a:path>
              <a:path w="1073150" h="190500">
                <a:moveTo>
                  <a:pt x="1004697" y="45085"/>
                </a:moveTo>
                <a:lnTo>
                  <a:pt x="959992" y="60579"/>
                </a:lnTo>
                <a:lnTo>
                  <a:pt x="957326" y="61340"/>
                </a:lnTo>
                <a:lnTo>
                  <a:pt x="960754" y="73533"/>
                </a:lnTo>
                <a:lnTo>
                  <a:pt x="1004315" y="58927"/>
                </a:lnTo>
                <a:lnTo>
                  <a:pt x="1009523" y="56896"/>
                </a:lnTo>
                <a:lnTo>
                  <a:pt x="1004697" y="45085"/>
                </a:lnTo>
                <a:close/>
              </a:path>
              <a:path w="1073150" h="190500">
                <a:moveTo>
                  <a:pt x="1072641" y="5842"/>
                </a:moveTo>
                <a:lnTo>
                  <a:pt x="1059561" y="5842"/>
                </a:lnTo>
                <a:lnTo>
                  <a:pt x="1059179" y="6858"/>
                </a:lnTo>
                <a:lnTo>
                  <a:pt x="1037716" y="28575"/>
                </a:lnTo>
                <a:lnTo>
                  <a:pt x="1044575" y="39243"/>
                </a:lnTo>
                <a:lnTo>
                  <a:pt x="1071245" y="11049"/>
                </a:lnTo>
                <a:lnTo>
                  <a:pt x="1071372" y="10413"/>
                </a:lnTo>
                <a:lnTo>
                  <a:pt x="1071499" y="10033"/>
                </a:lnTo>
                <a:lnTo>
                  <a:pt x="1072514" y="6223"/>
                </a:lnTo>
                <a:lnTo>
                  <a:pt x="1072641" y="5842"/>
                </a:lnTo>
                <a:close/>
              </a:path>
              <a:path w="1073150" h="190500">
                <a:moveTo>
                  <a:pt x="1059247" y="6626"/>
                </a:moveTo>
                <a:lnTo>
                  <a:pt x="1059154" y="6858"/>
                </a:lnTo>
                <a:lnTo>
                  <a:pt x="1059247" y="6626"/>
                </a:lnTo>
                <a:close/>
              </a:path>
              <a:path w="1073150" h="190500">
                <a:moveTo>
                  <a:pt x="1059561" y="5842"/>
                </a:moveTo>
                <a:lnTo>
                  <a:pt x="1059247" y="6626"/>
                </a:lnTo>
                <a:lnTo>
                  <a:pt x="1059179" y="6858"/>
                </a:lnTo>
                <a:lnTo>
                  <a:pt x="1059561" y="5842"/>
                </a:lnTo>
                <a:close/>
              </a:path>
              <a:path w="1073150" h="190500">
                <a:moveTo>
                  <a:pt x="1072990" y="2921"/>
                </a:moveTo>
                <a:lnTo>
                  <a:pt x="1060323" y="2921"/>
                </a:lnTo>
                <a:lnTo>
                  <a:pt x="1060069" y="3937"/>
                </a:lnTo>
                <a:lnTo>
                  <a:pt x="1059247" y="6626"/>
                </a:lnTo>
                <a:lnTo>
                  <a:pt x="1059561" y="5842"/>
                </a:lnTo>
                <a:lnTo>
                  <a:pt x="1072641" y="5842"/>
                </a:lnTo>
                <a:lnTo>
                  <a:pt x="1072641" y="5461"/>
                </a:lnTo>
                <a:lnTo>
                  <a:pt x="1072769" y="5207"/>
                </a:lnTo>
                <a:lnTo>
                  <a:pt x="1072990" y="2921"/>
                </a:lnTo>
                <a:close/>
              </a:path>
              <a:path w="1073150" h="190500">
                <a:moveTo>
                  <a:pt x="1060089" y="3725"/>
                </a:moveTo>
                <a:lnTo>
                  <a:pt x="1060028" y="3937"/>
                </a:lnTo>
                <a:lnTo>
                  <a:pt x="1060089" y="3725"/>
                </a:lnTo>
                <a:close/>
              </a:path>
              <a:path w="1073150" h="190500">
                <a:moveTo>
                  <a:pt x="1060323" y="2921"/>
                </a:moveTo>
                <a:lnTo>
                  <a:pt x="1060089" y="3725"/>
                </a:lnTo>
                <a:lnTo>
                  <a:pt x="1060069" y="3937"/>
                </a:lnTo>
                <a:lnTo>
                  <a:pt x="1060323" y="2921"/>
                </a:lnTo>
                <a:close/>
              </a:path>
              <a:path w="1073150" h="190500">
                <a:moveTo>
                  <a:pt x="1060450" y="0"/>
                </a:moveTo>
                <a:lnTo>
                  <a:pt x="1060089" y="3725"/>
                </a:lnTo>
                <a:lnTo>
                  <a:pt x="1060323" y="2921"/>
                </a:lnTo>
                <a:lnTo>
                  <a:pt x="1072990" y="2921"/>
                </a:lnTo>
                <a:lnTo>
                  <a:pt x="1073150" y="1270"/>
                </a:lnTo>
                <a:lnTo>
                  <a:pt x="10604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48106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48469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Signal</a:t>
            </a:r>
            <a:r>
              <a:rPr spc="-50" dirty="0"/>
              <a:t> </a:t>
            </a:r>
            <a:r>
              <a:rPr spc="-10" dirty="0"/>
              <a:t>Semantics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25930"/>
            <a:ext cx="7580630" cy="427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There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are two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flavors of monitors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differ in</a:t>
            </a:r>
            <a:r>
              <a:rPr sz="24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scheduling semantics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24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signal()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Hoare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monitors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(original)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signal() immediately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switches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from 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caller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waiting</a:t>
            </a:r>
            <a:r>
              <a:rPr sz="18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thread</a:t>
            </a:r>
            <a:endParaRPr sz="1800">
              <a:latin typeface="Arial"/>
              <a:cs typeface="Arial"/>
            </a:endParaRPr>
          </a:p>
          <a:p>
            <a:pPr marL="1155065" marR="156845" indent="-228600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condition that the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waiter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was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anticipating is guaranteed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hold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when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waiter</a:t>
            </a:r>
            <a:r>
              <a:rPr sz="18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executes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Signaler must restore monitor invariants before</a:t>
            </a:r>
            <a:r>
              <a:rPr sz="18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signaling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Mesa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monitors (Mesa,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Java)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signal() places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waiter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on the ready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queue, but</a:t>
            </a:r>
            <a:r>
              <a:rPr sz="18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signaler</a:t>
            </a:r>
            <a:endParaRPr sz="1800">
              <a:latin typeface="Arial"/>
              <a:cs typeface="Arial"/>
            </a:endParaRPr>
          </a:p>
          <a:p>
            <a:pPr marL="1155065">
              <a:lnSpc>
                <a:spcPct val="100000"/>
              </a:lnSpc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continues inside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monitor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Condition is not necessarily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true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when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waiter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runs</a:t>
            </a:r>
            <a:r>
              <a:rPr sz="18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again</a:t>
            </a:r>
            <a:endParaRPr sz="1800">
              <a:latin typeface="Arial"/>
              <a:cs typeface="Arial"/>
            </a:endParaRPr>
          </a:p>
          <a:p>
            <a:pPr marL="1612265" lvl="2" indent="-228600">
              <a:lnSpc>
                <a:spcPct val="100000"/>
              </a:lnSpc>
              <a:spcBef>
                <a:spcPts val="390"/>
              </a:spcBef>
              <a:buClr>
                <a:srgbClr val="333399"/>
              </a:buClr>
              <a:buSzPct val="50000"/>
              <a:buFont typeface="Wingdings"/>
              <a:buChar char=""/>
              <a:tabLst>
                <a:tab pos="1612265" algn="l"/>
                <a:tab pos="1612900" algn="l"/>
              </a:tabLst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Returning from wait() is only a hint that something</a:t>
            </a:r>
            <a:r>
              <a:rPr sz="1600" spc="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changed</a:t>
            </a:r>
            <a:endParaRPr sz="1600">
              <a:latin typeface="Arial"/>
              <a:cs typeface="Arial"/>
            </a:endParaRPr>
          </a:p>
          <a:p>
            <a:pPr marL="1612265" lvl="2" indent="-228600">
              <a:lnSpc>
                <a:spcPct val="100000"/>
              </a:lnSpc>
              <a:spcBef>
                <a:spcPts val="380"/>
              </a:spcBef>
              <a:buClr>
                <a:srgbClr val="333399"/>
              </a:buClr>
              <a:buSzPct val="50000"/>
              <a:buFont typeface="Wingdings"/>
              <a:buChar char=""/>
              <a:tabLst>
                <a:tab pos="1612265" algn="l"/>
                <a:tab pos="1612900" algn="l"/>
              </a:tabLst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Must recheck conditional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case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509509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8776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Hoare </a:t>
            </a:r>
            <a:r>
              <a:rPr spc="-5" dirty="0"/>
              <a:t>vs. Mesa</a:t>
            </a:r>
            <a:r>
              <a:rPr spc="-4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0413"/>
            <a:ext cx="6296660" cy="405447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Hoare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if</a:t>
            </a:r>
            <a:r>
              <a:rPr sz="18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(empty)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25"/>
              </a:spcBef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wait(condition);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Mesa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45"/>
              </a:spcBef>
            </a:pP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while</a:t>
            </a:r>
            <a:r>
              <a:rPr sz="18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(empty)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wait(condition);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Tradeoffs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Mesa monitors easier to use, more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efficient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Fewer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context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switches,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easy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support</a:t>
            </a:r>
            <a:r>
              <a:rPr sz="18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broadcast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Hoare monitors leave less to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chance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Easier to reason about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18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program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230618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598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Monitor Bounded</a:t>
            </a:r>
            <a:r>
              <a:rPr spc="-45" dirty="0"/>
              <a:t> </a:t>
            </a:r>
            <a:r>
              <a:rPr spc="-5" dirty="0"/>
              <a:t>Buffer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13,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6 – Semaphores and</a:t>
            </a:r>
            <a:r>
              <a:rPr spc="-30" dirty="0"/>
              <a:t> </a:t>
            </a:r>
            <a:r>
              <a:rPr spc="-5" dirty="0"/>
              <a:t>Monitors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457200" y="1905000"/>
            <a:ext cx="3886200" cy="3870960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200660" marR="1503045" indent="-114300">
              <a:lnSpc>
                <a:spcPts val="2300"/>
              </a:lnSpc>
              <a:spcBef>
                <a:spcPts val="5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Monitor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bounded_buffer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{  Resource</a:t>
            </a:r>
            <a:r>
              <a:rPr sz="16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buffer[N];</a:t>
            </a:r>
            <a:endParaRPr sz="1600">
              <a:latin typeface="Arial"/>
              <a:cs typeface="Arial"/>
            </a:endParaRPr>
          </a:p>
          <a:p>
            <a:pPr marL="200660">
              <a:lnSpc>
                <a:spcPct val="100000"/>
              </a:lnSpc>
              <a:spcBef>
                <a:spcPts val="244"/>
              </a:spcBef>
            </a:pP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// </a:t>
            </a:r>
            <a:r>
              <a:rPr sz="1600" i="1" spc="-10" dirty="0">
                <a:solidFill>
                  <a:srgbClr val="D50092"/>
                </a:solidFill>
                <a:latin typeface="Arial"/>
                <a:cs typeface="Arial"/>
              </a:rPr>
              <a:t>Variables </a:t>
            </a:r>
            <a:r>
              <a:rPr sz="1600" i="1" spc="-5" dirty="0">
                <a:solidFill>
                  <a:srgbClr val="D50092"/>
                </a:solidFill>
                <a:latin typeface="Arial"/>
                <a:cs typeface="Arial"/>
              </a:rPr>
              <a:t>for indexing buffer</a:t>
            </a:r>
            <a:endParaRPr sz="1600">
              <a:latin typeface="Arial"/>
              <a:cs typeface="Arial"/>
            </a:endParaRPr>
          </a:p>
          <a:p>
            <a:pPr marL="200660" marR="210185">
              <a:lnSpc>
                <a:spcPts val="2310"/>
              </a:lnSpc>
              <a:spcBef>
                <a:spcPts val="135"/>
              </a:spcBef>
            </a:pP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// </a:t>
            </a:r>
            <a:r>
              <a:rPr sz="1600" i="1" spc="-5" dirty="0">
                <a:solidFill>
                  <a:srgbClr val="D50092"/>
                </a:solidFill>
                <a:latin typeface="Arial"/>
                <a:cs typeface="Arial"/>
              </a:rPr>
              <a:t>monitor invariant involves these vars 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Condition not_full; // space in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buffer 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Condition not_empty; // value in</a:t>
            </a:r>
            <a:r>
              <a:rPr sz="16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buffer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314960" marR="664210" indent="-114300">
              <a:lnSpc>
                <a:spcPct val="120000"/>
              </a:lnSpc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void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put_resource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(Resource R) {  while (</a:t>
            </a: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buffer array is </a:t>
            </a:r>
            <a:r>
              <a:rPr sz="1600" i="1" dirty="0">
                <a:solidFill>
                  <a:srgbClr val="222222"/>
                </a:solidFill>
                <a:latin typeface="Arial"/>
                <a:cs typeface="Arial"/>
              </a:rPr>
              <a:t>full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R="1575435" algn="ctr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wait(not_full);</a:t>
            </a:r>
            <a:endParaRPr sz="1600">
              <a:latin typeface="Arial"/>
              <a:cs typeface="Arial"/>
            </a:endParaRPr>
          </a:p>
          <a:p>
            <a:pPr marL="314960">
              <a:lnSpc>
                <a:spcPct val="100000"/>
              </a:lnSpc>
              <a:spcBef>
                <a:spcPts val="380"/>
              </a:spcBef>
            </a:pP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Add R to buffer</a:t>
            </a:r>
            <a:r>
              <a:rPr sz="1600" i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array</a:t>
            </a: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  <a:p>
            <a:pPr marL="31496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signal(not_empty);</a:t>
            </a:r>
            <a:endParaRPr sz="1600">
              <a:latin typeface="Arial"/>
              <a:cs typeface="Arial"/>
            </a:endParaRPr>
          </a:p>
          <a:p>
            <a:pPr marL="20066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4400" y="1905000"/>
            <a:ext cx="3886200" cy="2402205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316230" marR="1045210" indent="-114300">
              <a:lnSpc>
                <a:spcPts val="2300"/>
              </a:lnSpc>
              <a:spcBef>
                <a:spcPts val="5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Resource </a:t>
            </a:r>
            <a:r>
              <a:rPr sz="1600" spc="-5" dirty="0">
                <a:solidFill>
                  <a:srgbClr val="FF3300"/>
                </a:solidFill>
                <a:latin typeface="Arial"/>
                <a:cs typeface="Arial"/>
              </a:rPr>
              <a:t>get_resource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() { 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(</a:t>
            </a: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buffer array is</a:t>
            </a:r>
            <a:r>
              <a:rPr sz="1600" i="1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empty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L="544830">
              <a:lnSpc>
                <a:spcPct val="100000"/>
              </a:lnSpc>
              <a:spcBef>
                <a:spcPts val="244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wait(not_empty);</a:t>
            </a:r>
            <a:endParaRPr sz="1600">
              <a:latin typeface="Arial"/>
              <a:cs typeface="Arial"/>
            </a:endParaRPr>
          </a:p>
          <a:p>
            <a:pPr marL="316230">
              <a:lnSpc>
                <a:spcPct val="100000"/>
              </a:lnSpc>
              <a:spcBef>
                <a:spcPts val="384"/>
              </a:spcBef>
            </a:pPr>
            <a:r>
              <a:rPr sz="1600" i="1" spc="-10" dirty="0">
                <a:solidFill>
                  <a:srgbClr val="FF3300"/>
                </a:solidFill>
                <a:latin typeface="Arial"/>
                <a:cs typeface="Arial"/>
              </a:rPr>
              <a:t>Get </a:t>
            </a: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resource R from buffer</a:t>
            </a:r>
            <a:r>
              <a:rPr sz="1600" i="1" spc="9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3300"/>
                </a:solidFill>
                <a:latin typeface="Arial"/>
                <a:cs typeface="Arial"/>
              </a:rPr>
              <a:t>array</a:t>
            </a:r>
            <a:r>
              <a:rPr sz="1600" i="1" spc="-5" dirty="0">
                <a:solidFill>
                  <a:srgbClr val="222222"/>
                </a:solidFill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  <a:p>
            <a:pPr marL="316230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signal(not_full);</a:t>
            </a:r>
            <a:endParaRPr sz="1600">
              <a:latin typeface="Arial"/>
              <a:cs typeface="Arial"/>
            </a:endParaRPr>
          </a:p>
          <a:p>
            <a:pPr marL="31623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return</a:t>
            </a:r>
            <a:r>
              <a:rPr sz="16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R;</a:t>
            </a:r>
            <a:endParaRPr sz="1600">
              <a:latin typeface="Arial"/>
              <a:cs typeface="Arial"/>
            </a:endParaRPr>
          </a:p>
          <a:p>
            <a:pPr marL="20193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  <a:p>
            <a:pPr marR="2325370" algn="ctr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}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// end</a:t>
            </a:r>
            <a:r>
              <a:rPr sz="1600" spc="-3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monitor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4054" y="5894628"/>
            <a:ext cx="7253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What happens if no threads are waiting when signal is</a:t>
            </a:r>
            <a:r>
              <a:rPr sz="2000" spc="-19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called?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2368</Words>
  <Application>Microsoft Office PowerPoint</Application>
  <PresentationFormat>On-screen Show (4:3)</PresentationFormat>
  <Paragraphs>351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 Unicode MS</vt:lpstr>
      <vt:lpstr>Arial</vt:lpstr>
      <vt:lpstr>Arial Black</vt:lpstr>
      <vt:lpstr>Calibri</vt:lpstr>
      <vt:lpstr>Cambria Math</vt:lpstr>
      <vt:lpstr>Times New Roman</vt:lpstr>
      <vt:lpstr>Wingdings</vt:lpstr>
      <vt:lpstr>Office Theme</vt:lpstr>
      <vt:lpstr>CSE 120 Principles of Operating</vt:lpstr>
      <vt:lpstr>Monitors</vt:lpstr>
      <vt:lpstr>Monitor Semantics</vt:lpstr>
      <vt:lpstr>Account Example</vt:lpstr>
      <vt:lpstr>Monitors, Monitor Invariants and Condition Variables</vt:lpstr>
      <vt:lpstr>Monitor Queues</vt:lpstr>
      <vt:lpstr>Signal Semantics</vt:lpstr>
      <vt:lpstr>Hoare vs. Mesa Monitors</vt:lpstr>
      <vt:lpstr>Monitor Bounded Buffer</vt:lpstr>
      <vt:lpstr>Monitor Readers and Writers</vt:lpstr>
      <vt:lpstr>Monitor Readers and Writers</vt:lpstr>
      <vt:lpstr>Monitor Readers and Writers</vt:lpstr>
      <vt:lpstr>Monitor Readers and Writers</vt:lpstr>
      <vt:lpstr>Monitors and Java</vt:lpstr>
      <vt:lpstr>Monitors and Java</vt:lpstr>
      <vt:lpstr>Monitors and Java</vt:lpstr>
      <vt:lpstr>Condition Vars &amp; Locks</vt:lpstr>
      <vt:lpstr>Condition Variables</vt:lpstr>
      <vt:lpstr>Condition Vars != Semaphores</vt:lpstr>
      <vt:lpstr>Using Cond Vars &amp; Locks</vt:lpstr>
      <vt:lpstr>CV Implementation – Data Struct.</vt:lpstr>
      <vt:lpstr>CV – Wait Implementation</vt:lpstr>
      <vt:lpstr>CV – Signal Implementation</vt:lpstr>
      <vt:lpstr>CV Implementation - Broadcast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120</dc:title>
  <dc:creator>Geoff Voelker</dc:creator>
  <cp:lastModifiedBy>gkesden@gmail.com</cp:lastModifiedBy>
  <cp:revision>1</cp:revision>
  <dcterms:created xsi:type="dcterms:W3CDTF">2017-04-25T17:53:24Z</dcterms:created>
  <dcterms:modified xsi:type="dcterms:W3CDTF">2017-05-01T21:35:32Z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2017-04-26T00:00:00Z</vt:filetime>
  </property>
</Properties>
</file>