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302" r:id="rId12"/>
    <p:sldId id="273" r:id="rId13"/>
    <p:sldId id="278" r:id="rId14"/>
    <p:sldId id="288" r:id="rId15"/>
    <p:sldId id="300" r:id="rId16"/>
    <p:sldId id="301" r:id="rId17"/>
    <p:sldId id="289" r:id="rId18"/>
    <p:sldId id="290" r:id="rId19"/>
    <p:sldId id="296" r:id="rId20"/>
    <p:sldId id="281" r:id="rId21"/>
    <p:sldId id="299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24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704797"/>
            <a:ext cx="2570480" cy="4074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861" y="14104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435" y="595376"/>
            <a:ext cx="842512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3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0765" y="1625930"/>
            <a:ext cx="7662468" cy="4269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28010" y="6398558"/>
            <a:ext cx="296291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5454" y="6398558"/>
            <a:ext cx="1036319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4186" y="6398558"/>
            <a:ext cx="1911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1339" y="569976"/>
            <a:ext cx="2972562" cy="111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1179575"/>
            <a:ext cx="7204709" cy="1116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1980" y="686816"/>
            <a:ext cx="64014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9900"/>
                </a:solidFill>
              </a:rPr>
              <a:t>CSE</a:t>
            </a:r>
            <a:r>
              <a:rPr spc="-80" dirty="0">
                <a:solidFill>
                  <a:srgbClr val="009900"/>
                </a:solidFill>
              </a:rPr>
              <a:t> </a:t>
            </a:r>
            <a:r>
              <a:rPr spc="-5" dirty="0">
                <a:solidFill>
                  <a:srgbClr val="009900"/>
                </a:solidFill>
              </a:rPr>
              <a:t>120</a:t>
            </a:r>
          </a:p>
          <a:p>
            <a:pPr algn="ctr">
              <a:lnSpc>
                <a:spcPct val="100000"/>
              </a:lnSpc>
            </a:pPr>
            <a:r>
              <a:rPr spc="-10" dirty="0">
                <a:solidFill>
                  <a:srgbClr val="009900"/>
                </a:solidFill>
              </a:rPr>
              <a:t>Principles </a:t>
            </a:r>
            <a:r>
              <a:rPr spc="-5" dirty="0">
                <a:solidFill>
                  <a:srgbClr val="009900"/>
                </a:solidFill>
              </a:rPr>
              <a:t>of</a:t>
            </a:r>
            <a:r>
              <a:rPr spc="-25" dirty="0">
                <a:solidFill>
                  <a:srgbClr val="009900"/>
                </a:solidFill>
              </a:rPr>
              <a:t> </a:t>
            </a:r>
            <a:r>
              <a:rPr spc="-5" dirty="0">
                <a:solidFill>
                  <a:srgbClr val="009900"/>
                </a:solidFill>
              </a:rPr>
              <a:t>Operating</a:t>
            </a:r>
          </a:p>
        </p:txBody>
      </p:sp>
      <p:sp>
        <p:nvSpPr>
          <p:cNvPr id="5" name="object 5"/>
          <p:cNvSpPr/>
          <p:nvPr/>
        </p:nvSpPr>
        <p:spPr>
          <a:xfrm>
            <a:off x="3075432" y="1789176"/>
            <a:ext cx="3024377" cy="1116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97707" y="2916935"/>
            <a:ext cx="3175254" cy="896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7662468" cy="2757472"/>
          </a:xfrm>
          <a:prstGeom prst="rect">
            <a:avLst/>
          </a:prstGeom>
        </p:spPr>
        <p:txBody>
          <a:bodyPr vert="horz" wrap="square" lIns="0" tIns="2924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9900"/>
                </a:solidFill>
                <a:latin typeface="Arial Black"/>
                <a:cs typeface="Arial Black"/>
              </a:rPr>
              <a:t>Systems</a:t>
            </a:r>
            <a:endParaRPr sz="4000" dirty="0">
              <a:latin typeface="Arial Black"/>
              <a:cs typeface="Arial Black"/>
            </a:endParaRPr>
          </a:p>
          <a:p>
            <a:pPr marL="1270" algn="ctr">
              <a:lnSpc>
                <a:spcPct val="100000"/>
              </a:lnSpc>
              <a:spcBef>
                <a:spcPts val="3894"/>
              </a:spcBef>
            </a:pPr>
            <a:r>
              <a:rPr sz="3200" b="1" spc="-5" dirty="0">
                <a:solidFill>
                  <a:srgbClr val="333399"/>
                </a:solidFill>
                <a:latin typeface="Arial Black"/>
                <a:cs typeface="Arial Black"/>
              </a:rPr>
              <a:t>Spring</a:t>
            </a:r>
            <a:r>
              <a:rPr sz="3200" b="1" spc="-7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 Black"/>
                <a:cs typeface="Arial Black"/>
              </a:rPr>
              <a:t>2016</a:t>
            </a:r>
            <a:endParaRPr sz="32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50"/>
              </a:spcBef>
            </a:pPr>
            <a:r>
              <a:rPr lang="en-US" sz="2800" spc="-5" dirty="0">
                <a:solidFill>
                  <a:srgbClr val="FF3300"/>
                </a:solidFill>
              </a:rPr>
              <a:t>Using </a:t>
            </a:r>
            <a:r>
              <a:rPr sz="2800" spc="-5" dirty="0">
                <a:solidFill>
                  <a:srgbClr val="FF3300"/>
                </a:solidFill>
              </a:rPr>
              <a:t>Semaphores and</a:t>
            </a:r>
            <a:r>
              <a:rPr sz="2800" spc="15" dirty="0">
                <a:solidFill>
                  <a:srgbClr val="FF3300"/>
                </a:solidFill>
              </a:rPr>
              <a:t> </a:t>
            </a:r>
            <a:r>
              <a:rPr lang="en-US" sz="2800" spc="-5" dirty="0">
                <a:solidFill>
                  <a:srgbClr val="FF3300"/>
                </a:solidFill>
              </a:rPr>
              <a:t>Condition Variables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747509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114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Semaphore</a:t>
            </a:r>
            <a:r>
              <a:rPr spc="-60" dirty="0"/>
              <a:t> </a:t>
            </a:r>
            <a:r>
              <a:rPr spc="-10" dirty="0"/>
              <a:t>Questions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402195" cy="259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11809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 there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any problems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can be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solved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with  counting semaphores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cannot be solved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with  mutex</a:t>
            </a:r>
            <a:r>
              <a:rPr sz="2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semaphores?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matter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which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thread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is unblocked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by a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signal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operation?</a:t>
            </a:r>
            <a:endParaRPr sz="2400">
              <a:latin typeface="Arial"/>
              <a:cs typeface="Arial"/>
            </a:endParaRPr>
          </a:p>
          <a:p>
            <a:pPr marL="756285" marR="61531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Hint: consider the following three processes sharing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 semaphore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mutex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that is initially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1: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654" y="4567834"/>
            <a:ext cx="1972945" cy="14890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(1)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wait(mutex);</a:t>
            </a:r>
            <a:endParaRPr sz="1600">
              <a:latin typeface="Arial"/>
              <a:cs typeface="Arial"/>
            </a:endParaRPr>
          </a:p>
          <a:p>
            <a:pPr marL="299085" marR="508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// in critical section  signal(mutex);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4561" y="4567834"/>
            <a:ext cx="19151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63880" indent="-228600">
              <a:lnSpc>
                <a:spcPct val="120000"/>
              </a:lnSpc>
              <a:spcBef>
                <a:spcPts val="100"/>
              </a:spcBef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(1) {  </a:t>
            </a:r>
            <a:r>
              <a:rPr sz="1600" spc="-20" dirty="0">
                <a:solidFill>
                  <a:srgbClr val="222222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ait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(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mute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x);</a:t>
            </a:r>
            <a:endParaRPr sz="1600">
              <a:latin typeface="Arial"/>
              <a:cs typeface="Arial"/>
            </a:endParaRPr>
          </a:p>
          <a:p>
            <a:pPr marL="241300" marR="508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// in critical section  signal(mutex);</a:t>
            </a:r>
            <a:endParaRPr sz="16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0940" y="4567834"/>
            <a:ext cx="19151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64515" indent="-229235">
              <a:lnSpc>
                <a:spcPct val="120000"/>
              </a:lnSpc>
              <a:spcBef>
                <a:spcPts val="100"/>
              </a:spcBef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(1) }  </a:t>
            </a:r>
            <a:r>
              <a:rPr sz="1600" spc="-20" dirty="0">
                <a:solidFill>
                  <a:srgbClr val="222222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ait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(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mute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x);</a:t>
            </a:r>
            <a:endParaRPr sz="1600">
              <a:latin typeface="Arial"/>
              <a:cs typeface="Arial"/>
            </a:endParaRPr>
          </a:p>
          <a:p>
            <a:pPr marL="241300" marR="508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// in critical section  signal(mutex);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0600" y="4495800"/>
            <a:ext cx="2362200" cy="1676400"/>
          </a:xfrm>
          <a:custGeom>
            <a:avLst/>
            <a:gdLst/>
            <a:ahLst/>
            <a:cxnLst/>
            <a:rect l="l" t="t" r="r" b="b"/>
            <a:pathLst>
              <a:path w="2362200" h="1676400">
                <a:moveTo>
                  <a:pt x="0" y="279400"/>
                </a:moveTo>
                <a:lnTo>
                  <a:pt x="3656" y="234080"/>
                </a:lnTo>
                <a:lnTo>
                  <a:pt x="14244" y="191089"/>
                </a:lnTo>
                <a:lnTo>
                  <a:pt x="31186" y="151001"/>
                </a:lnTo>
                <a:lnTo>
                  <a:pt x="53908" y="114391"/>
                </a:lnTo>
                <a:lnTo>
                  <a:pt x="81835" y="81835"/>
                </a:lnTo>
                <a:lnTo>
                  <a:pt x="114391" y="53908"/>
                </a:lnTo>
                <a:lnTo>
                  <a:pt x="151001" y="31186"/>
                </a:lnTo>
                <a:lnTo>
                  <a:pt x="191089" y="14244"/>
                </a:lnTo>
                <a:lnTo>
                  <a:pt x="234080" y="3656"/>
                </a:lnTo>
                <a:lnTo>
                  <a:pt x="279400" y="0"/>
                </a:lnTo>
                <a:lnTo>
                  <a:pt x="2082800" y="0"/>
                </a:lnTo>
                <a:lnTo>
                  <a:pt x="2128119" y="3656"/>
                </a:lnTo>
                <a:lnTo>
                  <a:pt x="2171110" y="14244"/>
                </a:lnTo>
                <a:lnTo>
                  <a:pt x="2211198" y="31186"/>
                </a:lnTo>
                <a:lnTo>
                  <a:pt x="2247808" y="53908"/>
                </a:lnTo>
                <a:lnTo>
                  <a:pt x="2280364" y="81835"/>
                </a:lnTo>
                <a:lnTo>
                  <a:pt x="2308291" y="114391"/>
                </a:lnTo>
                <a:lnTo>
                  <a:pt x="2331013" y="151001"/>
                </a:lnTo>
                <a:lnTo>
                  <a:pt x="2347955" y="191089"/>
                </a:lnTo>
                <a:lnTo>
                  <a:pt x="2358543" y="234080"/>
                </a:lnTo>
                <a:lnTo>
                  <a:pt x="2362200" y="279400"/>
                </a:lnTo>
                <a:lnTo>
                  <a:pt x="2362200" y="1397000"/>
                </a:lnTo>
                <a:lnTo>
                  <a:pt x="2358543" y="1442319"/>
                </a:lnTo>
                <a:lnTo>
                  <a:pt x="2347955" y="1485310"/>
                </a:lnTo>
                <a:lnTo>
                  <a:pt x="2331013" y="1525398"/>
                </a:lnTo>
                <a:lnTo>
                  <a:pt x="2308291" y="1562008"/>
                </a:lnTo>
                <a:lnTo>
                  <a:pt x="2280364" y="1594564"/>
                </a:lnTo>
                <a:lnTo>
                  <a:pt x="2247808" y="1622491"/>
                </a:lnTo>
                <a:lnTo>
                  <a:pt x="2211198" y="1645213"/>
                </a:lnTo>
                <a:lnTo>
                  <a:pt x="2171110" y="1662155"/>
                </a:lnTo>
                <a:lnTo>
                  <a:pt x="2128119" y="1672743"/>
                </a:lnTo>
                <a:lnTo>
                  <a:pt x="2082800" y="1676400"/>
                </a:lnTo>
                <a:lnTo>
                  <a:pt x="279400" y="1676400"/>
                </a:lnTo>
                <a:lnTo>
                  <a:pt x="234080" y="1672743"/>
                </a:lnTo>
                <a:lnTo>
                  <a:pt x="191089" y="1662155"/>
                </a:lnTo>
                <a:lnTo>
                  <a:pt x="151001" y="1645213"/>
                </a:lnTo>
                <a:lnTo>
                  <a:pt x="114391" y="1622491"/>
                </a:lnTo>
                <a:lnTo>
                  <a:pt x="81835" y="1594564"/>
                </a:lnTo>
                <a:lnTo>
                  <a:pt x="53908" y="1562008"/>
                </a:lnTo>
                <a:lnTo>
                  <a:pt x="31186" y="1525398"/>
                </a:lnTo>
                <a:lnTo>
                  <a:pt x="14244" y="1485310"/>
                </a:lnTo>
                <a:lnTo>
                  <a:pt x="3656" y="1442319"/>
                </a:lnTo>
                <a:lnTo>
                  <a:pt x="0" y="1397000"/>
                </a:lnTo>
                <a:lnTo>
                  <a:pt x="0" y="279400"/>
                </a:lnTo>
                <a:close/>
              </a:path>
            </a:pathLst>
          </a:custGeom>
          <a:ln w="9144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5200" y="4495800"/>
            <a:ext cx="2362200" cy="1676400"/>
          </a:xfrm>
          <a:custGeom>
            <a:avLst/>
            <a:gdLst/>
            <a:ahLst/>
            <a:cxnLst/>
            <a:rect l="l" t="t" r="r" b="b"/>
            <a:pathLst>
              <a:path w="2362200" h="1676400">
                <a:moveTo>
                  <a:pt x="0" y="279400"/>
                </a:moveTo>
                <a:lnTo>
                  <a:pt x="3656" y="234080"/>
                </a:lnTo>
                <a:lnTo>
                  <a:pt x="14244" y="191089"/>
                </a:lnTo>
                <a:lnTo>
                  <a:pt x="31186" y="151001"/>
                </a:lnTo>
                <a:lnTo>
                  <a:pt x="53908" y="114391"/>
                </a:lnTo>
                <a:lnTo>
                  <a:pt x="81835" y="81835"/>
                </a:lnTo>
                <a:lnTo>
                  <a:pt x="114391" y="53908"/>
                </a:lnTo>
                <a:lnTo>
                  <a:pt x="151001" y="31186"/>
                </a:lnTo>
                <a:lnTo>
                  <a:pt x="191089" y="14244"/>
                </a:lnTo>
                <a:lnTo>
                  <a:pt x="234080" y="3656"/>
                </a:lnTo>
                <a:lnTo>
                  <a:pt x="279400" y="0"/>
                </a:lnTo>
                <a:lnTo>
                  <a:pt x="2082800" y="0"/>
                </a:lnTo>
                <a:lnTo>
                  <a:pt x="2128119" y="3656"/>
                </a:lnTo>
                <a:lnTo>
                  <a:pt x="2171110" y="14244"/>
                </a:lnTo>
                <a:lnTo>
                  <a:pt x="2211198" y="31186"/>
                </a:lnTo>
                <a:lnTo>
                  <a:pt x="2247808" y="53908"/>
                </a:lnTo>
                <a:lnTo>
                  <a:pt x="2280364" y="81835"/>
                </a:lnTo>
                <a:lnTo>
                  <a:pt x="2308291" y="114391"/>
                </a:lnTo>
                <a:lnTo>
                  <a:pt x="2331013" y="151001"/>
                </a:lnTo>
                <a:lnTo>
                  <a:pt x="2347955" y="191089"/>
                </a:lnTo>
                <a:lnTo>
                  <a:pt x="2358543" y="234080"/>
                </a:lnTo>
                <a:lnTo>
                  <a:pt x="2362200" y="279400"/>
                </a:lnTo>
                <a:lnTo>
                  <a:pt x="2362200" y="1397000"/>
                </a:lnTo>
                <a:lnTo>
                  <a:pt x="2358543" y="1442319"/>
                </a:lnTo>
                <a:lnTo>
                  <a:pt x="2347955" y="1485310"/>
                </a:lnTo>
                <a:lnTo>
                  <a:pt x="2331013" y="1525398"/>
                </a:lnTo>
                <a:lnTo>
                  <a:pt x="2308291" y="1562008"/>
                </a:lnTo>
                <a:lnTo>
                  <a:pt x="2280364" y="1594564"/>
                </a:lnTo>
                <a:lnTo>
                  <a:pt x="2247808" y="1622491"/>
                </a:lnTo>
                <a:lnTo>
                  <a:pt x="2211198" y="1645213"/>
                </a:lnTo>
                <a:lnTo>
                  <a:pt x="2171110" y="1662155"/>
                </a:lnTo>
                <a:lnTo>
                  <a:pt x="2128119" y="1672743"/>
                </a:lnTo>
                <a:lnTo>
                  <a:pt x="2082800" y="1676400"/>
                </a:lnTo>
                <a:lnTo>
                  <a:pt x="279400" y="1676400"/>
                </a:lnTo>
                <a:lnTo>
                  <a:pt x="234080" y="1672743"/>
                </a:lnTo>
                <a:lnTo>
                  <a:pt x="191089" y="1662155"/>
                </a:lnTo>
                <a:lnTo>
                  <a:pt x="151001" y="1645213"/>
                </a:lnTo>
                <a:lnTo>
                  <a:pt x="114391" y="1622491"/>
                </a:lnTo>
                <a:lnTo>
                  <a:pt x="81835" y="1594564"/>
                </a:lnTo>
                <a:lnTo>
                  <a:pt x="53908" y="1562008"/>
                </a:lnTo>
                <a:lnTo>
                  <a:pt x="31186" y="1525398"/>
                </a:lnTo>
                <a:lnTo>
                  <a:pt x="14244" y="1485310"/>
                </a:lnTo>
                <a:lnTo>
                  <a:pt x="3656" y="1442319"/>
                </a:lnTo>
                <a:lnTo>
                  <a:pt x="0" y="1397000"/>
                </a:lnTo>
                <a:lnTo>
                  <a:pt x="0" y="279400"/>
                </a:lnTo>
                <a:close/>
              </a:path>
            </a:pathLst>
          </a:custGeom>
          <a:ln w="9144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9800" y="4495800"/>
            <a:ext cx="2514600" cy="1676400"/>
          </a:xfrm>
          <a:custGeom>
            <a:avLst/>
            <a:gdLst/>
            <a:ahLst/>
            <a:cxnLst/>
            <a:rect l="l" t="t" r="r" b="b"/>
            <a:pathLst>
              <a:path w="2514600" h="1676400">
                <a:moveTo>
                  <a:pt x="0" y="279400"/>
                </a:moveTo>
                <a:lnTo>
                  <a:pt x="3656" y="234080"/>
                </a:lnTo>
                <a:lnTo>
                  <a:pt x="14244" y="191089"/>
                </a:lnTo>
                <a:lnTo>
                  <a:pt x="31186" y="151001"/>
                </a:lnTo>
                <a:lnTo>
                  <a:pt x="53908" y="114391"/>
                </a:lnTo>
                <a:lnTo>
                  <a:pt x="81835" y="81835"/>
                </a:lnTo>
                <a:lnTo>
                  <a:pt x="114391" y="53908"/>
                </a:lnTo>
                <a:lnTo>
                  <a:pt x="151001" y="31186"/>
                </a:lnTo>
                <a:lnTo>
                  <a:pt x="191089" y="14244"/>
                </a:lnTo>
                <a:lnTo>
                  <a:pt x="234080" y="3656"/>
                </a:lnTo>
                <a:lnTo>
                  <a:pt x="279400" y="0"/>
                </a:lnTo>
                <a:lnTo>
                  <a:pt x="2235200" y="0"/>
                </a:lnTo>
                <a:lnTo>
                  <a:pt x="2280519" y="3656"/>
                </a:lnTo>
                <a:lnTo>
                  <a:pt x="2323510" y="14244"/>
                </a:lnTo>
                <a:lnTo>
                  <a:pt x="2363598" y="31186"/>
                </a:lnTo>
                <a:lnTo>
                  <a:pt x="2400208" y="53908"/>
                </a:lnTo>
                <a:lnTo>
                  <a:pt x="2432764" y="81835"/>
                </a:lnTo>
                <a:lnTo>
                  <a:pt x="2460691" y="114391"/>
                </a:lnTo>
                <a:lnTo>
                  <a:pt x="2483413" y="151001"/>
                </a:lnTo>
                <a:lnTo>
                  <a:pt x="2500355" y="191089"/>
                </a:lnTo>
                <a:lnTo>
                  <a:pt x="2510943" y="234080"/>
                </a:lnTo>
                <a:lnTo>
                  <a:pt x="2514600" y="279400"/>
                </a:lnTo>
                <a:lnTo>
                  <a:pt x="2514600" y="1397000"/>
                </a:lnTo>
                <a:lnTo>
                  <a:pt x="2510943" y="1442319"/>
                </a:lnTo>
                <a:lnTo>
                  <a:pt x="2500355" y="1485310"/>
                </a:lnTo>
                <a:lnTo>
                  <a:pt x="2483413" y="1525398"/>
                </a:lnTo>
                <a:lnTo>
                  <a:pt x="2460691" y="1562008"/>
                </a:lnTo>
                <a:lnTo>
                  <a:pt x="2432764" y="1594564"/>
                </a:lnTo>
                <a:lnTo>
                  <a:pt x="2400208" y="1622491"/>
                </a:lnTo>
                <a:lnTo>
                  <a:pt x="2363598" y="1645213"/>
                </a:lnTo>
                <a:lnTo>
                  <a:pt x="2323510" y="1662155"/>
                </a:lnTo>
                <a:lnTo>
                  <a:pt x="2280519" y="1672743"/>
                </a:lnTo>
                <a:lnTo>
                  <a:pt x="2235200" y="1676400"/>
                </a:lnTo>
                <a:lnTo>
                  <a:pt x="279400" y="1676400"/>
                </a:lnTo>
                <a:lnTo>
                  <a:pt x="234080" y="1672743"/>
                </a:lnTo>
                <a:lnTo>
                  <a:pt x="191089" y="1662155"/>
                </a:lnTo>
                <a:lnTo>
                  <a:pt x="151001" y="1645213"/>
                </a:lnTo>
                <a:lnTo>
                  <a:pt x="114391" y="1622491"/>
                </a:lnTo>
                <a:lnTo>
                  <a:pt x="81835" y="1594564"/>
                </a:lnTo>
                <a:lnTo>
                  <a:pt x="53908" y="1562008"/>
                </a:lnTo>
                <a:lnTo>
                  <a:pt x="31186" y="1525398"/>
                </a:lnTo>
                <a:lnTo>
                  <a:pt x="14244" y="1485310"/>
                </a:lnTo>
                <a:lnTo>
                  <a:pt x="3656" y="1442319"/>
                </a:lnTo>
                <a:lnTo>
                  <a:pt x="0" y="1397000"/>
                </a:lnTo>
                <a:lnTo>
                  <a:pt x="0" y="279400"/>
                </a:lnTo>
                <a:close/>
              </a:path>
            </a:pathLst>
          </a:custGeom>
          <a:ln w="9144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354186" y="6398558"/>
            <a:ext cx="1917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10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35" y="595376"/>
            <a:ext cx="8425129" cy="553998"/>
          </a:xfrm>
        </p:spPr>
        <p:txBody>
          <a:bodyPr/>
          <a:lstStyle/>
          <a:p>
            <a:r>
              <a:rPr lang="en-US" sz="3600" dirty="0"/>
              <a:t>Counting vs Binary Semaphores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65" y="1625930"/>
            <a:ext cx="7662468" cy="36933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semaphores are counting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If V()</a:t>
            </a:r>
            <a:r>
              <a:rPr lang="en-US" dirty="0" err="1"/>
              <a:t>ed</a:t>
            </a:r>
            <a:r>
              <a:rPr lang="en-US" dirty="0"/>
              <a:t> they will increment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If P()</a:t>
            </a:r>
            <a:r>
              <a:rPr lang="en-US" dirty="0" err="1"/>
              <a:t>ed</a:t>
            </a:r>
            <a:r>
              <a:rPr lang="en-US" dirty="0"/>
              <a:t> they will decrement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semaphores are intended to move between 0 and 1 we call them binary semaphores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But, if we break this discipline – they will count.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There is no safety built-in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Binary semaphores can “count” the availability of a mutually exclusive critical section, i.e. from 1 available to 0 available and vice-versa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55091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916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Semaphore</a:t>
            </a:r>
            <a:r>
              <a:rPr spc="-70" dirty="0"/>
              <a:t> </a:t>
            </a:r>
            <a:r>
              <a:rPr spc="-10" dirty="0"/>
              <a:t>Summary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4186" y="6398558"/>
            <a:ext cx="1917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12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49730"/>
            <a:ext cx="7357109" cy="4733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can be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solve any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traditional synchronization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However,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have some</a:t>
            </a:r>
            <a:r>
              <a:rPr sz="24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drawbacks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They are essentially shared global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variables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Can potentially be accessed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anywhere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</a:t>
            </a:r>
            <a:r>
              <a:rPr sz="18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 connection between the semaphore and the data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being  controlled by the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semaphore</a:t>
            </a:r>
            <a:endParaRPr sz="2000">
              <a:latin typeface="Arial"/>
              <a:cs typeface="Arial"/>
            </a:endParaRPr>
          </a:p>
          <a:p>
            <a:pPr marL="756285" marR="6546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Used both for critical sections (mutual exclusion)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and  coordination</a:t>
            </a:r>
            <a:r>
              <a:rPr sz="20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(scheduling)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Note that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had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use comments in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code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18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distinguish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 control or guarantee of proper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usage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Sometimes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hard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use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prone to</a:t>
            </a:r>
            <a:r>
              <a:rPr sz="24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bugs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Another approach: Use programming language</a:t>
            </a:r>
            <a:r>
              <a:rPr sz="2000" spc="-1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10133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470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Condition</a:t>
            </a:r>
            <a:r>
              <a:rPr spc="-50" dirty="0"/>
              <a:t> </a:t>
            </a:r>
            <a:r>
              <a:rPr spc="-5" dirty="0"/>
              <a:t>Variables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766050" cy="4503797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Condition variables </a:t>
            </a:r>
            <a:r>
              <a:rPr lang="en-US" sz="2400" spc="-5" dirty="0">
                <a:solidFill>
                  <a:srgbClr val="222222"/>
                </a:solidFill>
                <a:latin typeface="Arial"/>
                <a:cs typeface="Arial"/>
              </a:rPr>
              <a:t>provide a way to wait for events</a:t>
            </a: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222222"/>
                </a:solidFill>
                <a:latin typeface="Arial"/>
                <a:cs typeface="Arial"/>
              </a:rPr>
              <a:t>Unlike semaphores, they do not count or otherwise track resources</a:t>
            </a: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222222"/>
                </a:solidFill>
                <a:latin typeface="Arial"/>
                <a:cs typeface="Arial"/>
              </a:rPr>
              <a:t>Combined with mutexes, they can be used to manage resource pools. </a:t>
            </a:r>
          </a:p>
          <a:p>
            <a:pPr marL="812800" lvl="1" indent="-342900"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222222"/>
                </a:solidFill>
                <a:latin typeface="Arial"/>
                <a:cs typeface="Arial"/>
              </a:rPr>
              <a:t>We’ll talk about, for example, using them to construct semaphores and higher-level monitors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Condition variables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are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boolean</a:t>
            </a:r>
            <a:r>
              <a:rPr sz="2400" spc="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objects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“if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(condition_variable) then” …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does not make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sense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“if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(num_resources == 0) then wait(resources_available)”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does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 example will make this more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clear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10133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470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Condition</a:t>
            </a:r>
            <a:r>
              <a:rPr spc="-50" dirty="0"/>
              <a:t> </a:t>
            </a:r>
            <a:r>
              <a:rPr spc="-5" dirty="0"/>
              <a:t>Variables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2065401"/>
            <a:ext cx="7261859" cy="4583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Condition variables support three</a:t>
            </a:r>
            <a:r>
              <a:rPr sz="2400" spc="1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operations: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Wait </a:t>
            </a:r>
            <a:r>
              <a:rPr lang="en-US" sz="2400" spc="-5" dirty="0">
                <a:solidFill>
                  <a:srgbClr val="CC0000"/>
                </a:solidFill>
                <a:latin typeface="Arial"/>
                <a:cs typeface="Arial"/>
              </a:rPr>
              <a:t>(Mutex m)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add calling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thread to the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condition</a:t>
            </a:r>
            <a:r>
              <a:rPr sz="2400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variable’s</a:t>
            </a:r>
            <a:r>
              <a:rPr lang="en-US" sz="2400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queue and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put the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thread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sleep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Signal </a:t>
            </a:r>
            <a:r>
              <a:rPr lang="en-US" sz="2400" spc="-5" dirty="0">
                <a:solidFill>
                  <a:srgbClr val="CC0000"/>
                </a:solidFill>
                <a:latin typeface="Arial"/>
                <a:cs typeface="Arial"/>
              </a:rPr>
              <a:t>(Mutex m)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– remove a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thread, if any,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from the</a:t>
            </a:r>
            <a:r>
              <a:rPr sz="2400" spc="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condition</a:t>
            </a:r>
            <a:r>
              <a:rPr lang="en-US" sz="2400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variable’s queue and wake it up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marR="14604" indent="-342900">
              <a:lnSpc>
                <a:spcPct val="100000"/>
              </a:lnSpc>
              <a:buClr>
                <a:srgbClr val="333399"/>
              </a:buClr>
              <a:buSzPct val="5000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Broadcast </a:t>
            </a:r>
            <a:r>
              <a:rPr lang="en-US" sz="2400" spc="-5" dirty="0">
                <a:solidFill>
                  <a:srgbClr val="CC0000"/>
                </a:solidFill>
                <a:latin typeface="Arial"/>
                <a:cs typeface="Arial"/>
              </a:rPr>
              <a:t>(Mutex m)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remove and wake-up all threads in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condition variables</a:t>
            </a:r>
            <a:r>
              <a:rPr sz="2400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queue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mutex?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65" y="1625930"/>
            <a:ext cx="4821835" cy="1231106"/>
          </a:xfrm>
        </p:spPr>
        <p:txBody>
          <a:bodyPr/>
          <a:lstStyle/>
          <a:p>
            <a:r>
              <a:rPr lang="en-US" sz="16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(predicate)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--------------context switch---------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cv.wait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791200" y="1600200"/>
            <a:ext cx="23622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222222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(predicate) {</a:t>
            </a:r>
          </a:p>
          <a:p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v.wait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971800"/>
            <a:ext cx="6558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test of the predicate and the wait need to be atomic or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or more threads can end up skipping the wait and entering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critical section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81000" y="4038600"/>
            <a:ext cx="350520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222222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mutex_acquire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(m)</a:t>
            </a:r>
          </a:p>
          <a:p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if (predicate) {   </a:t>
            </a:r>
          </a:p>
          <a:p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cv.wait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// possible critical section</a:t>
            </a:r>
          </a:p>
          <a:p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mutex_release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39624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cv.wait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() must atomically block the calling process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and release the mutex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other threads can’t acquire it – including to signal. It must also require it before returning to put things back as found.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867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make a habit if the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quite yet. See next slide.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7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that if…don’t do that!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04800" y="1676400"/>
            <a:ext cx="38100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222222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trike="sngStrike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(predicate) { -----------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</a:t>
            </a:r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v.wait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3400" y="1447800"/>
            <a:ext cx="23622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222222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while (predicate) {</a:t>
            </a:r>
          </a:p>
          <a:p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</a:t>
            </a:r>
            <a:r>
              <a:rPr lang="en-US" sz="16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v.wait</a:t>
            </a:r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5146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We’ll talk about the reason more shortly. But, the short version is that, we might see a sequence such as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a thread wait()s for a condition, (ii) a thread gets dispatched and then pre-empted, (iii) another thread signals and wakes up the wait()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thread, placing it into the runnable list -- behind the pre-empted thread (iii) before the awoken thread gets to run, the pre-empted thread runs and changes the predicate condition, e.g. consumes some available resources.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case, a while is needed to ensure the predicate invariant holds.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some cv implementations or uses an if might be safe. But, it is terrible practice. A change in library, software port, or misunderstanding can break things.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“while” is ALWAYS safe. An “if” offers no gain – just risk. Just make “while” your habit.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92963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3296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Typical</a:t>
            </a:r>
            <a:r>
              <a:rPr spc="-65" dirty="0"/>
              <a:t> </a:t>
            </a:r>
            <a:r>
              <a:rPr spc="-10" dirty="0"/>
              <a:t>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622882"/>
            <a:ext cx="3943350" cy="3623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Mutex</a:t>
            </a:r>
            <a:r>
              <a:rPr sz="2000" spc="-100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mx;</a:t>
            </a:r>
            <a:endParaRPr sz="2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20979" marR="5080" indent="-208915">
              <a:lnSpc>
                <a:spcPct val="120000"/>
              </a:lnSpc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GetLock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(condition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cv,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mutex mx)</a:t>
            </a:r>
            <a:r>
              <a:rPr sz="2000" spc="-135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{ 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mutex_acquire</a:t>
            </a:r>
            <a:r>
              <a:rPr sz="2000" spc="-65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(mx);</a:t>
            </a:r>
            <a:endParaRPr sz="2000">
              <a:latin typeface="Arial Unicode MS"/>
              <a:cs typeface="Arial Unicode MS"/>
            </a:endParaRPr>
          </a:p>
          <a:p>
            <a:pPr marL="640080" marR="1845310" indent="-419100">
              <a:lnSpc>
                <a:spcPct val="120000"/>
              </a:lnSpc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while</a:t>
            </a:r>
            <a:r>
              <a:rPr sz="2000" spc="-65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(LOCKED) 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wait</a:t>
            </a:r>
            <a:r>
              <a:rPr sz="2000" spc="-70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(cv,mx)</a:t>
            </a:r>
            <a:endParaRPr sz="2000">
              <a:latin typeface="Arial Unicode MS"/>
              <a:cs typeface="Arial Unicode MS"/>
            </a:endParaRPr>
          </a:p>
          <a:p>
            <a:pPr marL="710565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;</a:t>
            </a:r>
            <a:endParaRPr sz="2000">
              <a:latin typeface="Arial Unicode MS"/>
              <a:cs typeface="Arial Unicode MS"/>
            </a:endParaRPr>
          </a:p>
          <a:p>
            <a:pPr marL="220979" marR="1410970">
              <a:lnSpc>
                <a:spcPts val="2880"/>
              </a:lnSpc>
              <a:spcBef>
                <a:spcPts val="170"/>
              </a:spcBef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lock=LOCKED;  mutex_release</a:t>
            </a:r>
            <a:r>
              <a:rPr sz="2000" spc="-75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(mx);</a:t>
            </a:r>
            <a:endParaRPr sz="2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}</a:t>
            </a:r>
            <a:endParaRPr sz="20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90626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269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Typical Use</a:t>
            </a:r>
            <a:r>
              <a:rPr spc="-3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562266"/>
            <a:ext cx="4315460" cy="25869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ReleaseLock (condition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cv,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mutex</a:t>
            </a:r>
            <a:r>
              <a:rPr sz="2000" spc="-80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mx)</a:t>
            </a:r>
            <a:endParaRPr sz="2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{</a:t>
            </a:r>
            <a:endParaRPr sz="2000">
              <a:latin typeface="Arial Unicode MS"/>
              <a:cs typeface="Arial Unicode MS"/>
            </a:endParaRPr>
          </a:p>
          <a:p>
            <a:pPr marL="152400" marR="1852930">
              <a:lnSpc>
                <a:spcPct val="120000"/>
              </a:lnSpc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mutex_acquire (mx);  lock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=</a:t>
            </a:r>
            <a:r>
              <a:rPr sz="2000" spc="-75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UNLOCKED;</a:t>
            </a:r>
            <a:endParaRPr sz="2000">
              <a:latin typeface="Arial Unicode MS"/>
              <a:cs typeface="Arial Unicode MS"/>
            </a:endParaRPr>
          </a:p>
          <a:p>
            <a:pPr marL="220979" marR="1783080">
              <a:lnSpc>
                <a:spcPct val="120000"/>
              </a:lnSpc>
              <a:spcBef>
                <a:spcPts val="5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signal (cv); 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mutex_release</a:t>
            </a:r>
            <a:r>
              <a:rPr sz="2000" spc="-75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(mx);</a:t>
            </a:r>
            <a:endParaRPr sz="2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}</a:t>
            </a:r>
            <a:endParaRPr sz="20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71067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079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Using </a:t>
            </a:r>
            <a:r>
              <a:rPr spc="-5" dirty="0"/>
              <a:t>Cond Vars &amp;</a:t>
            </a:r>
            <a:r>
              <a:rPr spc="-25" dirty="0"/>
              <a:t> </a:t>
            </a:r>
            <a:r>
              <a:rPr spc="-5" dirty="0"/>
              <a:t>Locks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552511"/>
            <a:ext cx="5467350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Alternation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two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(ping-pong)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Each executes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following: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2590800"/>
            <a:ext cx="3200400" cy="3576954"/>
          </a:xfrm>
          <a:custGeom>
            <a:avLst/>
            <a:gdLst/>
            <a:ahLst/>
            <a:cxnLst/>
            <a:rect l="l" t="t" r="r" b="b"/>
            <a:pathLst>
              <a:path w="3200400" h="3576954">
                <a:moveTo>
                  <a:pt x="0" y="3576828"/>
                </a:moveTo>
                <a:lnTo>
                  <a:pt x="3200400" y="3576828"/>
                </a:lnTo>
                <a:lnTo>
                  <a:pt x="3200400" y="0"/>
                </a:lnTo>
                <a:lnTo>
                  <a:pt x="0" y="0"/>
                </a:lnTo>
                <a:lnTo>
                  <a:pt x="0" y="3576828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2570505"/>
            <a:ext cx="143510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Lock lock;  Condition</a:t>
            </a:r>
            <a:r>
              <a:rPr sz="16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cond;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3448583"/>
            <a:ext cx="2447290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732790" indent="-114935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ping_pong ()</a:t>
            </a:r>
            <a:r>
              <a:rPr sz="16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  acquire(lock); 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(1)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printf(“ping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or</a:t>
            </a:r>
            <a:r>
              <a:rPr sz="16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pong\n”);</a:t>
            </a:r>
            <a:endParaRPr sz="1600">
              <a:latin typeface="Arial"/>
              <a:cs typeface="Arial"/>
            </a:endParaRPr>
          </a:p>
          <a:p>
            <a:pPr marL="355600" marR="446405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signal(cond,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lock);  wait(cond,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lock);</a:t>
            </a:r>
            <a:endParaRPr sz="16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release(lock);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14523" y="2698750"/>
            <a:ext cx="2767330" cy="1225550"/>
          </a:xfrm>
          <a:custGeom>
            <a:avLst/>
            <a:gdLst/>
            <a:ahLst/>
            <a:cxnLst/>
            <a:rect l="l" t="t" r="r" b="b"/>
            <a:pathLst>
              <a:path w="2767329" h="1225550">
                <a:moveTo>
                  <a:pt x="81406" y="1120902"/>
                </a:moveTo>
                <a:lnTo>
                  <a:pt x="0" y="1225550"/>
                </a:lnTo>
                <a:lnTo>
                  <a:pt x="115104" y="1186561"/>
                </a:lnTo>
                <a:lnTo>
                  <a:pt x="65786" y="1186561"/>
                </a:lnTo>
                <a:lnTo>
                  <a:pt x="58419" y="1176147"/>
                </a:lnTo>
                <a:lnTo>
                  <a:pt x="65338" y="1171223"/>
                </a:lnTo>
                <a:lnTo>
                  <a:pt x="81406" y="1120902"/>
                </a:lnTo>
                <a:close/>
              </a:path>
              <a:path w="2767329" h="1225550">
                <a:moveTo>
                  <a:pt x="62102" y="1181354"/>
                </a:moveTo>
                <a:lnTo>
                  <a:pt x="65786" y="1186561"/>
                </a:lnTo>
                <a:lnTo>
                  <a:pt x="72714" y="1181629"/>
                </a:lnTo>
                <a:lnTo>
                  <a:pt x="62102" y="1181354"/>
                </a:lnTo>
                <a:close/>
              </a:path>
              <a:path w="2767329" h="1225550">
                <a:moveTo>
                  <a:pt x="72714" y="1181629"/>
                </a:moveTo>
                <a:lnTo>
                  <a:pt x="65786" y="1186561"/>
                </a:lnTo>
                <a:lnTo>
                  <a:pt x="115104" y="1186561"/>
                </a:lnTo>
                <a:lnTo>
                  <a:pt x="125602" y="1183005"/>
                </a:lnTo>
                <a:lnTo>
                  <a:pt x="72714" y="1181629"/>
                </a:lnTo>
                <a:close/>
              </a:path>
              <a:path w="2767329" h="1225550">
                <a:moveTo>
                  <a:pt x="2767076" y="0"/>
                </a:moveTo>
                <a:lnTo>
                  <a:pt x="1710943" y="0"/>
                </a:lnTo>
                <a:lnTo>
                  <a:pt x="65338" y="1171223"/>
                </a:lnTo>
                <a:lnTo>
                  <a:pt x="62102" y="1181354"/>
                </a:lnTo>
                <a:lnTo>
                  <a:pt x="72714" y="1181629"/>
                </a:lnTo>
                <a:lnTo>
                  <a:pt x="1715053" y="12700"/>
                </a:lnTo>
                <a:lnTo>
                  <a:pt x="1712976" y="12700"/>
                </a:lnTo>
                <a:lnTo>
                  <a:pt x="1716659" y="11557"/>
                </a:lnTo>
                <a:lnTo>
                  <a:pt x="2767076" y="11557"/>
                </a:lnTo>
                <a:lnTo>
                  <a:pt x="2767076" y="0"/>
                </a:lnTo>
                <a:close/>
              </a:path>
              <a:path w="2767329" h="1225550">
                <a:moveTo>
                  <a:pt x="65338" y="1171223"/>
                </a:moveTo>
                <a:lnTo>
                  <a:pt x="58419" y="1176147"/>
                </a:lnTo>
                <a:lnTo>
                  <a:pt x="62103" y="1181354"/>
                </a:lnTo>
                <a:lnTo>
                  <a:pt x="65338" y="1171223"/>
                </a:lnTo>
                <a:close/>
              </a:path>
              <a:path w="2767329" h="1225550">
                <a:moveTo>
                  <a:pt x="1716659" y="11557"/>
                </a:moveTo>
                <a:lnTo>
                  <a:pt x="1712976" y="12700"/>
                </a:lnTo>
                <a:lnTo>
                  <a:pt x="1715053" y="12700"/>
                </a:lnTo>
                <a:lnTo>
                  <a:pt x="1716659" y="11557"/>
                </a:lnTo>
                <a:close/>
              </a:path>
              <a:path w="2767329" h="1225550">
                <a:moveTo>
                  <a:pt x="2767076" y="11557"/>
                </a:moveTo>
                <a:lnTo>
                  <a:pt x="1716659" y="11557"/>
                </a:lnTo>
                <a:lnTo>
                  <a:pt x="1715053" y="12700"/>
                </a:lnTo>
                <a:lnTo>
                  <a:pt x="2767076" y="12700"/>
                </a:lnTo>
                <a:lnTo>
                  <a:pt x="2767076" y="11557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57800" y="2590800"/>
            <a:ext cx="3429000" cy="838200"/>
          </a:xfrm>
          <a:prstGeom prst="rect">
            <a:avLst/>
          </a:prstGeom>
          <a:ln w="12700">
            <a:solidFill>
              <a:srgbClr val="222222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85725" marR="340360" algn="just">
              <a:lnSpc>
                <a:spcPct val="100000"/>
              </a:lnSpc>
              <a:spcBef>
                <a:spcPts val="335"/>
              </a:spcBef>
            </a:pP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Must acquire lock before </a:t>
            </a:r>
            <a:r>
              <a:rPr sz="1600" spc="-10" dirty="0">
                <a:solidFill>
                  <a:srgbClr val="D50092"/>
                </a:solidFill>
                <a:latin typeface="Arial"/>
                <a:cs typeface="Arial"/>
              </a:rPr>
              <a:t>you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can  </a:t>
            </a:r>
            <a:r>
              <a:rPr sz="1600" spc="-10" dirty="0">
                <a:solidFill>
                  <a:srgbClr val="D50092"/>
                </a:solidFill>
                <a:latin typeface="Arial"/>
                <a:cs typeface="Arial"/>
              </a:rPr>
              <a:t>wait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(similar to needing interrupts  disabled to call Sleep in</a:t>
            </a:r>
            <a:r>
              <a:rPr sz="1600" spc="-2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Nachos)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76800" y="3810000"/>
            <a:ext cx="3124200" cy="609600"/>
          </a:xfrm>
          <a:custGeom>
            <a:avLst/>
            <a:gdLst/>
            <a:ahLst/>
            <a:cxnLst/>
            <a:rect l="l" t="t" r="r" b="b"/>
            <a:pathLst>
              <a:path w="3124200" h="609600">
                <a:moveTo>
                  <a:pt x="0" y="609600"/>
                </a:moveTo>
                <a:lnTo>
                  <a:pt x="3124200" y="609600"/>
                </a:lnTo>
                <a:lnTo>
                  <a:pt x="3124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1676" y="3917950"/>
            <a:ext cx="2059305" cy="1186180"/>
          </a:xfrm>
          <a:custGeom>
            <a:avLst/>
            <a:gdLst/>
            <a:ahLst/>
            <a:cxnLst/>
            <a:rect l="l" t="t" r="r" b="b"/>
            <a:pathLst>
              <a:path w="2059304" h="1186179">
                <a:moveTo>
                  <a:pt x="70357" y="1073531"/>
                </a:moveTo>
                <a:lnTo>
                  <a:pt x="0" y="1185926"/>
                </a:lnTo>
                <a:lnTo>
                  <a:pt x="99417" y="1140460"/>
                </a:lnTo>
                <a:lnTo>
                  <a:pt x="61468" y="1140460"/>
                </a:lnTo>
                <a:lnTo>
                  <a:pt x="53086" y="1130935"/>
                </a:lnTo>
                <a:lnTo>
                  <a:pt x="59439" y="1125367"/>
                </a:lnTo>
                <a:lnTo>
                  <a:pt x="70357" y="1073531"/>
                </a:lnTo>
                <a:close/>
              </a:path>
              <a:path w="2059304" h="1186179">
                <a:moveTo>
                  <a:pt x="67900" y="1134823"/>
                </a:moveTo>
                <a:lnTo>
                  <a:pt x="57276" y="1135633"/>
                </a:lnTo>
                <a:lnTo>
                  <a:pt x="61468" y="1140460"/>
                </a:lnTo>
                <a:lnTo>
                  <a:pt x="67900" y="1134823"/>
                </a:lnTo>
                <a:close/>
              </a:path>
              <a:path w="2059304" h="1186179">
                <a:moveTo>
                  <a:pt x="120523" y="1130808"/>
                </a:moveTo>
                <a:lnTo>
                  <a:pt x="67900" y="1134823"/>
                </a:lnTo>
                <a:lnTo>
                  <a:pt x="61468" y="1140460"/>
                </a:lnTo>
                <a:lnTo>
                  <a:pt x="99417" y="1140460"/>
                </a:lnTo>
                <a:lnTo>
                  <a:pt x="120523" y="1130808"/>
                </a:lnTo>
                <a:close/>
              </a:path>
              <a:path w="2059304" h="1186179">
                <a:moveTo>
                  <a:pt x="59439" y="1125367"/>
                </a:moveTo>
                <a:lnTo>
                  <a:pt x="53086" y="1130935"/>
                </a:lnTo>
                <a:lnTo>
                  <a:pt x="57221" y="1135633"/>
                </a:lnTo>
                <a:lnTo>
                  <a:pt x="59439" y="1125367"/>
                </a:lnTo>
                <a:close/>
              </a:path>
              <a:path w="2059304" h="1186179">
                <a:moveTo>
                  <a:pt x="2058924" y="0"/>
                </a:moveTo>
                <a:lnTo>
                  <a:pt x="1343660" y="0"/>
                </a:lnTo>
                <a:lnTo>
                  <a:pt x="59439" y="1125367"/>
                </a:lnTo>
                <a:lnTo>
                  <a:pt x="57276" y="1135633"/>
                </a:lnTo>
                <a:lnTo>
                  <a:pt x="67900" y="1134823"/>
                </a:lnTo>
                <a:lnTo>
                  <a:pt x="1348524" y="12700"/>
                </a:lnTo>
                <a:lnTo>
                  <a:pt x="1346073" y="12700"/>
                </a:lnTo>
                <a:lnTo>
                  <a:pt x="1350264" y="11175"/>
                </a:lnTo>
                <a:lnTo>
                  <a:pt x="2058924" y="11175"/>
                </a:lnTo>
                <a:lnTo>
                  <a:pt x="2058924" y="0"/>
                </a:lnTo>
                <a:close/>
              </a:path>
              <a:path w="2059304" h="1186179">
                <a:moveTo>
                  <a:pt x="1350264" y="11175"/>
                </a:moveTo>
                <a:lnTo>
                  <a:pt x="1346073" y="12700"/>
                </a:lnTo>
                <a:lnTo>
                  <a:pt x="1348524" y="12700"/>
                </a:lnTo>
                <a:lnTo>
                  <a:pt x="1350264" y="11175"/>
                </a:lnTo>
                <a:close/>
              </a:path>
              <a:path w="2059304" h="1186179">
                <a:moveTo>
                  <a:pt x="2058924" y="11175"/>
                </a:moveTo>
                <a:lnTo>
                  <a:pt x="1350264" y="11175"/>
                </a:lnTo>
                <a:lnTo>
                  <a:pt x="1348524" y="12700"/>
                </a:lnTo>
                <a:lnTo>
                  <a:pt x="2058924" y="12700"/>
                </a:lnTo>
                <a:lnTo>
                  <a:pt x="2058924" y="11175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76800" y="3810000"/>
            <a:ext cx="3124200" cy="609600"/>
          </a:xfrm>
          <a:prstGeom prst="rect">
            <a:avLst/>
          </a:prstGeom>
          <a:ln w="12700">
            <a:solidFill>
              <a:srgbClr val="22222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85725" marR="418465">
              <a:lnSpc>
                <a:spcPct val="100000"/>
              </a:lnSpc>
              <a:spcBef>
                <a:spcPts val="395"/>
              </a:spcBef>
            </a:pPr>
            <a:r>
              <a:rPr sz="1600" spc="-20" dirty="0">
                <a:solidFill>
                  <a:srgbClr val="D50092"/>
                </a:solidFill>
                <a:latin typeface="Arial"/>
                <a:cs typeface="Arial"/>
              </a:rPr>
              <a:t>Wait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atomically releases lock  and blocks until</a:t>
            </a:r>
            <a:r>
              <a:rPr sz="1600" spc="-3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signal()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0" y="4800600"/>
            <a:ext cx="3124200" cy="609600"/>
          </a:xfrm>
          <a:custGeom>
            <a:avLst/>
            <a:gdLst/>
            <a:ahLst/>
            <a:cxnLst/>
            <a:rect l="l" t="t" r="r" b="b"/>
            <a:pathLst>
              <a:path w="3124200" h="609600">
                <a:moveTo>
                  <a:pt x="0" y="609600"/>
                </a:moveTo>
                <a:lnTo>
                  <a:pt x="3124200" y="609600"/>
                </a:lnTo>
                <a:lnTo>
                  <a:pt x="3124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1450" y="4908550"/>
            <a:ext cx="1784350" cy="376555"/>
          </a:xfrm>
          <a:custGeom>
            <a:avLst/>
            <a:gdLst/>
            <a:ahLst/>
            <a:cxnLst/>
            <a:rect l="l" t="t" r="r" b="b"/>
            <a:pathLst>
              <a:path w="1784350" h="376554">
                <a:moveTo>
                  <a:pt x="109600" y="301625"/>
                </a:moveTo>
                <a:lnTo>
                  <a:pt x="0" y="376174"/>
                </a:lnTo>
                <a:lnTo>
                  <a:pt x="132587" y="374269"/>
                </a:lnTo>
                <a:lnTo>
                  <a:pt x="89977" y="359283"/>
                </a:lnTo>
                <a:lnTo>
                  <a:pt x="74675" y="359283"/>
                </a:lnTo>
                <a:lnTo>
                  <a:pt x="70738" y="347218"/>
                </a:lnTo>
                <a:lnTo>
                  <a:pt x="78737" y="344685"/>
                </a:lnTo>
                <a:lnTo>
                  <a:pt x="109600" y="301625"/>
                </a:lnTo>
                <a:close/>
              </a:path>
              <a:path w="1784350" h="376554">
                <a:moveTo>
                  <a:pt x="72692" y="353203"/>
                </a:moveTo>
                <a:lnTo>
                  <a:pt x="74675" y="359283"/>
                </a:lnTo>
                <a:lnTo>
                  <a:pt x="82728" y="356733"/>
                </a:lnTo>
                <a:lnTo>
                  <a:pt x="72692" y="353203"/>
                </a:lnTo>
                <a:close/>
              </a:path>
              <a:path w="1784350" h="376554">
                <a:moveTo>
                  <a:pt x="82728" y="356733"/>
                </a:moveTo>
                <a:lnTo>
                  <a:pt x="74675" y="359283"/>
                </a:lnTo>
                <a:lnTo>
                  <a:pt x="89977" y="359283"/>
                </a:lnTo>
                <a:lnTo>
                  <a:pt x="82728" y="356733"/>
                </a:lnTo>
                <a:close/>
              </a:path>
              <a:path w="1784350" h="376554">
                <a:moveTo>
                  <a:pt x="1784350" y="0"/>
                </a:moveTo>
                <a:lnTo>
                  <a:pt x="1167511" y="0"/>
                </a:lnTo>
                <a:lnTo>
                  <a:pt x="78737" y="344685"/>
                </a:lnTo>
                <a:lnTo>
                  <a:pt x="72673" y="353145"/>
                </a:lnTo>
                <a:lnTo>
                  <a:pt x="82728" y="356733"/>
                </a:lnTo>
                <a:lnTo>
                  <a:pt x="1169502" y="12700"/>
                </a:lnTo>
                <a:lnTo>
                  <a:pt x="1168400" y="12700"/>
                </a:lnTo>
                <a:lnTo>
                  <a:pt x="1170304" y="12445"/>
                </a:lnTo>
                <a:lnTo>
                  <a:pt x="1784350" y="12445"/>
                </a:lnTo>
                <a:lnTo>
                  <a:pt x="1784350" y="0"/>
                </a:lnTo>
                <a:close/>
              </a:path>
              <a:path w="1784350" h="376554">
                <a:moveTo>
                  <a:pt x="78737" y="344685"/>
                </a:moveTo>
                <a:lnTo>
                  <a:pt x="70738" y="347218"/>
                </a:lnTo>
                <a:lnTo>
                  <a:pt x="72673" y="353145"/>
                </a:lnTo>
                <a:lnTo>
                  <a:pt x="78737" y="344685"/>
                </a:lnTo>
                <a:close/>
              </a:path>
              <a:path w="1784350" h="376554">
                <a:moveTo>
                  <a:pt x="1170304" y="12445"/>
                </a:moveTo>
                <a:lnTo>
                  <a:pt x="1168400" y="12700"/>
                </a:lnTo>
                <a:lnTo>
                  <a:pt x="1169502" y="12700"/>
                </a:lnTo>
                <a:lnTo>
                  <a:pt x="1170304" y="12445"/>
                </a:lnTo>
                <a:close/>
              </a:path>
              <a:path w="1784350" h="376554">
                <a:moveTo>
                  <a:pt x="1784350" y="12445"/>
                </a:moveTo>
                <a:lnTo>
                  <a:pt x="1170304" y="12445"/>
                </a:lnTo>
                <a:lnTo>
                  <a:pt x="1169502" y="12700"/>
                </a:lnTo>
                <a:lnTo>
                  <a:pt x="1784350" y="12700"/>
                </a:lnTo>
                <a:lnTo>
                  <a:pt x="1784350" y="12445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72000" y="4800600"/>
            <a:ext cx="3124200" cy="609600"/>
          </a:xfrm>
          <a:prstGeom prst="rect">
            <a:avLst/>
          </a:prstGeom>
          <a:ln w="12700">
            <a:solidFill>
              <a:srgbClr val="222222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85725" marR="418465">
              <a:lnSpc>
                <a:spcPct val="100000"/>
              </a:lnSpc>
              <a:spcBef>
                <a:spcPts val="400"/>
              </a:spcBef>
            </a:pPr>
            <a:r>
              <a:rPr sz="1600" spc="-20" dirty="0">
                <a:solidFill>
                  <a:srgbClr val="D50092"/>
                </a:solidFill>
                <a:latin typeface="Arial"/>
                <a:cs typeface="Arial"/>
              </a:rPr>
              <a:t>Wait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atomically acquires lock  before it</a:t>
            </a:r>
            <a:r>
              <a:rPr sz="1600" spc="-3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returns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249097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5667" y="478536"/>
            <a:ext cx="828294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4832" y="478536"/>
            <a:ext cx="6777990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8147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Higher-Level</a:t>
            </a:r>
            <a:r>
              <a:rPr spc="-40" dirty="0"/>
              <a:t> </a:t>
            </a:r>
            <a:r>
              <a:rPr spc="-10" dirty="0"/>
              <a:t>Synchronization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54186" y="6398558"/>
            <a:ext cx="1917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454" y="1552548"/>
            <a:ext cx="7603490" cy="435888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looked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using locks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provide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mutual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exclusion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Locks work, but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have limited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semantics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Just provide mutual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exclusion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Instead,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want synchronization mechanisms</a:t>
            </a:r>
            <a:r>
              <a:rPr sz="2400" spc="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Block waiters, leave interrupts enabled in critical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sections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Provide semantics beyond mutual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exclusion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Look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at t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hree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common high-level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mechanisms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Semaphores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</a:t>
            </a:r>
            <a:r>
              <a:rPr lang="en-US" sz="2000" dirty="0">
                <a:solidFill>
                  <a:srgbClr val="222222"/>
                </a:solidFill>
                <a:latin typeface="Arial"/>
                <a:cs typeface="Arial"/>
              </a:rPr>
              <a:t>Modelling resource pools</a:t>
            </a:r>
          </a:p>
          <a:p>
            <a:pPr marL="756285" lvl="1" indent="-286385"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Condition Variables</a:t>
            </a:r>
            <a:r>
              <a:rPr lang="en-US" sz="2000" dirty="0">
                <a:solidFill>
                  <a:srgbClr val="222222"/>
                </a:solidFill>
                <a:latin typeface="Arial"/>
                <a:cs typeface="Arial"/>
              </a:rPr>
              <a:t>: Modelling uncounted events</a:t>
            </a: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Monitors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</a:t>
            </a:r>
            <a:r>
              <a:rPr lang="en-US" sz="2000" dirty="0">
                <a:solidFill>
                  <a:srgbClr val="222222"/>
                </a:solidFill>
                <a:latin typeface="Arial"/>
                <a:cs typeface="Arial"/>
              </a:rPr>
              <a:t>Simplifying complex concurrency control policies with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mutexes and condition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variables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them 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solve common synchronization</a:t>
            </a:r>
            <a:r>
              <a:rPr sz="2400" spc="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903198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Condition Vars !=</a:t>
            </a:r>
            <a:r>
              <a:rPr spc="-25" dirty="0"/>
              <a:t> </a:t>
            </a:r>
            <a:r>
              <a:rPr spc="-10" dirty="0"/>
              <a:t>Semaphores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656830" cy="459486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Condition variables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!=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semaphores</a:t>
            </a:r>
            <a:endParaRPr sz="2400">
              <a:latin typeface="Arial"/>
              <a:cs typeface="Arial"/>
            </a:endParaRPr>
          </a:p>
          <a:p>
            <a:pPr marL="756285" marR="25209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Although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their operations have the same names, they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have 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entirely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different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semantics (such is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life,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worse yet to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come)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However, they each can be used to implement the</a:t>
            </a:r>
            <a:r>
              <a:rPr sz="2000" spc="-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other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Access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monitor is controlled by a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lock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wait() blocks the calling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thread,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gives up the</a:t>
            </a:r>
            <a:r>
              <a:rPr sz="2000" spc="-1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lock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call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wait,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thread has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be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monitor (hence has</a:t>
            </a:r>
            <a:r>
              <a:rPr sz="18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lock)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Semaphore::wait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just blocks the thread on the</a:t>
            </a:r>
            <a:r>
              <a:rPr sz="18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queue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signal() causes a waiting thread to wake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FF3300"/>
                </a:solidFill>
                <a:latin typeface="Arial"/>
                <a:cs typeface="Arial"/>
              </a:rPr>
              <a:t>If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there is </a:t>
            </a:r>
            <a:r>
              <a:rPr sz="1800" spc="-10" dirty="0">
                <a:solidFill>
                  <a:srgbClr val="FF3300"/>
                </a:solidFill>
                <a:latin typeface="Arial"/>
                <a:cs typeface="Arial"/>
              </a:rPr>
              <a:t>no waiting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thread, </a:t>
            </a:r>
            <a:r>
              <a:rPr sz="1800" dirty="0">
                <a:solidFill>
                  <a:srgbClr val="FF33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signal is</a:t>
            </a:r>
            <a:r>
              <a:rPr sz="1800" spc="-9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lost</a:t>
            </a:r>
            <a:endParaRPr sz="1800">
              <a:latin typeface="Arial"/>
              <a:cs typeface="Arial"/>
            </a:endParaRPr>
          </a:p>
          <a:p>
            <a:pPr marL="1155065" marR="392430" indent="-2286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Semaphore::signal increases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semaphore count,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allowing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future entry even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if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no thread is</a:t>
            </a:r>
            <a:r>
              <a:rPr sz="18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waiting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Condition variables have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no</a:t>
            </a:r>
            <a:r>
              <a:rPr sz="18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history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25145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2618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Summary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583"/>
            <a:ext cx="7607934" cy="249427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Semaphores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wait()/signal() implement blocking mutual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exclusion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lang="en-US" sz="2000" dirty="0">
                <a:solidFill>
                  <a:srgbClr val="222222"/>
                </a:solidFill>
                <a:latin typeface="Arial"/>
                <a:cs typeface="Arial"/>
              </a:rPr>
              <a:t>Model a resource pool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Condition</a:t>
            </a:r>
            <a:r>
              <a:rPr sz="2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variables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lang="en-US" sz="2000" dirty="0">
                <a:solidFill>
                  <a:srgbClr val="222222"/>
                </a:solidFill>
                <a:latin typeface="Arial"/>
                <a:cs typeface="Arial"/>
              </a:rPr>
              <a:t>Waits for events</a:t>
            </a: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lang="en-US" sz="2000" dirty="0">
                <a:solidFill>
                  <a:srgbClr val="222222"/>
                </a:solidFill>
                <a:latin typeface="Arial"/>
                <a:cs typeface="Arial"/>
              </a:rPr>
              <a:t>Does not count</a:t>
            </a: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lang="en-US" sz="2000" dirty="0">
                <a:solidFill>
                  <a:srgbClr val="222222"/>
                </a:solidFill>
                <a:latin typeface="Arial"/>
                <a:cs typeface="Arial"/>
              </a:rPr>
              <a:t>Requires a mutex to protect predicate-wait sequence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09727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3465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Semaphores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4186" y="6398558"/>
            <a:ext cx="1917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89354"/>
            <a:ext cx="7842250" cy="453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 an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abstract data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type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provide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mutual exclusion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critical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sections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Described by Dijkstra in THE system in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1968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Semaphores can also be used as atomic</a:t>
            </a:r>
            <a:r>
              <a:rPr sz="2400" spc="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counters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More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later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4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Semaphores are “integers”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support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two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operations: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Semaphore::Wait():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decrement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, block until semaphore is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open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Also P(),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after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Dutch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word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“try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reduce”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(also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test,</a:t>
            </a:r>
            <a:r>
              <a:rPr sz="18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down)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Semaphore::Signal: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increment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, allow another thread to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enter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Also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V() after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the Dutch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word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increment,</a:t>
            </a:r>
            <a:r>
              <a:rPr sz="18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up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That's it! No other operations – not even just reading its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value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safety property: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 value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always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greater than 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equal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37082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739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Blocking in</a:t>
            </a:r>
            <a:r>
              <a:rPr spc="-50" dirty="0"/>
              <a:t> </a:t>
            </a:r>
            <a:r>
              <a:rPr spc="-10" dirty="0"/>
              <a:t>Semaphores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4186" y="6398558"/>
            <a:ext cx="1917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706359" cy="406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Associated with each semaphore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queue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waiting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wait() is called by a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semaphore is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open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, thread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continues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semaphore is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closed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, thread blocks on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queue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Then signal() opens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a thread is waiting on the queue, the thread is</a:t>
            </a:r>
            <a:r>
              <a:rPr sz="20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unblocked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If no threads are waiting on the queue, the signal</a:t>
            </a:r>
            <a:r>
              <a:rPr sz="2000" spc="-1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remembered for the next</a:t>
            </a:r>
            <a:r>
              <a:rPr sz="2000" spc="-1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thread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FF3300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other </a:t>
            </a:r>
            <a:r>
              <a:rPr sz="1800" spc="-10" dirty="0">
                <a:solidFill>
                  <a:srgbClr val="FF3300"/>
                </a:solidFill>
                <a:latin typeface="Arial"/>
                <a:cs typeface="Arial"/>
              </a:rPr>
              <a:t>words,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signal() has </a:t>
            </a:r>
            <a:r>
              <a:rPr sz="1800" spc="-10" dirty="0">
                <a:solidFill>
                  <a:srgbClr val="FF3300"/>
                </a:solidFill>
                <a:latin typeface="Arial"/>
                <a:cs typeface="Arial"/>
              </a:rPr>
              <a:t>“history”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(c.f.,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condition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vars</a:t>
            </a:r>
            <a:r>
              <a:rPr sz="18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later)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This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“history”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18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counter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61975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986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Semaphore</a:t>
            </a:r>
            <a:r>
              <a:rPr spc="-70" dirty="0"/>
              <a:t> </a:t>
            </a:r>
            <a:r>
              <a:rPr spc="-10" dirty="0"/>
              <a:t>Types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4186" y="6398558"/>
            <a:ext cx="1917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52511"/>
            <a:ext cx="7170420" cy="411289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come in two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types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Mutex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 (or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binary</a:t>
            </a:r>
            <a:r>
              <a:rPr sz="2400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Represents single access to a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resource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Guarantees mutual exclusion to a critical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Counting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 (or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sz="2400" spc="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semaphore)</a:t>
            </a:r>
            <a:endParaRPr sz="2400">
              <a:latin typeface="Arial"/>
              <a:cs typeface="Arial"/>
            </a:endParaRPr>
          </a:p>
          <a:p>
            <a:pPr marL="756285" marR="37084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Represents a resource with many units available, or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 resource that allows certain kinds of unsynchronized  concurrent access (e.g.,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reading)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Multiple threads can pass the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semaphore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Number of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determined by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semaphore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“count”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mutex has count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1, counting has count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=</a:t>
            </a:r>
            <a:r>
              <a:rPr sz="18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84682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213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Using</a:t>
            </a:r>
            <a:r>
              <a:rPr spc="-55" dirty="0"/>
              <a:t> </a:t>
            </a:r>
            <a:r>
              <a:rPr spc="-10" dirty="0"/>
              <a:t>Semaphores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549730"/>
            <a:ext cx="7586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similar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our locks, but semantics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</a:t>
            </a:r>
            <a:r>
              <a:rPr sz="2400" spc="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different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2057400"/>
            <a:ext cx="3429000" cy="3576954"/>
          </a:xfrm>
          <a:custGeom>
            <a:avLst/>
            <a:gdLst/>
            <a:ahLst/>
            <a:cxnLst/>
            <a:rect l="l" t="t" r="r" b="b"/>
            <a:pathLst>
              <a:path w="3429000" h="3576954">
                <a:moveTo>
                  <a:pt x="0" y="3576828"/>
                </a:moveTo>
                <a:lnTo>
                  <a:pt x="3429000" y="3576828"/>
                </a:lnTo>
                <a:lnTo>
                  <a:pt x="3429000" y="0"/>
                </a:lnTo>
                <a:lnTo>
                  <a:pt x="0" y="0"/>
                </a:lnTo>
                <a:lnTo>
                  <a:pt x="0" y="3576828"/>
                </a:lnTo>
                <a:close/>
              </a:path>
            </a:pathLst>
          </a:custGeom>
          <a:ln w="9143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2037105"/>
            <a:ext cx="3205480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454785" indent="-228600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struct Semaphore {  int</a:t>
            </a:r>
            <a:r>
              <a:rPr sz="16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value;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Queue</a:t>
            </a:r>
            <a:r>
              <a:rPr sz="16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q;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r>
              <a:rPr sz="16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withdraw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(account, amount)</a:t>
            </a:r>
            <a:r>
              <a:rPr sz="16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380"/>
              </a:spcBef>
            </a:pPr>
            <a:r>
              <a:rPr sz="1600" b="1" dirty="0">
                <a:solidFill>
                  <a:srgbClr val="222222"/>
                </a:solidFill>
                <a:latin typeface="Arial"/>
                <a:cs typeface="Arial"/>
              </a:rPr>
              <a:t>wait(S);</a:t>
            </a:r>
            <a:endParaRPr sz="1600">
              <a:latin typeface="Arial"/>
              <a:cs typeface="Arial"/>
            </a:endParaRPr>
          </a:p>
          <a:p>
            <a:pPr marL="241300" marR="508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 = get_balance(account);  balance = balance – amount;  put_balance(account,</a:t>
            </a:r>
            <a:r>
              <a:rPr sz="16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balance);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390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signal(S);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return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6400" y="2057400"/>
            <a:ext cx="3200400" cy="934719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85"/>
              </a:spcBef>
            </a:pPr>
            <a:r>
              <a:rPr sz="1600" b="1" dirty="0">
                <a:solidFill>
                  <a:srgbClr val="222222"/>
                </a:solidFill>
                <a:latin typeface="Arial"/>
                <a:cs typeface="Arial"/>
              </a:rPr>
              <a:t>wait(S);</a:t>
            </a:r>
            <a:endParaRPr sz="1600">
              <a:latin typeface="Arial"/>
              <a:cs typeface="Arial"/>
            </a:endParaRPr>
          </a:p>
          <a:p>
            <a:pPr marL="87630" marR="14478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 = get_balance(account);  balance = balance –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amount;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86400" y="3581400"/>
            <a:ext cx="3200400" cy="346075"/>
          </a:xfrm>
          <a:custGeom>
            <a:avLst/>
            <a:gdLst/>
            <a:ahLst/>
            <a:cxnLst/>
            <a:rect l="l" t="t" r="r" b="b"/>
            <a:pathLst>
              <a:path w="3200400" h="346075">
                <a:moveTo>
                  <a:pt x="0" y="345948"/>
                </a:moveTo>
                <a:lnTo>
                  <a:pt x="3200400" y="345948"/>
                </a:lnTo>
                <a:lnTo>
                  <a:pt x="3200400" y="0"/>
                </a:lnTo>
                <a:lnTo>
                  <a:pt x="0" y="0"/>
                </a:lnTo>
                <a:lnTo>
                  <a:pt x="0" y="345948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0" y="3581400"/>
            <a:ext cx="3200400" cy="346075"/>
          </a:xfrm>
          <a:custGeom>
            <a:avLst/>
            <a:gdLst/>
            <a:ahLst/>
            <a:cxnLst/>
            <a:rect l="l" t="t" r="r" b="b"/>
            <a:pathLst>
              <a:path w="3200400" h="346075">
                <a:moveTo>
                  <a:pt x="0" y="345948"/>
                </a:moveTo>
                <a:lnTo>
                  <a:pt x="3200400" y="345948"/>
                </a:lnTo>
                <a:lnTo>
                  <a:pt x="3200400" y="0"/>
                </a:lnTo>
                <a:lnTo>
                  <a:pt x="0" y="0"/>
                </a:lnTo>
                <a:lnTo>
                  <a:pt x="0" y="345948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66028" y="3610736"/>
            <a:ext cx="762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30" dirty="0">
                <a:solidFill>
                  <a:srgbClr val="222222"/>
                </a:solidFill>
                <a:latin typeface="Arial"/>
                <a:cs typeface="Arial"/>
              </a:rPr>
              <a:t>w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ait</a:t>
            </a:r>
            <a:r>
              <a:rPr sz="1600" b="1" spc="-15" dirty="0">
                <a:solidFill>
                  <a:srgbClr val="222222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S);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6400" y="4038600"/>
            <a:ext cx="3200400" cy="640080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put_balance(account,</a:t>
            </a:r>
            <a:r>
              <a:rPr sz="1600" spc="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balance);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signal(S);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19700" y="2057400"/>
            <a:ext cx="76200" cy="4267200"/>
          </a:xfrm>
          <a:custGeom>
            <a:avLst/>
            <a:gdLst/>
            <a:ahLst/>
            <a:cxnLst/>
            <a:rect l="l" t="t" r="r" b="b"/>
            <a:pathLst>
              <a:path w="76200" h="4267200">
                <a:moveTo>
                  <a:pt x="0" y="4140200"/>
                </a:moveTo>
                <a:lnTo>
                  <a:pt x="38100" y="4267200"/>
                </a:lnTo>
                <a:lnTo>
                  <a:pt x="60956" y="4191012"/>
                </a:lnTo>
                <a:lnTo>
                  <a:pt x="31750" y="4191012"/>
                </a:lnTo>
                <a:lnTo>
                  <a:pt x="31750" y="4182533"/>
                </a:lnTo>
                <a:lnTo>
                  <a:pt x="0" y="4140200"/>
                </a:lnTo>
                <a:close/>
              </a:path>
              <a:path w="76200" h="4267200">
                <a:moveTo>
                  <a:pt x="31750" y="4182533"/>
                </a:moveTo>
                <a:lnTo>
                  <a:pt x="31750" y="4191012"/>
                </a:lnTo>
                <a:lnTo>
                  <a:pt x="44450" y="4191012"/>
                </a:lnTo>
                <a:lnTo>
                  <a:pt x="38100" y="4191000"/>
                </a:lnTo>
                <a:lnTo>
                  <a:pt x="31750" y="4182533"/>
                </a:lnTo>
                <a:close/>
              </a:path>
              <a:path w="76200" h="4267200">
                <a:moveTo>
                  <a:pt x="76200" y="4140200"/>
                </a:moveTo>
                <a:lnTo>
                  <a:pt x="44450" y="4182533"/>
                </a:lnTo>
                <a:lnTo>
                  <a:pt x="44450" y="4191012"/>
                </a:lnTo>
                <a:lnTo>
                  <a:pt x="60960" y="4191000"/>
                </a:lnTo>
                <a:lnTo>
                  <a:pt x="76200" y="4140200"/>
                </a:lnTo>
                <a:close/>
              </a:path>
              <a:path w="76200" h="4267200">
                <a:moveTo>
                  <a:pt x="44450" y="0"/>
                </a:moveTo>
                <a:lnTo>
                  <a:pt x="31750" y="0"/>
                </a:lnTo>
                <a:lnTo>
                  <a:pt x="31750" y="4182533"/>
                </a:lnTo>
                <a:lnTo>
                  <a:pt x="38100" y="4191000"/>
                </a:lnTo>
                <a:lnTo>
                  <a:pt x="44450" y="4182533"/>
                </a:lnTo>
                <a:lnTo>
                  <a:pt x="44450" y="0"/>
                </a:lnTo>
                <a:close/>
              </a:path>
              <a:path w="76200" h="4267200">
                <a:moveTo>
                  <a:pt x="44450" y="4182533"/>
                </a:moveTo>
                <a:lnTo>
                  <a:pt x="38100" y="4191000"/>
                </a:lnTo>
                <a:lnTo>
                  <a:pt x="44450" y="4191000"/>
                </a:lnTo>
                <a:lnTo>
                  <a:pt x="44450" y="4182533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6400" y="3124200"/>
            <a:ext cx="3200400" cy="346075"/>
          </a:xfrm>
          <a:custGeom>
            <a:avLst/>
            <a:gdLst/>
            <a:ahLst/>
            <a:cxnLst/>
            <a:rect l="l" t="t" r="r" b="b"/>
            <a:pathLst>
              <a:path w="3200400" h="346075">
                <a:moveTo>
                  <a:pt x="0" y="345948"/>
                </a:moveTo>
                <a:lnTo>
                  <a:pt x="3200400" y="345948"/>
                </a:lnTo>
                <a:lnTo>
                  <a:pt x="3200400" y="0"/>
                </a:lnTo>
                <a:lnTo>
                  <a:pt x="0" y="0"/>
                </a:lnTo>
                <a:lnTo>
                  <a:pt x="0" y="345948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6400" y="3124200"/>
            <a:ext cx="3200400" cy="346075"/>
          </a:xfrm>
          <a:custGeom>
            <a:avLst/>
            <a:gdLst/>
            <a:ahLst/>
            <a:cxnLst/>
            <a:rect l="l" t="t" r="r" b="b"/>
            <a:pathLst>
              <a:path w="3200400" h="346075">
                <a:moveTo>
                  <a:pt x="0" y="345948"/>
                </a:moveTo>
                <a:lnTo>
                  <a:pt x="3200400" y="345948"/>
                </a:lnTo>
                <a:lnTo>
                  <a:pt x="3200400" y="0"/>
                </a:lnTo>
                <a:lnTo>
                  <a:pt x="0" y="0"/>
                </a:lnTo>
                <a:lnTo>
                  <a:pt x="0" y="345948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66028" y="3152978"/>
            <a:ext cx="762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25" dirty="0">
                <a:solidFill>
                  <a:srgbClr val="222222"/>
                </a:solidFill>
                <a:latin typeface="Arial"/>
                <a:cs typeface="Arial"/>
              </a:rPr>
              <a:t>w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ai</a:t>
            </a:r>
            <a:r>
              <a:rPr sz="1600" b="1" spc="-10" dirty="0">
                <a:solidFill>
                  <a:srgbClr val="222222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(S</a:t>
            </a:r>
            <a:r>
              <a:rPr sz="1600" b="1" spc="-15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86400" y="4800600"/>
            <a:ext cx="3200400" cy="640080"/>
          </a:xfrm>
          <a:prstGeom prst="rect">
            <a:avLst/>
          </a:prstGeom>
          <a:solidFill>
            <a:srgbClr val="CCFFCC"/>
          </a:solidFill>
          <a:ln w="9144">
            <a:solidFill>
              <a:srgbClr val="222222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9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signal(S);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86400" y="5562600"/>
            <a:ext cx="3200400" cy="640080"/>
          </a:xfrm>
          <a:prstGeom prst="rect">
            <a:avLst/>
          </a:prstGeom>
          <a:solidFill>
            <a:srgbClr val="CCFFFF"/>
          </a:solidFill>
          <a:ln w="9144">
            <a:solidFill>
              <a:srgbClr val="22222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signal(S);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88260" y="5668467"/>
            <a:ext cx="24536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It is 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undefined </a:t>
            </a:r>
            <a:r>
              <a:rPr sz="1600" b="1" dirty="0">
                <a:solidFill>
                  <a:srgbClr val="D50092"/>
                </a:solidFill>
                <a:latin typeface="Arial"/>
                <a:cs typeface="Arial"/>
              </a:rPr>
              <a:t>which  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thread runs after a</a:t>
            </a:r>
            <a:r>
              <a:rPr sz="1600" b="1" spc="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signal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50459" y="3352800"/>
            <a:ext cx="535940" cy="234950"/>
          </a:xfrm>
          <a:custGeom>
            <a:avLst/>
            <a:gdLst/>
            <a:ahLst/>
            <a:cxnLst/>
            <a:rect l="l" t="t" r="r" b="b"/>
            <a:pathLst>
              <a:path w="535939" h="234950">
                <a:moveTo>
                  <a:pt x="455602" y="27482"/>
                </a:moveTo>
                <a:lnTo>
                  <a:pt x="0" y="222758"/>
                </a:lnTo>
                <a:lnTo>
                  <a:pt x="5079" y="234441"/>
                </a:lnTo>
                <a:lnTo>
                  <a:pt x="460562" y="39163"/>
                </a:lnTo>
                <a:lnTo>
                  <a:pt x="465836" y="29972"/>
                </a:lnTo>
                <a:lnTo>
                  <a:pt x="455602" y="27482"/>
                </a:lnTo>
                <a:close/>
              </a:path>
              <a:path w="535939" h="234950">
                <a:moveTo>
                  <a:pt x="507092" y="24129"/>
                </a:moveTo>
                <a:lnTo>
                  <a:pt x="463423" y="24129"/>
                </a:lnTo>
                <a:lnTo>
                  <a:pt x="468375" y="35813"/>
                </a:lnTo>
                <a:lnTo>
                  <a:pt x="460562" y="39163"/>
                </a:lnTo>
                <a:lnTo>
                  <a:pt x="434213" y="85089"/>
                </a:lnTo>
                <a:lnTo>
                  <a:pt x="507092" y="24129"/>
                </a:lnTo>
                <a:close/>
              </a:path>
              <a:path w="535939" h="234950">
                <a:moveTo>
                  <a:pt x="463423" y="24129"/>
                </a:moveTo>
                <a:lnTo>
                  <a:pt x="455602" y="27482"/>
                </a:lnTo>
                <a:lnTo>
                  <a:pt x="465836" y="29972"/>
                </a:lnTo>
                <a:lnTo>
                  <a:pt x="460562" y="39163"/>
                </a:lnTo>
                <a:lnTo>
                  <a:pt x="468375" y="35813"/>
                </a:lnTo>
                <a:lnTo>
                  <a:pt x="463423" y="24129"/>
                </a:lnTo>
                <a:close/>
              </a:path>
              <a:path w="535939" h="234950">
                <a:moveTo>
                  <a:pt x="535939" y="0"/>
                </a:moveTo>
                <a:lnTo>
                  <a:pt x="404240" y="14986"/>
                </a:lnTo>
                <a:lnTo>
                  <a:pt x="455602" y="27482"/>
                </a:lnTo>
                <a:lnTo>
                  <a:pt x="463423" y="24129"/>
                </a:lnTo>
                <a:lnTo>
                  <a:pt x="507092" y="24129"/>
                </a:lnTo>
                <a:lnTo>
                  <a:pt x="535939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51221" y="3575303"/>
            <a:ext cx="535305" cy="160655"/>
          </a:xfrm>
          <a:custGeom>
            <a:avLst/>
            <a:gdLst/>
            <a:ahLst/>
            <a:cxnLst/>
            <a:rect l="l" t="t" r="r" b="b"/>
            <a:pathLst>
              <a:path w="535304" h="160654">
                <a:moveTo>
                  <a:pt x="452027" y="141324"/>
                </a:moveTo>
                <a:lnTo>
                  <a:pt x="402589" y="160274"/>
                </a:lnTo>
                <a:lnTo>
                  <a:pt x="535177" y="158496"/>
                </a:lnTo>
                <a:lnTo>
                  <a:pt x="511978" y="143637"/>
                </a:lnTo>
                <a:lnTo>
                  <a:pt x="460120" y="143637"/>
                </a:lnTo>
                <a:lnTo>
                  <a:pt x="452027" y="141324"/>
                </a:lnTo>
                <a:close/>
              </a:path>
              <a:path w="535304" h="160654">
                <a:moveTo>
                  <a:pt x="461899" y="137541"/>
                </a:moveTo>
                <a:lnTo>
                  <a:pt x="452027" y="141324"/>
                </a:lnTo>
                <a:lnTo>
                  <a:pt x="460120" y="143637"/>
                </a:lnTo>
                <a:lnTo>
                  <a:pt x="461899" y="137541"/>
                </a:lnTo>
                <a:close/>
              </a:path>
              <a:path w="535304" h="160654">
                <a:moveTo>
                  <a:pt x="423544" y="86995"/>
                </a:moveTo>
                <a:lnTo>
                  <a:pt x="455501" y="129109"/>
                </a:lnTo>
                <a:lnTo>
                  <a:pt x="463676" y="131445"/>
                </a:lnTo>
                <a:lnTo>
                  <a:pt x="460120" y="143637"/>
                </a:lnTo>
                <a:lnTo>
                  <a:pt x="511978" y="143637"/>
                </a:lnTo>
                <a:lnTo>
                  <a:pt x="423544" y="86995"/>
                </a:lnTo>
                <a:close/>
              </a:path>
              <a:path w="535304" h="160654">
                <a:moveTo>
                  <a:pt x="3555" y="0"/>
                </a:moveTo>
                <a:lnTo>
                  <a:pt x="0" y="12192"/>
                </a:lnTo>
                <a:lnTo>
                  <a:pt x="452027" y="141324"/>
                </a:lnTo>
                <a:lnTo>
                  <a:pt x="461899" y="137541"/>
                </a:lnTo>
                <a:lnTo>
                  <a:pt x="455501" y="129109"/>
                </a:lnTo>
                <a:lnTo>
                  <a:pt x="3555" y="0"/>
                </a:lnTo>
                <a:close/>
              </a:path>
              <a:path w="535304" h="160654">
                <a:moveTo>
                  <a:pt x="455501" y="129109"/>
                </a:moveTo>
                <a:lnTo>
                  <a:pt x="461899" y="137541"/>
                </a:lnTo>
                <a:lnTo>
                  <a:pt x="463676" y="131445"/>
                </a:lnTo>
                <a:lnTo>
                  <a:pt x="455501" y="129109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16171" y="5105400"/>
            <a:ext cx="1070610" cy="691515"/>
          </a:xfrm>
          <a:custGeom>
            <a:avLst/>
            <a:gdLst/>
            <a:ahLst/>
            <a:cxnLst/>
            <a:rect l="l" t="t" r="r" b="b"/>
            <a:pathLst>
              <a:path w="1070610" h="691514">
                <a:moveTo>
                  <a:pt x="995553" y="40386"/>
                </a:moveTo>
                <a:lnTo>
                  <a:pt x="0" y="680453"/>
                </a:lnTo>
                <a:lnTo>
                  <a:pt x="6857" y="691146"/>
                </a:lnTo>
                <a:lnTo>
                  <a:pt x="1002359" y="51213"/>
                </a:lnTo>
                <a:lnTo>
                  <a:pt x="1006079" y="41188"/>
                </a:lnTo>
                <a:lnTo>
                  <a:pt x="995553" y="40386"/>
                </a:lnTo>
                <a:close/>
              </a:path>
              <a:path w="1070610" h="691514">
                <a:moveTo>
                  <a:pt x="1039563" y="35813"/>
                </a:moveTo>
                <a:lnTo>
                  <a:pt x="1002664" y="35813"/>
                </a:lnTo>
                <a:lnTo>
                  <a:pt x="1009523" y="46608"/>
                </a:lnTo>
                <a:lnTo>
                  <a:pt x="1002359" y="51213"/>
                </a:lnTo>
                <a:lnTo>
                  <a:pt x="983995" y="100711"/>
                </a:lnTo>
                <a:lnTo>
                  <a:pt x="1039563" y="35813"/>
                </a:lnTo>
                <a:close/>
              </a:path>
              <a:path w="1070610" h="691514">
                <a:moveTo>
                  <a:pt x="1006079" y="41188"/>
                </a:moveTo>
                <a:lnTo>
                  <a:pt x="1002359" y="51213"/>
                </a:lnTo>
                <a:lnTo>
                  <a:pt x="1009523" y="46608"/>
                </a:lnTo>
                <a:lnTo>
                  <a:pt x="1006079" y="41188"/>
                </a:lnTo>
                <a:close/>
              </a:path>
              <a:path w="1070610" h="691514">
                <a:moveTo>
                  <a:pt x="1002664" y="35813"/>
                </a:moveTo>
                <a:lnTo>
                  <a:pt x="995553" y="40386"/>
                </a:lnTo>
                <a:lnTo>
                  <a:pt x="1006051" y="41144"/>
                </a:lnTo>
                <a:lnTo>
                  <a:pt x="1002664" y="35813"/>
                </a:lnTo>
                <a:close/>
              </a:path>
              <a:path w="1070610" h="691514">
                <a:moveTo>
                  <a:pt x="1070228" y="0"/>
                </a:moveTo>
                <a:lnTo>
                  <a:pt x="942848" y="36575"/>
                </a:lnTo>
                <a:lnTo>
                  <a:pt x="995553" y="40386"/>
                </a:lnTo>
                <a:lnTo>
                  <a:pt x="1002664" y="35813"/>
                </a:lnTo>
                <a:lnTo>
                  <a:pt x="1039563" y="35813"/>
                </a:lnTo>
                <a:lnTo>
                  <a:pt x="107022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19091" y="5784862"/>
            <a:ext cx="1067435" cy="111760"/>
          </a:xfrm>
          <a:custGeom>
            <a:avLst/>
            <a:gdLst/>
            <a:ahLst/>
            <a:cxnLst/>
            <a:rect l="l" t="t" r="r" b="b"/>
            <a:pathLst>
              <a:path w="1067435" h="111760">
                <a:moveTo>
                  <a:pt x="982443" y="82838"/>
                </a:moveTo>
                <a:lnTo>
                  <a:pt x="937895" y="111493"/>
                </a:lnTo>
                <a:lnTo>
                  <a:pt x="1063278" y="83439"/>
                </a:lnTo>
                <a:lnTo>
                  <a:pt x="990854" y="83439"/>
                </a:lnTo>
                <a:lnTo>
                  <a:pt x="982443" y="82838"/>
                </a:lnTo>
                <a:close/>
              </a:path>
              <a:path w="1067435" h="111760">
                <a:moveTo>
                  <a:pt x="991295" y="77144"/>
                </a:moveTo>
                <a:lnTo>
                  <a:pt x="982443" y="82838"/>
                </a:lnTo>
                <a:lnTo>
                  <a:pt x="990854" y="83439"/>
                </a:lnTo>
                <a:lnTo>
                  <a:pt x="991295" y="77144"/>
                </a:lnTo>
                <a:close/>
              </a:path>
              <a:path w="1067435" h="111760">
                <a:moveTo>
                  <a:pt x="943356" y="35483"/>
                </a:moveTo>
                <a:lnTo>
                  <a:pt x="983377" y="70179"/>
                </a:lnTo>
                <a:lnTo>
                  <a:pt x="991743" y="70777"/>
                </a:lnTo>
                <a:lnTo>
                  <a:pt x="990854" y="83439"/>
                </a:lnTo>
                <a:lnTo>
                  <a:pt x="1063278" y="83439"/>
                </a:lnTo>
                <a:lnTo>
                  <a:pt x="1067308" y="82537"/>
                </a:lnTo>
                <a:lnTo>
                  <a:pt x="943356" y="35483"/>
                </a:lnTo>
                <a:close/>
              </a:path>
              <a:path w="1067435" h="111760">
                <a:moveTo>
                  <a:pt x="1016" y="0"/>
                </a:moveTo>
                <a:lnTo>
                  <a:pt x="0" y="12674"/>
                </a:lnTo>
                <a:lnTo>
                  <a:pt x="982443" y="82838"/>
                </a:lnTo>
                <a:lnTo>
                  <a:pt x="991295" y="77144"/>
                </a:lnTo>
                <a:lnTo>
                  <a:pt x="983377" y="70179"/>
                </a:lnTo>
                <a:lnTo>
                  <a:pt x="1016" y="0"/>
                </a:lnTo>
                <a:close/>
              </a:path>
              <a:path w="1067435" h="111760">
                <a:moveTo>
                  <a:pt x="983377" y="70179"/>
                </a:moveTo>
                <a:lnTo>
                  <a:pt x="991302" y="77050"/>
                </a:lnTo>
                <a:lnTo>
                  <a:pt x="991743" y="70777"/>
                </a:lnTo>
                <a:lnTo>
                  <a:pt x="983377" y="70179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051553" y="3305936"/>
            <a:ext cx="813435" cy="1151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D50092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reads  block</a:t>
            </a:r>
            <a:endParaRPr sz="1600">
              <a:latin typeface="Arial"/>
              <a:cs typeface="Arial"/>
            </a:endParaRPr>
          </a:p>
          <a:p>
            <a:pPr marL="52069" marR="43180" indent="-1905" algn="ctr">
              <a:lnSpc>
                <a:spcPct val="100000"/>
              </a:lnSpc>
              <a:spcBef>
                <a:spcPts val="1185"/>
              </a:spcBef>
            </a:pP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critical  section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7600" y="3886200"/>
            <a:ext cx="461009" cy="310515"/>
          </a:xfrm>
          <a:custGeom>
            <a:avLst/>
            <a:gdLst/>
            <a:ahLst/>
            <a:cxnLst/>
            <a:rect l="l" t="t" r="r" b="b"/>
            <a:pathLst>
              <a:path w="461010" h="310514">
                <a:moveTo>
                  <a:pt x="74033" y="41692"/>
                </a:moveTo>
                <a:lnTo>
                  <a:pt x="63373" y="42291"/>
                </a:lnTo>
                <a:lnTo>
                  <a:pt x="66892" y="52216"/>
                </a:lnTo>
                <a:lnTo>
                  <a:pt x="453644" y="310133"/>
                </a:lnTo>
                <a:lnTo>
                  <a:pt x="460755" y="299466"/>
                </a:lnTo>
                <a:lnTo>
                  <a:pt x="74033" y="41692"/>
                </a:lnTo>
                <a:close/>
              </a:path>
              <a:path w="461010" h="310514">
                <a:moveTo>
                  <a:pt x="0" y="0"/>
                </a:moveTo>
                <a:lnTo>
                  <a:pt x="84582" y="102107"/>
                </a:lnTo>
                <a:lnTo>
                  <a:pt x="66892" y="52216"/>
                </a:lnTo>
                <a:lnTo>
                  <a:pt x="59816" y="47498"/>
                </a:lnTo>
                <a:lnTo>
                  <a:pt x="66928" y="36956"/>
                </a:lnTo>
                <a:lnTo>
                  <a:pt x="120928" y="36956"/>
                </a:lnTo>
                <a:lnTo>
                  <a:pt x="0" y="0"/>
                </a:lnTo>
                <a:close/>
              </a:path>
              <a:path w="461010" h="310514">
                <a:moveTo>
                  <a:pt x="66928" y="36956"/>
                </a:moveTo>
                <a:lnTo>
                  <a:pt x="59816" y="47498"/>
                </a:lnTo>
                <a:lnTo>
                  <a:pt x="66892" y="52216"/>
                </a:lnTo>
                <a:lnTo>
                  <a:pt x="63373" y="42291"/>
                </a:lnTo>
                <a:lnTo>
                  <a:pt x="74033" y="41692"/>
                </a:lnTo>
                <a:lnTo>
                  <a:pt x="66928" y="36956"/>
                </a:lnTo>
                <a:close/>
              </a:path>
              <a:path w="461010" h="310514">
                <a:moveTo>
                  <a:pt x="120928" y="36956"/>
                </a:moveTo>
                <a:lnTo>
                  <a:pt x="66928" y="36956"/>
                </a:lnTo>
                <a:lnTo>
                  <a:pt x="74033" y="41692"/>
                </a:lnTo>
                <a:lnTo>
                  <a:pt x="126746" y="38735"/>
                </a:lnTo>
                <a:lnTo>
                  <a:pt x="120928" y="36956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7600" y="4186809"/>
            <a:ext cx="462280" cy="537845"/>
          </a:xfrm>
          <a:custGeom>
            <a:avLst/>
            <a:gdLst/>
            <a:ahLst/>
            <a:cxnLst/>
            <a:rect l="l" t="t" r="r" b="b"/>
            <a:pathLst>
              <a:path w="462279" h="537845">
                <a:moveTo>
                  <a:pt x="53721" y="416306"/>
                </a:moveTo>
                <a:lnTo>
                  <a:pt x="0" y="537591"/>
                </a:lnTo>
                <a:lnTo>
                  <a:pt x="83724" y="483870"/>
                </a:lnTo>
                <a:lnTo>
                  <a:pt x="54355" y="483870"/>
                </a:lnTo>
                <a:lnTo>
                  <a:pt x="44830" y="475615"/>
                </a:lnTo>
                <a:lnTo>
                  <a:pt x="50214" y="469332"/>
                </a:lnTo>
                <a:lnTo>
                  <a:pt x="53721" y="416306"/>
                </a:lnTo>
                <a:close/>
              </a:path>
              <a:path w="462279" h="537845">
                <a:moveTo>
                  <a:pt x="59915" y="477385"/>
                </a:moveTo>
                <a:lnTo>
                  <a:pt x="49529" y="479679"/>
                </a:lnTo>
                <a:lnTo>
                  <a:pt x="54355" y="483870"/>
                </a:lnTo>
                <a:lnTo>
                  <a:pt x="59915" y="477385"/>
                </a:lnTo>
                <a:close/>
              </a:path>
              <a:path w="462279" h="537845">
                <a:moveTo>
                  <a:pt x="111633" y="465963"/>
                </a:moveTo>
                <a:lnTo>
                  <a:pt x="59915" y="477385"/>
                </a:lnTo>
                <a:lnTo>
                  <a:pt x="54355" y="483870"/>
                </a:lnTo>
                <a:lnTo>
                  <a:pt x="83724" y="483870"/>
                </a:lnTo>
                <a:lnTo>
                  <a:pt x="111633" y="465963"/>
                </a:lnTo>
                <a:close/>
              </a:path>
              <a:path w="462279" h="537845">
                <a:moveTo>
                  <a:pt x="50214" y="469332"/>
                </a:moveTo>
                <a:lnTo>
                  <a:pt x="44830" y="475615"/>
                </a:lnTo>
                <a:lnTo>
                  <a:pt x="49520" y="479679"/>
                </a:lnTo>
                <a:lnTo>
                  <a:pt x="50214" y="469332"/>
                </a:lnTo>
                <a:close/>
              </a:path>
              <a:path w="462279" h="537845">
                <a:moveTo>
                  <a:pt x="452374" y="0"/>
                </a:moveTo>
                <a:lnTo>
                  <a:pt x="50214" y="469332"/>
                </a:lnTo>
                <a:lnTo>
                  <a:pt x="49529" y="479679"/>
                </a:lnTo>
                <a:lnTo>
                  <a:pt x="59915" y="477385"/>
                </a:lnTo>
                <a:lnTo>
                  <a:pt x="462025" y="8382"/>
                </a:lnTo>
                <a:lnTo>
                  <a:pt x="452374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354186" y="6398558"/>
            <a:ext cx="1917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4386173"/>
            <a:ext cx="7447280" cy="14166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reference current thread:</a:t>
            </a:r>
            <a:r>
              <a:rPr sz="20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KThread.currentThread()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KThread.sleep() assumes interrupts are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disabled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Note that interrupts are disabled only 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enter/leave critical</a:t>
            </a:r>
            <a:r>
              <a:rPr sz="1800" spc="15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section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How can 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sleep </a:t>
            </a:r>
            <a:r>
              <a:rPr sz="1800" spc="-15" dirty="0">
                <a:solidFill>
                  <a:srgbClr val="D50092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interrupts</a:t>
            </a:r>
            <a:r>
              <a:rPr sz="1800" spc="7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disabled?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19" y="478536"/>
            <a:ext cx="703097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397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Semaphores </a:t>
            </a:r>
            <a:r>
              <a:rPr spc="-5" dirty="0"/>
              <a:t>in</a:t>
            </a:r>
            <a:r>
              <a:rPr spc="-60" dirty="0"/>
              <a:t> </a:t>
            </a:r>
            <a:r>
              <a:rPr spc="-10" dirty="0"/>
              <a:t>Nachos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54186" y="6398558"/>
            <a:ext cx="1917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" y="1676400"/>
            <a:ext cx="3505200" cy="270256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P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() { 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//</a:t>
            </a:r>
            <a:r>
              <a:rPr sz="1600" spc="-4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wait</a:t>
            </a:r>
            <a:endParaRPr sz="1600">
              <a:latin typeface="Arial"/>
              <a:cs typeface="Arial"/>
            </a:endParaRPr>
          </a:p>
          <a:p>
            <a:pPr marL="201295" marR="1652905">
              <a:lnSpc>
                <a:spcPct val="120000"/>
              </a:lnSpc>
            </a:pP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Disable interrupts</a:t>
            </a: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; 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if (value == 0)</a:t>
            </a:r>
            <a:r>
              <a:rPr sz="16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315595" marR="15748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add currentThread to waitQueue;  KThread.sleep();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//</a:t>
            </a:r>
            <a:r>
              <a:rPr sz="1600" spc="1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currentThread</a:t>
            </a:r>
            <a:endParaRPr sz="16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value = value –</a:t>
            </a:r>
            <a:r>
              <a:rPr sz="16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1;</a:t>
            </a:r>
            <a:endParaRPr sz="16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spcBef>
                <a:spcPts val="380"/>
              </a:spcBef>
            </a:pP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Enable</a:t>
            </a:r>
            <a:r>
              <a:rPr sz="1600" i="1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interrupts</a:t>
            </a: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5400" y="1676400"/>
            <a:ext cx="3429000" cy="211074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V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() { 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//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signal</a:t>
            </a:r>
            <a:endParaRPr sz="1600">
              <a:latin typeface="Arial"/>
              <a:cs typeface="Arial"/>
            </a:endParaRPr>
          </a:p>
          <a:p>
            <a:pPr marL="201930">
              <a:lnSpc>
                <a:spcPct val="100000"/>
              </a:lnSpc>
              <a:spcBef>
                <a:spcPts val="385"/>
              </a:spcBef>
            </a:pP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Disable</a:t>
            </a:r>
            <a:r>
              <a:rPr sz="1600" i="1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interrupts</a:t>
            </a: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201930" marR="31242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thread = get next on waitQueue;  thread.ready();</a:t>
            </a:r>
            <a:endParaRPr sz="1600">
              <a:latin typeface="Arial"/>
              <a:cs typeface="Arial"/>
            </a:endParaRPr>
          </a:p>
          <a:p>
            <a:pPr marL="20193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value = value +</a:t>
            </a:r>
            <a:r>
              <a:rPr sz="16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1;</a:t>
            </a:r>
            <a:endParaRPr sz="1600">
              <a:latin typeface="Arial"/>
              <a:cs typeface="Arial"/>
            </a:endParaRPr>
          </a:p>
          <a:p>
            <a:pPr marL="201930">
              <a:lnSpc>
                <a:spcPct val="100000"/>
              </a:lnSpc>
              <a:spcBef>
                <a:spcPts val="385"/>
              </a:spcBef>
            </a:pP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Enable</a:t>
            </a:r>
            <a:r>
              <a:rPr sz="1600" i="1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interrupts</a:t>
            </a: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0"/>
            <a:ext cx="8132826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19" y="478536"/>
            <a:ext cx="4943094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149" y="0"/>
            <a:ext cx="73291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Interrupts </a:t>
            </a:r>
            <a:r>
              <a:rPr spc="-5" dirty="0"/>
              <a:t>Disabled</a:t>
            </a:r>
            <a:r>
              <a:rPr spc="-20" dirty="0"/>
              <a:t> </a:t>
            </a:r>
            <a:r>
              <a:rPr spc="-5" dirty="0"/>
              <a:t>During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Context</a:t>
            </a:r>
            <a:r>
              <a:rPr spc="-75" dirty="0"/>
              <a:t> </a:t>
            </a:r>
            <a:r>
              <a:rPr spc="-10" dirty="0"/>
              <a:t>Switch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" y="3546347"/>
            <a:ext cx="3505200" cy="270256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Semaphore::P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() { 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//</a:t>
            </a:r>
            <a:r>
              <a:rPr sz="1600" spc="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50092"/>
                </a:solidFill>
                <a:latin typeface="Arial"/>
                <a:cs typeface="Arial"/>
              </a:rPr>
              <a:t>wait</a:t>
            </a:r>
            <a:endParaRPr sz="16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spcBef>
                <a:spcPts val="384"/>
              </a:spcBef>
            </a:pP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Disable</a:t>
            </a:r>
            <a:r>
              <a:rPr sz="1600" i="1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interrupts</a:t>
            </a: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if (value == 0)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315595" marR="15748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add currentThread to waitQueue;  KThread.sleep();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//</a:t>
            </a:r>
            <a:r>
              <a:rPr sz="1600" spc="1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currentThread</a:t>
            </a:r>
            <a:endParaRPr sz="16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value = value –</a:t>
            </a:r>
            <a:r>
              <a:rPr sz="16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1;</a:t>
            </a:r>
            <a:endParaRPr sz="16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spcBef>
                <a:spcPts val="380"/>
              </a:spcBef>
            </a:pP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Enable</a:t>
            </a:r>
            <a:r>
              <a:rPr sz="1600" i="1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interrupts</a:t>
            </a: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" y="1546860"/>
            <a:ext cx="3505200" cy="1815464"/>
          </a:xfrm>
          <a:custGeom>
            <a:avLst/>
            <a:gdLst/>
            <a:ahLst/>
            <a:cxnLst/>
            <a:rect l="l" t="t" r="r" b="b"/>
            <a:pathLst>
              <a:path w="3505200" h="1815464">
                <a:moveTo>
                  <a:pt x="0" y="1815083"/>
                </a:moveTo>
                <a:lnTo>
                  <a:pt x="3505200" y="1815083"/>
                </a:lnTo>
                <a:lnTo>
                  <a:pt x="3505200" y="0"/>
                </a:lnTo>
                <a:lnTo>
                  <a:pt x="0" y="0"/>
                </a:lnTo>
                <a:lnTo>
                  <a:pt x="0" y="1815083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540" y="1525422"/>
            <a:ext cx="3192145" cy="17818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KThread::yield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()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127000" marR="5080">
              <a:lnSpc>
                <a:spcPct val="120000"/>
              </a:lnSpc>
            </a:pP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Disable interrupts</a:t>
            </a: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; 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currentThread.ready();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// add to Q 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runNextThread();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// context switch 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Enable</a:t>
            </a:r>
            <a:r>
              <a:rPr sz="1600" i="1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interrupts</a:t>
            </a: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0" y="3813047"/>
            <a:ext cx="3352800" cy="1521460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87630" marR="1614805">
              <a:lnSpc>
                <a:spcPts val="2300"/>
              </a:lnSpc>
              <a:spcBef>
                <a:spcPts val="55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[Semaphore::P] 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Disable interrupts; 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if (value == 0)</a:t>
            </a:r>
            <a:r>
              <a:rPr sz="16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201930">
              <a:lnSpc>
                <a:spcPct val="100000"/>
              </a:lnSpc>
              <a:spcBef>
                <a:spcPts val="24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add currentThread to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waitQueue;</a:t>
            </a:r>
            <a:endParaRPr sz="1600">
              <a:latin typeface="Arial"/>
              <a:cs typeface="Arial"/>
            </a:endParaRPr>
          </a:p>
          <a:p>
            <a:pPr marL="20193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Kthread.sleep();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3500" y="1600200"/>
            <a:ext cx="76200" cy="4724400"/>
          </a:xfrm>
          <a:custGeom>
            <a:avLst/>
            <a:gdLst/>
            <a:ahLst/>
            <a:cxnLst/>
            <a:rect l="l" t="t" r="r" b="b"/>
            <a:pathLst>
              <a:path w="76200" h="4724400">
                <a:moveTo>
                  <a:pt x="0" y="4597400"/>
                </a:moveTo>
                <a:lnTo>
                  <a:pt x="38100" y="4724400"/>
                </a:lnTo>
                <a:lnTo>
                  <a:pt x="60956" y="4648212"/>
                </a:lnTo>
                <a:lnTo>
                  <a:pt x="31750" y="4648212"/>
                </a:lnTo>
                <a:lnTo>
                  <a:pt x="31750" y="4639733"/>
                </a:lnTo>
                <a:lnTo>
                  <a:pt x="0" y="4597400"/>
                </a:lnTo>
                <a:close/>
              </a:path>
              <a:path w="76200" h="4724400">
                <a:moveTo>
                  <a:pt x="31750" y="4639733"/>
                </a:moveTo>
                <a:lnTo>
                  <a:pt x="31750" y="4648212"/>
                </a:lnTo>
                <a:lnTo>
                  <a:pt x="44450" y="4648212"/>
                </a:lnTo>
                <a:lnTo>
                  <a:pt x="38100" y="4648200"/>
                </a:lnTo>
                <a:lnTo>
                  <a:pt x="31750" y="4639733"/>
                </a:lnTo>
                <a:close/>
              </a:path>
              <a:path w="76200" h="4724400">
                <a:moveTo>
                  <a:pt x="76200" y="4597400"/>
                </a:moveTo>
                <a:lnTo>
                  <a:pt x="44450" y="4639733"/>
                </a:lnTo>
                <a:lnTo>
                  <a:pt x="44450" y="4648212"/>
                </a:lnTo>
                <a:lnTo>
                  <a:pt x="60960" y="4648200"/>
                </a:lnTo>
                <a:lnTo>
                  <a:pt x="76200" y="4597400"/>
                </a:lnTo>
                <a:close/>
              </a:path>
              <a:path w="76200" h="4724400">
                <a:moveTo>
                  <a:pt x="44450" y="0"/>
                </a:moveTo>
                <a:lnTo>
                  <a:pt x="31750" y="0"/>
                </a:lnTo>
                <a:lnTo>
                  <a:pt x="31750" y="4639733"/>
                </a:lnTo>
                <a:lnTo>
                  <a:pt x="38100" y="4648200"/>
                </a:lnTo>
                <a:lnTo>
                  <a:pt x="44450" y="4639733"/>
                </a:lnTo>
                <a:lnTo>
                  <a:pt x="44450" y="0"/>
                </a:lnTo>
                <a:close/>
              </a:path>
              <a:path w="76200" h="4724400">
                <a:moveTo>
                  <a:pt x="44450" y="4639733"/>
                </a:moveTo>
                <a:lnTo>
                  <a:pt x="38100" y="4648200"/>
                </a:lnTo>
                <a:lnTo>
                  <a:pt x="44450" y="4648200"/>
                </a:lnTo>
                <a:lnTo>
                  <a:pt x="44450" y="4639733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34000" y="5394959"/>
            <a:ext cx="3352800" cy="929640"/>
          </a:xfrm>
          <a:prstGeom prst="rect">
            <a:avLst/>
          </a:prstGeom>
          <a:solidFill>
            <a:srgbClr val="CCFFFF"/>
          </a:solidFill>
          <a:ln w="9144">
            <a:solidFill>
              <a:srgbClr val="222222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95"/>
              </a:spcBef>
            </a:pPr>
            <a:r>
              <a:rPr sz="1600" b="1" spc="-10" dirty="0">
                <a:solidFill>
                  <a:srgbClr val="222222"/>
                </a:solidFill>
                <a:latin typeface="Arial"/>
                <a:cs typeface="Arial"/>
              </a:rPr>
              <a:t>[KThread::yield]</a:t>
            </a:r>
            <a:endParaRPr sz="1600">
              <a:latin typeface="Arial"/>
              <a:cs typeface="Arial"/>
            </a:endParaRPr>
          </a:p>
          <a:p>
            <a:pPr marL="87630" marR="527050">
              <a:lnSpc>
                <a:spcPct val="120000"/>
              </a:lnSpc>
            </a:pP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(Returns from runNextThread) 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Enable</a:t>
            </a:r>
            <a:r>
              <a:rPr sz="1600" i="1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interrupts;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4000" y="1524000"/>
            <a:ext cx="3352800" cy="1225550"/>
          </a:xfrm>
          <a:prstGeom prst="rect">
            <a:avLst/>
          </a:prstGeom>
          <a:solidFill>
            <a:srgbClr val="CCFFFF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85"/>
              </a:spcBef>
            </a:pPr>
            <a:r>
              <a:rPr sz="1600" b="1" spc="-10" dirty="0">
                <a:solidFill>
                  <a:srgbClr val="222222"/>
                </a:solidFill>
                <a:latin typeface="Arial"/>
                <a:cs typeface="Arial"/>
              </a:rPr>
              <a:t>[KThread::yield]</a:t>
            </a:r>
            <a:endParaRPr sz="1600">
              <a:latin typeface="Arial"/>
              <a:cs typeface="Arial"/>
            </a:endParaRPr>
          </a:p>
          <a:p>
            <a:pPr marL="87630" marR="1220470">
              <a:lnSpc>
                <a:spcPct val="120000"/>
              </a:lnSpc>
            </a:pP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Disable interrupts; 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currentThread.ready();  runNextThread();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4000" y="2819400"/>
            <a:ext cx="3352800" cy="929640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85"/>
              </a:spcBef>
            </a:pPr>
            <a:r>
              <a:rPr sz="1600" b="1" spc="-10" dirty="0">
                <a:solidFill>
                  <a:srgbClr val="222222"/>
                </a:solidFill>
                <a:latin typeface="Arial"/>
                <a:cs typeface="Arial"/>
              </a:rPr>
              <a:t>[KThread::yield]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0"/>
              </a:spcBef>
            </a:pP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(Returns from</a:t>
            </a:r>
            <a:r>
              <a:rPr sz="1600" i="1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runNextThread)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5"/>
              </a:spcBef>
            </a:pP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Enable</a:t>
            </a:r>
            <a:r>
              <a:rPr sz="1600" i="1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interrupts;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05200" y="2731897"/>
            <a:ext cx="1144270" cy="208279"/>
          </a:xfrm>
          <a:custGeom>
            <a:avLst/>
            <a:gdLst/>
            <a:ahLst/>
            <a:cxnLst/>
            <a:rect l="l" t="t" r="r" b="b"/>
            <a:pathLst>
              <a:path w="1144270" h="208280">
                <a:moveTo>
                  <a:pt x="84660" y="24606"/>
                </a:moveTo>
                <a:lnTo>
                  <a:pt x="75184" y="29590"/>
                </a:lnTo>
                <a:lnTo>
                  <a:pt x="82497" y="37157"/>
                </a:lnTo>
                <a:lnTo>
                  <a:pt x="1141984" y="208025"/>
                </a:lnTo>
                <a:lnTo>
                  <a:pt x="1144015" y="195579"/>
                </a:lnTo>
                <a:lnTo>
                  <a:pt x="84660" y="24606"/>
                </a:lnTo>
                <a:close/>
              </a:path>
              <a:path w="1144270" h="208280">
                <a:moveTo>
                  <a:pt x="131445" y="0"/>
                </a:moveTo>
                <a:lnTo>
                  <a:pt x="0" y="17399"/>
                </a:lnTo>
                <a:lnTo>
                  <a:pt x="119252" y="75183"/>
                </a:lnTo>
                <a:lnTo>
                  <a:pt x="82497" y="37157"/>
                </a:lnTo>
                <a:lnTo>
                  <a:pt x="74167" y="35813"/>
                </a:lnTo>
                <a:lnTo>
                  <a:pt x="76200" y="23240"/>
                </a:lnTo>
                <a:lnTo>
                  <a:pt x="87257" y="23240"/>
                </a:lnTo>
                <a:lnTo>
                  <a:pt x="131445" y="0"/>
                </a:lnTo>
                <a:close/>
              </a:path>
              <a:path w="1144270" h="208280">
                <a:moveTo>
                  <a:pt x="76200" y="23240"/>
                </a:moveTo>
                <a:lnTo>
                  <a:pt x="74167" y="35813"/>
                </a:lnTo>
                <a:lnTo>
                  <a:pt x="82497" y="37157"/>
                </a:lnTo>
                <a:lnTo>
                  <a:pt x="75184" y="29590"/>
                </a:lnTo>
                <a:lnTo>
                  <a:pt x="84660" y="24606"/>
                </a:lnTo>
                <a:lnTo>
                  <a:pt x="76200" y="23240"/>
                </a:lnTo>
                <a:close/>
              </a:path>
              <a:path w="1144270" h="208280">
                <a:moveTo>
                  <a:pt x="87257" y="23240"/>
                </a:moveTo>
                <a:lnTo>
                  <a:pt x="76200" y="23240"/>
                </a:lnTo>
                <a:lnTo>
                  <a:pt x="84660" y="24606"/>
                </a:lnTo>
                <a:lnTo>
                  <a:pt x="87257" y="2324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1361" y="2515361"/>
            <a:ext cx="274320" cy="847725"/>
          </a:xfrm>
          <a:custGeom>
            <a:avLst/>
            <a:gdLst/>
            <a:ahLst/>
            <a:cxnLst/>
            <a:rect l="l" t="t" r="r" b="b"/>
            <a:pathLst>
              <a:path w="274320" h="847725">
                <a:moveTo>
                  <a:pt x="274320" y="847343"/>
                </a:moveTo>
                <a:lnTo>
                  <a:pt x="220956" y="838227"/>
                </a:lnTo>
                <a:lnTo>
                  <a:pt x="177355" y="813371"/>
                </a:lnTo>
                <a:lnTo>
                  <a:pt x="147947" y="776513"/>
                </a:lnTo>
                <a:lnTo>
                  <a:pt x="137160" y="731392"/>
                </a:lnTo>
                <a:lnTo>
                  <a:pt x="137160" y="539623"/>
                </a:lnTo>
                <a:lnTo>
                  <a:pt x="126372" y="494502"/>
                </a:lnTo>
                <a:lnTo>
                  <a:pt x="96964" y="457644"/>
                </a:lnTo>
                <a:lnTo>
                  <a:pt x="53363" y="432788"/>
                </a:lnTo>
                <a:lnTo>
                  <a:pt x="0" y="423672"/>
                </a:lnTo>
                <a:lnTo>
                  <a:pt x="53363" y="414555"/>
                </a:lnTo>
                <a:lnTo>
                  <a:pt x="96964" y="389699"/>
                </a:lnTo>
                <a:lnTo>
                  <a:pt x="126372" y="352841"/>
                </a:lnTo>
                <a:lnTo>
                  <a:pt x="137160" y="307721"/>
                </a:lnTo>
                <a:lnTo>
                  <a:pt x="137160" y="115950"/>
                </a:lnTo>
                <a:lnTo>
                  <a:pt x="147947" y="70830"/>
                </a:lnTo>
                <a:lnTo>
                  <a:pt x="177355" y="33972"/>
                </a:lnTo>
                <a:lnTo>
                  <a:pt x="220956" y="9116"/>
                </a:lnTo>
                <a:lnTo>
                  <a:pt x="274320" y="0"/>
                </a:lnTo>
              </a:path>
            </a:pathLst>
          </a:custGeom>
          <a:ln w="19811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54186" y="6398558"/>
            <a:ext cx="1917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305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/>
              <a:t>Get Operation – Nope!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4186" y="6398558"/>
            <a:ext cx="1917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9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402195" cy="49039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222222"/>
                </a:solidFill>
                <a:latin typeface="Arial"/>
                <a:cs typeface="Arial"/>
              </a:rPr>
              <a:t>We can’t add a get() to get the value from a semaphore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222222"/>
                </a:solidFill>
                <a:latin typeface="Arial"/>
                <a:cs typeface="Arial"/>
              </a:rPr>
              <a:t>It could change between when we get() it and when we try to use what we got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222222"/>
                </a:solidFill>
                <a:latin typeface="Arial"/>
                <a:cs typeface="Arial"/>
              </a:rPr>
              <a:t>It can go up via a V() or down via a P()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222222"/>
                </a:solidFill>
                <a:latin typeface="Arial"/>
                <a:cs typeface="Arial"/>
              </a:rPr>
              <a:t>It would necessarily be useless – and harmful if used. 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222222"/>
                </a:solidFill>
                <a:latin typeface="Arial"/>
                <a:cs typeface="Arial"/>
              </a:rPr>
              <a:t>Students ask, “What if a stale value is okay?”</a:t>
            </a:r>
          </a:p>
          <a:p>
            <a:pPr marL="812800" lvl="1" indent="-342900"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srgbClr val="222222"/>
                </a:solidFill>
                <a:latin typeface="Arial"/>
                <a:cs typeface="Arial"/>
              </a:rPr>
              <a:t>Just make a call to </a:t>
            </a:r>
            <a:r>
              <a:rPr lang="en-US" sz="2000" spc="-5" dirty="0" err="1">
                <a:solidFill>
                  <a:srgbClr val="222222"/>
                </a:solidFill>
                <a:latin typeface="Arial"/>
                <a:cs typeface="Arial"/>
              </a:rPr>
              <a:t>Random.randInt</a:t>
            </a:r>
            <a:r>
              <a:rPr lang="en-US" sz="2000" spc="-5" dirty="0">
                <a:solidFill>
                  <a:srgbClr val="222222"/>
                </a:solidFill>
                <a:latin typeface="Arial"/>
                <a:cs typeface="Arial"/>
              </a:rPr>
              <a:t>() instead!</a:t>
            </a:r>
          </a:p>
          <a:p>
            <a:pPr marL="812800" lvl="1" indent="-342900"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srgbClr val="222222"/>
                </a:solidFill>
                <a:latin typeface="Arial"/>
                <a:cs typeface="Arial"/>
              </a:rPr>
              <a:t>Since whatever you could get from the semaphore could get incremented or decremented any number of times before use, a random number within the proper range really, really, really is just as good. 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2227</Words>
  <Application>Microsoft Office PowerPoint</Application>
  <PresentationFormat>On-screen Show (4:3)</PresentationFormat>
  <Paragraphs>303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Unicode MS</vt:lpstr>
      <vt:lpstr>Arial</vt:lpstr>
      <vt:lpstr>Arial Black</vt:lpstr>
      <vt:lpstr>Calibri</vt:lpstr>
      <vt:lpstr>Courier New</vt:lpstr>
      <vt:lpstr>Times New Roman</vt:lpstr>
      <vt:lpstr>Wingdings</vt:lpstr>
      <vt:lpstr>Office Theme</vt:lpstr>
      <vt:lpstr>CSE 120 Principles of Operating</vt:lpstr>
      <vt:lpstr>Higher-Level Synchronization</vt:lpstr>
      <vt:lpstr>Semaphores</vt:lpstr>
      <vt:lpstr>Blocking in Semaphores</vt:lpstr>
      <vt:lpstr>Semaphore Types</vt:lpstr>
      <vt:lpstr>Using Semaphores</vt:lpstr>
      <vt:lpstr>Semaphores in Nachos</vt:lpstr>
      <vt:lpstr>Interrupts Disabled During Context Switch</vt:lpstr>
      <vt:lpstr>Get Operation – Nope!</vt:lpstr>
      <vt:lpstr>Semaphore Questions</vt:lpstr>
      <vt:lpstr>Counting vs Binary Semaphores</vt:lpstr>
      <vt:lpstr>Semaphore Summary</vt:lpstr>
      <vt:lpstr>Condition Variables</vt:lpstr>
      <vt:lpstr>Condition Variables</vt:lpstr>
      <vt:lpstr>Why the mutex?</vt:lpstr>
      <vt:lpstr>About that if…don’t do that!</vt:lpstr>
      <vt:lpstr>Typical Use</vt:lpstr>
      <vt:lpstr>Typical Use (cont.)</vt:lpstr>
      <vt:lpstr>Using Cond Vars &amp; Locks</vt:lpstr>
      <vt:lpstr>Condition Vars != Semaphores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120</dc:title>
  <dc:creator>Geoff Voelker</dc:creator>
  <cp:lastModifiedBy>gkesden@gmail.com</cp:lastModifiedBy>
  <cp:revision>4</cp:revision>
  <dcterms:created xsi:type="dcterms:W3CDTF">2017-04-25T17:51:06Z</dcterms:created>
  <dcterms:modified xsi:type="dcterms:W3CDTF">2017-04-26T08:53:16Z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2017-04-26T00:00:00Z</vt:filetime>
  </property>
</Properties>
</file>