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2" y="-9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149" y="595376"/>
            <a:ext cx="83757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789"/>
            <a:ext cx="8327898" cy="448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49" y="-14782"/>
            <a:ext cx="57804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575" y="1553483"/>
            <a:ext cx="7654848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94709" y="6398558"/>
            <a:ext cx="235521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9658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380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980" y="686816"/>
            <a:ext cx="64014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9900"/>
                </a:solidFill>
              </a:rPr>
              <a:t>CSE</a:t>
            </a:r>
            <a:r>
              <a:rPr spc="-80" dirty="0">
                <a:solidFill>
                  <a:srgbClr val="009900"/>
                </a:solidFill>
              </a:rPr>
              <a:t> </a:t>
            </a:r>
            <a:r>
              <a:rPr spc="-5" dirty="0">
                <a:solidFill>
                  <a:srgbClr val="009900"/>
                </a:solidFill>
              </a:rPr>
              <a:t>120</a:t>
            </a: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009900"/>
                </a:solidFill>
              </a:rPr>
              <a:t>Principles </a:t>
            </a:r>
            <a:r>
              <a:rPr spc="-5" dirty="0">
                <a:solidFill>
                  <a:srgbClr val="009900"/>
                </a:solidFill>
              </a:rPr>
              <a:t>of</a:t>
            </a:r>
            <a:r>
              <a:rPr spc="-25" dirty="0">
                <a:solidFill>
                  <a:srgbClr val="009900"/>
                </a:solidFill>
              </a:rPr>
              <a:t> </a:t>
            </a:r>
            <a:r>
              <a:rPr spc="-5" dirty="0">
                <a:solidFill>
                  <a:srgbClr val="009900"/>
                </a:solidFill>
              </a:rPr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3327" y="3817620"/>
            <a:ext cx="4684014" cy="787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57910" y="1601798"/>
            <a:ext cx="7624090" cy="2817802"/>
          </a:xfrm>
          <a:prstGeom prst="rect">
            <a:avLst/>
          </a:prstGeom>
        </p:spPr>
        <p:txBody>
          <a:bodyPr vert="horz" wrap="square" lIns="0" tIns="364851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3895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8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3245"/>
              </a:spcBef>
            </a:pPr>
            <a:r>
              <a:rPr sz="2800" spc="-5" dirty="0">
                <a:solidFill>
                  <a:srgbClr val="FF3300"/>
                </a:solidFill>
              </a:rPr>
              <a:t>Lecture 6:</a:t>
            </a:r>
            <a:r>
              <a:rPr sz="2800" spc="35" dirty="0">
                <a:solidFill>
                  <a:srgbClr val="FF3300"/>
                </a:solidFill>
              </a:rPr>
              <a:t> </a:t>
            </a:r>
            <a:r>
              <a:rPr sz="2800" spc="-5" dirty="0">
                <a:solidFill>
                  <a:srgbClr val="FF3300"/>
                </a:solidFill>
              </a:rPr>
              <a:t>Synchronization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5290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894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How Interleaved </a:t>
            </a:r>
            <a:r>
              <a:rPr spc="-5" dirty="0"/>
              <a:t>Can </a:t>
            </a:r>
            <a:r>
              <a:rPr dirty="0"/>
              <a:t>It</a:t>
            </a:r>
            <a:r>
              <a:rPr spc="-5" dirty="0"/>
              <a:t> </a:t>
            </a:r>
            <a:r>
              <a:rPr spc="-10" dirty="0"/>
              <a:t>Get?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6650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34228" y="3500628"/>
          <a:ext cx="3200400" cy="252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...............</a:t>
                      </a:r>
                      <a:r>
                        <a:rPr sz="1600" spc="1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get_balance(account);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balance =</a:t>
                      </a:r>
                      <a:r>
                        <a:rPr sz="16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get_balance(account);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balance =</a:t>
                      </a:r>
                      <a:r>
                        <a:rPr sz="1600" spc="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...................................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balance = balance –</a:t>
                      </a:r>
                      <a:r>
                        <a:rPr sz="1600" spc="-3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amount;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balance = balance –</a:t>
                      </a:r>
                      <a:r>
                        <a:rPr sz="1600" spc="-3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amount;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put_balance(account,</a:t>
                      </a:r>
                      <a:r>
                        <a:rPr sz="1600" spc="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balance);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put_balance(account,</a:t>
                      </a:r>
                      <a:r>
                        <a:rPr sz="1600" spc="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balance);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65454" y="1553337"/>
            <a:ext cx="6934200" cy="36169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contorted can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interleavings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be?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We'll assume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the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atomic operations are  instructions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reads and writes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words)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Some architectures don't even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give you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that!</a:t>
            </a:r>
            <a:endParaRPr sz="2000">
              <a:latin typeface="Arial"/>
              <a:cs typeface="Arial"/>
            </a:endParaRPr>
          </a:p>
          <a:p>
            <a:pPr marL="355600" marR="2742565" indent="-342900">
              <a:lnSpc>
                <a:spcPts val="2590"/>
              </a:lnSpc>
              <a:spcBef>
                <a:spcPts val="61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We'll assume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context  switch can occur at any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355600" marR="2531745" indent="-342900">
              <a:lnSpc>
                <a:spcPct val="90000"/>
              </a:lnSpc>
              <a:spcBef>
                <a:spcPts val="53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We'll assume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you can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delay a thread as long as you  like as long as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it's not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delayed  forever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2315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790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Mutual</a:t>
            </a:r>
            <a:r>
              <a:rPr spc="-70" dirty="0"/>
              <a:t> </a:t>
            </a:r>
            <a:r>
              <a:rPr spc="-10" dirty="0"/>
              <a:t>Exclusion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89913"/>
            <a:ext cx="7409815" cy="3860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40385" indent="-342900">
              <a:lnSpc>
                <a:spcPts val="2590"/>
              </a:lnSpc>
              <a:spcBef>
                <a:spcPts val="42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mutual exclusion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synchronize  access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shared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allows us to have larger atomic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74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mutual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exclusion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synchronize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4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 is called a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critical</a:t>
            </a:r>
            <a:r>
              <a:rPr sz="2400" spc="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section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one thread at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execute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 other threads are forced to wait on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a thread leaves a critical section, another can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Example: sharing your bathroom with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housemates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requirements would you place on a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section?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90076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8375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Critical </a:t>
            </a:r>
            <a:r>
              <a:rPr spc="-10" dirty="0"/>
              <a:t>Section</a:t>
            </a:r>
            <a:r>
              <a:rPr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7985" indent="-354965">
              <a:lnSpc>
                <a:spcPct val="100000"/>
              </a:lnSpc>
              <a:spcBef>
                <a:spcPts val="675"/>
              </a:spcBef>
              <a:buClr>
                <a:srgbClr val="222222"/>
              </a:buClr>
              <a:buAutoNum type="arabicParenR"/>
              <a:tabLst>
                <a:tab pos="389255" algn="l"/>
              </a:tabLst>
            </a:pPr>
            <a:r>
              <a:rPr spc="-5" dirty="0"/>
              <a:t>Mutual exclusion</a:t>
            </a:r>
            <a:r>
              <a:rPr spc="5" dirty="0"/>
              <a:t> </a:t>
            </a:r>
            <a:r>
              <a:rPr spc="-5" dirty="0"/>
              <a:t>(mutex)</a:t>
            </a:r>
          </a:p>
          <a:p>
            <a:pPr marL="77660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7240" algn="l"/>
                <a:tab pos="77787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one thread is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critical section, then no other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387985" indent="-354965">
              <a:lnSpc>
                <a:spcPct val="100000"/>
              </a:lnSpc>
              <a:spcBef>
                <a:spcPts val="570"/>
              </a:spcBef>
              <a:buClr>
                <a:srgbClr val="222222"/>
              </a:buClr>
              <a:buAutoNum type="arabicParenR"/>
              <a:tabLst>
                <a:tab pos="389255" algn="l"/>
              </a:tabLst>
            </a:pPr>
            <a:r>
              <a:rPr spc="-5" dirty="0"/>
              <a:t>Progress</a:t>
            </a:r>
          </a:p>
          <a:p>
            <a:pPr marL="77660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7240" algn="l"/>
                <a:tab pos="77787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some thread 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critical section, then T cannot  prevent some other thread S from entering the critical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77660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7240" algn="l"/>
                <a:tab pos="77787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thread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critical section will eventually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leave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387985" indent="-354965">
              <a:lnSpc>
                <a:spcPct val="100000"/>
              </a:lnSpc>
              <a:spcBef>
                <a:spcPts val="570"/>
              </a:spcBef>
              <a:buClr>
                <a:srgbClr val="222222"/>
              </a:buClr>
              <a:buAutoNum type="arabicParenR"/>
              <a:tabLst>
                <a:tab pos="389255" algn="l"/>
              </a:tabLst>
            </a:pPr>
            <a:r>
              <a:rPr spc="-5" dirty="0"/>
              <a:t>Bounded waiting </a:t>
            </a:r>
            <a:r>
              <a:rPr dirty="0"/>
              <a:t>(no</a:t>
            </a:r>
            <a:r>
              <a:rPr spc="-5" dirty="0"/>
              <a:t> </a:t>
            </a:r>
            <a:r>
              <a:rPr dirty="0"/>
              <a:t>starvation)</a:t>
            </a:r>
          </a:p>
          <a:p>
            <a:pPr marL="776605" marR="18796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7240" algn="l"/>
                <a:tab pos="77787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some thread 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waiting on the critical section, then T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will  eventually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critical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387985" indent="-354965">
              <a:lnSpc>
                <a:spcPct val="100000"/>
              </a:lnSpc>
              <a:spcBef>
                <a:spcPts val="570"/>
              </a:spcBef>
              <a:buClr>
                <a:srgbClr val="222222"/>
              </a:buClr>
              <a:buAutoNum type="arabicParenR"/>
              <a:tabLst>
                <a:tab pos="389255" algn="l"/>
              </a:tabLst>
            </a:pPr>
            <a:r>
              <a:rPr dirty="0"/>
              <a:t>Performance</a:t>
            </a:r>
          </a:p>
          <a:p>
            <a:pPr marL="776605" marR="39624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7240" algn="l"/>
                <a:tab pos="77787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overhead of entering and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exiting 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critical section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 small with respect to the work being done within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32536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694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About</a:t>
            </a:r>
            <a:r>
              <a:rPr spc="-6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3337"/>
            <a:ext cx="7666355" cy="4355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are three kinds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requirements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we'll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Safety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property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nothing bad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Mutex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Liveness property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: something good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Progress, Bounded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Performance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requirement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 marL="355600" marR="87693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Properties hold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each run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while performance  depends on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all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2400" spc="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runs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Rule of thumb: When designing a concurrent algorithm,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worry  about safety first (but don't forget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liveness!).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7794498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5284470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69932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Mechanisms For</a:t>
            </a:r>
            <a:r>
              <a:rPr spc="-45" dirty="0"/>
              <a:t> </a:t>
            </a:r>
            <a:r>
              <a:rPr spc="-5" dirty="0"/>
              <a:t>Building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Critical</a:t>
            </a:r>
            <a:r>
              <a:rPr spc="-35" dirty="0"/>
              <a:t> </a:t>
            </a:r>
            <a:r>
              <a:rPr spc="-10" dirty="0"/>
              <a:t>Sections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65454" y="1400183"/>
            <a:ext cx="7459345" cy="49352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Atomic</a:t>
            </a:r>
            <a:r>
              <a:rPr sz="2400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read/write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it be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done?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Locks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Primitive,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minimal semantics, used to build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others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Semaphores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Basic, easy to get the hang of, but hard to program</a:t>
            </a:r>
            <a:r>
              <a:rPr sz="2000" spc="-2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Monitors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High-level, requires language support, operations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implicit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Messages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28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Simple model of communication and synchronization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based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 atomic transfer of data across a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 application to distributed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756285" marR="55880" lvl="1" indent="-286385">
              <a:lnSpc>
                <a:spcPts val="2160"/>
              </a:lnSpc>
              <a:spcBef>
                <a:spcPts val="50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Messages for synchronization are straightforward (once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  see how the others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work)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9060179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666521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83197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Mutual Exclusion with</a:t>
            </a:r>
            <a:r>
              <a:rPr spc="-35" dirty="0"/>
              <a:t> </a:t>
            </a:r>
            <a:r>
              <a:rPr spc="-5" dirty="0"/>
              <a:t>Atomic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Read/Writes: First</a:t>
            </a:r>
            <a:r>
              <a:rPr spc="-35" dirty="0"/>
              <a:t> </a:t>
            </a:r>
            <a:r>
              <a:rPr spc="-10" dirty="0"/>
              <a:t>Try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85800" y="1981200"/>
            <a:ext cx="3429000" cy="156845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(true)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 marR="1576070">
              <a:lnSpc>
                <a:spcPct val="10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(turn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1) ; 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critical section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turn =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2;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outside of critical</a:t>
            </a:r>
            <a:r>
              <a:rPr sz="1600" i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1981200"/>
            <a:ext cx="3429000" cy="156845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(true)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6230" marR="1575435">
              <a:lnSpc>
                <a:spcPct val="10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(turn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2) ; 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critical section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turn =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outside of critical</a:t>
            </a:r>
            <a:r>
              <a:rPr sz="1600" i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500" y="1559052"/>
            <a:ext cx="3429000" cy="34607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int turn =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839" y="3789426"/>
            <a:ext cx="8254365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is called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alternation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satisfies</a:t>
            </a:r>
            <a:r>
              <a:rPr sz="2000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mutex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69900" marR="215900">
              <a:lnSpc>
                <a:spcPct val="102200"/>
              </a:lnSpc>
              <a:spcBef>
                <a:spcPts val="155"/>
              </a:spcBef>
              <a:buSzPct val="111111"/>
              <a:buChar char="•"/>
              <a:tabLst>
                <a:tab pos="629285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blue is in the critical section, then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turn ==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1 and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yellow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is in the critical  section then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turn ==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1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1800" spc="-15" dirty="0">
                <a:solidFill>
                  <a:srgbClr val="D50092"/>
                </a:solidFill>
                <a:latin typeface="Arial"/>
                <a:cs typeface="Arial"/>
              </a:rPr>
              <a:t>why?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613410" indent="-143510">
              <a:lnSpc>
                <a:spcPct val="100000"/>
              </a:lnSpc>
              <a:buChar char="•"/>
              <a:tabLst>
                <a:tab pos="614045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(turn ==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1)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≡ (turn 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!=</a:t>
            </a:r>
            <a:r>
              <a:rPr sz="1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violates progress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the thread could go into an infinite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loop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outside of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 critical section, which will prevent the yellow one from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entering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7460742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6465570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6657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Mutex with Atomic</a:t>
            </a:r>
            <a:r>
              <a:rPr spc="-20" dirty="0"/>
              <a:t> </a:t>
            </a:r>
            <a:r>
              <a:rPr spc="-5" dirty="0"/>
              <a:t>R/W: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Peterson's</a:t>
            </a:r>
            <a:r>
              <a:rPr spc="-50" dirty="0"/>
              <a:t> </a:t>
            </a:r>
            <a:r>
              <a:rPr spc="-5" dirty="0"/>
              <a:t>Algorithm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85800" y="2286000"/>
            <a:ext cx="3429000" cy="205740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15595" marR="2117725" indent="-229235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(true) {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try1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true;  turn =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2;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(try2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&amp;&amp; turn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1)</a:t>
            </a:r>
            <a:r>
              <a:rPr sz="16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r>
              <a:rPr sz="1600" i="1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try1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false;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outside of critical</a:t>
            </a:r>
            <a:r>
              <a:rPr sz="1600" i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2286000"/>
            <a:ext cx="3429000" cy="205740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16230" marR="2117090" indent="-228600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(true) {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try2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true;  turn =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(try1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&amp;&amp; turn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2)</a:t>
            </a:r>
            <a:r>
              <a:rPr sz="16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r>
              <a:rPr sz="1600" i="1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try2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false;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outside of critical</a:t>
            </a:r>
            <a:r>
              <a:rPr sz="1600" i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500" y="1600200"/>
            <a:ext cx="3429000" cy="64008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int turn =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bool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try1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 false,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try2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6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false;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839" y="4964048"/>
            <a:ext cx="39490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05"/>
              </a:spcBef>
              <a:buChar char="•"/>
              <a:tabLst>
                <a:tab pos="16700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satisfies all the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requirements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Here's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22222"/>
                </a:solidFill>
                <a:latin typeface="Arial"/>
                <a:cs typeface="Arial"/>
              </a:rPr>
              <a:t>why...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7460742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6465570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6657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Mutex with Atomic</a:t>
            </a:r>
            <a:r>
              <a:rPr spc="-20" dirty="0"/>
              <a:t> </a:t>
            </a:r>
            <a:r>
              <a:rPr spc="-5" dirty="0"/>
              <a:t>R/W: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Peterson's</a:t>
            </a:r>
            <a:r>
              <a:rPr spc="-50" dirty="0"/>
              <a:t> </a:t>
            </a:r>
            <a:r>
              <a:rPr spc="-5" dirty="0"/>
              <a:t>Algorithm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85800" y="2101595"/>
            <a:ext cx="3429000" cy="3080385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(true)</a:t>
            </a:r>
            <a:r>
              <a:rPr sz="14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{¬ try1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115" indent="-198755">
              <a:lnSpc>
                <a:spcPct val="100000"/>
              </a:lnSpc>
              <a:buClr>
                <a:srgbClr val="CC0000"/>
              </a:buClr>
              <a:buAutoNum type="arabicPlain"/>
              <a:tabLst>
                <a:tab pos="285750" algn="l"/>
              </a:tabLst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try1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4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true;</a:t>
            </a:r>
            <a:endParaRPr sz="1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{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115" indent="-198755">
              <a:lnSpc>
                <a:spcPct val="100000"/>
              </a:lnSpc>
              <a:buClr>
                <a:srgbClr val="CC0000"/>
              </a:buClr>
              <a:buAutoNum type="arabicPlain" startAt="2"/>
              <a:tabLst>
                <a:tab pos="285750" algn="l"/>
              </a:tabLst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turn =</a:t>
            </a:r>
            <a:r>
              <a:rPr sz="14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2;</a:t>
            </a:r>
            <a:endParaRPr sz="1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{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115" indent="-198755">
              <a:lnSpc>
                <a:spcPct val="100000"/>
              </a:lnSpc>
              <a:buClr>
                <a:srgbClr val="CC0000"/>
              </a:buClr>
              <a:buAutoNum type="arabicPlain" startAt="3"/>
              <a:tabLst>
                <a:tab pos="285750" algn="l"/>
              </a:tabLst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while (try2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&amp;&amp; turn 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1)</a:t>
            </a:r>
            <a:r>
              <a:rPr sz="1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{ 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¬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try2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</a:t>
            </a:r>
            <a:endParaRPr sz="1400">
              <a:latin typeface="Cambria Math"/>
              <a:cs typeface="Cambria Math"/>
            </a:endParaRPr>
          </a:p>
          <a:p>
            <a:pPr marR="218440" algn="ctr">
              <a:lnSpc>
                <a:spcPct val="100000"/>
              </a:lnSpc>
            </a:pP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(try2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(yellow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at 6 or at 7))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400" i="1" spc="-5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r>
              <a:rPr sz="1400" i="1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  <a:p>
            <a:pPr marL="285115" indent="-198755">
              <a:lnSpc>
                <a:spcPct val="100000"/>
              </a:lnSpc>
              <a:buClr>
                <a:srgbClr val="CC0000"/>
              </a:buClr>
              <a:buAutoNum type="arabicPlain" startAt="4"/>
              <a:tabLst>
                <a:tab pos="285750" algn="l"/>
              </a:tabLst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try1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4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false;</a:t>
            </a:r>
            <a:endParaRPr sz="1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{¬ try1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outside of critical</a:t>
            </a:r>
            <a:r>
              <a:rPr sz="1400" i="1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2101595"/>
            <a:ext cx="3429000" cy="3080385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(true)</a:t>
            </a:r>
            <a:r>
              <a:rPr sz="14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{¬ try2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750" indent="-198120">
              <a:lnSpc>
                <a:spcPct val="100000"/>
              </a:lnSpc>
              <a:buClr>
                <a:srgbClr val="CC0000"/>
              </a:buClr>
              <a:buAutoNum type="arabicPlain" startAt="5"/>
              <a:tabLst>
                <a:tab pos="286385" algn="l"/>
              </a:tabLst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try2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4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true;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{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750" indent="-198120">
              <a:lnSpc>
                <a:spcPct val="100000"/>
              </a:lnSpc>
              <a:buClr>
                <a:srgbClr val="CC0000"/>
              </a:buClr>
              <a:buAutoNum type="arabicPlain" startAt="6"/>
              <a:tabLst>
                <a:tab pos="286385" algn="l"/>
              </a:tabLst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turn =</a:t>
            </a:r>
            <a:r>
              <a:rPr sz="14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{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750" indent="-198120">
              <a:lnSpc>
                <a:spcPct val="100000"/>
              </a:lnSpc>
              <a:buClr>
                <a:srgbClr val="CC0000"/>
              </a:buClr>
              <a:buAutoNum type="arabicPlain" startAt="7"/>
              <a:tabLst>
                <a:tab pos="286385" algn="l"/>
              </a:tabLst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while (try1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&amp;&amp; turn 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2)</a:t>
            </a:r>
            <a:r>
              <a:rPr sz="1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{ 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¬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try1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</a:t>
            </a:r>
            <a:endParaRPr sz="1400">
              <a:latin typeface="Cambria Math"/>
              <a:cs typeface="Cambria Math"/>
            </a:endParaRPr>
          </a:p>
          <a:p>
            <a:pPr marR="375920" algn="ctr">
              <a:lnSpc>
                <a:spcPct val="100000"/>
              </a:lnSpc>
            </a:pP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(try1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(blue at 2 or at 3))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i="1" spc="-5" dirty="0">
                <a:solidFill>
                  <a:srgbClr val="222222"/>
                </a:solidFill>
                <a:latin typeface="Arial"/>
                <a:cs typeface="Arial"/>
              </a:rPr>
              <a:t>critical</a:t>
            </a:r>
            <a:r>
              <a:rPr sz="1400" i="1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  <a:p>
            <a:pPr marL="285750" indent="-198120">
              <a:lnSpc>
                <a:spcPct val="100000"/>
              </a:lnSpc>
              <a:buClr>
                <a:srgbClr val="CC0000"/>
              </a:buClr>
              <a:buAutoNum type="arabicPlain" startAt="8"/>
              <a:tabLst>
                <a:tab pos="286385" algn="l"/>
              </a:tabLst>
            </a:pP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try2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4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false;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{¬ try2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(turn == 1 </a:t>
            </a:r>
            <a:r>
              <a:rPr sz="14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turn == 2)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outside of critical</a:t>
            </a:r>
            <a:r>
              <a:rPr sz="1400" i="1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500" y="1487424"/>
            <a:ext cx="3429000" cy="57023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84"/>
              </a:spcBef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int turn =</a:t>
            </a:r>
            <a:r>
              <a:rPr sz="14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4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bool </a:t>
            </a: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try1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= false, </a:t>
            </a: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try2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=</a:t>
            </a:r>
            <a:r>
              <a:rPr sz="14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false;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839" y="5361533"/>
            <a:ext cx="74460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(blue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4)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try1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(turn ==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¬ </a:t>
            </a:r>
            <a:r>
              <a:rPr sz="1800" spc="-10" dirty="0">
                <a:solidFill>
                  <a:srgbClr val="CC0000"/>
                </a:solidFill>
                <a:latin typeface="Arial"/>
                <a:cs typeface="Arial"/>
              </a:rPr>
              <a:t>try2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(try2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spc="-10" dirty="0">
                <a:solidFill>
                  <a:srgbClr val="CC0000"/>
                </a:solidFill>
                <a:latin typeface="Arial"/>
                <a:cs typeface="Arial"/>
              </a:rPr>
              <a:t>(yellow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6 or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1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7))</a:t>
            </a:r>
            <a:endParaRPr sz="18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  <a:tabLst>
                <a:tab pos="719455" algn="l"/>
              </a:tabLst>
            </a:pP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	</a:t>
            </a:r>
            <a:r>
              <a:rPr sz="1800" spc="-10" dirty="0">
                <a:solidFill>
                  <a:srgbClr val="CC0000"/>
                </a:solidFill>
                <a:latin typeface="Arial"/>
                <a:cs typeface="Arial"/>
              </a:rPr>
              <a:t>(yellow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8)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try2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(turn ==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2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¬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try1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∨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(try1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(blur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2 or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3))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...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⇒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(turn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== 1 </a:t>
            </a:r>
            <a:r>
              <a:rPr sz="1800" dirty="0">
                <a:solidFill>
                  <a:srgbClr val="CC0000"/>
                </a:solidFill>
                <a:latin typeface="Cambria Math"/>
                <a:cs typeface="Cambria Math"/>
              </a:rPr>
              <a:t>∧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turn ==</a:t>
            </a:r>
            <a:r>
              <a:rPr sz="18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3218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1689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Locks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3483"/>
            <a:ext cx="7723505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 is an object in memory providing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two</a:t>
            </a:r>
            <a:r>
              <a:rPr sz="2400" spc="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acquire()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to enter a critical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release()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to leave a critical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pair calls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acquire and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release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Between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acquire/release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the thread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holds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acquire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does not return until any previous holder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releases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can happen if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calls are not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paired?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Locks can spin (a spinlock) or block (a</a:t>
            </a:r>
            <a:r>
              <a:rPr sz="24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mutex)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break apart Peterson's to implement a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spinlock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0713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439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Using</a:t>
            </a:r>
            <a:r>
              <a:rPr spc="-70" dirty="0"/>
              <a:t> </a:t>
            </a:r>
            <a:r>
              <a:rPr spc="-5" dirty="0"/>
              <a:t>Locks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2654" y="5206288"/>
            <a:ext cx="6727190" cy="10318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happens when blue tries to acquire the</a:t>
            </a:r>
            <a:r>
              <a:rPr sz="2000" spc="-1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lock?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Why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“return” outside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critical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section? Is this</a:t>
            </a:r>
            <a:r>
              <a:rPr sz="2000" spc="-13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ok?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happens when a third thread calls</a:t>
            </a:r>
            <a:r>
              <a:rPr sz="2000" spc="-15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acquire?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057400"/>
            <a:ext cx="3429000" cy="240220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withdraw (account, amount)</a:t>
            </a:r>
            <a:r>
              <a:rPr sz="16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acquire(lock);</a:t>
            </a:r>
            <a:endParaRPr sz="16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balance =</a:t>
            </a:r>
            <a:r>
              <a:rPr sz="1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get_balance(account);</a:t>
            </a:r>
            <a:endParaRPr sz="1600">
              <a:latin typeface="Arial"/>
              <a:cs typeface="Arial"/>
            </a:endParaRPr>
          </a:p>
          <a:p>
            <a:pPr marL="314960" marR="263525">
              <a:lnSpc>
                <a:spcPct val="120000"/>
              </a:lnSpc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balance = balance – amount;  put_balance(account, balance); 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release(lock);</a:t>
            </a:r>
            <a:endParaRPr sz="16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0" y="1600200"/>
            <a:ext cx="3200400" cy="934719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acquire(lock);</a:t>
            </a:r>
            <a:endParaRPr sz="1600">
              <a:latin typeface="Arial"/>
              <a:cs typeface="Arial"/>
            </a:endParaRPr>
          </a:p>
          <a:p>
            <a:pPr marL="87630" marR="1447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get_balance(account);  balance = balance –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amount;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3886200"/>
            <a:ext cx="3200400" cy="122682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get_balance(account);</a:t>
            </a:r>
            <a:endParaRPr sz="1600">
              <a:latin typeface="Arial"/>
              <a:cs typeface="Arial"/>
            </a:endParaRPr>
          </a:p>
          <a:p>
            <a:pPr marL="87630" marR="26289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balance – amount;  put_balance(account, balance); 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release(lock);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2667000"/>
            <a:ext cx="3200400" cy="346075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acquire(lock);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0" y="3124200"/>
            <a:ext cx="3200400" cy="64008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put_balance(account,</a:t>
            </a:r>
            <a:r>
              <a:rPr sz="16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release(lock);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7300" y="1600200"/>
            <a:ext cx="76200" cy="3505200"/>
          </a:xfrm>
          <a:custGeom>
            <a:avLst/>
            <a:gdLst/>
            <a:ahLst/>
            <a:cxnLst/>
            <a:rect l="l" t="t" r="r" b="b"/>
            <a:pathLst>
              <a:path w="76200" h="3505200">
                <a:moveTo>
                  <a:pt x="0" y="3378200"/>
                </a:moveTo>
                <a:lnTo>
                  <a:pt x="38100" y="3505200"/>
                </a:lnTo>
                <a:lnTo>
                  <a:pt x="60960" y="3429000"/>
                </a:lnTo>
                <a:lnTo>
                  <a:pt x="31750" y="3429000"/>
                </a:lnTo>
                <a:lnTo>
                  <a:pt x="31750" y="3420533"/>
                </a:lnTo>
                <a:lnTo>
                  <a:pt x="0" y="3378200"/>
                </a:lnTo>
                <a:close/>
              </a:path>
              <a:path w="76200" h="3505200">
                <a:moveTo>
                  <a:pt x="31750" y="3420533"/>
                </a:moveTo>
                <a:lnTo>
                  <a:pt x="31750" y="3429000"/>
                </a:lnTo>
                <a:lnTo>
                  <a:pt x="38100" y="3429000"/>
                </a:lnTo>
                <a:lnTo>
                  <a:pt x="31750" y="3420533"/>
                </a:lnTo>
                <a:close/>
              </a:path>
              <a:path w="76200" h="3505200">
                <a:moveTo>
                  <a:pt x="44450" y="0"/>
                </a:moveTo>
                <a:lnTo>
                  <a:pt x="31750" y="0"/>
                </a:lnTo>
                <a:lnTo>
                  <a:pt x="31750" y="3420533"/>
                </a:lnTo>
                <a:lnTo>
                  <a:pt x="38100" y="3429000"/>
                </a:lnTo>
                <a:lnTo>
                  <a:pt x="44450" y="3420533"/>
                </a:lnTo>
                <a:lnTo>
                  <a:pt x="44450" y="0"/>
                </a:lnTo>
                <a:close/>
              </a:path>
              <a:path w="76200" h="3505200">
                <a:moveTo>
                  <a:pt x="44450" y="3420533"/>
                </a:moveTo>
                <a:lnTo>
                  <a:pt x="38100" y="3429000"/>
                </a:lnTo>
                <a:lnTo>
                  <a:pt x="44450" y="3429000"/>
                </a:lnTo>
                <a:lnTo>
                  <a:pt x="44450" y="3420533"/>
                </a:lnTo>
                <a:close/>
              </a:path>
              <a:path w="76200" h="3505200">
                <a:moveTo>
                  <a:pt x="76200" y="3378200"/>
                </a:moveTo>
                <a:lnTo>
                  <a:pt x="44450" y="3420533"/>
                </a:lnTo>
                <a:lnTo>
                  <a:pt x="44450" y="3429000"/>
                </a:lnTo>
                <a:lnTo>
                  <a:pt x="60960" y="3429000"/>
                </a:lnTo>
                <a:lnTo>
                  <a:pt x="76200" y="33782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02785" y="2924936"/>
            <a:ext cx="7575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Critical  Section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0" y="26670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152400" h="990600">
                <a:moveTo>
                  <a:pt x="0" y="0"/>
                </a:moveTo>
                <a:lnTo>
                  <a:pt x="29640" y="6486"/>
                </a:lnTo>
                <a:lnTo>
                  <a:pt x="53863" y="24177"/>
                </a:lnTo>
                <a:lnTo>
                  <a:pt x="70205" y="50417"/>
                </a:lnTo>
                <a:lnTo>
                  <a:pt x="76200" y="82550"/>
                </a:lnTo>
                <a:lnTo>
                  <a:pt x="76200" y="412750"/>
                </a:lnTo>
                <a:lnTo>
                  <a:pt x="82194" y="444882"/>
                </a:lnTo>
                <a:lnTo>
                  <a:pt x="98536" y="471122"/>
                </a:lnTo>
                <a:lnTo>
                  <a:pt x="122759" y="488813"/>
                </a:lnTo>
                <a:lnTo>
                  <a:pt x="152400" y="495300"/>
                </a:lnTo>
                <a:lnTo>
                  <a:pt x="122759" y="501786"/>
                </a:lnTo>
                <a:lnTo>
                  <a:pt x="98536" y="519477"/>
                </a:lnTo>
                <a:lnTo>
                  <a:pt x="82194" y="545717"/>
                </a:lnTo>
                <a:lnTo>
                  <a:pt x="76200" y="577850"/>
                </a:lnTo>
                <a:lnTo>
                  <a:pt x="76200" y="908050"/>
                </a:lnTo>
                <a:lnTo>
                  <a:pt x="70205" y="940182"/>
                </a:lnTo>
                <a:lnTo>
                  <a:pt x="53863" y="966422"/>
                </a:lnTo>
                <a:lnTo>
                  <a:pt x="29640" y="984113"/>
                </a:lnTo>
                <a:lnTo>
                  <a:pt x="0" y="9906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322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149" y="595376"/>
            <a:ext cx="3691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Administrivia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275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Homework #2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1589913"/>
            <a:ext cx="7233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447421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do we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locks?	Here is one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attempt: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54" y="5211826"/>
            <a:ext cx="6808470" cy="1123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is called a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spinlock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because a thread spins  waiting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released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work?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19" y="478536"/>
            <a:ext cx="72047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67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Implementing </a:t>
            </a:r>
            <a:r>
              <a:rPr spc="-5" dirty="0"/>
              <a:t>Locks</a:t>
            </a:r>
            <a:r>
              <a:rPr spc="-30" dirty="0"/>
              <a:t> </a:t>
            </a:r>
            <a:r>
              <a:rPr spc="-10" dirty="0"/>
              <a:t>(1)</a:t>
            </a:r>
          </a:p>
        </p:txBody>
      </p:sp>
      <p:sp>
        <p:nvSpPr>
          <p:cNvPr id="6" name="object 6"/>
          <p:cNvSpPr/>
          <p:nvPr/>
        </p:nvSpPr>
        <p:spPr>
          <a:xfrm>
            <a:off x="2743200" y="2133600"/>
            <a:ext cx="3429000" cy="2988945"/>
          </a:xfrm>
          <a:custGeom>
            <a:avLst/>
            <a:gdLst/>
            <a:ahLst/>
            <a:cxnLst/>
            <a:rect l="l" t="t" r="r" b="b"/>
            <a:pathLst>
              <a:path w="3429000" h="2988945">
                <a:moveTo>
                  <a:pt x="0" y="2988564"/>
                </a:moveTo>
                <a:lnTo>
                  <a:pt x="3429000" y="2988564"/>
                </a:lnTo>
                <a:lnTo>
                  <a:pt x="3429000" y="0"/>
                </a:lnTo>
                <a:lnTo>
                  <a:pt x="0" y="0"/>
                </a:lnTo>
                <a:lnTo>
                  <a:pt x="0" y="298856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2194" y="2113305"/>
            <a:ext cx="190753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02615" indent="-22923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struct lock {  int held =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241300" marR="5080" indent="-229235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acquire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 {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held);  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 =</a:t>
            </a:r>
            <a:r>
              <a:rPr sz="16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241300" marR="113664" indent="-229235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release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 {  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 =</a:t>
            </a:r>
            <a:r>
              <a:rPr sz="16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9175" y="3079750"/>
            <a:ext cx="1647825" cy="398780"/>
          </a:xfrm>
          <a:custGeom>
            <a:avLst/>
            <a:gdLst/>
            <a:ahLst/>
            <a:cxnLst/>
            <a:rect l="l" t="t" r="r" b="b"/>
            <a:pathLst>
              <a:path w="1647825" h="398779">
                <a:moveTo>
                  <a:pt x="98933" y="310261"/>
                </a:moveTo>
                <a:lnTo>
                  <a:pt x="0" y="398525"/>
                </a:lnTo>
                <a:lnTo>
                  <a:pt x="131190" y="379222"/>
                </a:lnTo>
                <a:lnTo>
                  <a:pt x="96415" y="371983"/>
                </a:lnTo>
                <a:lnTo>
                  <a:pt x="71627" y="371983"/>
                </a:lnTo>
                <a:lnTo>
                  <a:pt x="66294" y="360425"/>
                </a:lnTo>
                <a:lnTo>
                  <a:pt x="74016" y="356820"/>
                </a:lnTo>
                <a:lnTo>
                  <a:pt x="98933" y="310261"/>
                </a:lnTo>
                <a:close/>
              </a:path>
              <a:path w="1647825" h="398779">
                <a:moveTo>
                  <a:pt x="68993" y="366274"/>
                </a:moveTo>
                <a:lnTo>
                  <a:pt x="71627" y="371983"/>
                </a:lnTo>
                <a:lnTo>
                  <a:pt x="79271" y="368414"/>
                </a:lnTo>
                <a:lnTo>
                  <a:pt x="68993" y="366274"/>
                </a:lnTo>
                <a:close/>
              </a:path>
              <a:path w="1647825" h="398779">
                <a:moveTo>
                  <a:pt x="79271" y="368414"/>
                </a:moveTo>
                <a:lnTo>
                  <a:pt x="71627" y="371983"/>
                </a:lnTo>
                <a:lnTo>
                  <a:pt x="96415" y="371983"/>
                </a:lnTo>
                <a:lnTo>
                  <a:pt x="79271" y="368414"/>
                </a:lnTo>
                <a:close/>
              </a:path>
              <a:path w="1647825" h="398779">
                <a:moveTo>
                  <a:pt x="1647825" y="0"/>
                </a:moveTo>
                <a:lnTo>
                  <a:pt x="838326" y="0"/>
                </a:lnTo>
                <a:lnTo>
                  <a:pt x="74016" y="356820"/>
                </a:lnTo>
                <a:lnTo>
                  <a:pt x="68976" y="366238"/>
                </a:lnTo>
                <a:lnTo>
                  <a:pt x="79271" y="368414"/>
                </a:lnTo>
                <a:lnTo>
                  <a:pt x="841157" y="12700"/>
                </a:lnTo>
                <a:lnTo>
                  <a:pt x="839851" y="12700"/>
                </a:lnTo>
                <a:lnTo>
                  <a:pt x="842517" y="12064"/>
                </a:lnTo>
                <a:lnTo>
                  <a:pt x="1647825" y="12064"/>
                </a:lnTo>
                <a:lnTo>
                  <a:pt x="1647825" y="0"/>
                </a:lnTo>
                <a:close/>
              </a:path>
              <a:path w="1647825" h="398779">
                <a:moveTo>
                  <a:pt x="74016" y="356820"/>
                </a:moveTo>
                <a:lnTo>
                  <a:pt x="66294" y="360425"/>
                </a:lnTo>
                <a:lnTo>
                  <a:pt x="68976" y="366238"/>
                </a:lnTo>
                <a:lnTo>
                  <a:pt x="74016" y="356820"/>
                </a:lnTo>
                <a:close/>
              </a:path>
              <a:path w="1647825" h="398779">
                <a:moveTo>
                  <a:pt x="842517" y="12064"/>
                </a:moveTo>
                <a:lnTo>
                  <a:pt x="839851" y="12700"/>
                </a:lnTo>
                <a:lnTo>
                  <a:pt x="841157" y="12700"/>
                </a:lnTo>
                <a:lnTo>
                  <a:pt x="842517" y="12064"/>
                </a:lnTo>
                <a:close/>
              </a:path>
              <a:path w="1647825" h="398779">
                <a:moveTo>
                  <a:pt x="1647825" y="12064"/>
                </a:moveTo>
                <a:lnTo>
                  <a:pt x="842517" y="12064"/>
                </a:lnTo>
                <a:lnTo>
                  <a:pt x="841157" y="12700"/>
                </a:lnTo>
                <a:lnTo>
                  <a:pt x="1647825" y="12700"/>
                </a:lnTo>
                <a:lnTo>
                  <a:pt x="1647825" y="12064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3200" y="2971800"/>
            <a:ext cx="2209800" cy="6858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8425" marR="90805" indent="76200">
              <a:lnSpc>
                <a:spcPct val="100000"/>
              </a:lnSpc>
              <a:spcBef>
                <a:spcPts val="695"/>
              </a:spcBef>
            </a:pP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busy-wait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(spin-wait)  for lock to be</a:t>
            </a: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released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6650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047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67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Implementing </a:t>
            </a:r>
            <a:r>
              <a:rPr spc="-5" dirty="0"/>
              <a:t>Locks</a:t>
            </a:r>
            <a:r>
              <a:rPr spc="-30" dirty="0"/>
              <a:t> </a:t>
            </a:r>
            <a:r>
              <a:rPr spc="-10" dirty="0"/>
              <a:t>(2)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53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99885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No.	Two independent threads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both notice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 lock has been released and thereby acquire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2819400"/>
            <a:ext cx="3429000" cy="2988945"/>
          </a:xfrm>
          <a:custGeom>
            <a:avLst/>
            <a:gdLst/>
            <a:ahLst/>
            <a:cxnLst/>
            <a:rect l="l" t="t" r="r" b="b"/>
            <a:pathLst>
              <a:path w="3429000" h="2988945">
                <a:moveTo>
                  <a:pt x="0" y="2988564"/>
                </a:moveTo>
                <a:lnTo>
                  <a:pt x="3429000" y="2988564"/>
                </a:lnTo>
                <a:lnTo>
                  <a:pt x="3429000" y="0"/>
                </a:lnTo>
                <a:lnTo>
                  <a:pt x="0" y="0"/>
                </a:lnTo>
                <a:lnTo>
                  <a:pt x="0" y="298856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4394" y="2799359"/>
            <a:ext cx="190753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02615" indent="-228600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struct lock {  int held =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acquire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while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held);</a:t>
            </a:r>
            <a:endParaRPr sz="1600">
              <a:latin typeface="Arial"/>
              <a:cs typeface="Arial"/>
            </a:endParaRPr>
          </a:p>
          <a:p>
            <a:pPr marR="83820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lock-&gt;held =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release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R="73025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 =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0323" y="3689350"/>
            <a:ext cx="2233930" cy="669925"/>
          </a:xfrm>
          <a:custGeom>
            <a:avLst/>
            <a:gdLst/>
            <a:ahLst/>
            <a:cxnLst/>
            <a:rect l="l" t="t" r="r" b="b"/>
            <a:pathLst>
              <a:path w="2233929" h="669925">
                <a:moveTo>
                  <a:pt x="105918" y="590042"/>
                </a:moveTo>
                <a:lnTo>
                  <a:pt x="0" y="669925"/>
                </a:lnTo>
                <a:lnTo>
                  <a:pt x="132333" y="661543"/>
                </a:lnTo>
                <a:lnTo>
                  <a:pt x="91635" y="649477"/>
                </a:lnTo>
                <a:lnTo>
                  <a:pt x="73659" y="649477"/>
                </a:lnTo>
                <a:lnTo>
                  <a:pt x="69342" y="637539"/>
                </a:lnTo>
                <a:lnTo>
                  <a:pt x="77221" y="634622"/>
                </a:lnTo>
                <a:lnTo>
                  <a:pt x="105918" y="590042"/>
                </a:lnTo>
                <a:close/>
              </a:path>
              <a:path w="2233929" h="669925">
                <a:moveTo>
                  <a:pt x="71500" y="643508"/>
                </a:moveTo>
                <a:lnTo>
                  <a:pt x="73659" y="649477"/>
                </a:lnTo>
                <a:lnTo>
                  <a:pt x="81652" y="646518"/>
                </a:lnTo>
                <a:lnTo>
                  <a:pt x="71500" y="643508"/>
                </a:lnTo>
                <a:close/>
              </a:path>
              <a:path w="2233929" h="669925">
                <a:moveTo>
                  <a:pt x="81652" y="646518"/>
                </a:moveTo>
                <a:lnTo>
                  <a:pt x="73659" y="649477"/>
                </a:lnTo>
                <a:lnTo>
                  <a:pt x="91635" y="649477"/>
                </a:lnTo>
                <a:lnTo>
                  <a:pt x="81652" y="646518"/>
                </a:lnTo>
                <a:close/>
              </a:path>
              <a:path w="2233929" h="669925">
                <a:moveTo>
                  <a:pt x="2233676" y="0"/>
                </a:moveTo>
                <a:lnTo>
                  <a:pt x="1791208" y="0"/>
                </a:lnTo>
                <a:lnTo>
                  <a:pt x="77221" y="634622"/>
                </a:lnTo>
                <a:lnTo>
                  <a:pt x="71500" y="643508"/>
                </a:lnTo>
                <a:lnTo>
                  <a:pt x="81652" y="646518"/>
                </a:lnTo>
                <a:lnTo>
                  <a:pt x="1793480" y="12700"/>
                </a:lnTo>
                <a:lnTo>
                  <a:pt x="1792351" y="12700"/>
                </a:lnTo>
                <a:lnTo>
                  <a:pt x="1794510" y="12318"/>
                </a:lnTo>
                <a:lnTo>
                  <a:pt x="2233676" y="12318"/>
                </a:lnTo>
                <a:lnTo>
                  <a:pt x="2233676" y="0"/>
                </a:lnTo>
                <a:close/>
              </a:path>
              <a:path w="2233929" h="669925">
                <a:moveTo>
                  <a:pt x="77221" y="634622"/>
                </a:moveTo>
                <a:lnTo>
                  <a:pt x="69342" y="637539"/>
                </a:lnTo>
                <a:lnTo>
                  <a:pt x="71500" y="643508"/>
                </a:lnTo>
                <a:lnTo>
                  <a:pt x="77221" y="634622"/>
                </a:lnTo>
                <a:close/>
              </a:path>
              <a:path w="2233929" h="669925">
                <a:moveTo>
                  <a:pt x="1794510" y="12318"/>
                </a:moveTo>
                <a:lnTo>
                  <a:pt x="1792351" y="12700"/>
                </a:lnTo>
                <a:lnTo>
                  <a:pt x="1793480" y="12700"/>
                </a:lnTo>
                <a:lnTo>
                  <a:pt x="1794510" y="12318"/>
                </a:lnTo>
                <a:close/>
              </a:path>
              <a:path w="2233929" h="669925">
                <a:moveTo>
                  <a:pt x="2233676" y="12318"/>
                </a:moveTo>
                <a:lnTo>
                  <a:pt x="1794510" y="12318"/>
                </a:lnTo>
                <a:lnTo>
                  <a:pt x="1793480" y="12700"/>
                </a:lnTo>
                <a:lnTo>
                  <a:pt x="2233676" y="12700"/>
                </a:lnTo>
                <a:lnTo>
                  <a:pt x="2233676" y="12318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0200" y="3581400"/>
            <a:ext cx="3048000" cy="6858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160655" marR="154940" indent="158115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 context switch can occur  here, causing a race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condition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047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67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Implementing </a:t>
            </a:r>
            <a:r>
              <a:rPr spc="-5" dirty="0"/>
              <a:t>Locks</a:t>
            </a:r>
            <a:r>
              <a:rPr spc="-30" dirty="0"/>
              <a:t> </a:t>
            </a:r>
            <a:r>
              <a:rPr spc="-10" dirty="0"/>
              <a:t>(3)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688949" y="1626489"/>
            <a:ext cx="7709534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81635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locks has  critical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sections,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too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do we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stop the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recursion?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acquire/release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be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atomic</a:t>
            </a:r>
            <a:endParaRPr sz="2400">
              <a:latin typeface="Arial"/>
              <a:cs typeface="Arial"/>
            </a:endParaRPr>
          </a:p>
          <a:p>
            <a:pPr marL="756285" marR="7556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atomic operation is one which executes as though it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could  not be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Code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executes “all or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nothing”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do we make them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atomic?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help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Atomic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(e.g.,</a:t>
            </a:r>
            <a:r>
              <a:rPr sz="20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test-and-set)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Disable/enable interrupts (prevents context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switches)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6497574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1898142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832" y="478536"/>
            <a:ext cx="828294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1996" y="478536"/>
            <a:ext cx="1730502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3367" y="478536"/>
            <a:ext cx="828294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2532" y="478536"/>
            <a:ext cx="1588770" cy="1116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56959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Atomic</a:t>
            </a:r>
            <a:r>
              <a:rPr spc="-45" dirty="0"/>
              <a:t> </a:t>
            </a:r>
            <a:r>
              <a:rPr spc="-5" dirty="0"/>
              <a:t>Instructions: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Test-And-Set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765454" y="1477210"/>
            <a:ext cx="4993640" cy="18364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semantics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test-and-set are: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Record the old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value to indicate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available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Return the old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 executes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atomically!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454" y="4897067"/>
            <a:ext cx="7696200" cy="10998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executing test-and-set on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“flag”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  <a:tab pos="70180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value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flag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af</a:t>
            </a:r>
            <a:r>
              <a:rPr sz="2000" spc="-1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erwards</a:t>
            </a:r>
            <a:r>
              <a:rPr sz="20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</a:t>
            </a:r>
            <a:r>
              <a:rPr sz="20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was</a:t>
            </a:r>
            <a:r>
              <a:rPr sz="20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initially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False?	True?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  <a:tab pos="645414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is 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return result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flag was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initially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False?	True?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1800" y="3429000"/>
            <a:ext cx="3429000" cy="15214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15595" marR="556895" indent="-22860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bool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test_and_set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(bool *flag) {  bool old =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*flag;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*flag =</a:t>
            </a:r>
            <a:r>
              <a:rPr sz="16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22222"/>
                </a:solidFill>
                <a:latin typeface="Arial"/>
                <a:cs typeface="Arial"/>
              </a:rPr>
              <a:t>True;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old;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6476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2383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1548" y="478536"/>
            <a:ext cx="1730502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2920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2084" y="478536"/>
            <a:ext cx="1588769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354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Using</a:t>
            </a:r>
            <a:r>
              <a:rPr spc="-35" dirty="0"/>
              <a:t> </a:t>
            </a:r>
            <a:r>
              <a:rPr spc="-10" dirty="0"/>
              <a:t>Test-And-Set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765454" y="1626489"/>
            <a:ext cx="704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Here is our lock implementation with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test-and-set: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454" y="5064645"/>
            <a:ext cx="768858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4170045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When will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2400" spc="4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while</a:t>
            </a:r>
            <a:r>
              <a:rPr sz="2400" spc="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return?	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What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is the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value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held?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about</a:t>
            </a:r>
            <a:r>
              <a:rPr sz="2400" spc="-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multiprocessors?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9400" y="2209800"/>
            <a:ext cx="3581400" cy="27025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15595" marR="2192655" indent="-22860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struct lock {  int held =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4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acquire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test-and-set(&amp;lock</a:t>
            </a:r>
            <a:r>
              <a:rPr sz="1600" b="1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held)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);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release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R="1588135" algn="ctr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 =</a:t>
            </a:r>
            <a:r>
              <a:rPr sz="16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11033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877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Problems </a:t>
            </a:r>
            <a:r>
              <a:rPr spc="-5" dirty="0"/>
              <a:t>with</a:t>
            </a:r>
            <a:r>
              <a:rPr spc="-20" dirty="0"/>
              <a:t> </a:t>
            </a:r>
            <a:r>
              <a:rPr spc="-10" dirty="0"/>
              <a:t>Spinlocks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3483"/>
            <a:ext cx="7423784" cy="34766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 with spinlocks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they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wasteful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a thread is spinning on a lock, then the thread holding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 lock cannot make progress (on a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uniprocessor)</a:t>
            </a:r>
            <a:endParaRPr sz="2000">
              <a:latin typeface="Arial"/>
              <a:cs typeface="Arial"/>
            </a:endParaRPr>
          </a:p>
          <a:p>
            <a:pPr marL="355600" marR="17907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did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 holder give up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CPU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 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first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place?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Lock holder calls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yield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sleep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Involuntary context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switch</a:t>
            </a:r>
            <a:endParaRPr sz="2000">
              <a:latin typeface="Arial"/>
              <a:cs typeface="Arial"/>
            </a:endParaRPr>
          </a:p>
          <a:p>
            <a:pPr marL="355600" marR="60579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spinlocks as primitives to build  higher-level synchronization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constructs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1592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525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Disabling</a:t>
            </a:r>
            <a:r>
              <a:rPr spc="-40" dirty="0"/>
              <a:t> </a:t>
            </a:r>
            <a:r>
              <a:rPr spc="-10" dirty="0"/>
              <a:t>Interrupts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6743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Another implementation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acquire/release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disable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interrupts: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54" y="4991493"/>
            <a:ext cx="726376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Note that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there is no state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associated with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threads disable interrupts</a:t>
            </a:r>
            <a:r>
              <a:rPr sz="2400" spc="8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simultaneously?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7000" y="2514600"/>
            <a:ext cx="3429000" cy="240220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struct lock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acquire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disable</a:t>
            </a:r>
            <a:r>
              <a:rPr sz="1600" i="1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release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84"/>
              </a:spcBef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enable</a:t>
            </a:r>
            <a:r>
              <a:rPr sz="1600" i="1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interrupts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0904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456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On </a:t>
            </a:r>
            <a:r>
              <a:rPr spc="-5" dirty="0"/>
              <a:t>Disabling</a:t>
            </a:r>
            <a:r>
              <a:rPr spc="-25" dirty="0"/>
              <a:t> </a:t>
            </a:r>
            <a:r>
              <a:rPr spc="-10" dirty="0"/>
              <a:t>Interrupts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553959" cy="463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815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Disabling interrupts blocks notification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external  events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could trigger a context switch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timer)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This is what Nachos uses as its</a:t>
            </a:r>
            <a:r>
              <a:rPr sz="2000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primitive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“real”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system, this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only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available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the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kernel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Why?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could user-level programs use</a:t>
            </a:r>
            <a:r>
              <a:rPr sz="2000" spc="-16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instead?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Disabling interrupts is insufficient on a</a:t>
            </a:r>
            <a:r>
              <a:rPr sz="2400" spc="1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multiprocessor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Interrupts are only disabled on a per-core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basis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Back to atomic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Like spinlocks, only want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disable interrupts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 higher-level synchronization</a:t>
            </a:r>
            <a:r>
              <a:rPr sz="2400" spc="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primitives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Don’t want interrupts disabled between acquire and</a:t>
            </a:r>
            <a:r>
              <a:rPr sz="20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release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7960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160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Summarize </a:t>
            </a:r>
            <a:r>
              <a:rPr spc="-5" dirty="0"/>
              <a:t>Where We</a:t>
            </a:r>
            <a:r>
              <a:rPr spc="-30" dirty="0"/>
              <a:t> </a:t>
            </a:r>
            <a:r>
              <a:rPr spc="-5" dirty="0"/>
              <a:t>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58761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Goal: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mutual exclusion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protect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critical sections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access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shared resources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Method: Use locks (spinlocks or disable</a:t>
            </a:r>
            <a:r>
              <a:rPr sz="24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interrupts)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Problem: Critical sections can be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3886200"/>
            <a:ext cx="1905000" cy="15214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acquire(lock)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Critical</a:t>
            </a:r>
            <a:r>
              <a:rPr sz="1600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release(lock)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9428" y="3561359"/>
            <a:ext cx="2728595" cy="13912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Disabling</a:t>
            </a:r>
            <a:r>
              <a:rPr sz="1600" b="1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Interrupts: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145415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Should not disable interrupts  for long periods of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1600">
              <a:latin typeface="Arial"/>
              <a:cs typeface="Arial"/>
            </a:endParaRPr>
          </a:p>
          <a:p>
            <a:pPr marL="12700" marR="47625">
              <a:lnSpc>
                <a:spcPct val="100000"/>
              </a:lnSpc>
              <a:spcBef>
                <a:spcPts val="3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145415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Can miss or delay important  events (e.g., 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timer,</a:t>
            </a:r>
            <a:r>
              <a:rPr sz="16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I/O)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485159"/>
            <a:ext cx="2613025" cy="22205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Spinlocks: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14224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Threads waiting to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acquire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 spin in test-and-set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loop</a:t>
            </a:r>
            <a:endParaRPr sz="16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spcBef>
                <a:spcPts val="3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145415" algn="l"/>
              </a:tabLst>
            </a:pPr>
            <a:r>
              <a:rPr sz="1600" spc="-15" dirty="0">
                <a:solidFill>
                  <a:srgbClr val="222222"/>
                </a:solidFill>
                <a:latin typeface="Arial"/>
                <a:cs typeface="Arial"/>
              </a:rPr>
              <a:t>Wastes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r>
              <a:rPr sz="16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cycles</a:t>
            </a:r>
            <a:endParaRPr sz="160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145415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Longer the CS, the longer  the</a:t>
            </a:r>
            <a:r>
              <a:rPr sz="16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spin</a:t>
            </a:r>
            <a:endParaRPr sz="16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145415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Greater the chance for</a:t>
            </a:r>
            <a:r>
              <a:rPr sz="16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holder to be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interrupted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8800" y="3810000"/>
            <a:ext cx="228600" cy="1752600"/>
          </a:xfrm>
          <a:custGeom>
            <a:avLst/>
            <a:gdLst/>
            <a:ahLst/>
            <a:cxnLst/>
            <a:rect l="l" t="t" r="r" b="b"/>
            <a:pathLst>
              <a:path w="228600" h="1752600">
                <a:moveTo>
                  <a:pt x="0" y="0"/>
                </a:moveTo>
                <a:lnTo>
                  <a:pt x="44487" y="11479"/>
                </a:lnTo>
                <a:lnTo>
                  <a:pt x="80819" y="42783"/>
                </a:lnTo>
                <a:lnTo>
                  <a:pt x="105316" y="89207"/>
                </a:lnTo>
                <a:lnTo>
                  <a:pt x="114300" y="146050"/>
                </a:lnTo>
                <a:lnTo>
                  <a:pt x="114300" y="730250"/>
                </a:lnTo>
                <a:lnTo>
                  <a:pt x="123283" y="787092"/>
                </a:lnTo>
                <a:lnTo>
                  <a:pt x="147780" y="833516"/>
                </a:lnTo>
                <a:lnTo>
                  <a:pt x="184112" y="864820"/>
                </a:lnTo>
                <a:lnTo>
                  <a:pt x="228600" y="876300"/>
                </a:lnTo>
                <a:lnTo>
                  <a:pt x="184112" y="887779"/>
                </a:lnTo>
                <a:lnTo>
                  <a:pt x="147780" y="919083"/>
                </a:lnTo>
                <a:lnTo>
                  <a:pt x="123283" y="965507"/>
                </a:lnTo>
                <a:lnTo>
                  <a:pt x="114300" y="1022350"/>
                </a:lnTo>
                <a:lnTo>
                  <a:pt x="114300" y="1606550"/>
                </a:lnTo>
                <a:lnTo>
                  <a:pt x="105316" y="1663392"/>
                </a:lnTo>
                <a:lnTo>
                  <a:pt x="80819" y="1709816"/>
                </a:lnTo>
                <a:lnTo>
                  <a:pt x="44487" y="1741120"/>
                </a:lnTo>
                <a:lnTo>
                  <a:pt x="0" y="17526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4200" y="3810000"/>
            <a:ext cx="228600" cy="1752600"/>
          </a:xfrm>
          <a:custGeom>
            <a:avLst/>
            <a:gdLst/>
            <a:ahLst/>
            <a:cxnLst/>
            <a:rect l="l" t="t" r="r" b="b"/>
            <a:pathLst>
              <a:path w="228600" h="1752600">
                <a:moveTo>
                  <a:pt x="228600" y="1752600"/>
                </a:moveTo>
                <a:lnTo>
                  <a:pt x="184112" y="1741120"/>
                </a:lnTo>
                <a:lnTo>
                  <a:pt x="147780" y="1709816"/>
                </a:lnTo>
                <a:lnTo>
                  <a:pt x="123283" y="1663392"/>
                </a:lnTo>
                <a:lnTo>
                  <a:pt x="114300" y="1606550"/>
                </a:lnTo>
                <a:lnTo>
                  <a:pt x="114300" y="1022350"/>
                </a:lnTo>
                <a:lnTo>
                  <a:pt x="105316" y="965507"/>
                </a:lnTo>
                <a:lnTo>
                  <a:pt x="80819" y="919083"/>
                </a:lnTo>
                <a:lnTo>
                  <a:pt x="44487" y="887779"/>
                </a:lnTo>
                <a:lnTo>
                  <a:pt x="0" y="876300"/>
                </a:lnTo>
                <a:lnTo>
                  <a:pt x="44487" y="864820"/>
                </a:lnTo>
                <a:lnTo>
                  <a:pt x="80819" y="833516"/>
                </a:lnTo>
                <a:lnTo>
                  <a:pt x="105316" y="787092"/>
                </a:lnTo>
                <a:lnTo>
                  <a:pt x="114300" y="730250"/>
                </a:lnTo>
                <a:lnTo>
                  <a:pt x="114300" y="146050"/>
                </a:lnTo>
                <a:lnTo>
                  <a:pt x="123283" y="89207"/>
                </a:lnTo>
                <a:lnTo>
                  <a:pt x="147780" y="42783"/>
                </a:lnTo>
                <a:lnTo>
                  <a:pt x="184112" y="11479"/>
                </a:lnTo>
                <a:lnTo>
                  <a:pt x="228600" y="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4909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5667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4832" y="478536"/>
            <a:ext cx="6777990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814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Higher-Level</a:t>
            </a:r>
            <a:r>
              <a:rPr spc="-9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65454" y="1626489"/>
            <a:ext cx="7421880" cy="420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Spinlocks and disabling interrupts are useful only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 very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short and simple critical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sections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Wasteful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otherwise</a:t>
            </a:r>
            <a:endParaRPr sz="2000">
              <a:latin typeface="Arial"/>
              <a:cs typeface="Arial"/>
            </a:endParaRPr>
          </a:p>
          <a:p>
            <a:pPr marL="756285" marR="2476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These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primitives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“primitive”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don’t do anything besides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mutual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higher-level synchronization primitives</a:t>
            </a:r>
            <a:r>
              <a:rPr sz="2400" spc="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Block</a:t>
            </a:r>
            <a:r>
              <a:rPr sz="2000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waiters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Leave interrupts enabled within 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critical</a:t>
            </a:r>
            <a:r>
              <a:rPr sz="2000" spc="-1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synchronization requires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atomicity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So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we’ll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our “atomic” locks as primitives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11225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479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Sync</a:t>
            </a:r>
            <a:r>
              <a:rPr spc="-20" dirty="0"/>
              <a:t>h</a:t>
            </a:r>
            <a:r>
              <a:rPr spc="-5" dirty="0"/>
              <a:t>ronization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3483"/>
            <a:ext cx="7668895" cy="45739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 cooperate in multithreaded</a:t>
            </a:r>
            <a:r>
              <a:rPr sz="2400" spc="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share resources, access shared data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structures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Threads accessing a memory cache in a Web</a:t>
            </a:r>
            <a:r>
              <a:rPr sz="18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server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coordinate their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 executes relative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another (recall</a:t>
            </a:r>
            <a:r>
              <a:rPr sz="18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ping-pong)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correctness,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control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cooperation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interleave executions arbitrarily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at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different</a:t>
            </a:r>
            <a:r>
              <a:rPr sz="2000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rates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 is not under program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control cooperation using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synchronization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 enables us to restrict the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interleavings of thread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Discuss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terms of threads,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also applies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047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67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Implementing </a:t>
            </a:r>
            <a:r>
              <a:rPr spc="-5" dirty="0"/>
              <a:t>Locks</a:t>
            </a:r>
            <a:r>
              <a:rPr spc="-30" dirty="0"/>
              <a:t> </a:t>
            </a:r>
            <a:r>
              <a:rPr spc="-10" dirty="0"/>
              <a:t>(4)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24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Block waiters, interrupts enabled in critical</a:t>
            </a:r>
            <a:r>
              <a:rPr sz="2400" spc="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225039"/>
            <a:ext cx="3429000" cy="38709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315595" marR="2040889" indent="-229235">
              <a:lnSpc>
                <a:spcPts val="2310"/>
              </a:lnSpc>
              <a:spcBef>
                <a:spcPts val="4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struct lock {  int held = 0;  queue</a:t>
            </a:r>
            <a:r>
              <a:rPr sz="16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Q;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315595" marR="1376680" indent="-229235">
              <a:lnSpc>
                <a:spcPts val="2310"/>
              </a:lnSpc>
              <a:spcBef>
                <a:spcPts val="13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acquire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 { 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 interrupts;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held)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600075" marR="234315">
              <a:lnSpc>
                <a:spcPts val="2300"/>
              </a:lnSpc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put current thread on lock </a:t>
            </a:r>
            <a:r>
              <a:rPr sz="1600" i="1" spc="-10" dirty="0">
                <a:solidFill>
                  <a:srgbClr val="222222"/>
                </a:solidFill>
                <a:latin typeface="Arial"/>
                <a:cs typeface="Arial"/>
              </a:rPr>
              <a:t>Q; 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block current</a:t>
            </a:r>
            <a:r>
              <a:rPr sz="1600" i="1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thread;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 =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1;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384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interrupts;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0" y="2209800"/>
            <a:ext cx="3429000" cy="21082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release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(lock)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Disable</a:t>
            </a:r>
            <a:r>
              <a:rPr sz="1600" i="1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(Q)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remove waiting</a:t>
            </a:r>
            <a:r>
              <a:rPr sz="1600" i="1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thread;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unblock waiting</a:t>
            </a:r>
            <a:r>
              <a:rPr sz="1600" i="1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thread;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r>
              <a:rPr sz="1600" spc="-5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held =</a:t>
            </a:r>
            <a:r>
              <a:rPr sz="16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Enable</a:t>
            </a:r>
            <a:r>
              <a:rPr sz="16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interrupts;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4572000"/>
            <a:ext cx="1905000" cy="15214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5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acquire(lock)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4"/>
              </a:spcBef>
            </a:pP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Critical</a:t>
            </a:r>
            <a:r>
              <a:rPr sz="1600" i="1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release(lock)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4209" y="5211013"/>
            <a:ext cx="1819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Interrupts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Enabled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5600" y="4953000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0" y="0"/>
                </a:moveTo>
                <a:lnTo>
                  <a:pt x="44487" y="5484"/>
                </a:lnTo>
                <a:lnTo>
                  <a:pt x="80819" y="20446"/>
                </a:lnTo>
                <a:lnTo>
                  <a:pt x="105316" y="42648"/>
                </a:lnTo>
                <a:lnTo>
                  <a:pt x="114300" y="69850"/>
                </a:lnTo>
                <a:lnTo>
                  <a:pt x="114300" y="349250"/>
                </a:lnTo>
                <a:lnTo>
                  <a:pt x="123283" y="376451"/>
                </a:lnTo>
                <a:lnTo>
                  <a:pt x="147780" y="398653"/>
                </a:lnTo>
                <a:lnTo>
                  <a:pt x="184112" y="413615"/>
                </a:lnTo>
                <a:lnTo>
                  <a:pt x="228600" y="419100"/>
                </a:lnTo>
                <a:lnTo>
                  <a:pt x="184112" y="424584"/>
                </a:lnTo>
                <a:lnTo>
                  <a:pt x="147780" y="439547"/>
                </a:lnTo>
                <a:lnTo>
                  <a:pt x="123283" y="461748"/>
                </a:lnTo>
                <a:lnTo>
                  <a:pt x="114300" y="488950"/>
                </a:lnTo>
                <a:lnTo>
                  <a:pt x="114300" y="768350"/>
                </a:lnTo>
                <a:lnTo>
                  <a:pt x="105316" y="795541"/>
                </a:lnTo>
                <a:lnTo>
                  <a:pt x="80819" y="817743"/>
                </a:lnTo>
                <a:lnTo>
                  <a:pt x="44487" y="832711"/>
                </a:lnTo>
                <a:lnTo>
                  <a:pt x="0" y="8382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14209" y="4601717"/>
            <a:ext cx="1875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b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Disabled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4209" y="5865672"/>
            <a:ext cx="1875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Interrupts</a:t>
            </a:r>
            <a:r>
              <a:rPr sz="1600" b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Disabled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5600" y="4648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44487" y="1494"/>
                </a:lnTo>
                <a:lnTo>
                  <a:pt x="80819" y="5572"/>
                </a:lnTo>
                <a:lnTo>
                  <a:pt x="105316" y="11626"/>
                </a:lnTo>
                <a:lnTo>
                  <a:pt x="114300" y="19050"/>
                </a:lnTo>
                <a:lnTo>
                  <a:pt x="114300" y="95250"/>
                </a:lnTo>
                <a:lnTo>
                  <a:pt x="123283" y="102673"/>
                </a:lnTo>
                <a:lnTo>
                  <a:pt x="147780" y="108727"/>
                </a:lnTo>
                <a:lnTo>
                  <a:pt x="184112" y="112805"/>
                </a:lnTo>
                <a:lnTo>
                  <a:pt x="228600" y="114300"/>
                </a:lnTo>
                <a:lnTo>
                  <a:pt x="184112" y="115794"/>
                </a:lnTo>
                <a:lnTo>
                  <a:pt x="147780" y="119872"/>
                </a:lnTo>
                <a:lnTo>
                  <a:pt x="123283" y="125926"/>
                </a:lnTo>
                <a:lnTo>
                  <a:pt x="114300" y="133350"/>
                </a:lnTo>
                <a:lnTo>
                  <a:pt x="114300" y="209550"/>
                </a:lnTo>
                <a:lnTo>
                  <a:pt x="105316" y="216973"/>
                </a:lnTo>
                <a:lnTo>
                  <a:pt x="80819" y="223027"/>
                </a:lnTo>
                <a:lnTo>
                  <a:pt x="44487" y="227105"/>
                </a:lnTo>
                <a:lnTo>
                  <a:pt x="0" y="2286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5867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44487" y="1497"/>
                </a:lnTo>
                <a:lnTo>
                  <a:pt x="80819" y="5581"/>
                </a:lnTo>
                <a:lnTo>
                  <a:pt x="105316" y="11637"/>
                </a:lnTo>
                <a:lnTo>
                  <a:pt x="114300" y="19050"/>
                </a:lnTo>
                <a:lnTo>
                  <a:pt x="114300" y="95250"/>
                </a:lnTo>
                <a:lnTo>
                  <a:pt x="123283" y="102662"/>
                </a:lnTo>
                <a:lnTo>
                  <a:pt x="147780" y="108718"/>
                </a:lnTo>
                <a:lnTo>
                  <a:pt x="184112" y="112802"/>
                </a:lnTo>
                <a:lnTo>
                  <a:pt x="228600" y="114300"/>
                </a:lnTo>
                <a:lnTo>
                  <a:pt x="184112" y="115797"/>
                </a:lnTo>
                <a:lnTo>
                  <a:pt x="147780" y="119881"/>
                </a:lnTo>
                <a:lnTo>
                  <a:pt x="123283" y="125937"/>
                </a:lnTo>
                <a:lnTo>
                  <a:pt x="114300" y="133350"/>
                </a:lnTo>
                <a:lnTo>
                  <a:pt x="114300" y="209550"/>
                </a:lnTo>
                <a:lnTo>
                  <a:pt x="105316" y="216962"/>
                </a:lnTo>
                <a:lnTo>
                  <a:pt x="80819" y="223018"/>
                </a:lnTo>
                <a:lnTo>
                  <a:pt x="44487" y="227102"/>
                </a:lnTo>
                <a:lnTo>
                  <a:pt x="0" y="2286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36650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022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149" y="595376"/>
            <a:ext cx="3268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Next</a:t>
            </a:r>
            <a:r>
              <a:rPr sz="40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time…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650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3350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 Chapters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30,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31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7050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072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Shared</a:t>
            </a:r>
            <a:r>
              <a:rPr spc="-65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349" y="1553337"/>
            <a:ext cx="8280400" cy="40151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initially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focus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 coordinating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access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shared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Basic</a:t>
            </a:r>
            <a:r>
              <a:rPr sz="2400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 marL="756285" marR="410209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two concurrent threads (processes) are accessing a shared  variable, and that variable is read/modified/written by those  threads, then access to the variable must be controlled to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avoid  erroneous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behavior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Over the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couple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lectures,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will look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Mechanisms to control access to shared</a:t>
            </a:r>
            <a:r>
              <a:rPr sz="2000" spc="-1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Locks, mutexes, semaphores, monitors, condition variables,</a:t>
            </a:r>
            <a:r>
              <a:rPr sz="1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Patterns for coordinating accesses to shared</a:t>
            </a:r>
            <a:r>
              <a:rPr sz="2000" spc="-1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Bounded buffer, producer-consumer,</a:t>
            </a:r>
            <a:r>
              <a:rPr sz="18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2555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623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Classic</a:t>
            </a:r>
            <a:r>
              <a:rPr spc="-5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72350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2585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Suppose we have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 a function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  withdrawals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bank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account:</a:t>
            </a:r>
            <a:endParaRPr sz="2400">
              <a:latin typeface="Arial"/>
              <a:cs typeface="Arial"/>
            </a:endParaRPr>
          </a:p>
          <a:p>
            <a:pPr marL="926465" marR="3472179" indent="-457200">
              <a:lnSpc>
                <a:spcPct val="120000"/>
              </a:lnSpc>
              <a:spcBef>
                <a:spcPts val="1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withdraw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(account, amount)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{ 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balance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get_balance(account);  balance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balance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amount;  put_balance(account, balance);  return</a:t>
            </a:r>
            <a:r>
              <a:rPr sz="18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balance;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Now suppose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 and your significant other share  a bank account with a balance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$1000.</a:t>
            </a:r>
            <a:endParaRPr sz="2400">
              <a:latin typeface="Arial"/>
              <a:cs typeface="Arial"/>
            </a:endParaRPr>
          </a:p>
          <a:p>
            <a:pPr marL="355600" marR="59944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Then you each go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separate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machines and  simultaneously withdraw $100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the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account.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449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1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Example</a:t>
            </a:r>
            <a:r>
              <a:rPr spc="-65" dirty="0"/>
              <a:t> </a:t>
            </a:r>
            <a:r>
              <a:rPr spc="-5" dirty="0"/>
              <a:t>Continued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2313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We’ll represent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situation by creating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separate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person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do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withdrawals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These threads run on the same bank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machine: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54" y="4991591"/>
            <a:ext cx="6694805" cy="8318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What’s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 with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implementation?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Think about potential schedules of these two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3048000"/>
            <a:ext cx="3429000" cy="1815464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15595" marR="145415" indent="-229235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withdraw (account, amount) {  balance = get_balance(account);  balance = balance – amount;  put_balance(account,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4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3048000"/>
            <a:ext cx="3429000" cy="1815464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16230" marR="144780" indent="-22860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withdraw (account, amount) {  balance = get_balance(account);  balance = balance – amount;  put_balance(account,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24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860285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22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Interleaved</a:t>
            </a:r>
            <a:r>
              <a:rPr spc="-50" dirty="0"/>
              <a:t> </a:t>
            </a:r>
            <a:r>
              <a:rPr spc="-10" dirty="0"/>
              <a:t>Schedules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381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two threads  can be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interleaved: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54" y="4991493"/>
            <a:ext cx="624713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balance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account now?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bank happy with our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implementation?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400" y="2667000"/>
            <a:ext cx="3200400" cy="64008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</a:t>
            </a:r>
            <a:r>
              <a:rPr sz="16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get_balance(account);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balance –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amount;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400" y="3352800"/>
            <a:ext cx="3200400" cy="934719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86995" marR="14478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get_balance(account);  balance = balance – amount;  put_balance(account,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400" y="4343400"/>
            <a:ext cx="3200400" cy="346075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put_balance(account,</a:t>
            </a:r>
            <a:r>
              <a:rPr sz="16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76500" y="2667000"/>
            <a:ext cx="76200" cy="1981200"/>
          </a:xfrm>
          <a:custGeom>
            <a:avLst/>
            <a:gdLst/>
            <a:ahLst/>
            <a:cxnLst/>
            <a:rect l="l" t="t" r="r" b="b"/>
            <a:pathLst>
              <a:path w="76200" h="1981200">
                <a:moveTo>
                  <a:pt x="0" y="1854200"/>
                </a:moveTo>
                <a:lnTo>
                  <a:pt x="38100" y="1981200"/>
                </a:lnTo>
                <a:lnTo>
                  <a:pt x="60960" y="1905000"/>
                </a:lnTo>
                <a:lnTo>
                  <a:pt x="31750" y="1905000"/>
                </a:lnTo>
                <a:lnTo>
                  <a:pt x="31750" y="1896533"/>
                </a:lnTo>
                <a:lnTo>
                  <a:pt x="0" y="1854200"/>
                </a:lnTo>
                <a:close/>
              </a:path>
              <a:path w="76200" h="1981200">
                <a:moveTo>
                  <a:pt x="31750" y="1896533"/>
                </a:moveTo>
                <a:lnTo>
                  <a:pt x="31750" y="1905000"/>
                </a:lnTo>
                <a:lnTo>
                  <a:pt x="38100" y="1905000"/>
                </a:lnTo>
                <a:lnTo>
                  <a:pt x="31750" y="1896533"/>
                </a:lnTo>
                <a:close/>
              </a:path>
              <a:path w="76200" h="1981200">
                <a:moveTo>
                  <a:pt x="44450" y="0"/>
                </a:moveTo>
                <a:lnTo>
                  <a:pt x="31750" y="0"/>
                </a:lnTo>
                <a:lnTo>
                  <a:pt x="31750" y="1896533"/>
                </a:lnTo>
                <a:lnTo>
                  <a:pt x="38100" y="1905000"/>
                </a:lnTo>
                <a:lnTo>
                  <a:pt x="44450" y="1896533"/>
                </a:lnTo>
                <a:lnTo>
                  <a:pt x="44450" y="0"/>
                </a:lnTo>
                <a:close/>
              </a:path>
              <a:path w="76200" h="1981200">
                <a:moveTo>
                  <a:pt x="44450" y="1896533"/>
                </a:moveTo>
                <a:lnTo>
                  <a:pt x="38100" y="1905000"/>
                </a:lnTo>
                <a:lnTo>
                  <a:pt x="44450" y="1905000"/>
                </a:lnTo>
                <a:lnTo>
                  <a:pt x="44450" y="1896533"/>
                </a:lnTo>
                <a:close/>
              </a:path>
              <a:path w="76200" h="1981200">
                <a:moveTo>
                  <a:pt x="76200" y="1854200"/>
                </a:moveTo>
                <a:lnTo>
                  <a:pt x="44450" y="1896533"/>
                </a:lnTo>
                <a:lnTo>
                  <a:pt x="44450" y="1905000"/>
                </a:lnTo>
                <a:lnTo>
                  <a:pt x="60960" y="1905000"/>
                </a:lnTo>
                <a:lnTo>
                  <a:pt x="76200" y="18542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9022" y="3229736"/>
            <a:ext cx="12655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Execution  sequence  seen by</a:t>
            </a:r>
            <a:r>
              <a:rPr sz="1600" b="1" spc="-7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CPU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0" y="3352800"/>
            <a:ext cx="841375" cy="462915"/>
          </a:xfrm>
          <a:custGeom>
            <a:avLst/>
            <a:gdLst/>
            <a:ahLst/>
            <a:cxnLst/>
            <a:rect l="l" t="t" r="r" b="b"/>
            <a:pathLst>
              <a:path w="841375" h="462914">
                <a:moveTo>
                  <a:pt x="77422" y="34922"/>
                </a:moveTo>
                <a:lnTo>
                  <a:pt x="66928" y="36449"/>
                </a:lnTo>
                <a:lnTo>
                  <a:pt x="71316" y="46093"/>
                </a:lnTo>
                <a:lnTo>
                  <a:pt x="835151" y="462788"/>
                </a:lnTo>
                <a:lnTo>
                  <a:pt x="841248" y="451612"/>
                </a:lnTo>
                <a:lnTo>
                  <a:pt x="77422" y="34922"/>
                </a:lnTo>
                <a:close/>
              </a:path>
              <a:path w="841375" h="462914">
                <a:moveTo>
                  <a:pt x="0" y="0"/>
                </a:moveTo>
                <a:lnTo>
                  <a:pt x="93217" y="94234"/>
                </a:lnTo>
                <a:lnTo>
                  <a:pt x="71316" y="46093"/>
                </a:lnTo>
                <a:lnTo>
                  <a:pt x="63880" y="42037"/>
                </a:lnTo>
                <a:lnTo>
                  <a:pt x="69976" y="30861"/>
                </a:lnTo>
                <a:lnTo>
                  <a:pt x="105346" y="30861"/>
                </a:lnTo>
                <a:lnTo>
                  <a:pt x="129794" y="27304"/>
                </a:lnTo>
                <a:lnTo>
                  <a:pt x="0" y="0"/>
                </a:lnTo>
                <a:close/>
              </a:path>
              <a:path w="841375" h="462914">
                <a:moveTo>
                  <a:pt x="66928" y="36449"/>
                </a:moveTo>
                <a:lnTo>
                  <a:pt x="63880" y="42037"/>
                </a:lnTo>
                <a:lnTo>
                  <a:pt x="71316" y="46093"/>
                </a:lnTo>
                <a:lnTo>
                  <a:pt x="66928" y="36449"/>
                </a:lnTo>
                <a:close/>
              </a:path>
              <a:path w="841375" h="462914">
                <a:moveTo>
                  <a:pt x="69976" y="30861"/>
                </a:moveTo>
                <a:lnTo>
                  <a:pt x="66928" y="36449"/>
                </a:lnTo>
                <a:lnTo>
                  <a:pt x="77422" y="34922"/>
                </a:lnTo>
                <a:lnTo>
                  <a:pt x="69976" y="30861"/>
                </a:lnTo>
                <a:close/>
              </a:path>
              <a:path w="841375" h="462914">
                <a:moveTo>
                  <a:pt x="105346" y="30861"/>
                </a:moveTo>
                <a:lnTo>
                  <a:pt x="69976" y="30861"/>
                </a:lnTo>
                <a:lnTo>
                  <a:pt x="77422" y="34922"/>
                </a:lnTo>
                <a:lnTo>
                  <a:pt x="105346" y="30861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0" y="3804411"/>
            <a:ext cx="841375" cy="462915"/>
          </a:xfrm>
          <a:custGeom>
            <a:avLst/>
            <a:gdLst/>
            <a:ahLst/>
            <a:cxnLst/>
            <a:rect l="l" t="t" r="r" b="b"/>
            <a:pathLst>
              <a:path w="841375" h="462914">
                <a:moveTo>
                  <a:pt x="93217" y="368554"/>
                </a:moveTo>
                <a:lnTo>
                  <a:pt x="0" y="462788"/>
                </a:lnTo>
                <a:lnTo>
                  <a:pt x="129794" y="435482"/>
                </a:lnTo>
                <a:lnTo>
                  <a:pt x="105346" y="431926"/>
                </a:lnTo>
                <a:lnTo>
                  <a:pt x="69976" y="431926"/>
                </a:lnTo>
                <a:lnTo>
                  <a:pt x="63880" y="420750"/>
                </a:lnTo>
                <a:lnTo>
                  <a:pt x="71316" y="416694"/>
                </a:lnTo>
                <a:lnTo>
                  <a:pt x="93217" y="368554"/>
                </a:lnTo>
                <a:close/>
              </a:path>
              <a:path w="841375" h="462914">
                <a:moveTo>
                  <a:pt x="66928" y="426338"/>
                </a:moveTo>
                <a:lnTo>
                  <a:pt x="69976" y="431926"/>
                </a:lnTo>
                <a:lnTo>
                  <a:pt x="77422" y="427865"/>
                </a:lnTo>
                <a:lnTo>
                  <a:pt x="66928" y="426338"/>
                </a:lnTo>
                <a:close/>
              </a:path>
              <a:path w="841375" h="462914">
                <a:moveTo>
                  <a:pt x="77422" y="427865"/>
                </a:moveTo>
                <a:lnTo>
                  <a:pt x="69976" y="431926"/>
                </a:lnTo>
                <a:lnTo>
                  <a:pt x="105346" y="431926"/>
                </a:lnTo>
                <a:lnTo>
                  <a:pt x="77422" y="427865"/>
                </a:lnTo>
                <a:close/>
              </a:path>
              <a:path w="841375" h="462914">
                <a:moveTo>
                  <a:pt x="835151" y="0"/>
                </a:moveTo>
                <a:lnTo>
                  <a:pt x="71316" y="416694"/>
                </a:lnTo>
                <a:lnTo>
                  <a:pt x="66928" y="426338"/>
                </a:lnTo>
                <a:lnTo>
                  <a:pt x="77422" y="427865"/>
                </a:lnTo>
                <a:lnTo>
                  <a:pt x="841248" y="11175"/>
                </a:lnTo>
                <a:lnTo>
                  <a:pt x="835151" y="0"/>
                </a:lnTo>
                <a:close/>
              </a:path>
              <a:path w="841375" h="462914">
                <a:moveTo>
                  <a:pt x="71316" y="416694"/>
                </a:moveTo>
                <a:lnTo>
                  <a:pt x="63880" y="420750"/>
                </a:lnTo>
                <a:lnTo>
                  <a:pt x="66928" y="426338"/>
                </a:lnTo>
                <a:lnTo>
                  <a:pt x="71316" y="416694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14209" y="3686936"/>
            <a:ext cx="1473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Context</a:t>
            </a:r>
            <a:r>
              <a:rPr sz="1600" b="1" spc="-5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9900"/>
                </a:solidFill>
                <a:latin typeface="Arial"/>
                <a:cs typeface="Arial"/>
              </a:rPr>
              <a:t>switch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7050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072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Shared</a:t>
            </a:r>
            <a:r>
              <a:rPr spc="-65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6489"/>
            <a:ext cx="7164070" cy="427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83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concurrent threads (or  processes) accessed a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shared resource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(account)  without any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synchronization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Known as a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race condition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(memorize this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buzzword)</a:t>
            </a:r>
            <a:endParaRPr sz="2000">
              <a:latin typeface="Arial"/>
              <a:cs typeface="Arial"/>
            </a:endParaRPr>
          </a:p>
          <a:p>
            <a:pPr marL="355600" marR="24257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mechanisms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control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access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these  shared resources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face of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concurrency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 can reason about how the program will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Our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example was updating a shared bank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account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Also necessary for synchronizing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access to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shared data</a:t>
            </a:r>
            <a:r>
              <a:rPr sz="24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Buffers, queues, lists, hash tables,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6410706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When Are</a:t>
            </a:r>
            <a:r>
              <a:rPr spc="-65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4" name="object 4"/>
          <p:cNvSpPr/>
          <p:nvPr/>
        </p:nvSpPr>
        <p:spPr>
          <a:xfrm>
            <a:off x="83819" y="478536"/>
            <a:ext cx="2913126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149" y="595376"/>
            <a:ext cx="228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Shared?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454" y="1626489"/>
            <a:ext cx="565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Local variables are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shared</a:t>
            </a:r>
            <a:r>
              <a:rPr sz="2400" spc="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(private)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654" y="1992858"/>
            <a:ext cx="368427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Refer to data on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thread has its own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454" y="2785110"/>
            <a:ext cx="7412355" cy="224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147955" indent="-286385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Never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pass/share/store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pointer to a local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variable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 stack for thread T1 to another thread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T2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Global variables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static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objects are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shared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Stored in the static data segment, accessible by any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Dynamic objects and other heap objects are</a:t>
            </a:r>
            <a:r>
              <a:rPr sz="2400" spc="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shared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Allocated from heap with malloc/free or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new/delete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99859" y="381000"/>
            <a:ext cx="1632585" cy="2178050"/>
          </a:xfrm>
          <a:custGeom>
            <a:avLst/>
            <a:gdLst/>
            <a:ahLst/>
            <a:cxnLst/>
            <a:rect l="l" t="t" r="r" b="b"/>
            <a:pathLst>
              <a:path w="1632584" h="2178050">
                <a:moveTo>
                  <a:pt x="0" y="2177796"/>
                </a:moveTo>
                <a:lnTo>
                  <a:pt x="1632204" y="2177796"/>
                </a:lnTo>
                <a:lnTo>
                  <a:pt x="1632204" y="0"/>
                </a:lnTo>
                <a:lnTo>
                  <a:pt x="0" y="0"/>
                </a:lnTo>
                <a:lnTo>
                  <a:pt x="0" y="217779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99859" y="381000"/>
            <a:ext cx="1632585" cy="233679"/>
          </a:xfrm>
          <a:prstGeom prst="rect">
            <a:avLst/>
          </a:prstGeom>
          <a:solidFill>
            <a:srgbClr val="CCFFCC"/>
          </a:solidFill>
          <a:ln w="9144">
            <a:solidFill>
              <a:srgbClr val="22222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08634">
              <a:lnSpc>
                <a:spcPts val="1160"/>
              </a:lnSpc>
              <a:spcBef>
                <a:spcPts val="600"/>
              </a:spcBef>
            </a:pP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r>
              <a:rPr sz="1000" b="1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2222"/>
                </a:solidFill>
                <a:latin typeface="Arial"/>
                <a:cs typeface="Arial"/>
              </a:rPr>
              <a:t>(T1)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9859" y="2052827"/>
            <a:ext cx="1632585" cy="506095"/>
          </a:xfrm>
          <a:prstGeom prst="rect">
            <a:avLst/>
          </a:prstGeom>
          <a:solidFill>
            <a:srgbClr val="FFCCCC"/>
          </a:solidFill>
          <a:ln w="9144">
            <a:solidFill>
              <a:srgbClr val="222222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Code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9859" y="1820417"/>
            <a:ext cx="1632585" cy="232410"/>
          </a:xfrm>
          <a:prstGeom prst="rect">
            <a:avLst/>
          </a:prstGeom>
          <a:solidFill>
            <a:srgbClr val="FFFF99"/>
          </a:solidFill>
          <a:ln w="9144">
            <a:solidFill>
              <a:srgbClr val="22222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485775">
              <a:lnSpc>
                <a:spcPts val="1155"/>
              </a:lnSpc>
              <a:spcBef>
                <a:spcPts val="600"/>
              </a:spcBef>
            </a:pP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Static</a:t>
            </a:r>
            <a:r>
              <a:rPr sz="1000" b="1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9859" y="1586483"/>
            <a:ext cx="1632585" cy="234315"/>
          </a:xfrm>
          <a:prstGeom prst="rect">
            <a:avLst/>
          </a:prstGeom>
          <a:solidFill>
            <a:srgbClr val="99CCFF"/>
          </a:solidFill>
          <a:ln w="9144">
            <a:solidFill>
              <a:srgbClr val="222222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905" algn="ctr">
              <a:lnSpc>
                <a:spcPts val="1160"/>
              </a:lnSpc>
              <a:spcBef>
                <a:spcPts val="605"/>
              </a:spcBef>
            </a:pP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Heap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32064" y="2379852"/>
            <a:ext cx="403225" cy="76200"/>
          </a:xfrm>
          <a:custGeom>
            <a:avLst/>
            <a:gdLst/>
            <a:ahLst/>
            <a:cxnLst/>
            <a:rect l="l" t="t" r="r" b="b"/>
            <a:pathLst>
              <a:path w="403225" h="76200">
                <a:moveTo>
                  <a:pt x="130428" y="0"/>
                </a:moveTo>
                <a:lnTo>
                  <a:pt x="0" y="23495"/>
                </a:lnTo>
                <a:lnTo>
                  <a:pt x="121919" y="75692"/>
                </a:lnTo>
                <a:lnTo>
                  <a:pt x="83291" y="39292"/>
                </a:lnTo>
                <a:lnTo>
                  <a:pt x="75056" y="38354"/>
                </a:lnTo>
                <a:lnTo>
                  <a:pt x="76453" y="25781"/>
                </a:lnTo>
                <a:lnTo>
                  <a:pt x="86509" y="25781"/>
                </a:lnTo>
                <a:lnTo>
                  <a:pt x="130428" y="0"/>
                </a:lnTo>
                <a:close/>
              </a:path>
              <a:path w="403225" h="76200">
                <a:moveTo>
                  <a:pt x="84879" y="26737"/>
                </a:moveTo>
                <a:lnTo>
                  <a:pt x="75752" y="32095"/>
                </a:lnTo>
                <a:lnTo>
                  <a:pt x="83291" y="39292"/>
                </a:lnTo>
                <a:lnTo>
                  <a:pt x="401574" y="75564"/>
                </a:lnTo>
                <a:lnTo>
                  <a:pt x="403097" y="62864"/>
                </a:lnTo>
                <a:lnTo>
                  <a:pt x="84879" y="26737"/>
                </a:lnTo>
                <a:close/>
              </a:path>
              <a:path w="403225" h="76200">
                <a:moveTo>
                  <a:pt x="75743" y="32179"/>
                </a:moveTo>
                <a:lnTo>
                  <a:pt x="75056" y="38354"/>
                </a:lnTo>
                <a:lnTo>
                  <a:pt x="83291" y="39292"/>
                </a:lnTo>
                <a:lnTo>
                  <a:pt x="75743" y="32179"/>
                </a:lnTo>
                <a:close/>
              </a:path>
              <a:path w="403225" h="76200">
                <a:moveTo>
                  <a:pt x="76453" y="25781"/>
                </a:moveTo>
                <a:lnTo>
                  <a:pt x="75752" y="32095"/>
                </a:lnTo>
                <a:lnTo>
                  <a:pt x="84879" y="26737"/>
                </a:lnTo>
                <a:lnTo>
                  <a:pt x="76453" y="25781"/>
                </a:lnTo>
                <a:close/>
              </a:path>
              <a:path w="403225" h="76200">
                <a:moveTo>
                  <a:pt x="86509" y="25781"/>
                </a:moveTo>
                <a:lnTo>
                  <a:pt x="76453" y="25781"/>
                </a:lnTo>
                <a:lnTo>
                  <a:pt x="84879" y="26737"/>
                </a:lnTo>
                <a:lnTo>
                  <a:pt x="86509" y="25781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99859" y="691895"/>
            <a:ext cx="1632585" cy="234950"/>
          </a:xfrm>
          <a:prstGeom prst="rect">
            <a:avLst/>
          </a:prstGeom>
          <a:solidFill>
            <a:srgbClr val="CCFFCC"/>
          </a:solidFill>
          <a:ln w="9144">
            <a:solidFill>
              <a:srgbClr val="222222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08634">
              <a:lnSpc>
                <a:spcPts val="1170"/>
              </a:lnSpc>
              <a:spcBef>
                <a:spcPts val="605"/>
              </a:spcBef>
            </a:pP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r>
              <a:rPr sz="1000" b="1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2222"/>
                </a:solidFill>
                <a:latin typeface="Arial"/>
                <a:cs typeface="Arial"/>
              </a:rPr>
              <a:t>(T2)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99859" y="1042416"/>
            <a:ext cx="1632585" cy="233679"/>
          </a:xfrm>
          <a:prstGeom prst="rect">
            <a:avLst/>
          </a:prstGeom>
          <a:solidFill>
            <a:srgbClr val="CCFFCC"/>
          </a:solidFill>
          <a:ln w="9144">
            <a:solidFill>
              <a:srgbClr val="222222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08634">
              <a:lnSpc>
                <a:spcPts val="1155"/>
              </a:lnSpc>
              <a:spcBef>
                <a:spcPts val="605"/>
              </a:spcBef>
            </a:pPr>
            <a:r>
              <a:rPr sz="1000" b="1" spc="-5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r>
              <a:rPr sz="1000" b="1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22222"/>
                </a:solidFill>
                <a:latin typeface="Arial"/>
                <a:cs typeface="Arial"/>
              </a:rPr>
              <a:t>(T3)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2950" y="1020825"/>
            <a:ext cx="553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r>
              <a:rPr sz="1000" b="1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3300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5223" y="714501"/>
            <a:ext cx="575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r>
              <a:rPr sz="1000" b="1" spc="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3300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32064" y="2132076"/>
            <a:ext cx="196850" cy="76200"/>
          </a:xfrm>
          <a:custGeom>
            <a:avLst/>
            <a:gdLst/>
            <a:ahLst/>
            <a:cxnLst/>
            <a:rect l="l" t="t" r="r" b="b"/>
            <a:pathLst>
              <a:path w="19685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19685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196850" h="76200">
                <a:moveTo>
                  <a:pt x="196595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196595" y="44450"/>
                </a:lnTo>
                <a:lnTo>
                  <a:pt x="196595" y="31750"/>
                </a:lnTo>
                <a:close/>
              </a:path>
              <a:path w="19685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30310" y="2088007"/>
            <a:ext cx="755650" cy="445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r>
              <a:rPr sz="10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33399"/>
                </a:solidFill>
                <a:latin typeface="Arial"/>
                <a:cs typeface="Arial"/>
              </a:rPr>
              <a:t>(T3)</a:t>
            </a:r>
            <a:endParaRPr sz="1000">
              <a:latin typeface="Arial"/>
              <a:cs typeface="Arial"/>
            </a:endParaRPr>
          </a:p>
          <a:p>
            <a:pPr marL="296545">
              <a:lnSpc>
                <a:spcPct val="100000"/>
              </a:lnSpc>
              <a:spcBef>
                <a:spcPts val="910"/>
              </a:spcBef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r>
              <a:rPr sz="10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33399"/>
                </a:solidFill>
                <a:latin typeface="Arial"/>
                <a:cs typeface="Arial"/>
              </a:rPr>
              <a:t>(T1)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3264" y="2249423"/>
            <a:ext cx="196850" cy="76200"/>
          </a:xfrm>
          <a:custGeom>
            <a:avLst/>
            <a:gdLst/>
            <a:ahLst/>
            <a:cxnLst/>
            <a:rect l="l" t="t" r="r" b="b"/>
            <a:pathLst>
              <a:path w="196850" h="76200">
                <a:moveTo>
                  <a:pt x="120396" y="38100"/>
                </a:moveTo>
                <a:lnTo>
                  <a:pt x="69596" y="76200"/>
                </a:lnTo>
                <a:lnTo>
                  <a:pt x="175429" y="44450"/>
                </a:lnTo>
                <a:lnTo>
                  <a:pt x="120396" y="44450"/>
                </a:lnTo>
                <a:lnTo>
                  <a:pt x="120396" y="38100"/>
                </a:lnTo>
                <a:close/>
              </a:path>
              <a:path w="196850" h="76200">
                <a:moveTo>
                  <a:pt x="1119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1929" y="44450"/>
                </a:lnTo>
                <a:lnTo>
                  <a:pt x="120396" y="38100"/>
                </a:lnTo>
                <a:lnTo>
                  <a:pt x="111929" y="31750"/>
                </a:lnTo>
                <a:close/>
              </a:path>
              <a:path w="196850" h="76200">
                <a:moveTo>
                  <a:pt x="175429" y="31750"/>
                </a:moveTo>
                <a:lnTo>
                  <a:pt x="120396" y="31750"/>
                </a:lnTo>
                <a:lnTo>
                  <a:pt x="120396" y="44450"/>
                </a:lnTo>
                <a:lnTo>
                  <a:pt x="175429" y="44450"/>
                </a:lnTo>
                <a:lnTo>
                  <a:pt x="196596" y="38100"/>
                </a:lnTo>
                <a:lnTo>
                  <a:pt x="175429" y="31750"/>
                </a:lnTo>
                <a:close/>
              </a:path>
              <a:path w="196850" h="76200">
                <a:moveTo>
                  <a:pt x="69596" y="0"/>
                </a:moveTo>
                <a:lnTo>
                  <a:pt x="120396" y="38100"/>
                </a:lnTo>
                <a:lnTo>
                  <a:pt x="120396" y="31750"/>
                </a:lnTo>
                <a:lnTo>
                  <a:pt x="175429" y="31750"/>
                </a:lnTo>
                <a:lnTo>
                  <a:pt x="69596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18428" y="2223007"/>
            <a:ext cx="471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r>
              <a:rPr sz="10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33399"/>
                </a:solidFill>
                <a:latin typeface="Arial"/>
                <a:cs typeface="Arial"/>
              </a:rPr>
              <a:t>(T2)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30570" y="886333"/>
            <a:ext cx="150495" cy="1283970"/>
          </a:xfrm>
          <a:custGeom>
            <a:avLst/>
            <a:gdLst/>
            <a:ahLst/>
            <a:cxnLst/>
            <a:rect l="l" t="t" r="r" b="b"/>
            <a:pathLst>
              <a:path w="150495" h="1283970">
                <a:moveTo>
                  <a:pt x="74167" y="1160779"/>
                </a:moveTo>
                <a:lnTo>
                  <a:pt x="123697" y="1283842"/>
                </a:lnTo>
                <a:lnTo>
                  <a:pt x="139010" y="1208531"/>
                </a:lnTo>
                <a:lnTo>
                  <a:pt x="110489" y="1208531"/>
                </a:lnTo>
                <a:lnTo>
                  <a:pt x="109723" y="1200156"/>
                </a:lnTo>
                <a:lnTo>
                  <a:pt x="74167" y="1160779"/>
                </a:lnTo>
                <a:close/>
              </a:path>
              <a:path w="150495" h="1283970">
                <a:moveTo>
                  <a:pt x="109723" y="1200156"/>
                </a:moveTo>
                <a:lnTo>
                  <a:pt x="110489" y="1208531"/>
                </a:lnTo>
                <a:lnTo>
                  <a:pt x="117475" y="1207896"/>
                </a:lnTo>
                <a:lnTo>
                  <a:pt x="116712" y="1207896"/>
                </a:lnTo>
                <a:lnTo>
                  <a:pt x="109723" y="1200156"/>
                </a:lnTo>
                <a:close/>
              </a:path>
              <a:path w="150495" h="1283970">
                <a:moveTo>
                  <a:pt x="150113" y="1153921"/>
                </a:moveTo>
                <a:lnTo>
                  <a:pt x="122286" y="1198890"/>
                </a:lnTo>
                <a:lnTo>
                  <a:pt x="123062" y="1207389"/>
                </a:lnTo>
                <a:lnTo>
                  <a:pt x="110489" y="1208531"/>
                </a:lnTo>
                <a:lnTo>
                  <a:pt x="139010" y="1208531"/>
                </a:lnTo>
                <a:lnTo>
                  <a:pt x="150113" y="1153921"/>
                </a:lnTo>
                <a:close/>
              </a:path>
              <a:path w="150495" h="1283970">
                <a:moveTo>
                  <a:pt x="12700" y="0"/>
                </a:moveTo>
                <a:lnTo>
                  <a:pt x="0" y="1269"/>
                </a:lnTo>
                <a:lnTo>
                  <a:pt x="109723" y="1200156"/>
                </a:lnTo>
                <a:lnTo>
                  <a:pt x="116712" y="1207896"/>
                </a:lnTo>
                <a:lnTo>
                  <a:pt x="122286" y="1198890"/>
                </a:lnTo>
                <a:lnTo>
                  <a:pt x="12700" y="0"/>
                </a:lnTo>
                <a:close/>
              </a:path>
              <a:path w="150495" h="1283970">
                <a:moveTo>
                  <a:pt x="122286" y="1198890"/>
                </a:moveTo>
                <a:lnTo>
                  <a:pt x="116712" y="1207896"/>
                </a:lnTo>
                <a:lnTo>
                  <a:pt x="117475" y="1207896"/>
                </a:lnTo>
                <a:lnTo>
                  <a:pt x="123062" y="1207389"/>
                </a:lnTo>
                <a:lnTo>
                  <a:pt x="122286" y="119889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9715" y="769619"/>
            <a:ext cx="390525" cy="76200"/>
          </a:xfrm>
          <a:custGeom>
            <a:avLst/>
            <a:gdLst/>
            <a:ahLst/>
            <a:cxnLst/>
            <a:rect l="l" t="t" r="r" b="b"/>
            <a:pathLst>
              <a:path w="390525" h="76200">
                <a:moveTo>
                  <a:pt x="313944" y="38100"/>
                </a:moveTo>
                <a:lnTo>
                  <a:pt x="263144" y="76200"/>
                </a:lnTo>
                <a:lnTo>
                  <a:pt x="368977" y="44450"/>
                </a:lnTo>
                <a:lnTo>
                  <a:pt x="313944" y="44450"/>
                </a:lnTo>
                <a:lnTo>
                  <a:pt x="313944" y="38100"/>
                </a:lnTo>
                <a:close/>
              </a:path>
              <a:path w="390525" h="76200">
                <a:moveTo>
                  <a:pt x="30547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5477" y="44450"/>
                </a:lnTo>
                <a:lnTo>
                  <a:pt x="313944" y="38100"/>
                </a:lnTo>
                <a:lnTo>
                  <a:pt x="305477" y="31750"/>
                </a:lnTo>
                <a:close/>
              </a:path>
              <a:path w="390525" h="76200">
                <a:moveTo>
                  <a:pt x="368977" y="31750"/>
                </a:moveTo>
                <a:lnTo>
                  <a:pt x="313944" y="31750"/>
                </a:lnTo>
                <a:lnTo>
                  <a:pt x="313944" y="44450"/>
                </a:lnTo>
                <a:lnTo>
                  <a:pt x="368977" y="44450"/>
                </a:lnTo>
                <a:lnTo>
                  <a:pt x="390144" y="38100"/>
                </a:lnTo>
                <a:lnTo>
                  <a:pt x="368977" y="31750"/>
                </a:lnTo>
                <a:close/>
              </a:path>
              <a:path w="390525" h="76200">
                <a:moveTo>
                  <a:pt x="263144" y="0"/>
                </a:moveTo>
                <a:lnTo>
                  <a:pt x="313944" y="38100"/>
                </a:lnTo>
                <a:lnTo>
                  <a:pt x="313944" y="31750"/>
                </a:lnTo>
                <a:lnTo>
                  <a:pt x="368977" y="31750"/>
                </a:lnTo>
                <a:lnTo>
                  <a:pt x="26314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2064" y="473329"/>
            <a:ext cx="403225" cy="76200"/>
          </a:xfrm>
          <a:custGeom>
            <a:avLst/>
            <a:gdLst/>
            <a:ahLst/>
            <a:cxnLst/>
            <a:rect l="l" t="t" r="r" b="b"/>
            <a:pathLst>
              <a:path w="403225" h="76200">
                <a:moveTo>
                  <a:pt x="130428" y="0"/>
                </a:moveTo>
                <a:lnTo>
                  <a:pt x="0" y="23495"/>
                </a:lnTo>
                <a:lnTo>
                  <a:pt x="121919" y="75692"/>
                </a:lnTo>
                <a:lnTo>
                  <a:pt x="83291" y="39292"/>
                </a:lnTo>
                <a:lnTo>
                  <a:pt x="75056" y="38354"/>
                </a:lnTo>
                <a:lnTo>
                  <a:pt x="76453" y="25781"/>
                </a:lnTo>
                <a:lnTo>
                  <a:pt x="86509" y="25781"/>
                </a:lnTo>
                <a:lnTo>
                  <a:pt x="130428" y="0"/>
                </a:lnTo>
                <a:close/>
              </a:path>
              <a:path w="403225" h="76200">
                <a:moveTo>
                  <a:pt x="84879" y="26737"/>
                </a:moveTo>
                <a:lnTo>
                  <a:pt x="75752" y="32095"/>
                </a:lnTo>
                <a:lnTo>
                  <a:pt x="83291" y="39292"/>
                </a:lnTo>
                <a:lnTo>
                  <a:pt x="401574" y="75565"/>
                </a:lnTo>
                <a:lnTo>
                  <a:pt x="403097" y="62865"/>
                </a:lnTo>
                <a:lnTo>
                  <a:pt x="84879" y="26737"/>
                </a:lnTo>
                <a:close/>
              </a:path>
              <a:path w="403225" h="76200">
                <a:moveTo>
                  <a:pt x="75743" y="32179"/>
                </a:moveTo>
                <a:lnTo>
                  <a:pt x="75056" y="38354"/>
                </a:lnTo>
                <a:lnTo>
                  <a:pt x="83291" y="39292"/>
                </a:lnTo>
                <a:lnTo>
                  <a:pt x="75743" y="32179"/>
                </a:lnTo>
                <a:close/>
              </a:path>
              <a:path w="403225" h="76200">
                <a:moveTo>
                  <a:pt x="76453" y="25781"/>
                </a:moveTo>
                <a:lnTo>
                  <a:pt x="75752" y="32095"/>
                </a:lnTo>
                <a:lnTo>
                  <a:pt x="84879" y="26737"/>
                </a:lnTo>
                <a:lnTo>
                  <a:pt x="76453" y="25781"/>
                </a:lnTo>
                <a:close/>
              </a:path>
              <a:path w="403225" h="76200">
                <a:moveTo>
                  <a:pt x="86509" y="25781"/>
                </a:moveTo>
                <a:lnTo>
                  <a:pt x="76453" y="25781"/>
                </a:lnTo>
                <a:lnTo>
                  <a:pt x="84879" y="26737"/>
                </a:lnTo>
                <a:lnTo>
                  <a:pt x="86509" y="25781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79205" y="685419"/>
            <a:ext cx="118745" cy="1600835"/>
          </a:xfrm>
          <a:custGeom>
            <a:avLst/>
            <a:gdLst/>
            <a:ahLst/>
            <a:cxnLst/>
            <a:rect l="l" t="t" r="r" b="b"/>
            <a:pathLst>
              <a:path w="118745" h="1600835">
                <a:moveTo>
                  <a:pt x="0" y="1471802"/>
                </a:moveTo>
                <a:lnTo>
                  <a:pt x="31623" y="1600580"/>
                </a:lnTo>
                <a:lnTo>
                  <a:pt x="58591" y="1524761"/>
                </a:lnTo>
                <a:lnTo>
                  <a:pt x="41783" y="1524761"/>
                </a:lnTo>
                <a:lnTo>
                  <a:pt x="36703" y="1524507"/>
                </a:lnTo>
                <a:lnTo>
                  <a:pt x="35433" y="1524507"/>
                </a:lnTo>
                <a:lnTo>
                  <a:pt x="29083" y="1524127"/>
                </a:lnTo>
                <a:lnTo>
                  <a:pt x="29508" y="1515695"/>
                </a:lnTo>
                <a:lnTo>
                  <a:pt x="0" y="1471802"/>
                </a:lnTo>
                <a:close/>
              </a:path>
              <a:path w="118745" h="1600835">
                <a:moveTo>
                  <a:pt x="42207" y="1516357"/>
                </a:moveTo>
                <a:lnTo>
                  <a:pt x="35483" y="1524447"/>
                </a:lnTo>
                <a:lnTo>
                  <a:pt x="41783" y="1524761"/>
                </a:lnTo>
                <a:lnTo>
                  <a:pt x="42207" y="1516357"/>
                </a:lnTo>
                <a:close/>
              </a:path>
              <a:path w="118745" h="1600835">
                <a:moveTo>
                  <a:pt x="76073" y="1475613"/>
                </a:moveTo>
                <a:lnTo>
                  <a:pt x="42207" y="1516357"/>
                </a:lnTo>
                <a:lnTo>
                  <a:pt x="41783" y="1524761"/>
                </a:lnTo>
                <a:lnTo>
                  <a:pt x="58591" y="1524761"/>
                </a:lnTo>
                <a:lnTo>
                  <a:pt x="76073" y="1475613"/>
                </a:lnTo>
                <a:close/>
              </a:path>
              <a:path w="118745" h="1600835">
                <a:moveTo>
                  <a:pt x="35483" y="1524447"/>
                </a:moveTo>
                <a:lnTo>
                  <a:pt x="36703" y="1524507"/>
                </a:lnTo>
                <a:lnTo>
                  <a:pt x="35483" y="1524447"/>
                </a:lnTo>
                <a:close/>
              </a:path>
              <a:path w="118745" h="1600835">
                <a:moveTo>
                  <a:pt x="106045" y="0"/>
                </a:moveTo>
                <a:lnTo>
                  <a:pt x="29508" y="1515695"/>
                </a:lnTo>
                <a:lnTo>
                  <a:pt x="35388" y="1524442"/>
                </a:lnTo>
                <a:lnTo>
                  <a:pt x="42207" y="1516357"/>
                </a:lnTo>
                <a:lnTo>
                  <a:pt x="118745" y="761"/>
                </a:lnTo>
                <a:lnTo>
                  <a:pt x="106045" y="0"/>
                </a:lnTo>
                <a:close/>
              </a:path>
              <a:path w="118745" h="1600835">
                <a:moveTo>
                  <a:pt x="29508" y="1515695"/>
                </a:moveTo>
                <a:lnTo>
                  <a:pt x="29083" y="1524127"/>
                </a:lnTo>
                <a:lnTo>
                  <a:pt x="35388" y="1524442"/>
                </a:lnTo>
                <a:lnTo>
                  <a:pt x="29508" y="151569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32064" y="1120139"/>
            <a:ext cx="196850" cy="76200"/>
          </a:xfrm>
          <a:custGeom>
            <a:avLst/>
            <a:gdLst/>
            <a:ahLst/>
            <a:cxnLst/>
            <a:rect l="l" t="t" r="r" b="b"/>
            <a:pathLst>
              <a:path w="19685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19685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196850" h="76200">
                <a:moveTo>
                  <a:pt x="196595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196595" y="44450"/>
                </a:lnTo>
                <a:lnTo>
                  <a:pt x="196595" y="31750"/>
                </a:lnTo>
                <a:close/>
              </a:path>
              <a:path w="19685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96300" y="1273428"/>
            <a:ext cx="110489" cy="819150"/>
          </a:xfrm>
          <a:custGeom>
            <a:avLst/>
            <a:gdLst/>
            <a:ahLst/>
            <a:cxnLst/>
            <a:rect l="l" t="t" r="r" b="b"/>
            <a:pathLst>
              <a:path w="110490" h="819150">
                <a:moveTo>
                  <a:pt x="0" y="688975"/>
                </a:moveTo>
                <a:lnTo>
                  <a:pt x="25907" y="819023"/>
                </a:lnTo>
                <a:lnTo>
                  <a:pt x="56515" y="743712"/>
                </a:lnTo>
                <a:lnTo>
                  <a:pt x="39497" y="743712"/>
                </a:lnTo>
                <a:lnTo>
                  <a:pt x="33852" y="743204"/>
                </a:lnTo>
                <a:lnTo>
                  <a:pt x="33147" y="743204"/>
                </a:lnTo>
                <a:lnTo>
                  <a:pt x="26797" y="742569"/>
                </a:lnTo>
                <a:lnTo>
                  <a:pt x="27598" y="734126"/>
                </a:lnTo>
                <a:lnTo>
                  <a:pt x="0" y="688975"/>
                </a:lnTo>
                <a:close/>
              </a:path>
              <a:path w="110490" h="819150">
                <a:moveTo>
                  <a:pt x="40292" y="735335"/>
                </a:moveTo>
                <a:lnTo>
                  <a:pt x="33200" y="743145"/>
                </a:lnTo>
                <a:lnTo>
                  <a:pt x="39497" y="743712"/>
                </a:lnTo>
                <a:lnTo>
                  <a:pt x="40292" y="735335"/>
                </a:lnTo>
                <a:close/>
              </a:path>
              <a:path w="110490" h="819150">
                <a:moveTo>
                  <a:pt x="75819" y="696213"/>
                </a:moveTo>
                <a:lnTo>
                  <a:pt x="40292" y="735335"/>
                </a:lnTo>
                <a:lnTo>
                  <a:pt x="39497" y="743712"/>
                </a:lnTo>
                <a:lnTo>
                  <a:pt x="56515" y="743712"/>
                </a:lnTo>
                <a:lnTo>
                  <a:pt x="75819" y="696213"/>
                </a:lnTo>
                <a:close/>
              </a:path>
              <a:path w="110490" h="819150">
                <a:moveTo>
                  <a:pt x="33200" y="743145"/>
                </a:moveTo>
                <a:lnTo>
                  <a:pt x="33852" y="743204"/>
                </a:lnTo>
                <a:lnTo>
                  <a:pt x="33200" y="743145"/>
                </a:lnTo>
                <a:close/>
              </a:path>
              <a:path w="110490" h="819150">
                <a:moveTo>
                  <a:pt x="97281" y="0"/>
                </a:moveTo>
                <a:lnTo>
                  <a:pt x="27598" y="734126"/>
                </a:lnTo>
                <a:lnTo>
                  <a:pt x="33105" y="743136"/>
                </a:lnTo>
                <a:lnTo>
                  <a:pt x="40292" y="735335"/>
                </a:lnTo>
                <a:lnTo>
                  <a:pt x="109981" y="1270"/>
                </a:lnTo>
                <a:lnTo>
                  <a:pt x="97281" y="0"/>
                </a:lnTo>
                <a:close/>
              </a:path>
              <a:path w="110490" h="819150">
                <a:moveTo>
                  <a:pt x="27598" y="734126"/>
                </a:moveTo>
                <a:lnTo>
                  <a:pt x="26797" y="742569"/>
                </a:lnTo>
                <a:lnTo>
                  <a:pt x="33105" y="743136"/>
                </a:lnTo>
                <a:lnTo>
                  <a:pt x="27598" y="73412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23858" y="485901"/>
            <a:ext cx="575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r>
              <a:rPr sz="1000" b="1" spc="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330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8,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5 –</a:t>
            </a:r>
            <a:r>
              <a:rPr spc="-70" dirty="0"/>
              <a:t> </a:t>
            </a:r>
            <a:r>
              <a:rPr spc="-5" dirty="0"/>
              <a:t>Synchronization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423909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3079</Words>
  <Application>Microsoft Office PowerPoint</Application>
  <PresentationFormat>On-screen Show (4:3)</PresentationFormat>
  <Paragraphs>481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Cambria Math</vt:lpstr>
      <vt:lpstr>Times New Roman</vt:lpstr>
      <vt:lpstr>Wingdings</vt:lpstr>
      <vt:lpstr>Office Theme</vt:lpstr>
      <vt:lpstr>CSE 120 Principles of Operating</vt:lpstr>
      <vt:lpstr>PowerPoint Presentation</vt:lpstr>
      <vt:lpstr>Synchronization</vt:lpstr>
      <vt:lpstr>Shared Resources</vt:lpstr>
      <vt:lpstr>Classic Example</vt:lpstr>
      <vt:lpstr>Example Continued</vt:lpstr>
      <vt:lpstr>Interleaved Schedules</vt:lpstr>
      <vt:lpstr>Shared Resources</vt:lpstr>
      <vt:lpstr>When Are Resources</vt:lpstr>
      <vt:lpstr>How Interleaved Can It Get?</vt:lpstr>
      <vt:lpstr>Mutual Exclusion</vt:lpstr>
      <vt:lpstr>Critical Section Requirements</vt:lpstr>
      <vt:lpstr>About Requirements</vt:lpstr>
      <vt:lpstr>Mechanisms For Building Critical Sections</vt:lpstr>
      <vt:lpstr>Mutual Exclusion with Atomic Read/Writes: First Try</vt:lpstr>
      <vt:lpstr>Mutex with Atomic R/W: Peterson's Algorithm</vt:lpstr>
      <vt:lpstr>Mutex with Atomic R/W: Peterson's Algorithm</vt:lpstr>
      <vt:lpstr>Locks</vt:lpstr>
      <vt:lpstr>Using Locks</vt:lpstr>
      <vt:lpstr>Implementing Locks (1)</vt:lpstr>
      <vt:lpstr>Implementing Locks (2)</vt:lpstr>
      <vt:lpstr>Implementing Locks (3)</vt:lpstr>
      <vt:lpstr>Atomic Instructions: Test-And-Set</vt:lpstr>
      <vt:lpstr>Using Test-And-Set</vt:lpstr>
      <vt:lpstr>Problems with Spinlocks</vt:lpstr>
      <vt:lpstr>Disabling Interrupts</vt:lpstr>
      <vt:lpstr>On Disabling Interrupts</vt:lpstr>
      <vt:lpstr>Summarize Where We Are</vt:lpstr>
      <vt:lpstr>Higher-Level Synchronization</vt:lpstr>
      <vt:lpstr>Implementing Locks (4)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8</cp:revision>
  <dcterms:created xsi:type="dcterms:W3CDTF">2017-04-20T17:52:24Z</dcterms:created>
  <dcterms:modified xsi:type="dcterms:W3CDTF">2017-04-21T04:52:47Z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2017-04-21T00:00:00Z</vt:filetime>
  </property>
</Properties>
</file>