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6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" y="1386839"/>
            <a:ext cx="8330183" cy="47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13723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9949" y="577088"/>
            <a:ext cx="6404101" cy="121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2035" y="1638934"/>
            <a:ext cx="7659928" cy="3626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54273" y="6398558"/>
            <a:ext cx="323659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5454" y="6398558"/>
            <a:ext cx="1205230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4186" y="6398558"/>
            <a:ext cx="1911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1339" y="448055"/>
            <a:ext cx="297484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372" y="1057655"/>
            <a:ext cx="7206996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69949" y="577088"/>
            <a:ext cx="6404101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pc="-5" dirty="0"/>
              <a:t>CSE</a:t>
            </a:r>
            <a:r>
              <a:rPr spc="-85" dirty="0"/>
              <a:t> </a:t>
            </a:r>
            <a:r>
              <a:rPr spc="-5" dirty="0"/>
              <a:t>120</a:t>
            </a:r>
          </a:p>
          <a:p>
            <a:pPr marL="1905" algn="ctr">
              <a:lnSpc>
                <a:spcPct val="100000"/>
              </a:lnSpc>
            </a:pPr>
            <a:r>
              <a:rPr spc="-5" dirty="0"/>
              <a:t>Principles of</a:t>
            </a:r>
            <a:r>
              <a:rPr spc="-50" dirty="0"/>
              <a:t> </a:t>
            </a:r>
            <a:r>
              <a:rPr spc="-5" dirty="0"/>
              <a:t>Operating</a:t>
            </a:r>
          </a:p>
        </p:txBody>
      </p:sp>
      <p:sp>
        <p:nvSpPr>
          <p:cNvPr id="5" name="object 5"/>
          <p:cNvSpPr/>
          <p:nvPr/>
        </p:nvSpPr>
        <p:spPr>
          <a:xfrm>
            <a:off x="3075432" y="1667255"/>
            <a:ext cx="3026664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1432" y="3817620"/>
            <a:ext cx="6091428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99588" y="4244340"/>
            <a:ext cx="3497579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76919" y="1791075"/>
            <a:ext cx="5542915" cy="302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 algn="ctr">
              <a:lnSpc>
                <a:spcPct val="100000"/>
              </a:lnSpc>
            </a:pPr>
            <a:r>
              <a:rPr sz="4000" b="1" spc="-10" dirty="0">
                <a:solidFill>
                  <a:srgbClr val="009900"/>
                </a:solidFill>
                <a:latin typeface="Arial Black"/>
                <a:cs typeface="Arial Black"/>
              </a:rPr>
              <a:t>Systems</a:t>
            </a:r>
            <a:endParaRPr sz="4000" dirty="0">
              <a:latin typeface="Arial Black"/>
              <a:cs typeface="Arial Black"/>
            </a:endParaRPr>
          </a:p>
          <a:p>
            <a:pPr marL="85090" algn="ctr">
              <a:lnSpc>
                <a:spcPct val="100000"/>
              </a:lnSpc>
              <a:spcBef>
                <a:spcPts val="4855"/>
              </a:spcBef>
            </a:pPr>
            <a:r>
              <a:rPr sz="3200" b="1" spc="-5" dirty="0">
                <a:solidFill>
                  <a:srgbClr val="333399"/>
                </a:solidFill>
                <a:latin typeface="Arial Black"/>
                <a:cs typeface="Arial Black"/>
              </a:rPr>
              <a:t>Spring</a:t>
            </a:r>
            <a:r>
              <a:rPr sz="3200" b="1" spc="-7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 Black"/>
                <a:cs typeface="Arial Black"/>
              </a:rPr>
              <a:t>201</a:t>
            </a:r>
            <a:r>
              <a:rPr lang="en-US" sz="3200" b="1" dirty="0">
                <a:solidFill>
                  <a:srgbClr val="333399"/>
                </a:solidFill>
                <a:latin typeface="Arial Black"/>
                <a:cs typeface="Arial Black"/>
              </a:rPr>
              <a:t>7</a:t>
            </a:r>
            <a:endParaRPr sz="3200" dirty="0">
              <a:latin typeface="Arial Black"/>
              <a:cs typeface="Arial Black"/>
            </a:endParaRPr>
          </a:p>
          <a:p>
            <a:pPr marL="12700" marR="5080" algn="ctr">
              <a:lnSpc>
                <a:spcPct val="100000"/>
              </a:lnSpc>
              <a:spcBef>
                <a:spcPts val="3250"/>
              </a:spcBef>
            </a:pP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Lecture 2: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Architectural Support for  Operating</a:t>
            </a:r>
            <a:r>
              <a:rPr sz="2800" spc="-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Systems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254812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1913889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Events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66886" y="6398558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031355" cy="3455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event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an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“unnatural” change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control</a:t>
            </a:r>
            <a:r>
              <a:rPr sz="24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flow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Events immediately stop current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execution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Changes mode, context (machine state), or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both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kernel defines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handler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each event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type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Event handlers always execute in kernel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mode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specific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types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of events are defined by the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machine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Once the system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 booted, all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entry to the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kernel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occurs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as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result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an</a:t>
            </a:r>
            <a:r>
              <a:rPr sz="24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event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In effect, the operating system is one big event</a:t>
            </a:r>
            <a:r>
              <a:rPr sz="2000" spc="-2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handler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21487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57974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Categorizing</a:t>
            </a:r>
            <a:r>
              <a:rPr spc="-7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Events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569200" cy="447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Two kinds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events,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interrupts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exceptions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Exceptions are caused by executing</a:t>
            </a:r>
            <a:r>
              <a:rPr sz="2400" spc="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instructions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CPU requires software intervention to handle a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fault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or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trap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Interrupts are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caused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by an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external</a:t>
            </a:r>
            <a:r>
              <a:rPr sz="24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event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Device finishes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I/O, timer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expires,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333399"/>
              </a:buClr>
              <a:buFont typeface="Wingdings"/>
              <a:buChar char=""/>
            </a:pP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9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Two reasons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events,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unexpected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2400" spc="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deliberate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Unexpected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events are,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well,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unexpected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What is an</a:t>
            </a:r>
            <a:r>
              <a:rPr sz="2000" spc="-114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example?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Deliberate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events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are scheduled by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or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application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Why would this be</a:t>
            </a:r>
            <a:r>
              <a:rPr sz="2000" spc="-10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useful?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12012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48398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Categorizing </a:t>
            </a:r>
            <a:r>
              <a:rPr spc="-10" dirty="0">
                <a:solidFill>
                  <a:srgbClr val="333399"/>
                </a:solidFill>
              </a:rPr>
              <a:t>Events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(2)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479171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This gives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us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convenient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table: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454" y="3383533"/>
            <a:ext cx="7635875" cy="2406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6285" marR="5080" indent="-286385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Terms may be used slightly differently by various OSes,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CPU  architectures…</a:t>
            </a:r>
            <a:endParaRPr sz="20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Software interrupt – a.k.a. async system trap (AST), async</a:t>
            </a:r>
            <a:r>
              <a:rPr sz="2000" spc="-2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deferred procedure call (APC or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DPC)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Will cover faults,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calls, and interrupts</a:t>
            </a:r>
            <a:r>
              <a:rPr sz="24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next</a:t>
            </a:r>
            <a:endParaRPr sz="2400">
              <a:latin typeface="Arial"/>
              <a:cs typeface="Arial"/>
            </a:endParaRPr>
          </a:p>
          <a:p>
            <a:pPr marL="756285" marR="63817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Does anyone remember from CSE 141 what a</a:t>
            </a:r>
            <a:r>
              <a:rPr sz="2000" spc="-19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software  interrupt</a:t>
            </a:r>
            <a:r>
              <a:rPr sz="2000" spc="-13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is?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47712" y="2043112"/>
          <a:ext cx="7162800" cy="1193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399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28575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Unexpected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28575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Deliberate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28575">
                      <a:solidFill>
                        <a:srgbClr val="333399"/>
                      </a:solidFill>
                      <a:prstDash val="solid"/>
                    </a:lnR>
                    <a:lnT w="28575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Exceptions</a:t>
                      </a:r>
                      <a:r>
                        <a:rPr sz="2000" spc="-8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(sync)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fault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syscall</a:t>
                      </a:r>
                      <a:r>
                        <a:rPr sz="2000" spc="-9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trap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28575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2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Interrupts</a:t>
                      </a:r>
                      <a:r>
                        <a:rPr sz="2000" spc="-10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(async)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28575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interrupt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28575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software</a:t>
                      </a:r>
                      <a:r>
                        <a:rPr sz="2000" spc="-12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interrupt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28575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28575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238048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1745614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Faults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691755" cy="3772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Hardware detects and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reports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“exceptional”</a:t>
            </a:r>
            <a:r>
              <a:rPr sz="2400" spc="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conditions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Page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fault,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unaligned access, divide by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zero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Upon exception, hardware “faults”</a:t>
            </a:r>
            <a:r>
              <a:rPr sz="24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(verb)</a:t>
            </a:r>
            <a:endParaRPr sz="2400">
              <a:latin typeface="Arial"/>
              <a:cs typeface="Arial"/>
            </a:endParaRPr>
          </a:p>
          <a:p>
            <a:pPr marL="756285" marR="46355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Must save state (PC, regs, mode, etc.) so that the</a:t>
            </a:r>
            <a:r>
              <a:rPr sz="2000" spc="-2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faulting  process can be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restarted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Modern OSes use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VM faults 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many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functions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Debugging, distributed VM, garbage collection,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copy-on-write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Fault exceptions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are a performance</a:t>
            </a:r>
            <a:r>
              <a:rPr sz="2400" spc="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optimization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Could detect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faults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by inserting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extra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instructions into code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(at  a significant performance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penalty)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004816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436943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Handling</a:t>
            </a:r>
            <a:r>
              <a:rPr spc="-5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Faults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757159" cy="426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Some faults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handled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by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“fixing”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exceptional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condition and returning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faulting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context</a:t>
            </a:r>
            <a:endParaRPr sz="2400">
              <a:latin typeface="Arial"/>
              <a:cs typeface="Arial"/>
            </a:endParaRPr>
          </a:p>
          <a:p>
            <a:pPr marL="756285" marR="68834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Page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faults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cause the OS to place the missing page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into  memory</a:t>
            </a:r>
            <a:endParaRPr sz="2000">
              <a:latin typeface="Arial"/>
              <a:cs typeface="Arial"/>
            </a:endParaRPr>
          </a:p>
          <a:p>
            <a:pPr marL="756285" marR="71247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Fault handler resets PC of faulting context to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re-execute  instruction that caused the page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fault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Some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faults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are handled by notifying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  <a:p>
            <a:pPr marL="756285" marR="10033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Fault handler changes the saved context to transfer control</a:t>
            </a:r>
            <a:r>
              <a:rPr sz="2000" spc="-229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  a user-mode handler on return from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fault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Handler must be registered with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Unix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signals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or Win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user-mode Async Procedure Calls</a:t>
            </a:r>
            <a:r>
              <a:rPr sz="2000" spc="-15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(APCs)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SIGALRM, SIGHUP,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SIGTERM, SIGSEGV,</a:t>
            </a:r>
            <a:r>
              <a:rPr sz="1800" spc="-2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90854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27177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Handling Faults</a:t>
            </a:r>
            <a:r>
              <a:rPr spc="-4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(2)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593965" cy="3712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kernel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handle unrecoverable faults by</a:t>
            </a:r>
            <a:r>
              <a:rPr sz="2400" spc="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killing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user</a:t>
            </a:r>
            <a:r>
              <a:rPr sz="24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Program fault with no registered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handler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Halt process, write process state to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destroy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Unix,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default action for many signals (e.g.,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SIGSEGV)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about faults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kernel?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Dereference NULL, divide by zero, undefined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instruction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These faults considered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fatal,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operating system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crashes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Unix panic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Windows “Blue screen of</a:t>
            </a:r>
            <a:r>
              <a:rPr sz="2000" spc="-1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death”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Kernel is halted,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state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dumped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 core file, machine locked</a:t>
            </a:r>
            <a:r>
              <a:rPr sz="18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up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268724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3634104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System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Calls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02359"/>
            <a:ext cx="7607300" cy="444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735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user program to do something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“privileged”</a:t>
            </a:r>
            <a:r>
              <a:rPr sz="2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(e.g.,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I/O) it must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call an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r>
              <a:rPr sz="24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  <a:p>
            <a:pPr marL="756285" marR="478155" lvl="1" indent="-286385">
              <a:lnSpc>
                <a:spcPts val="2160"/>
              </a:lnSpc>
              <a:spcBef>
                <a:spcPts val="51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Known as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crossing the protection boundary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, or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protected  procedure call,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or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protected control</a:t>
            </a:r>
            <a:r>
              <a:rPr sz="2000" spc="-15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transfer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CPU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provides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system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call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instruction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Causes an exception, which vectors to a kernel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handler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3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Passes a parameter determining the system routine to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call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3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Saves caller state (PC, regs, mode) so it can be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restored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0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Why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save</a:t>
            </a:r>
            <a:r>
              <a:rPr sz="1800" spc="-29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mode?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Returning from system call restores this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state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Requires architectural support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Verify input parameters (e.g., valid addresses for</a:t>
            </a:r>
            <a:r>
              <a:rPr sz="2000" spc="-2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buffers)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Restore saved state, reset mode, resume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execution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9143"/>
            <a:ext cx="9144000" cy="684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966720">
              <a:lnSpc>
                <a:spcPct val="100000"/>
              </a:lnSpc>
              <a:spcBef>
                <a:spcPts val="980"/>
              </a:spcBef>
              <a:tabLst>
                <a:tab pos="8519160" algn="r"/>
              </a:tabLst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CSE 120 – Lecture 2 – </a:t>
            </a: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Architectural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Support</a:t>
            </a:r>
            <a:r>
              <a:rPr sz="10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for</a:t>
            </a:r>
            <a:r>
              <a:rPr sz="1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OSes	</a:t>
            </a: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143"/>
            <a:ext cx="9143999" cy="6848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57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2966720">
              <a:lnSpc>
                <a:spcPct val="100000"/>
              </a:lnSpc>
              <a:tabLst>
                <a:tab pos="8519160" algn="r"/>
              </a:tabLst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CSE 120 – Lecture 2 – </a:t>
            </a: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Architectural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Support</a:t>
            </a:r>
            <a:r>
              <a:rPr sz="10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for</a:t>
            </a:r>
            <a:r>
              <a:rPr sz="1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OSes	</a:t>
            </a: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6573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54" y="6398767"/>
            <a:ext cx="120523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September 29,</a:t>
            </a:r>
            <a:r>
              <a:rPr sz="1000" b="1" spc="-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4273" y="6398767"/>
            <a:ext cx="323659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CSE 120 – Lecture 2 – </a:t>
            </a: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Architectural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Support for</a:t>
            </a:r>
            <a:r>
              <a:rPr sz="10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OSes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6886" y="6398767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19" y="478536"/>
            <a:ext cx="395935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332422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System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Call</a:t>
            </a:r>
          </a:p>
        </p:txBody>
      </p:sp>
      <p:sp>
        <p:nvSpPr>
          <p:cNvPr id="7" name="object 7"/>
          <p:cNvSpPr/>
          <p:nvPr/>
        </p:nvSpPr>
        <p:spPr>
          <a:xfrm>
            <a:off x="1219961" y="3201161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>
                <a:moveTo>
                  <a:pt x="0" y="0"/>
                </a:moveTo>
                <a:lnTo>
                  <a:pt x="6476999" y="0"/>
                </a:lnTo>
              </a:path>
            </a:pathLst>
          </a:custGeom>
          <a:ln w="25908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98194" y="3318128"/>
            <a:ext cx="125412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Kernel</a:t>
            </a:r>
            <a:r>
              <a:rPr sz="16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mode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8194" y="2860675"/>
            <a:ext cx="107315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User</a:t>
            </a:r>
            <a:r>
              <a:rPr sz="1600" b="1" spc="-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mode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71900" y="2362200"/>
            <a:ext cx="76200" cy="1066800"/>
          </a:xfrm>
          <a:custGeom>
            <a:avLst/>
            <a:gdLst/>
            <a:ahLst/>
            <a:cxnLst/>
            <a:rect l="l" t="t" r="r" b="b"/>
            <a:pathLst>
              <a:path w="76200" h="1066800">
                <a:moveTo>
                  <a:pt x="31750" y="990600"/>
                </a:moveTo>
                <a:lnTo>
                  <a:pt x="0" y="990600"/>
                </a:lnTo>
                <a:lnTo>
                  <a:pt x="38100" y="1066800"/>
                </a:lnTo>
                <a:lnTo>
                  <a:pt x="69850" y="1003300"/>
                </a:lnTo>
                <a:lnTo>
                  <a:pt x="31750" y="1003300"/>
                </a:lnTo>
                <a:lnTo>
                  <a:pt x="31750" y="990600"/>
                </a:lnTo>
                <a:close/>
              </a:path>
              <a:path w="76200" h="1066800">
                <a:moveTo>
                  <a:pt x="44450" y="0"/>
                </a:moveTo>
                <a:lnTo>
                  <a:pt x="31750" y="0"/>
                </a:lnTo>
                <a:lnTo>
                  <a:pt x="31750" y="1003300"/>
                </a:lnTo>
                <a:lnTo>
                  <a:pt x="44450" y="1003300"/>
                </a:lnTo>
                <a:lnTo>
                  <a:pt x="44450" y="0"/>
                </a:lnTo>
                <a:close/>
              </a:path>
              <a:path w="76200" h="1066800">
                <a:moveTo>
                  <a:pt x="76200" y="990600"/>
                </a:moveTo>
                <a:lnTo>
                  <a:pt x="44450" y="990600"/>
                </a:lnTo>
                <a:lnTo>
                  <a:pt x="44450" y="1003300"/>
                </a:lnTo>
                <a:lnTo>
                  <a:pt x="69850" y="1003300"/>
                </a:lnTo>
                <a:lnTo>
                  <a:pt x="76200" y="99060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60775" y="5299709"/>
            <a:ext cx="1990089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read() kernel</a:t>
            </a:r>
            <a:r>
              <a:rPr sz="16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routine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0775" y="1946275"/>
            <a:ext cx="1664970" cy="112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Firefox:</a:t>
            </a:r>
            <a:r>
              <a:rPr sz="1600" b="1" spc="-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read()</a:t>
            </a:r>
            <a:endParaRPr sz="1600">
              <a:latin typeface="Arial"/>
              <a:cs typeface="Arial"/>
            </a:endParaRPr>
          </a:p>
          <a:p>
            <a:pPr marL="400050" marR="5080" indent="-1270" algn="ctr">
              <a:lnSpc>
                <a:spcPct val="100000"/>
              </a:lnSpc>
              <a:spcBef>
                <a:spcPts val="1080"/>
              </a:spcBef>
            </a:pPr>
            <a:r>
              <a:rPr sz="1600" b="1" spc="-25" dirty="0">
                <a:solidFill>
                  <a:srgbClr val="009900"/>
                </a:solidFill>
                <a:latin typeface="Arial"/>
                <a:cs typeface="Arial"/>
              </a:rPr>
              <a:t>Trap </a:t>
            </a: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to  kernel</a:t>
            </a:r>
            <a:r>
              <a:rPr sz="1600" b="1" spc="-7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mode,  </a:t>
            </a:r>
            <a:r>
              <a:rPr sz="1600" b="1" spc="-15" dirty="0">
                <a:solidFill>
                  <a:srgbClr val="009900"/>
                </a:solidFill>
                <a:latin typeface="Arial"/>
                <a:cs typeface="Arial"/>
              </a:rPr>
              <a:t>save</a:t>
            </a:r>
            <a:r>
              <a:rPr sz="1600" b="1" spc="-5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state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0775" y="3622929"/>
            <a:ext cx="124269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>
                <a:solidFill>
                  <a:srgbClr val="FF3300"/>
                </a:solidFill>
                <a:latin typeface="Arial"/>
                <a:cs typeface="Arial"/>
              </a:rPr>
              <a:t>Trap</a:t>
            </a:r>
            <a:r>
              <a:rPr sz="1600" b="1" spc="-8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handler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71900" y="4038600"/>
            <a:ext cx="76200" cy="1066800"/>
          </a:xfrm>
          <a:custGeom>
            <a:avLst/>
            <a:gdLst/>
            <a:ahLst/>
            <a:cxnLst/>
            <a:rect l="l" t="t" r="r" b="b"/>
            <a:pathLst>
              <a:path w="76200" h="1066800">
                <a:moveTo>
                  <a:pt x="31750" y="990600"/>
                </a:moveTo>
                <a:lnTo>
                  <a:pt x="0" y="990600"/>
                </a:lnTo>
                <a:lnTo>
                  <a:pt x="38100" y="1066800"/>
                </a:lnTo>
                <a:lnTo>
                  <a:pt x="69850" y="1003300"/>
                </a:lnTo>
                <a:lnTo>
                  <a:pt x="31750" y="1003300"/>
                </a:lnTo>
                <a:lnTo>
                  <a:pt x="31750" y="990600"/>
                </a:lnTo>
                <a:close/>
              </a:path>
              <a:path w="76200" h="1066800">
                <a:moveTo>
                  <a:pt x="44450" y="0"/>
                </a:moveTo>
                <a:lnTo>
                  <a:pt x="31750" y="0"/>
                </a:lnTo>
                <a:lnTo>
                  <a:pt x="31750" y="1003300"/>
                </a:lnTo>
                <a:lnTo>
                  <a:pt x="44450" y="1003300"/>
                </a:lnTo>
                <a:lnTo>
                  <a:pt x="44450" y="0"/>
                </a:lnTo>
                <a:close/>
              </a:path>
              <a:path w="76200" h="1066800">
                <a:moveTo>
                  <a:pt x="76200" y="990600"/>
                </a:moveTo>
                <a:lnTo>
                  <a:pt x="44450" y="990600"/>
                </a:lnTo>
                <a:lnTo>
                  <a:pt x="44450" y="1003300"/>
                </a:lnTo>
                <a:lnTo>
                  <a:pt x="69850" y="1003300"/>
                </a:lnTo>
                <a:lnTo>
                  <a:pt x="76200" y="99060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04894" y="4156329"/>
            <a:ext cx="1163955" cy="74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1125" algn="just">
              <a:lnSpc>
                <a:spcPct val="100000"/>
              </a:lnSpc>
            </a:pP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Find read  handler in  </a:t>
            </a:r>
            <a:r>
              <a:rPr sz="1600" b="1" spc="-10" dirty="0">
                <a:solidFill>
                  <a:srgbClr val="009900"/>
                </a:solidFill>
                <a:latin typeface="Arial"/>
                <a:cs typeface="Arial"/>
              </a:rPr>
              <a:t>vector</a:t>
            </a:r>
            <a:r>
              <a:rPr sz="1600" b="1" spc="-5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table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91200" y="2097023"/>
            <a:ext cx="996950" cy="3319145"/>
          </a:xfrm>
          <a:custGeom>
            <a:avLst/>
            <a:gdLst/>
            <a:ahLst/>
            <a:cxnLst/>
            <a:rect l="l" t="t" r="r" b="b"/>
            <a:pathLst>
              <a:path w="996950" h="3319145">
                <a:moveTo>
                  <a:pt x="84644" y="31283"/>
                </a:moveTo>
                <a:lnTo>
                  <a:pt x="76200" y="37464"/>
                </a:lnTo>
                <a:lnTo>
                  <a:pt x="84671" y="43989"/>
                </a:lnTo>
                <a:lnTo>
                  <a:pt x="101091" y="44323"/>
                </a:lnTo>
                <a:lnTo>
                  <a:pt x="150622" y="46100"/>
                </a:lnTo>
                <a:lnTo>
                  <a:pt x="199389" y="48387"/>
                </a:lnTo>
                <a:lnTo>
                  <a:pt x="247141" y="51435"/>
                </a:lnTo>
                <a:lnTo>
                  <a:pt x="294132" y="55245"/>
                </a:lnTo>
                <a:lnTo>
                  <a:pt x="339978" y="59436"/>
                </a:lnTo>
                <a:lnTo>
                  <a:pt x="384937" y="64262"/>
                </a:lnTo>
                <a:lnTo>
                  <a:pt x="428751" y="69850"/>
                </a:lnTo>
                <a:lnTo>
                  <a:pt x="471297" y="75818"/>
                </a:lnTo>
                <a:lnTo>
                  <a:pt x="512699" y="82423"/>
                </a:lnTo>
                <a:lnTo>
                  <a:pt x="552703" y="89535"/>
                </a:lnTo>
                <a:lnTo>
                  <a:pt x="591565" y="97154"/>
                </a:lnTo>
                <a:lnTo>
                  <a:pt x="664590" y="113664"/>
                </a:lnTo>
                <a:lnTo>
                  <a:pt x="731520" y="132079"/>
                </a:lnTo>
                <a:lnTo>
                  <a:pt x="791718" y="152273"/>
                </a:lnTo>
                <a:lnTo>
                  <a:pt x="844676" y="173862"/>
                </a:lnTo>
                <a:lnTo>
                  <a:pt x="889889" y="196850"/>
                </a:lnTo>
                <a:lnTo>
                  <a:pt x="926846" y="220979"/>
                </a:lnTo>
                <a:lnTo>
                  <a:pt x="960501" y="252095"/>
                </a:lnTo>
                <a:lnTo>
                  <a:pt x="981709" y="290575"/>
                </a:lnTo>
                <a:lnTo>
                  <a:pt x="984250" y="3040126"/>
                </a:lnTo>
                <a:lnTo>
                  <a:pt x="983996" y="3046984"/>
                </a:lnTo>
                <a:lnTo>
                  <a:pt x="969645" y="3085211"/>
                </a:lnTo>
                <a:lnTo>
                  <a:pt x="941704" y="3116707"/>
                </a:lnTo>
                <a:lnTo>
                  <a:pt x="909066" y="3141345"/>
                </a:lnTo>
                <a:lnTo>
                  <a:pt x="868045" y="3164713"/>
                </a:lnTo>
                <a:lnTo>
                  <a:pt x="818896" y="3186938"/>
                </a:lnTo>
                <a:lnTo>
                  <a:pt x="762253" y="3207892"/>
                </a:lnTo>
                <a:lnTo>
                  <a:pt x="698753" y="3227070"/>
                </a:lnTo>
                <a:lnTo>
                  <a:pt x="628650" y="3244596"/>
                </a:lnTo>
                <a:lnTo>
                  <a:pt x="552703" y="3260216"/>
                </a:lnTo>
                <a:lnTo>
                  <a:pt x="512572" y="3267329"/>
                </a:lnTo>
                <a:lnTo>
                  <a:pt x="471170" y="3273805"/>
                </a:lnTo>
                <a:lnTo>
                  <a:pt x="428625" y="3279775"/>
                </a:lnTo>
                <a:lnTo>
                  <a:pt x="384810" y="3285236"/>
                </a:lnTo>
                <a:lnTo>
                  <a:pt x="339978" y="3290062"/>
                </a:lnTo>
                <a:lnTo>
                  <a:pt x="294004" y="3294379"/>
                </a:lnTo>
                <a:lnTo>
                  <a:pt x="247014" y="3298063"/>
                </a:lnTo>
                <a:lnTo>
                  <a:pt x="199262" y="3300984"/>
                </a:lnTo>
                <a:lnTo>
                  <a:pt x="150622" y="3303397"/>
                </a:lnTo>
                <a:lnTo>
                  <a:pt x="101091" y="3305175"/>
                </a:lnTo>
                <a:lnTo>
                  <a:pt x="50800" y="3306191"/>
                </a:lnTo>
                <a:lnTo>
                  <a:pt x="0" y="3306445"/>
                </a:lnTo>
                <a:lnTo>
                  <a:pt x="0" y="3319145"/>
                </a:lnTo>
                <a:lnTo>
                  <a:pt x="51053" y="3318891"/>
                </a:lnTo>
                <a:lnTo>
                  <a:pt x="101473" y="3317748"/>
                </a:lnTo>
                <a:lnTo>
                  <a:pt x="151129" y="3316097"/>
                </a:lnTo>
                <a:lnTo>
                  <a:pt x="200025" y="3313684"/>
                </a:lnTo>
                <a:lnTo>
                  <a:pt x="248030" y="3310763"/>
                </a:lnTo>
                <a:lnTo>
                  <a:pt x="295148" y="3307079"/>
                </a:lnTo>
                <a:lnTo>
                  <a:pt x="341249" y="3302762"/>
                </a:lnTo>
                <a:lnTo>
                  <a:pt x="386334" y="3297809"/>
                </a:lnTo>
                <a:lnTo>
                  <a:pt x="430402" y="3292475"/>
                </a:lnTo>
                <a:lnTo>
                  <a:pt x="473201" y="3286379"/>
                </a:lnTo>
                <a:lnTo>
                  <a:pt x="514730" y="3279775"/>
                </a:lnTo>
                <a:lnTo>
                  <a:pt x="555116" y="3272790"/>
                </a:lnTo>
                <a:lnTo>
                  <a:pt x="594105" y="3265042"/>
                </a:lnTo>
                <a:lnTo>
                  <a:pt x="631571" y="3256915"/>
                </a:lnTo>
                <a:lnTo>
                  <a:pt x="702183" y="3239262"/>
                </a:lnTo>
                <a:lnTo>
                  <a:pt x="766445" y="3219831"/>
                </a:lnTo>
                <a:lnTo>
                  <a:pt x="823976" y="3198622"/>
                </a:lnTo>
                <a:lnTo>
                  <a:pt x="874014" y="3175889"/>
                </a:lnTo>
                <a:lnTo>
                  <a:pt x="916431" y="3151632"/>
                </a:lnTo>
                <a:lnTo>
                  <a:pt x="950341" y="3125978"/>
                </a:lnTo>
                <a:lnTo>
                  <a:pt x="980694" y="3091688"/>
                </a:lnTo>
                <a:lnTo>
                  <a:pt x="995552" y="3055112"/>
                </a:lnTo>
                <a:lnTo>
                  <a:pt x="996950" y="3040126"/>
                </a:lnTo>
                <a:lnTo>
                  <a:pt x="996950" y="309372"/>
                </a:lnTo>
                <a:lnTo>
                  <a:pt x="988314" y="272034"/>
                </a:lnTo>
                <a:lnTo>
                  <a:pt x="963929" y="236854"/>
                </a:lnTo>
                <a:lnTo>
                  <a:pt x="934084" y="210565"/>
                </a:lnTo>
                <a:lnTo>
                  <a:pt x="895857" y="185674"/>
                </a:lnTo>
                <a:lnTo>
                  <a:pt x="849629" y="162178"/>
                </a:lnTo>
                <a:lnTo>
                  <a:pt x="795908" y="140335"/>
                </a:lnTo>
                <a:lnTo>
                  <a:pt x="734949" y="119887"/>
                </a:lnTo>
                <a:lnTo>
                  <a:pt x="667512" y="101346"/>
                </a:lnTo>
                <a:lnTo>
                  <a:pt x="593978" y="84581"/>
                </a:lnTo>
                <a:lnTo>
                  <a:pt x="554989" y="76962"/>
                </a:lnTo>
                <a:lnTo>
                  <a:pt x="514730" y="69850"/>
                </a:lnTo>
                <a:lnTo>
                  <a:pt x="473075" y="63246"/>
                </a:lnTo>
                <a:lnTo>
                  <a:pt x="430275" y="57276"/>
                </a:lnTo>
                <a:lnTo>
                  <a:pt x="386207" y="51688"/>
                </a:lnTo>
                <a:lnTo>
                  <a:pt x="341249" y="46862"/>
                </a:lnTo>
                <a:lnTo>
                  <a:pt x="295148" y="42545"/>
                </a:lnTo>
                <a:lnTo>
                  <a:pt x="247903" y="38862"/>
                </a:lnTo>
                <a:lnTo>
                  <a:pt x="199898" y="35813"/>
                </a:lnTo>
                <a:lnTo>
                  <a:pt x="151129" y="33400"/>
                </a:lnTo>
                <a:lnTo>
                  <a:pt x="101346" y="31623"/>
                </a:lnTo>
                <a:lnTo>
                  <a:pt x="84644" y="31283"/>
                </a:lnTo>
                <a:close/>
              </a:path>
              <a:path w="996950" h="3319145">
                <a:moveTo>
                  <a:pt x="127380" y="0"/>
                </a:moveTo>
                <a:lnTo>
                  <a:pt x="0" y="36575"/>
                </a:lnTo>
                <a:lnTo>
                  <a:pt x="126491" y="76200"/>
                </a:lnTo>
                <a:lnTo>
                  <a:pt x="84671" y="43989"/>
                </a:lnTo>
                <a:lnTo>
                  <a:pt x="76073" y="43814"/>
                </a:lnTo>
                <a:lnTo>
                  <a:pt x="76326" y="31114"/>
                </a:lnTo>
                <a:lnTo>
                  <a:pt x="84874" y="31114"/>
                </a:lnTo>
                <a:lnTo>
                  <a:pt x="127380" y="0"/>
                </a:lnTo>
                <a:close/>
              </a:path>
              <a:path w="996950" h="3319145">
                <a:moveTo>
                  <a:pt x="76200" y="37464"/>
                </a:moveTo>
                <a:lnTo>
                  <a:pt x="76073" y="43814"/>
                </a:lnTo>
                <a:lnTo>
                  <a:pt x="84671" y="43989"/>
                </a:lnTo>
                <a:lnTo>
                  <a:pt x="76200" y="37464"/>
                </a:lnTo>
                <a:close/>
              </a:path>
              <a:path w="996950" h="3319145">
                <a:moveTo>
                  <a:pt x="76326" y="31114"/>
                </a:moveTo>
                <a:lnTo>
                  <a:pt x="76200" y="37464"/>
                </a:lnTo>
                <a:lnTo>
                  <a:pt x="84644" y="31283"/>
                </a:lnTo>
                <a:lnTo>
                  <a:pt x="76326" y="31114"/>
                </a:lnTo>
                <a:close/>
              </a:path>
              <a:path w="996950" h="3319145">
                <a:moveTo>
                  <a:pt x="84874" y="31114"/>
                </a:moveTo>
                <a:lnTo>
                  <a:pt x="76326" y="31114"/>
                </a:lnTo>
                <a:lnTo>
                  <a:pt x="84644" y="31283"/>
                </a:lnTo>
                <a:lnTo>
                  <a:pt x="84874" y="31114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51293" y="3470529"/>
            <a:ext cx="1366520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Restore</a:t>
            </a:r>
            <a:r>
              <a:rPr sz="1600" b="1" spc="-7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state,  return to user  </a:t>
            </a:r>
            <a:r>
              <a:rPr sz="1600" b="1" spc="-10" dirty="0">
                <a:solidFill>
                  <a:srgbClr val="009900"/>
                </a:solidFill>
                <a:latin typeface="Arial"/>
                <a:cs typeface="Arial"/>
              </a:rPr>
              <a:t>level, </a:t>
            </a: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resume  execution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32511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3691254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Administrivia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3561715" cy="155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Project</a:t>
            </a:r>
            <a:r>
              <a:rPr sz="2400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Good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 to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get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started!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Homework</a:t>
            </a:r>
            <a:r>
              <a:rPr sz="24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#1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Out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22222"/>
                </a:solidFill>
                <a:latin typeface="Arial"/>
                <a:cs typeface="Arial"/>
              </a:rPr>
              <a:t>Tuesday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991600" cy="673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2966720">
              <a:lnSpc>
                <a:spcPct val="100000"/>
              </a:lnSpc>
              <a:tabLst>
                <a:tab pos="8519160" algn="r"/>
              </a:tabLst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CSE 120 – Lecture 2 – </a:t>
            </a: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Architectural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Support</a:t>
            </a:r>
            <a:r>
              <a:rPr sz="10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for</a:t>
            </a:r>
            <a:r>
              <a:rPr sz="1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OSes	</a:t>
            </a: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991600" cy="6733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920483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28713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System </a:t>
            </a:r>
            <a:r>
              <a:rPr spc="-5" dirty="0">
                <a:solidFill>
                  <a:srgbClr val="333399"/>
                </a:solidFill>
              </a:rPr>
              <a:t>Call</a:t>
            </a:r>
            <a:r>
              <a:rPr spc="-1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Questions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369175" cy="418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What would happen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if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kernel did not save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state?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if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kernel executes a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call?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if a user program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returns from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</a:t>
            </a:r>
            <a:r>
              <a:rPr sz="24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call?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reference kernel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objects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as arguments</a:t>
            </a:r>
            <a:r>
              <a:rPr sz="24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results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to/from system</a:t>
            </a:r>
            <a:r>
              <a:rPr sz="24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calls?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naming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issue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5" dirty="0">
                <a:solidFill>
                  <a:srgbClr val="222222"/>
                </a:solidFill>
                <a:latin typeface="Arial"/>
                <a:cs typeface="Arial"/>
              </a:rPr>
              <a:t>Use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integer object handles or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descriptors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E.g.,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Unix file descriptors,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Windows</a:t>
            </a:r>
            <a:r>
              <a:rPr sz="18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HANDLEs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Only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meaningful as parameters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other system</a:t>
            </a:r>
            <a:r>
              <a:rPr sz="18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calls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Also called capabilities (more later when we do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protection)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Why not use kernel addresses to name kernel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objects?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42442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278765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Interrupts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627620" cy="3919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Interrupts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signal asynchronous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events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I/O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hardware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interrupts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Software and hardware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timers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Two flavors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interrupts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Precise: CPU transfers control only on instruction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boundaries</a:t>
            </a:r>
            <a:endParaRPr sz="2000">
              <a:latin typeface="Arial"/>
              <a:cs typeface="Arial"/>
            </a:endParaRPr>
          </a:p>
          <a:p>
            <a:pPr marL="756285" marR="17716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Imprecise: CPU transfers control 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middle of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instruction  execution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What the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heck does that</a:t>
            </a:r>
            <a:r>
              <a:rPr sz="1800" spc="-254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mean?</a:t>
            </a:r>
            <a:endParaRPr sz="1800">
              <a:latin typeface="Arial"/>
              <a:cs typeface="Arial"/>
            </a:endParaRPr>
          </a:p>
          <a:p>
            <a:pPr marL="756285" marR="556260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 designers like precise interrupts, CPU designers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like  imprecise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interrupts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</a:t>
            </a:r>
            <a:r>
              <a:rPr sz="1800" spc="2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D50092"/>
                </a:solidFill>
                <a:latin typeface="Arial"/>
                <a:cs typeface="Arial"/>
              </a:rPr>
              <a:t>Why?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226771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163195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Timer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633334" cy="4491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timer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critical for an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operating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fallback mechanism by which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OS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reclaims  control over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machine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Timer is set to generate an interrupt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after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period of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Setting timer is a privileged</a:t>
            </a:r>
            <a:r>
              <a:rPr sz="18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instruction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timer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expires, generates an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interrupt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Handled by kernel, which controls resumption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context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Basis for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OS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scheduler </a:t>
            </a:r>
            <a:r>
              <a:rPr sz="1800" i="1" spc="-5" dirty="0">
                <a:solidFill>
                  <a:srgbClr val="222222"/>
                </a:solidFill>
                <a:latin typeface="Arial"/>
                <a:cs typeface="Arial"/>
              </a:rPr>
              <a:t>(more</a:t>
            </a:r>
            <a:r>
              <a:rPr sz="1800" i="1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22222"/>
                </a:solidFill>
                <a:latin typeface="Arial"/>
                <a:cs typeface="Arial"/>
              </a:rPr>
              <a:t>later…)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Prevents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infinite</a:t>
            </a:r>
            <a:r>
              <a:rPr sz="24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loops</a:t>
            </a:r>
            <a:endParaRPr sz="2400">
              <a:latin typeface="Arial"/>
              <a:cs typeface="Arial"/>
            </a:endParaRPr>
          </a:p>
          <a:p>
            <a:pPr marL="756285" marR="35369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 can always regain control from erroneous or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malicious  programs that try to hog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CPU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Also used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time-based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functions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(e.g.,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22222"/>
                </a:solidFill>
                <a:latin typeface="Arial"/>
                <a:cs typeface="Arial"/>
              </a:rPr>
              <a:t>sleep()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62407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298831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I/O</a:t>
            </a:r>
            <a:r>
              <a:rPr spc="-5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Control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5674995" cy="294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I/O</a:t>
            </a:r>
            <a:r>
              <a:rPr sz="24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issues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Initiating an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I/O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Completing an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I/O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Initiating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an</a:t>
            </a:r>
            <a:r>
              <a:rPr sz="24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I/O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Special</a:t>
            </a:r>
            <a:r>
              <a:rPr sz="20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instructions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Memory-mapped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I/O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Device registers mapped into address</a:t>
            </a:r>
            <a:r>
              <a:rPr sz="18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space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Writing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address sends data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I/O</a:t>
            </a:r>
            <a:r>
              <a:rPr sz="1800" spc="-2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device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75183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4116704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I/O</a:t>
            </a:r>
            <a:r>
              <a:rPr spc="-5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Completion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846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78460" algn="l"/>
                <a:tab pos="379095" algn="l"/>
              </a:tabLst>
            </a:pPr>
            <a:r>
              <a:rPr dirty="0"/>
              <a:t>Interrupts are the </a:t>
            </a:r>
            <a:r>
              <a:rPr spc="-5" dirty="0"/>
              <a:t>basis </a:t>
            </a:r>
            <a:r>
              <a:rPr dirty="0"/>
              <a:t>for </a:t>
            </a:r>
            <a:r>
              <a:rPr spc="-5" dirty="0"/>
              <a:t>asynchronous</a:t>
            </a:r>
            <a:r>
              <a:rPr spc="-20" dirty="0"/>
              <a:t> </a:t>
            </a:r>
            <a:r>
              <a:rPr dirty="0"/>
              <a:t>I/O</a:t>
            </a:r>
          </a:p>
          <a:p>
            <a:pPr marL="77914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79780" algn="l"/>
                <a:tab pos="78041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 initiates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I/O</a:t>
            </a:r>
            <a:endParaRPr sz="2000">
              <a:latin typeface="Arial"/>
              <a:cs typeface="Arial"/>
            </a:endParaRPr>
          </a:p>
          <a:p>
            <a:pPr marL="77914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79780" algn="l"/>
                <a:tab pos="78041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Device operates independently of rest of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machine</a:t>
            </a:r>
            <a:endParaRPr sz="2000">
              <a:latin typeface="Arial"/>
              <a:cs typeface="Arial"/>
            </a:endParaRPr>
          </a:p>
          <a:p>
            <a:pPr marL="77914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79780" algn="l"/>
                <a:tab pos="78041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Device sends an interrupt signal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CPU when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done</a:t>
            </a:r>
            <a:endParaRPr sz="2000">
              <a:latin typeface="Arial"/>
              <a:cs typeface="Arial"/>
            </a:endParaRPr>
          </a:p>
          <a:p>
            <a:pPr marL="779145" marR="13144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79780" algn="l"/>
                <a:tab pos="78041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 maintains a vector table containing a list of addresses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of  kernel routines to handle various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events</a:t>
            </a:r>
            <a:endParaRPr sz="2000">
              <a:latin typeface="Arial"/>
              <a:cs typeface="Arial"/>
            </a:endParaRPr>
          </a:p>
          <a:p>
            <a:pPr marL="779145" marR="280670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79780" algn="l"/>
                <a:tab pos="78041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CPU looks up kernel address indexed by interrupt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number,  context switches to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routine</a:t>
            </a:r>
            <a:endParaRPr sz="2000">
              <a:latin typeface="Arial"/>
              <a:cs typeface="Arial"/>
            </a:endParaRPr>
          </a:p>
          <a:p>
            <a:pPr marL="378460" marR="508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78460" algn="l"/>
                <a:tab pos="379095" algn="l"/>
              </a:tabLst>
            </a:pPr>
            <a:r>
              <a:rPr dirty="0"/>
              <a:t>If </a:t>
            </a:r>
            <a:r>
              <a:rPr spc="-5" dirty="0"/>
              <a:t>you have ever installed earlier versions </a:t>
            </a:r>
            <a:r>
              <a:rPr dirty="0"/>
              <a:t>of </a:t>
            </a:r>
            <a:r>
              <a:rPr spc="-5" dirty="0"/>
              <a:t>Windows,  you now know what </a:t>
            </a:r>
            <a:r>
              <a:rPr dirty="0"/>
              <a:t>IRQs </a:t>
            </a:r>
            <a:r>
              <a:rPr spc="-5" dirty="0"/>
              <a:t>are </a:t>
            </a:r>
            <a:r>
              <a:rPr dirty="0"/>
              <a:t>for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98983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335407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I/O</a:t>
            </a:r>
            <a:r>
              <a:rPr spc="-5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Example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733665" cy="404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AutoNum type="arabicPeriod"/>
              <a:tabLst>
                <a:tab pos="351155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Ethernet receives packet, writes packet into</a:t>
            </a:r>
            <a:r>
              <a:rPr sz="2400" spc="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endParaRPr sz="2400">
              <a:latin typeface="Arial"/>
              <a:cs typeface="Arial"/>
            </a:endParaRPr>
          </a:p>
          <a:p>
            <a:pPr marL="351155" indent="-33845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5179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Ethernet signals an</a:t>
            </a:r>
            <a:r>
              <a:rPr sz="24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interrupt</a:t>
            </a:r>
            <a:endParaRPr sz="2400">
              <a:latin typeface="Arial"/>
              <a:cs typeface="Arial"/>
            </a:endParaRPr>
          </a:p>
          <a:p>
            <a:pPr marL="351155" indent="-338455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35179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CPU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stops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current operation, switches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kernel</a:t>
            </a:r>
            <a:r>
              <a:rPr sz="2400" spc="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mode,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saves machine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state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(PC, mode,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etc.) on kernel</a:t>
            </a:r>
            <a:r>
              <a:rPr sz="24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stack</a:t>
            </a:r>
            <a:endParaRPr sz="2400">
              <a:latin typeface="Arial"/>
              <a:cs typeface="Arial"/>
            </a:endParaRPr>
          </a:p>
          <a:p>
            <a:pPr marL="355600" marR="799465" indent="-342900" algn="just">
              <a:lnSpc>
                <a:spcPct val="100000"/>
              </a:lnSpc>
              <a:spcBef>
                <a:spcPts val="580"/>
              </a:spcBef>
              <a:buAutoNum type="arabicPeriod" startAt="4"/>
              <a:tabLst>
                <a:tab pos="35179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CPU reads address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 vector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table indexed by  interrupt number, branches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address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(Ethernet 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device</a:t>
            </a:r>
            <a:r>
              <a:rPr sz="24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driver)</a:t>
            </a:r>
            <a:endParaRPr sz="2400">
              <a:latin typeface="Arial"/>
              <a:cs typeface="Arial"/>
            </a:endParaRPr>
          </a:p>
          <a:p>
            <a:pPr marL="355600" marR="1003935" indent="-342900">
              <a:lnSpc>
                <a:spcPct val="100000"/>
              </a:lnSpc>
              <a:spcBef>
                <a:spcPts val="575"/>
              </a:spcBef>
              <a:buAutoNum type="arabicPeriod" startAt="4"/>
              <a:tabLst>
                <a:tab pos="35179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Ethernet device driver processes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packet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(reads  descriptors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find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packet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memory)</a:t>
            </a:r>
            <a:endParaRPr sz="2400">
              <a:latin typeface="Arial"/>
              <a:cs typeface="Arial"/>
            </a:endParaRPr>
          </a:p>
          <a:p>
            <a:pPr marL="351155" indent="-338455">
              <a:lnSpc>
                <a:spcPct val="100000"/>
              </a:lnSpc>
              <a:spcBef>
                <a:spcPts val="575"/>
              </a:spcBef>
              <a:buAutoNum type="arabicPeriod" startAt="4"/>
              <a:tabLst>
                <a:tab pos="35179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Upon completion,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restores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saved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state from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stack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073140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43814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Interrupt</a:t>
            </a:r>
            <a:r>
              <a:rPr spc="-4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Questions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652384" cy="258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Interrupts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halt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execution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2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transfer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control (execution)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operating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756285" marR="33337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  <a:tab pos="3997325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Can the OS</a:t>
            </a:r>
            <a:r>
              <a:rPr sz="2000" spc="-1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be</a:t>
            </a:r>
            <a:r>
              <a:rPr sz="2000" spc="-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interrupted?	(Consider why there</a:t>
            </a:r>
            <a:r>
              <a:rPr sz="2000" spc="-114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might</a:t>
            </a:r>
            <a:r>
              <a:rPr sz="2000" spc="-3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be  different IRQ</a:t>
            </a:r>
            <a:r>
              <a:rPr sz="2000" spc="-12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levels)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Interrupts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are used by devices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have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OS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do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 stuff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What is an alternative approach to using</a:t>
            </a:r>
            <a:r>
              <a:rPr sz="2000" spc="-16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interrupts?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What are the drawbacks of that</a:t>
            </a:r>
            <a:r>
              <a:rPr sz="2000" spc="-18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approach?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114544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447992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Sync</a:t>
            </a:r>
            <a:r>
              <a:rPr spc="-15" dirty="0">
                <a:solidFill>
                  <a:srgbClr val="333399"/>
                </a:solidFill>
              </a:rPr>
              <a:t>h</a:t>
            </a:r>
            <a:r>
              <a:rPr spc="-5" dirty="0">
                <a:solidFill>
                  <a:srgbClr val="333399"/>
                </a:solidFill>
              </a:rPr>
              <a:t>ronization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62734"/>
            <a:ext cx="7601584" cy="463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Interrupts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cause difficult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problems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 interrupt can occur at any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endParaRPr sz="2000">
              <a:latin typeface="Arial"/>
              <a:cs typeface="Arial"/>
            </a:endParaRPr>
          </a:p>
          <a:p>
            <a:pPr marL="756285" marR="53467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handler can execute that interferes with code that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was  interrupted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 must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be able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synchronize concurrent</a:t>
            </a:r>
            <a:r>
              <a:rPr sz="24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execution</a:t>
            </a:r>
            <a:endParaRPr sz="2400">
              <a:latin typeface="Arial"/>
              <a:cs typeface="Arial"/>
            </a:endParaRPr>
          </a:p>
          <a:p>
            <a:pPr marL="355600" marR="32512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Need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guarantee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short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instruction sequences  execute</a:t>
            </a:r>
            <a:r>
              <a:rPr sz="24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atomically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Disable interrupts – turn off interrupts before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sequence,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execute sequence, turn interrupts back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  <a:p>
            <a:pPr marL="756285" marR="3746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Special atomic instructions – read/modify/write a memory  address, test and conditionally set a bit based upon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previous  value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XCHG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instruction on</a:t>
            </a:r>
            <a:r>
              <a:rPr sz="18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x86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253740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261874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Summary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118984" cy="3894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Protection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User/kernel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modes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Protected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instructions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System</a:t>
            </a:r>
            <a:r>
              <a:rPr sz="24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calls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Used by user-level processes to access OS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functions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Access what is “in” the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Exceptions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Unexpected event during execution (e.g., divide by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zero)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Interrupts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Timer,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I/O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755380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812101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Why </a:t>
            </a:r>
            <a:r>
              <a:rPr spc="-10" dirty="0">
                <a:solidFill>
                  <a:srgbClr val="333399"/>
                </a:solidFill>
              </a:rPr>
              <a:t>Start </a:t>
            </a:r>
            <a:r>
              <a:rPr spc="-5" dirty="0">
                <a:solidFill>
                  <a:srgbClr val="333399"/>
                </a:solidFill>
              </a:rPr>
              <a:t>With</a:t>
            </a:r>
            <a:r>
              <a:rPr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Architecture?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689850" cy="417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Operating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functionality fundamentally</a:t>
            </a:r>
            <a:r>
              <a:rPr sz="2400" spc="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depends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upon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architectural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features of the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computer</a:t>
            </a:r>
            <a:endParaRPr sz="2400">
              <a:latin typeface="Arial"/>
              <a:cs typeface="Arial"/>
            </a:endParaRPr>
          </a:p>
          <a:p>
            <a:pPr marL="756285" marR="365125" lvl="1" indent="-286385">
              <a:lnSpc>
                <a:spcPts val="2160"/>
              </a:lnSpc>
              <a:spcBef>
                <a:spcPts val="50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Key goals of an OS are to enforce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protection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resource  sharing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0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done well, applications can be oblivious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000" spc="5" dirty="0">
                <a:solidFill>
                  <a:srgbClr val="222222"/>
                </a:solidFill>
                <a:latin typeface="Arial"/>
                <a:cs typeface="Arial"/>
              </a:rPr>
              <a:t>HW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details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Unfortunately for us, the OS is left holding the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bag</a:t>
            </a:r>
            <a:endParaRPr sz="2000">
              <a:latin typeface="Arial"/>
              <a:cs typeface="Arial"/>
            </a:endParaRPr>
          </a:p>
          <a:p>
            <a:pPr marL="355600" marR="1240155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Architectural support can greatly simplify – or  complicate –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r>
              <a:rPr sz="24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tasks</a:t>
            </a:r>
            <a:endParaRPr sz="2400">
              <a:latin typeface="Arial"/>
              <a:cs typeface="Arial"/>
            </a:endParaRPr>
          </a:p>
          <a:p>
            <a:pPr marL="756285" marR="44323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Early PC operating systems (DOS, MacOS) lacked virtual  memory in part because the architecture did not support</a:t>
            </a:r>
            <a:r>
              <a:rPr sz="2000" spc="-229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  <a:p>
            <a:pPr marL="756285" marR="2730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Early Sun 1 computers used two M68000 CPUs to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implement  virtual memory (M68000 did not have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VM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hardware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support)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837676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820229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Architectural Features </a:t>
            </a:r>
            <a:r>
              <a:rPr spc="-10" dirty="0">
                <a:solidFill>
                  <a:srgbClr val="333399"/>
                </a:solidFill>
              </a:rPr>
              <a:t>for</a:t>
            </a:r>
            <a:r>
              <a:rPr spc="-3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OS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6510020" cy="330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Features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directly support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OS</a:t>
            </a:r>
            <a:r>
              <a:rPr sz="24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include</a:t>
            </a:r>
            <a:endParaRPr sz="2400">
              <a:latin typeface="Arial"/>
              <a:cs typeface="Arial"/>
            </a:endParaRPr>
          </a:p>
          <a:p>
            <a:pPr marL="850265" lvl="1" indent="-38036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850265" algn="l"/>
                <a:tab pos="8509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Protection (kernel/user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mode)</a:t>
            </a:r>
            <a:endParaRPr sz="2000">
              <a:latin typeface="Arial"/>
              <a:cs typeface="Arial"/>
            </a:endParaRPr>
          </a:p>
          <a:p>
            <a:pPr marL="850265" lvl="1" indent="-38036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850265" algn="l"/>
                <a:tab pos="8509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Protected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instructions</a:t>
            </a:r>
            <a:endParaRPr sz="2000">
              <a:latin typeface="Arial"/>
              <a:cs typeface="Arial"/>
            </a:endParaRPr>
          </a:p>
          <a:p>
            <a:pPr marL="850265" lvl="1" indent="-38036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850265" algn="l"/>
                <a:tab pos="8509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protection</a:t>
            </a:r>
            <a:endParaRPr sz="2000">
              <a:latin typeface="Arial"/>
              <a:cs typeface="Arial"/>
            </a:endParaRPr>
          </a:p>
          <a:p>
            <a:pPr marL="850265" lvl="1" indent="-38036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850265" algn="l"/>
                <a:tab pos="8509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System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calls</a:t>
            </a:r>
            <a:endParaRPr sz="2000">
              <a:latin typeface="Arial"/>
              <a:cs typeface="Arial"/>
            </a:endParaRPr>
          </a:p>
          <a:p>
            <a:pPr marL="850265" lvl="1" indent="-38036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850265" algn="l"/>
                <a:tab pos="8509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Interrupts and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exceptions</a:t>
            </a:r>
            <a:endParaRPr sz="2000">
              <a:latin typeface="Arial"/>
              <a:cs typeface="Arial"/>
            </a:endParaRPr>
          </a:p>
          <a:p>
            <a:pPr marL="850265" lvl="1" indent="-38036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850265" algn="l"/>
                <a:tab pos="8509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Timer</a:t>
            </a:r>
            <a:r>
              <a:rPr sz="20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(clock)</a:t>
            </a:r>
            <a:endParaRPr sz="2000">
              <a:latin typeface="Arial"/>
              <a:cs typeface="Arial"/>
            </a:endParaRPr>
          </a:p>
          <a:p>
            <a:pPr marL="850265" lvl="1" indent="-38036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850265" algn="l"/>
                <a:tab pos="85090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I/O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control and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operation</a:t>
            </a:r>
            <a:endParaRPr sz="2000">
              <a:latin typeface="Arial"/>
              <a:cs typeface="Arial"/>
            </a:endParaRPr>
          </a:p>
          <a:p>
            <a:pPr marL="850265" lvl="1" indent="-38036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850265" algn="l"/>
                <a:tab pos="8509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Synchronization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836664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20014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Types </a:t>
            </a:r>
            <a:r>
              <a:rPr spc="-5" dirty="0">
                <a:solidFill>
                  <a:srgbClr val="333399"/>
                </a:solidFill>
              </a:rPr>
              <a:t>of Arch</a:t>
            </a:r>
            <a:r>
              <a:rPr spc="-5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Support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5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172325" cy="3455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Manipulating privileged machine</a:t>
            </a:r>
            <a:r>
              <a:rPr sz="2400" spc="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state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Protected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instructions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Manipulate device registers, TLB entries,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Generating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and handling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“events”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Interrupts,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exceptions, system calls,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Respond to external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events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CPU requires software intervention to handle fault or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trap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Mechanisms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handle</a:t>
            </a:r>
            <a:r>
              <a:rPr sz="2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concurrency</a:t>
            </a:r>
            <a:endParaRPr sz="2400">
              <a:latin typeface="Arial"/>
              <a:cs typeface="Arial"/>
            </a:endParaRPr>
          </a:p>
          <a:p>
            <a:pPr marL="850265" lvl="1" indent="-38036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850265" algn="l"/>
                <a:tab pos="85090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Interrupts,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atomic</a:t>
            </a:r>
            <a:r>
              <a:rPr sz="20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instructions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918959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28332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Protected</a:t>
            </a:r>
            <a:r>
              <a:rPr spc="-3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Instructions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6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398384" cy="400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subset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instructions 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every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CPU is restricted</a:t>
            </a:r>
            <a:r>
              <a:rPr sz="24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 only by the</a:t>
            </a:r>
            <a:r>
              <a:rPr sz="24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Known as protected (privileged)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instructions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Only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operating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 can</a:t>
            </a:r>
            <a:r>
              <a:rPr sz="24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Directly access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I/O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devices (disks, printers,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etc.)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Security, fairness</a:t>
            </a:r>
            <a:r>
              <a:rPr sz="1800" spc="-19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D50092"/>
                </a:solidFill>
                <a:latin typeface="Arial"/>
                <a:cs typeface="Arial"/>
              </a:rPr>
              <a:t>(why?)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6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Manipulate memory management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state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Page table pointers, </a:t>
            </a:r>
            <a:r>
              <a:rPr sz="1800" spc="-10" dirty="0">
                <a:solidFill>
                  <a:srgbClr val="D50092"/>
                </a:solidFill>
                <a:latin typeface="Arial"/>
                <a:cs typeface="Arial"/>
              </a:rPr>
              <a:t>page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protection, 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TLB </a:t>
            </a:r>
            <a:r>
              <a:rPr sz="1800" spc="-10" dirty="0">
                <a:solidFill>
                  <a:srgbClr val="D50092"/>
                </a:solidFill>
                <a:latin typeface="Arial"/>
                <a:cs typeface="Arial"/>
              </a:rPr>
              <a:t>management,</a:t>
            </a:r>
            <a:r>
              <a:rPr sz="1800" spc="-9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Manipulate protected control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registers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Kernel mode, interrupt</a:t>
            </a:r>
            <a:r>
              <a:rPr sz="1800" spc="-19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Halt instruction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(why?)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9916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2966720">
              <a:lnSpc>
                <a:spcPct val="100000"/>
              </a:lnSpc>
              <a:tabLst>
                <a:tab pos="8519795" algn="r"/>
              </a:tabLst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CSE 120 – Lecture 2 – </a:t>
            </a: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Architectural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Support</a:t>
            </a:r>
            <a:r>
              <a:rPr sz="10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for</a:t>
            </a:r>
            <a:r>
              <a:rPr sz="1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OSes	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9916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362" y="4191761"/>
            <a:ext cx="7620000" cy="381000"/>
          </a:xfrm>
          <a:custGeom>
            <a:avLst/>
            <a:gdLst/>
            <a:ahLst/>
            <a:cxnLst/>
            <a:rect l="l" t="t" r="r" b="b"/>
            <a:pathLst>
              <a:path w="7620000" h="381000">
                <a:moveTo>
                  <a:pt x="0" y="63500"/>
                </a:moveTo>
                <a:lnTo>
                  <a:pt x="4990" y="38790"/>
                </a:lnTo>
                <a:lnTo>
                  <a:pt x="18600" y="18605"/>
                </a:lnTo>
                <a:lnTo>
                  <a:pt x="38785" y="4992"/>
                </a:lnTo>
                <a:lnTo>
                  <a:pt x="63500" y="0"/>
                </a:lnTo>
                <a:lnTo>
                  <a:pt x="7556500" y="0"/>
                </a:lnTo>
                <a:lnTo>
                  <a:pt x="7581209" y="4992"/>
                </a:lnTo>
                <a:lnTo>
                  <a:pt x="7601394" y="18605"/>
                </a:lnTo>
                <a:lnTo>
                  <a:pt x="7615007" y="38790"/>
                </a:lnTo>
                <a:lnTo>
                  <a:pt x="7620000" y="63500"/>
                </a:lnTo>
                <a:lnTo>
                  <a:pt x="7620000" y="317500"/>
                </a:lnTo>
                <a:lnTo>
                  <a:pt x="7615007" y="342209"/>
                </a:lnTo>
                <a:lnTo>
                  <a:pt x="7601394" y="362394"/>
                </a:lnTo>
                <a:lnTo>
                  <a:pt x="7581209" y="376007"/>
                </a:lnTo>
                <a:lnTo>
                  <a:pt x="7556500" y="381000"/>
                </a:lnTo>
                <a:lnTo>
                  <a:pt x="63500" y="381000"/>
                </a:lnTo>
                <a:lnTo>
                  <a:pt x="38785" y="376007"/>
                </a:lnTo>
                <a:lnTo>
                  <a:pt x="18600" y="362394"/>
                </a:lnTo>
                <a:lnTo>
                  <a:pt x="4990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524756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388874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OS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Protection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8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562734"/>
            <a:ext cx="7736840" cy="4711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do we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know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if we can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execute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sz="24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protected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instruction?</a:t>
            </a:r>
            <a:endParaRPr sz="2400">
              <a:latin typeface="Arial"/>
              <a:cs typeface="Arial"/>
            </a:endParaRPr>
          </a:p>
          <a:p>
            <a:pPr marL="756285" marR="248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Architecture must support (at least) two modes of</a:t>
            </a:r>
            <a:r>
              <a:rPr sz="2000" spc="-2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operation: 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kernel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mode and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user</a:t>
            </a:r>
            <a:r>
              <a:rPr sz="2000" spc="-1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mode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VAX,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x86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support four modes; earlier archs (Multics) even</a:t>
            </a:r>
            <a:r>
              <a:rPr sz="18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more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  <a:tabLst>
                <a:tab pos="1866264" algn="l"/>
              </a:tabLst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</a:t>
            </a:r>
            <a:r>
              <a:rPr sz="1800" spc="3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Why?	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Protect the OS from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itself (software</a:t>
            </a:r>
            <a:r>
              <a:rPr sz="18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engineering)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Mode is indicated by a status bit in a protected control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register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User programs execute in user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mode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 executes in kernel, privileged mode (OS ==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“kernel”)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Protected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instructions only execute in kernel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mode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CPU checks mode bit when protected instruction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executes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Setting mode bit must be a protected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instruction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Attempts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 execute in user mode are detected and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prevented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93293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29653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Memory</a:t>
            </a:r>
            <a:r>
              <a:rPr spc="-7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Protection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September 29,</a:t>
            </a:r>
            <a:r>
              <a:rPr spc="-8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2 – </a:t>
            </a:r>
            <a:r>
              <a:rPr spc="-10" dirty="0"/>
              <a:t>Architectural </a:t>
            </a:r>
            <a:r>
              <a:rPr spc="-5" dirty="0"/>
              <a:t>Support for</a:t>
            </a:r>
            <a:r>
              <a:rPr spc="45" dirty="0"/>
              <a:t> </a:t>
            </a:r>
            <a:r>
              <a:rPr spc="-5" dirty="0"/>
              <a:t>OSes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9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583805" cy="433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 must be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able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protect programs from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each</a:t>
            </a:r>
            <a:r>
              <a:rPr sz="24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other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 must protect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itself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user</a:t>
            </a:r>
            <a:r>
              <a:rPr sz="24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programs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or may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not protect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user programs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from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Raises question of whether programs should trust the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Untrusted operating systems? (Intel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SGX)</a:t>
            </a:r>
            <a:endParaRPr sz="2000">
              <a:latin typeface="Arial"/>
              <a:cs typeface="Arial"/>
            </a:endParaRPr>
          </a:p>
          <a:p>
            <a:pPr marL="355600" marR="473709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Memory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management hardware provides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memory 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protection</a:t>
            </a:r>
            <a:r>
              <a:rPr sz="24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mechanisms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Base and limit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registers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Page table pointers, page protection, segmentation,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TLB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Manipulating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memory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management hardware</a:t>
            </a:r>
            <a:r>
              <a:rPr sz="2400" spc="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protected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(privileged) operations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2150</Words>
  <Application>Microsoft Office PowerPoint</Application>
  <PresentationFormat>On-screen Show (4:3)</PresentationFormat>
  <Paragraphs>485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Wingdings</vt:lpstr>
      <vt:lpstr>Office Theme</vt:lpstr>
      <vt:lpstr>CSE 120 Principles of Operating</vt:lpstr>
      <vt:lpstr>Administrivia</vt:lpstr>
      <vt:lpstr>Why Start With Architecture?</vt:lpstr>
      <vt:lpstr>Architectural Features for OS</vt:lpstr>
      <vt:lpstr>Types of Arch Support</vt:lpstr>
      <vt:lpstr>Protected Instructions</vt:lpstr>
      <vt:lpstr>PowerPoint Presentation</vt:lpstr>
      <vt:lpstr>OS Protection</vt:lpstr>
      <vt:lpstr>Memory Protection</vt:lpstr>
      <vt:lpstr>Events</vt:lpstr>
      <vt:lpstr>Categorizing Events</vt:lpstr>
      <vt:lpstr>Categorizing Events (2)</vt:lpstr>
      <vt:lpstr>Faults</vt:lpstr>
      <vt:lpstr>Handling Faults</vt:lpstr>
      <vt:lpstr>Handling Faults (2)</vt:lpstr>
      <vt:lpstr>System Calls</vt:lpstr>
      <vt:lpstr>PowerPoint Presentation</vt:lpstr>
      <vt:lpstr>PowerPoint Presentation</vt:lpstr>
      <vt:lpstr>System Call</vt:lpstr>
      <vt:lpstr>PowerPoint Presentation</vt:lpstr>
      <vt:lpstr>System Call Questions</vt:lpstr>
      <vt:lpstr>Interrupts</vt:lpstr>
      <vt:lpstr>Timer</vt:lpstr>
      <vt:lpstr>I/O Control</vt:lpstr>
      <vt:lpstr>I/O Completion</vt:lpstr>
      <vt:lpstr>I/O Example</vt:lpstr>
      <vt:lpstr>Interrupt Questions</vt:lpstr>
      <vt:lpstr>Synchronization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120</dc:title>
  <dc:creator>Geoff Voelker</dc:creator>
  <cp:lastModifiedBy>gkesden@gmail.com</cp:lastModifiedBy>
  <cp:revision>1</cp:revision>
  <dcterms:created xsi:type="dcterms:W3CDTF">2017-04-06T21:20:27Z</dcterms:created>
  <dcterms:modified xsi:type="dcterms:W3CDTF">2017-04-07T04:21:52Z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2017-04-07T00:00:00Z</vt:filetime>
  </property>
</Properties>
</file>