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61" y="14104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819" y="478536"/>
            <a:ext cx="390220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149" y="595376"/>
            <a:ext cx="83757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4664" y="1931898"/>
            <a:ext cx="3531870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61" y="14104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454" y="1625930"/>
            <a:ext cx="123253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280" y="1552511"/>
            <a:ext cx="7803438" cy="4575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66338" y="6398558"/>
            <a:ext cx="221297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79692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77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569976"/>
            <a:ext cx="2972562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79575"/>
            <a:ext cx="7204709" cy="111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980" y="686816"/>
            <a:ext cx="64014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9900"/>
                </a:solidFill>
                <a:latin typeface="Arial Black"/>
                <a:cs typeface="Arial Black"/>
              </a:rPr>
              <a:t>CSE</a:t>
            </a:r>
            <a:r>
              <a:rPr sz="4000" b="1" spc="-80" dirty="0">
                <a:solidFill>
                  <a:srgbClr val="009900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009900"/>
                </a:solidFill>
                <a:latin typeface="Arial Black"/>
                <a:cs typeface="Arial Black"/>
              </a:rPr>
              <a:t>120</a:t>
            </a:r>
            <a:endParaRPr sz="40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Principles </a:t>
            </a:r>
            <a:r>
              <a:rPr sz="4000" b="1" spc="-5" dirty="0">
                <a:solidFill>
                  <a:srgbClr val="009900"/>
                </a:solidFill>
                <a:latin typeface="Arial Black"/>
                <a:cs typeface="Arial Black"/>
              </a:rPr>
              <a:t>of</a:t>
            </a:r>
            <a:r>
              <a:rPr sz="4000" b="1" spc="-25" dirty="0">
                <a:solidFill>
                  <a:srgbClr val="009900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009900"/>
                </a:solidFill>
                <a:latin typeface="Arial Black"/>
                <a:cs typeface="Arial Black"/>
              </a:rPr>
              <a:t>Operating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5432" y="1789176"/>
            <a:ext cx="3024377" cy="1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05970" y="1564341"/>
            <a:ext cx="7803438" cy="2831608"/>
          </a:xfrm>
          <a:prstGeom prst="rect">
            <a:avLst/>
          </a:prstGeom>
        </p:spPr>
        <p:txBody>
          <a:bodyPr vert="horz" wrap="square" lIns="0" tIns="365823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  <a:spcBef>
                <a:spcPts val="3894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</a:t>
            </a:r>
            <a:r>
              <a:rPr lang="en-US" sz="3200" b="1" dirty="0">
                <a:solidFill>
                  <a:srgbClr val="333399"/>
                </a:solidFill>
                <a:latin typeface="Arial Black"/>
                <a:cs typeface="Arial Black"/>
              </a:rPr>
              <a:t>7</a:t>
            </a:r>
            <a:endParaRPr sz="3200" dirty="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  <a:spcBef>
                <a:spcPts val="3250"/>
              </a:spcBef>
            </a:pPr>
            <a:r>
              <a:rPr sz="2800" spc="-5" dirty="0">
                <a:solidFill>
                  <a:srgbClr val="FF3300"/>
                </a:solidFill>
              </a:rPr>
              <a:t>Lecture 1</a:t>
            </a:r>
            <a:r>
              <a:rPr lang="en-US" sz="2800" spc="-5" dirty="0">
                <a:solidFill>
                  <a:srgbClr val="FF3300"/>
                </a:solidFill>
              </a:rPr>
              <a:t>5</a:t>
            </a:r>
            <a:r>
              <a:rPr sz="2800" spc="-5" dirty="0">
                <a:solidFill>
                  <a:srgbClr val="FF3300"/>
                </a:solidFill>
              </a:rPr>
              <a:t>: </a:t>
            </a:r>
            <a:r>
              <a:rPr lang="en-US" sz="2800" spc="-5" dirty="0">
                <a:solidFill>
                  <a:srgbClr val="FF3300"/>
                </a:solidFill>
              </a:rPr>
              <a:t>IO and </a:t>
            </a:r>
            <a:r>
              <a:rPr sz="2800" spc="-5" dirty="0">
                <a:solidFill>
                  <a:srgbClr val="FF3300"/>
                </a:solidFill>
              </a:rPr>
              <a:t>File</a:t>
            </a:r>
            <a:r>
              <a:rPr sz="2800" spc="25" dirty="0">
                <a:solidFill>
                  <a:srgbClr val="FF3300"/>
                </a:solidFill>
              </a:rPr>
              <a:t> </a:t>
            </a:r>
            <a:r>
              <a:rPr sz="2800" spc="-5" dirty="0">
                <a:solidFill>
                  <a:srgbClr val="FF3300"/>
                </a:solidFill>
              </a:rPr>
              <a:t>Systems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1137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480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Disk</a:t>
            </a:r>
            <a:r>
              <a:rPr sz="4000" b="1" spc="-7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Scheduling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89354"/>
            <a:ext cx="7454265" cy="42043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Because seeks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so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expensive (milliseconds!),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tries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schedule disk requests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are queued  waiting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the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FCFS (do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nothing)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Reasonable 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load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r>
              <a:rPr sz="1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low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Long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waiting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times for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long request</a:t>
            </a:r>
            <a:r>
              <a:rPr sz="18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queues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SSTF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(shortest seek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first)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Minimize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arm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movement (seek time), maximize request</a:t>
            </a:r>
            <a:r>
              <a:rPr sz="18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1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Favors middle</a:t>
            </a:r>
            <a:r>
              <a:rPr sz="18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blocks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SCAN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(elevator)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Service requests in one direction until done, then</a:t>
            </a:r>
            <a:r>
              <a:rPr sz="1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reverse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C-SCAN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Like SCAN, but only go in one direction</a:t>
            </a:r>
            <a:r>
              <a:rPr sz="1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(typewriter)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01903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382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Disk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Scheduling</a:t>
            </a:r>
            <a:r>
              <a:rPr sz="4000" b="1" spc="-5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(2)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673975" cy="229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general, unless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there are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request queues,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scheduling does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have much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impact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Important for servers, less so for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PCs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Modern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disks often do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 scheduling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themselves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Disks know their layout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better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than OS, can optimize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better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Ignores, undoes any scheduling done by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2100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5769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File</a:t>
            </a:r>
            <a:r>
              <a:rPr sz="4000" b="1" spc="-6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Systems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6974840" cy="22339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</a:t>
            </a:r>
            <a:r>
              <a:rPr sz="24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Implement an abstraction (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files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) for secondary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storage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Organize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logically</a:t>
            </a:r>
            <a:r>
              <a:rPr sz="20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directories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Permit sharing of data between processes, people,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and  machines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 data from unwanted access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(security)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198348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1350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Files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334250" cy="449072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data with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some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properties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Contents, size, owner, last read/write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protection,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can also have a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type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Understood by 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Block, character, device, portal, link,</a:t>
            </a:r>
            <a:r>
              <a:rPr sz="18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Understood by other parts of the OS or runtime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libraries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Executable, dll, source, object, text,</a:t>
            </a:r>
            <a:r>
              <a:rPr sz="18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file’s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type can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 encoded in its name or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contents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Windows encodes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type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.com,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.exe, .bat, .dll, .jpg,</a:t>
            </a:r>
            <a:r>
              <a:rPr sz="18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Unix encodes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type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contents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Magic numbers, initial characters (e.g.,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#! for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shell</a:t>
            </a:r>
            <a:r>
              <a:rPr sz="18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scripts)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6088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977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Basic File</a:t>
            </a:r>
            <a:r>
              <a:rPr sz="4000" b="1" spc="-4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Operations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65314"/>
            <a:ext cx="2343785" cy="33191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Unix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creat(name)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open(name,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read(fd, buf,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len)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write(fd, buf,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len)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sync(fd)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seek(fd,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close(fd)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unlink(name)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4664" y="1625930"/>
            <a:ext cx="10591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Windows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/>
              <a:t>CreateFile(name,</a:t>
            </a:r>
            <a:r>
              <a:rPr spc="-90" dirty="0"/>
              <a:t> </a:t>
            </a:r>
            <a:r>
              <a:rPr dirty="0"/>
              <a:t>CREATE)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/>
              <a:t>CreateFile(name,</a:t>
            </a:r>
            <a:r>
              <a:rPr spc="-105" dirty="0"/>
              <a:t> </a:t>
            </a:r>
            <a:r>
              <a:rPr dirty="0"/>
              <a:t>OPEN)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/>
              <a:t>ReadFile(handle,</a:t>
            </a:r>
            <a:r>
              <a:rPr spc="-125" dirty="0"/>
              <a:t> </a:t>
            </a:r>
            <a:r>
              <a:rPr dirty="0"/>
              <a:t>…)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-5" dirty="0"/>
              <a:t>WriteFile(handle,</a:t>
            </a:r>
            <a:r>
              <a:rPr spc="-60" dirty="0"/>
              <a:t> </a:t>
            </a:r>
            <a:r>
              <a:rPr dirty="0"/>
              <a:t>…)</a:t>
            </a: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/>
              <a:t>FlushFileBuffers(handle,</a:t>
            </a:r>
            <a:r>
              <a:rPr spc="-140" dirty="0"/>
              <a:t> </a:t>
            </a:r>
            <a:r>
              <a:rPr dirty="0"/>
              <a:t>…)</a:t>
            </a: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pc="-5" dirty="0"/>
              <a:t>SetFilePointer(handle,</a:t>
            </a:r>
            <a:r>
              <a:rPr spc="-25" dirty="0"/>
              <a:t> </a:t>
            </a:r>
            <a:r>
              <a:rPr dirty="0"/>
              <a:t>…)</a:t>
            </a: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/>
              <a:t>CloseHandle(handle,</a:t>
            </a:r>
            <a:r>
              <a:rPr spc="-130" dirty="0"/>
              <a:t> </a:t>
            </a:r>
            <a:r>
              <a:rPr dirty="0"/>
              <a:t>…)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/>
              <a:t>DeleteFile(name)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FF0000"/>
                </a:solidFill>
              </a:rPr>
              <a:t>CopyFile(name)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FF0000"/>
                </a:solidFill>
              </a:rPr>
              <a:t>MoveFile(name)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41070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778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File Access</a:t>
            </a:r>
            <a:r>
              <a:rPr sz="4000" b="1" spc="-6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Methods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788275" cy="401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Some file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provide different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access</a:t>
            </a:r>
            <a:r>
              <a:rPr sz="2400" spc="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methods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specify different ways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accessing data in a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Sequential access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read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bytes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one at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order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Direct access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random access given block/byte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number</a:t>
            </a:r>
            <a:endParaRPr sz="2000">
              <a:latin typeface="Arial"/>
              <a:cs typeface="Arial"/>
            </a:endParaRPr>
          </a:p>
          <a:p>
            <a:pPr marL="756285" marR="55562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Record access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array of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fixed-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 variable-length  records, read/written sequentially or randomly by record</a:t>
            </a:r>
            <a:r>
              <a:rPr sz="2000" spc="-2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#</a:t>
            </a:r>
            <a:endParaRPr sz="2000">
              <a:latin typeface="Arial"/>
              <a:cs typeface="Arial"/>
            </a:endParaRPr>
          </a:p>
          <a:p>
            <a:pPr marL="756285" marR="76200" lvl="1" indent="-286385" algn="just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Indexed access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 contains an index to a particular  field of each record in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reads specify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value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that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field  and the system finds the record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via 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index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(DBs)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file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access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method does </a:t>
            </a:r>
            <a:r>
              <a:rPr sz="2400" spc="-10" dirty="0">
                <a:solidFill>
                  <a:srgbClr val="D50092"/>
                </a:solidFill>
                <a:latin typeface="Arial"/>
                <a:cs typeface="Arial"/>
              </a:rPr>
              <a:t>Unix,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Windows</a:t>
            </a:r>
            <a:r>
              <a:rPr sz="2400" spc="8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provide?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Older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provide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more complicated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methods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7315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09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Directories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750809" cy="414845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Directories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serve two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purposes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users, they provide a structured way to organize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files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system, they provide a convenient naming  interface that allows the implementation to separate logical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organization from physical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placement on the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support multi-level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directories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Naming hierarchies (/,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/usr, /usr/local/,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…)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support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a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current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directory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Relative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names specified with respect to current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directory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Absolute names start from the root of directory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8757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243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Directory</a:t>
            </a:r>
            <a:r>
              <a:rPr sz="4000" b="1" spc="-5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Internals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144384" cy="31730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directory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list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entries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&lt;name,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location&gt;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Name is just the name of 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directory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Location depends upon how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represented on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List is usually unordered (effectively</a:t>
            </a:r>
            <a:r>
              <a:rPr sz="24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random)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Entries usually sorted by program that reads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directory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Directories typically stored in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Only need to manage one kind of secondary storage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unit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158733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526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Basic Directory</a:t>
            </a:r>
            <a:r>
              <a:rPr sz="4000" b="1" spc="-4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Operations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6549" y="1565314"/>
            <a:ext cx="3896360" cy="33807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Unix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Directories implemented in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Use file ops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create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dirs</a:t>
            </a:r>
            <a:endParaRPr sz="1800">
              <a:latin typeface="Arial"/>
              <a:cs typeface="Arial"/>
            </a:endParaRPr>
          </a:p>
          <a:p>
            <a:pPr marL="355600" marR="429259" indent="-342900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 runtime library provides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 higher-level abstraction for  reading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directories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opendir(name)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readdir(DIR)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seekdir(DIR)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closedir(DIR)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4664" y="1625930"/>
            <a:ext cx="10591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Windows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4664" y="1930149"/>
            <a:ext cx="3251200" cy="23818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Explicit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</a:t>
            </a:r>
            <a:r>
              <a:rPr sz="20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operations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CreateDirectory(name)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RemoveDirectory(name)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Very different method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reading directory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entries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FindFirstFile(pattern)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FindNextFile()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03097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397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Path Name</a:t>
            </a:r>
            <a:r>
              <a:rPr sz="4000" b="1" spc="-3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Translation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7686040" cy="42348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Let’s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say you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open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“/one/two/three”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does the file system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Open directory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“/”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well known, can always</a:t>
            </a:r>
            <a:r>
              <a:rPr sz="2000" spc="-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find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Search for 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entry “one”, get location of “one” (in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entry)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Open directory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“one”,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search for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“two”, get location of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“two”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Open directory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“two”,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search for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“three”, get location of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“three”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</a:t>
            </a:r>
            <a:r>
              <a:rPr sz="20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“three”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Systems spend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lot of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walking directory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is why open is separate from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read/write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 will cache prefix lookups for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performance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/a/b,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/a/bb, /a/bbb, etc., all share “/a”</a:t>
            </a:r>
            <a:r>
              <a:rPr sz="18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prefix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2100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5769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File</a:t>
            </a:r>
            <a:r>
              <a:rPr sz="4000" b="1" spc="-6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Systems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555230" cy="45631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First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we’ll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discuss properties of physical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Performance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Then we’ll discuss how we build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systems on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Files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Directories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Sharing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r>
              <a:rPr sz="20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Layouts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File Buffer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Cache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Ahead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95859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324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File</a:t>
            </a:r>
            <a:r>
              <a:rPr sz="4000" b="1" spc="-7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Sharing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399655" cy="416052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sharing has been around since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timesharing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Easy to do on a single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machine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PCs, workstations, and networks get us there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(mostly)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sharing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important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getting work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done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Basis for communication and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Two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key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issues when sharing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Semantics of concurrent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access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happens 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one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 reads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while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another</a:t>
            </a:r>
            <a:r>
              <a:rPr sz="18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writes?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happens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when two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processes open a file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writing?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What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are </a:t>
            </a:r>
            <a:r>
              <a:rPr sz="1800" spc="-25" dirty="0">
                <a:solidFill>
                  <a:srgbClr val="D50092"/>
                </a:solidFill>
                <a:latin typeface="Arial"/>
                <a:cs typeface="Arial"/>
              </a:rPr>
              <a:t>we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going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use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to</a:t>
            </a:r>
            <a:r>
              <a:rPr sz="1800" spc="-16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coordinate?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Protection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5623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2928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Protection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657465" cy="39046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protection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Who can access a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they can access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More</a:t>
            </a:r>
            <a:r>
              <a:rPr sz="24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generally…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Objects are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“what”, subjects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“who”,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actions are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“how”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protection system dictates whether a given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action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performed by a given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subject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 a given </a:t>
            </a:r>
            <a:r>
              <a:rPr sz="2400" spc="-5" dirty="0">
                <a:solidFill>
                  <a:srgbClr val="00CC00"/>
                </a:solidFill>
                <a:latin typeface="Arial"/>
                <a:cs typeface="Arial"/>
              </a:rPr>
              <a:t>object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should 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be</a:t>
            </a:r>
            <a:r>
              <a:rPr sz="24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allowed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You can read and/or write your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files,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but others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cannot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You can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read “/etc/motd”, but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you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cannot write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42416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793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Representing</a:t>
            </a:r>
            <a:r>
              <a:rPr sz="4000" b="1" spc="-5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Protection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349" y="1565314"/>
            <a:ext cx="3809365" cy="13677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Access Control Lists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(ACL)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6235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each object, maintain a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list  of subjects and their permitted  actions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4664" y="1625930"/>
            <a:ext cx="13417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Capabilit</a:t>
            </a:r>
            <a:r>
              <a:rPr sz="2000" spc="-10" dirty="0">
                <a:solidFill>
                  <a:srgbClr val="222222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4664" y="1992248"/>
            <a:ext cx="393763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each subject, maintain a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list  of objects and their permitted  actions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52712" y="3490912"/>
          <a:ext cx="3581400" cy="157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/one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/two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/three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333399"/>
                      </a:solidFill>
                      <a:prstDash val="solid"/>
                    </a:lnR>
                    <a:lnT w="28575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Alice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rw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rw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Bob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Charlie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rw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28575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28575">
                      <a:solidFill>
                        <a:srgbClr val="33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222044" y="4144136"/>
            <a:ext cx="870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Subjects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2514" y="3076778"/>
            <a:ext cx="767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r>
              <a:rPr sz="1600" b="1" spc="-10" dirty="0">
                <a:solidFill>
                  <a:srgbClr val="FF3300"/>
                </a:solidFill>
                <a:latin typeface="Arial"/>
                <a:cs typeface="Arial"/>
              </a:rPr>
              <a:t>j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ec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8361" y="3353561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0" y="990600"/>
                </a:moveTo>
                <a:lnTo>
                  <a:pt x="891" y="925465"/>
                </a:lnTo>
                <a:lnTo>
                  <a:pt x="3527" y="861455"/>
                </a:lnTo>
                <a:lnTo>
                  <a:pt x="7855" y="798702"/>
                </a:lnTo>
                <a:lnTo>
                  <a:pt x="13817" y="737335"/>
                </a:lnTo>
                <a:lnTo>
                  <a:pt x="21360" y="677485"/>
                </a:lnTo>
                <a:lnTo>
                  <a:pt x="30428" y="619282"/>
                </a:lnTo>
                <a:lnTo>
                  <a:pt x="40965" y="562857"/>
                </a:lnTo>
                <a:lnTo>
                  <a:pt x="52917" y="508340"/>
                </a:lnTo>
                <a:lnTo>
                  <a:pt x="66229" y="455862"/>
                </a:lnTo>
                <a:lnTo>
                  <a:pt x="80845" y="405554"/>
                </a:lnTo>
                <a:lnTo>
                  <a:pt x="96710" y="357546"/>
                </a:lnTo>
                <a:lnTo>
                  <a:pt x="113769" y="311968"/>
                </a:lnTo>
                <a:lnTo>
                  <a:pt x="131967" y="268951"/>
                </a:lnTo>
                <a:lnTo>
                  <a:pt x="151249" y="228625"/>
                </a:lnTo>
                <a:lnTo>
                  <a:pt x="171559" y="191121"/>
                </a:lnTo>
                <a:lnTo>
                  <a:pt x="192843" y="156570"/>
                </a:lnTo>
                <a:lnTo>
                  <a:pt x="215045" y="125102"/>
                </a:lnTo>
                <a:lnTo>
                  <a:pt x="261983" y="71935"/>
                </a:lnTo>
                <a:lnTo>
                  <a:pt x="311933" y="32667"/>
                </a:lnTo>
                <a:lnTo>
                  <a:pt x="364452" y="8340"/>
                </a:lnTo>
                <a:lnTo>
                  <a:pt x="419100" y="0"/>
                </a:lnTo>
                <a:lnTo>
                  <a:pt x="446662" y="2106"/>
                </a:lnTo>
                <a:lnTo>
                  <a:pt x="500301" y="18571"/>
                </a:lnTo>
                <a:lnTo>
                  <a:pt x="551590" y="50499"/>
                </a:lnTo>
                <a:lnTo>
                  <a:pt x="600089" y="96847"/>
                </a:lnTo>
                <a:lnTo>
                  <a:pt x="645356" y="156570"/>
                </a:lnTo>
                <a:lnTo>
                  <a:pt x="666640" y="191121"/>
                </a:lnTo>
                <a:lnTo>
                  <a:pt x="686950" y="228625"/>
                </a:lnTo>
                <a:lnTo>
                  <a:pt x="706232" y="268951"/>
                </a:lnTo>
                <a:lnTo>
                  <a:pt x="724430" y="311968"/>
                </a:lnTo>
                <a:lnTo>
                  <a:pt x="741489" y="357546"/>
                </a:lnTo>
                <a:lnTo>
                  <a:pt x="757354" y="405554"/>
                </a:lnTo>
                <a:lnTo>
                  <a:pt x="771970" y="455862"/>
                </a:lnTo>
                <a:lnTo>
                  <a:pt x="785282" y="508340"/>
                </a:lnTo>
                <a:lnTo>
                  <a:pt x="797234" y="562857"/>
                </a:lnTo>
                <a:lnTo>
                  <a:pt x="807771" y="619282"/>
                </a:lnTo>
                <a:lnTo>
                  <a:pt x="816839" y="677485"/>
                </a:lnTo>
                <a:lnTo>
                  <a:pt x="824382" y="737335"/>
                </a:lnTo>
                <a:lnTo>
                  <a:pt x="830344" y="798702"/>
                </a:lnTo>
                <a:lnTo>
                  <a:pt x="834672" y="861455"/>
                </a:lnTo>
                <a:lnTo>
                  <a:pt x="837308" y="925465"/>
                </a:lnTo>
                <a:lnTo>
                  <a:pt x="838200" y="990600"/>
                </a:lnTo>
                <a:lnTo>
                  <a:pt x="837308" y="1055734"/>
                </a:lnTo>
                <a:lnTo>
                  <a:pt x="834672" y="1119744"/>
                </a:lnTo>
                <a:lnTo>
                  <a:pt x="830344" y="1182497"/>
                </a:lnTo>
                <a:lnTo>
                  <a:pt x="824382" y="1243864"/>
                </a:lnTo>
                <a:lnTo>
                  <a:pt x="816839" y="1303714"/>
                </a:lnTo>
                <a:lnTo>
                  <a:pt x="807771" y="1361917"/>
                </a:lnTo>
                <a:lnTo>
                  <a:pt x="797234" y="1418342"/>
                </a:lnTo>
                <a:lnTo>
                  <a:pt x="785282" y="1472859"/>
                </a:lnTo>
                <a:lnTo>
                  <a:pt x="771970" y="1525337"/>
                </a:lnTo>
                <a:lnTo>
                  <a:pt x="757354" y="1575645"/>
                </a:lnTo>
                <a:lnTo>
                  <a:pt x="741489" y="1623653"/>
                </a:lnTo>
                <a:lnTo>
                  <a:pt x="724430" y="1669231"/>
                </a:lnTo>
                <a:lnTo>
                  <a:pt x="706232" y="1712248"/>
                </a:lnTo>
                <a:lnTo>
                  <a:pt x="686950" y="1752574"/>
                </a:lnTo>
                <a:lnTo>
                  <a:pt x="666640" y="1790078"/>
                </a:lnTo>
                <a:lnTo>
                  <a:pt x="645356" y="1824629"/>
                </a:lnTo>
                <a:lnTo>
                  <a:pt x="623154" y="1856097"/>
                </a:lnTo>
                <a:lnTo>
                  <a:pt x="576216" y="1909264"/>
                </a:lnTo>
                <a:lnTo>
                  <a:pt x="526266" y="1948532"/>
                </a:lnTo>
                <a:lnTo>
                  <a:pt x="473747" y="1972859"/>
                </a:lnTo>
                <a:lnTo>
                  <a:pt x="419100" y="1981200"/>
                </a:lnTo>
                <a:lnTo>
                  <a:pt x="391537" y="1979093"/>
                </a:lnTo>
                <a:lnTo>
                  <a:pt x="337898" y="1962628"/>
                </a:lnTo>
                <a:lnTo>
                  <a:pt x="286609" y="1930700"/>
                </a:lnTo>
                <a:lnTo>
                  <a:pt x="238110" y="1884352"/>
                </a:lnTo>
                <a:lnTo>
                  <a:pt x="192843" y="1824629"/>
                </a:lnTo>
                <a:lnTo>
                  <a:pt x="171559" y="1790078"/>
                </a:lnTo>
                <a:lnTo>
                  <a:pt x="151249" y="1752574"/>
                </a:lnTo>
                <a:lnTo>
                  <a:pt x="131967" y="1712248"/>
                </a:lnTo>
                <a:lnTo>
                  <a:pt x="113769" y="1669231"/>
                </a:lnTo>
                <a:lnTo>
                  <a:pt x="96710" y="1623653"/>
                </a:lnTo>
                <a:lnTo>
                  <a:pt x="80845" y="1575645"/>
                </a:lnTo>
                <a:lnTo>
                  <a:pt x="66229" y="1525337"/>
                </a:lnTo>
                <a:lnTo>
                  <a:pt x="52917" y="1472859"/>
                </a:lnTo>
                <a:lnTo>
                  <a:pt x="40965" y="1418342"/>
                </a:lnTo>
                <a:lnTo>
                  <a:pt x="30428" y="1361917"/>
                </a:lnTo>
                <a:lnTo>
                  <a:pt x="21360" y="1303714"/>
                </a:lnTo>
                <a:lnTo>
                  <a:pt x="13817" y="1243864"/>
                </a:lnTo>
                <a:lnTo>
                  <a:pt x="7855" y="1182497"/>
                </a:lnTo>
                <a:lnTo>
                  <a:pt x="3527" y="1119744"/>
                </a:lnTo>
                <a:lnTo>
                  <a:pt x="891" y="1055734"/>
                </a:lnTo>
                <a:lnTo>
                  <a:pt x="0" y="990600"/>
                </a:lnTo>
                <a:close/>
              </a:path>
            </a:pathLst>
          </a:custGeom>
          <a:ln w="25908">
            <a:solidFill>
              <a:srgbClr val="0099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36084" y="5439867"/>
            <a:ext cx="436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CL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67200" y="5181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381000" y="304800"/>
                </a:moveTo>
                <a:lnTo>
                  <a:pt x="0" y="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9161" y="4648961"/>
            <a:ext cx="4038600" cy="533400"/>
          </a:xfrm>
          <a:custGeom>
            <a:avLst/>
            <a:gdLst/>
            <a:ahLst/>
            <a:cxnLst/>
            <a:rect l="l" t="t" r="r" b="b"/>
            <a:pathLst>
              <a:path w="4038600" h="533400">
                <a:moveTo>
                  <a:pt x="0" y="266700"/>
                </a:moveTo>
                <a:lnTo>
                  <a:pt x="22912" y="226386"/>
                </a:lnTo>
                <a:lnTo>
                  <a:pt x="68889" y="197368"/>
                </a:lnTo>
                <a:lnTo>
                  <a:pt x="112466" y="178707"/>
                </a:lnTo>
                <a:lnTo>
                  <a:pt x="165895" y="160656"/>
                </a:lnTo>
                <a:lnTo>
                  <a:pt x="228759" y="143272"/>
                </a:lnTo>
                <a:lnTo>
                  <a:pt x="300638" y="126609"/>
                </a:lnTo>
                <a:lnTo>
                  <a:pt x="339828" y="118565"/>
                </a:lnTo>
                <a:lnTo>
                  <a:pt x="381115" y="110723"/>
                </a:lnTo>
                <a:lnTo>
                  <a:pt x="424446" y="103088"/>
                </a:lnTo>
                <a:lnTo>
                  <a:pt x="469771" y="95668"/>
                </a:lnTo>
                <a:lnTo>
                  <a:pt x="517035" y="88470"/>
                </a:lnTo>
                <a:lnTo>
                  <a:pt x="566187" y="81501"/>
                </a:lnTo>
                <a:lnTo>
                  <a:pt x="617174" y="74768"/>
                </a:lnTo>
                <a:lnTo>
                  <a:pt x="669945" y="68276"/>
                </a:lnTo>
                <a:lnTo>
                  <a:pt x="724447" y="62035"/>
                </a:lnTo>
                <a:lnTo>
                  <a:pt x="780627" y="56049"/>
                </a:lnTo>
                <a:lnTo>
                  <a:pt x="838434" y="50327"/>
                </a:lnTo>
                <a:lnTo>
                  <a:pt x="897815" y="44874"/>
                </a:lnTo>
                <a:lnTo>
                  <a:pt x="958717" y="39699"/>
                </a:lnTo>
                <a:lnTo>
                  <a:pt x="1021089" y="34808"/>
                </a:lnTo>
                <a:lnTo>
                  <a:pt x="1084878" y="30207"/>
                </a:lnTo>
                <a:lnTo>
                  <a:pt x="1150032" y="25904"/>
                </a:lnTo>
                <a:lnTo>
                  <a:pt x="1216499" y="21906"/>
                </a:lnTo>
                <a:lnTo>
                  <a:pt x="1284225" y="18219"/>
                </a:lnTo>
                <a:lnTo>
                  <a:pt x="1353160" y="14850"/>
                </a:lnTo>
                <a:lnTo>
                  <a:pt x="1423250" y="11807"/>
                </a:lnTo>
                <a:lnTo>
                  <a:pt x="1494444" y="9096"/>
                </a:lnTo>
                <a:lnTo>
                  <a:pt x="1566689" y="6724"/>
                </a:lnTo>
                <a:lnTo>
                  <a:pt x="1639932" y="4698"/>
                </a:lnTo>
                <a:lnTo>
                  <a:pt x="1714122" y="3025"/>
                </a:lnTo>
                <a:lnTo>
                  <a:pt x="1789206" y="1712"/>
                </a:lnTo>
                <a:lnTo>
                  <a:pt x="1865132" y="765"/>
                </a:lnTo>
                <a:lnTo>
                  <a:pt x="1941847" y="192"/>
                </a:lnTo>
                <a:lnTo>
                  <a:pt x="2019300" y="0"/>
                </a:lnTo>
                <a:lnTo>
                  <a:pt x="2096752" y="192"/>
                </a:lnTo>
                <a:lnTo>
                  <a:pt x="2173467" y="765"/>
                </a:lnTo>
                <a:lnTo>
                  <a:pt x="2249393" y="1712"/>
                </a:lnTo>
                <a:lnTo>
                  <a:pt x="2324477" y="3025"/>
                </a:lnTo>
                <a:lnTo>
                  <a:pt x="2398667" y="4698"/>
                </a:lnTo>
                <a:lnTo>
                  <a:pt x="2471910" y="6724"/>
                </a:lnTo>
                <a:lnTo>
                  <a:pt x="2544155" y="9096"/>
                </a:lnTo>
                <a:lnTo>
                  <a:pt x="2615349" y="11807"/>
                </a:lnTo>
                <a:lnTo>
                  <a:pt x="2685439" y="14850"/>
                </a:lnTo>
                <a:lnTo>
                  <a:pt x="2754374" y="18219"/>
                </a:lnTo>
                <a:lnTo>
                  <a:pt x="2822100" y="21906"/>
                </a:lnTo>
                <a:lnTo>
                  <a:pt x="2888567" y="25904"/>
                </a:lnTo>
                <a:lnTo>
                  <a:pt x="2953721" y="30207"/>
                </a:lnTo>
                <a:lnTo>
                  <a:pt x="3017510" y="34808"/>
                </a:lnTo>
                <a:lnTo>
                  <a:pt x="3079882" y="39699"/>
                </a:lnTo>
                <a:lnTo>
                  <a:pt x="3140784" y="44874"/>
                </a:lnTo>
                <a:lnTo>
                  <a:pt x="3200165" y="50327"/>
                </a:lnTo>
                <a:lnTo>
                  <a:pt x="3257972" y="56049"/>
                </a:lnTo>
                <a:lnTo>
                  <a:pt x="3314152" y="62035"/>
                </a:lnTo>
                <a:lnTo>
                  <a:pt x="3368654" y="68276"/>
                </a:lnTo>
                <a:lnTo>
                  <a:pt x="3421425" y="74768"/>
                </a:lnTo>
                <a:lnTo>
                  <a:pt x="3472412" y="81501"/>
                </a:lnTo>
                <a:lnTo>
                  <a:pt x="3521564" y="88470"/>
                </a:lnTo>
                <a:lnTo>
                  <a:pt x="3568828" y="95668"/>
                </a:lnTo>
                <a:lnTo>
                  <a:pt x="3614153" y="103088"/>
                </a:lnTo>
                <a:lnTo>
                  <a:pt x="3657484" y="110723"/>
                </a:lnTo>
                <a:lnTo>
                  <a:pt x="3698771" y="118565"/>
                </a:lnTo>
                <a:lnTo>
                  <a:pt x="3737961" y="126609"/>
                </a:lnTo>
                <a:lnTo>
                  <a:pt x="3809840" y="143272"/>
                </a:lnTo>
                <a:lnTo>
                  <a:pt x="3872704" y="160656"/>
                </a:lnTo>
                <a:lnTo>
                  <a:pt x="3926133" y="178707"/>
                </a:lnTo>
                <a:lnTo>
                  <a:pt x="3969710" y="197368"/>
                </a:lnTo>
                <a:lnTo>
                  <a:pt x="4003016" y="216586"/>
                </a:lnTo>
                <a:lnTo>
                  <a:pt x="4032802" y="246334"/>
                </a:lnTo>
                <a:lnTo>
                  <a:pt x="4038600" y="266700"/>
                </a:lnTo>
                <a:lnTo>
                  <a:pt x="4037141" y="276931"/>
                </a:lnTo>
                <a:lnTo>
                  <a:pt x="4003016" y="316813"/>
                </a:lnTo>
                <a:lnTo>
                  <a:pt x="3969710" y="336031"/>
                </a:lnTo>
                <a:lnTo>
                  <a:pt x="3926133" y="354692"/>
                </a:lnTo>
                <a:lnTo>
                  <a:pt x="3872704" y="372743"/>
                </a:lnTo>
                <a:lnTo>
                  <a:pt x="3809840" y="390127"/>
                </a:lnTo>
                <a:lnTo>
                  <a:pt x="3737961" y="406790"/>
                </a:lnTo>
                <a:lnTo>
                  <a:pt x="3698771" y="414834"/>
                </a:lnTo>
                <a:lnTo>
                  <a:pt x="3657484" y="422676"/>
                </a:lnTo>
                <a:lnTo>
                  <a:pt x="3614153" y="430311"/>
                </a:lnTo>
                <a:lnTo>
                  <a:pt x="3568828" y="437731"/>
                </a:lnTo>
                <a:lnTo>
                  <a:pt x="3521564" y="444929"/>
                </a:lnTo>
                <a:lnTo>
                  <a:pt x="3472412" y="451898"/>
                </a:lnTo>
                <a:lnTo>
                  <a:pt x="3421425" y="458631"/>
                </a:lnTo>
                <a:lnTo>
                  <a:pt x="3368654" y="465123"/>
                </a:lnTo>
                <a:lnTo>
                  <a:pt x="3314152" y="471364"/>
                </a:lnTo>
                <a:lnTo>
                  <a:pt x="3257972" y="477350"/>
                </a:lnTo>
                <a:lnTo>
                  <a:pt x="3200165" y="483072"/>
                </a:lnTo>
                <a:lnTo>
                  <a:pt x="3140784" y="488525"/>
                </a:lnTo>
                <a:lnTo>
                  <a:pt x="3079882" y="493700"/>
                </a:lnTo>
                <a:lnTo>
                  <a:pt x="3017510" y="498591"/>
                </a:lnTo>
                <a:lnTo>
                  <a:pt x="2953721" y="503192"/>
                </a:lnTo>
                <a:lnTo>
                  <a:pt x="2888567" y="507495"/>
                </a:lnTo>
                <a:lnTo>
                  <a:pt x="2822100" y="511493"/>
                </a:lnTo>
                <a:lnTo>
                  <a:pt x="2754374" y="515180"/>
                </a:lnTo>
                <a:lnTo>
                  <a:pt x="2685439" y="518549"/>
                </a:lnTo>
                <a:lnTo>
                  <a:pt x="2615349" y="521592"/>
                </a:lnTo>
                <a:lnTo>
                  <a:pt x="2544155" y="524303"/>
                </a:lnTo>
                <a:lnTo>
                  <a:pt x="2471910" y="526675"/>
                </a:lnTo>
                <a:lnTo>
                  <a:pt x="2398667" y="528701"/>
                </a:lnTo>
                <a:lnTo>
                  <a:pt x="2324477" y="530374"/>
                </a:lnTo>
                <a:lnTo>
                  <a:pt x="2249393" y="531687"/>
                </a:lnTo>
                <a:lnTo>
                  <a:pt x="2173467" y="532634"/>
                </a:lnTo>
                <a:lnTo>
                  <a:pt x="2096752" y="533207"/>
                </a:lnTo>
                <a:lnTo>
                  <a:pt x="2019300" y="533400"/>
                </a:lnTo>
                <a:lnTo>
                  <a:pt x="1941847" y="533207"/>
                </a:lnTo>
                <a:lnTo>
                  <a:pt x="1865132" y="532634"/>
                </a:lnTo>
                <a:lnTo>
                  <a:pt x="1789206" y="531687"/>
                </a:lnTo>
                <a:lnTo>
                  <a:pt x="1714122" y="530374"/>
                </a:lnTo>
                <a:lnTo>
                  <a:pt x="1639932" y="528701"/>
                </a:lnTo>
                <a:lnTo>
                  <a:pt x="1566689" y="526675"/>
                </a:lnTo>
                <a:lnTo>
                  <a:pt x="1494444" y="524303"/>
                </a:lnTo>
                <a:lnTo>
                  <a:pt x="1423250" y="521592"/>
                </a:lnTo>
                <a:lnTo>
                  <a:pt x="1353160" y="518549"/>
                </a:lnTo>
                <a:lnTo>
                  <a:pt x="1284225" y="515180"/>
                </a:lnTo>
                <a:lnTo>
                  <a:pt x="1216499" y="511493"/>
                </a:lnTo>
                <a:lnTo>
                  <a:pt x="1150032" y="507495"/>
                </a:lnTo>
                <a:lnTo>
                  <a:pt x="1084878" y="503192"/>
                </a:lnTo>
                <a:lnTo>
                  <a:pt x="1021089" y="498591"/>
                </a:lnTo>
                <a:lnTo>
                  <a:pt x="958717" y="493700"/>
                </a:lnTo>
                <a:lnTo>
                  <a:pt x="897815" y="488525"/>
                </a:lnTo>
                <a:lnTo>
                  <a:pt x="838434" y="483072"/>
                </a:lnTo>
                <a:lnTo>
                  <a:pt x="780627" y="477350"/>
                </a:lnTo>
                <a:lnTo>
                  <a:pt x="724447" y="471364"/>
                </a:lnTo>
                <a:lnTo>
                  <a:pt x="669945" y="465123"/>
                </a:lnTo>
                <a:lnTo>
                  <a:pt x="617174" y="458631"/>
                </a:lnTo>
                <a:lnTo>
                  <a:pt x="566187" y="451898"/>
                </a:lnTo>
                <a:lnTo>
                  <a:pt x="517035" y="444929"/>
                </a:lnTo>
                <a:lnTo>
                  <a:pt x="469771" y="437731"/>
                </a:lnTo>
                <a:lnTo>
                  <a:pt x="424446" y="430311"/>
                </a:lnTo>
                <a:lnTo>
                  <a:pt x="381115" y="422676"/>
                </a:lnTo>
                <a:lnTo>
                  <a:pt x="339828" y="414834"/>
                </a:lnTo>
                <a:lnTo>
                  <a:pt x="300638" y="406790"/>
                </a:lnTo>
                <a:lnTo>
                  <a:pt x="228759" y="390127"/>
                </a:lnTo>
                <a:lnTo>
                  <a:pt x="165895" y="372743"/>
                </a:lnTo>
                <a:lnTo>
                  <a:pt x="112466" y="354692"/>
                </a:lnTo>
                <a:lnTo>
                  <a:pt x="68889" y="336031"/>
                </a:lnTo>
                <a:lnTo>
                  <a:pt x="35583" y="316813"/>
                </a:lnTo>
                <a:lnTo>
                  <a:pt x="5797" y="287065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D5009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61809" y="4372432"/>
            <a:ext cx="993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Ca</a:t>
            </a:r>
            <a:r>
              <a:rPr sz="1600" b="1" spc="-15" dirty="0">
                <a:solidFill>
                  <a:srgbClr val="D50092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D50092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ili</a:t>
            </a:r>
            <a:r>
              <a:rPr sz="1600" b="1" spc="-10" dirty="0">
                <a:solidFill>
                  <a:srgbClr val="D50092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77000" y="46482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22860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dirty="0"/>
              <a:t>S</a:t>
            </a:r>
            <a:r>
              <a:rPr spc="-10" dirty="0"/>
              <a:t>e</a:t>
            </a:r>
            <a:r>
              <a:rPr dirty="0"/>
              <a:t>tuid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5454" y="1992635"/>
            <a:ext cx="3604895" cy="12687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56285" indent="-286385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Show setuid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bit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Root/sudo/administrator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Pic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ls</a:t>
            </a:r>
            <a:r>
              <a:rPr sz="24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-l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749033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117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ACLs and</a:t>
            </a:r>
            <a:r>
              <a:rPr sz="4000" b="1" spc="-6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Capabilities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89354"/>
            <a:ext cx="7742555" cy="421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The approaches differ only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in how the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table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represented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approach does Unix use in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the</a:t>
            </a:r>
            <a:r>
              <a:rPr sz="2000" spc="-16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FS?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Capabilities are easier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transfer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They are like keys, can handoff, does not depend on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subject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practice,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ACLs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are easier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manage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Object-centric, easy to grant,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revoke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ts val="228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revoke capabilities, have to keep track of all subjects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that</a:t>
            </a:r>
            <a:endParaRPr sz="2000">
              <a:latin typeface="Arial"/>
              <a:cs typeface="Arial"/>
            </a:endParaRPr>
          </a:p>
          <a:p>
            <a:pPr marR="1347470" algn="ctr">
              <a:lnSpc>
                <a:spcPts val="228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have the capability – a challenging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ACLs have a problem when objects are heavily</a:t>
            </a:r>
            <a:r>
              <a:rPr sz="2400" spc="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shared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ACLs become very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large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 groups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(e.g.,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Unix)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9611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32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File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System</a:t>
            </a:r>
            <a:r>
              <a:rPr sz="4000" b="1" spc="-3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Layout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7787640" cy="44170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use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store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files?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define a block size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(e.g.,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4KB)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 space is allocated in granularity of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blocks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“Master Block” determines location of root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directory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Always at a well-known disk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location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Often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replicated across disk for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reliability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free map determines which blocks are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free,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allocated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Usually a bitmap, one bit per block on the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Also stored on disk, cached in memory for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performance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Remaining disk blocks used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store files (and</a:t>
            </a:r>
            <a:r>
              <a:rPr sz="2400" spc="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dirs)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There are many ways to do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this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973061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340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Disk Layout</a:t>
            </a:r>
            <a:r>
              <a:rPr sz="4000" b="1" spc="-5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Strategies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6831965" cy="46374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Files span multiple disk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blocks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do you find 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blocks for a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file?</a:t>
            </a:r>
            <a:endParaRPr sz="2400">
              <a:latin typeface="Arial"/>
              <a:cs typeface="Arial"/>
            </a:endParaRPr>
          </a:p>
          <a:p>
            <a:pPr marL="749935" lvl="1" indent="-28003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5057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Contiguous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allocation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Like</a:t>
            </a:r>
            <a:r>
              <a:rPr sz="1800" spc="-2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Fast,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simplifies directory</a:t>
            </a:r>
            <a:r>
              <a:rPr sz="18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access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Inflexible, causes fragmentation, needs</a:t>
            </a:r>
            <a:r>
              <a:rPr sz="18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compaction</a:t>
            </a:r>
            <a:endParaRPr sz="1800">
              <a:latin typeface="Arial"/>
              <a:cs typeface="Arial"/>
            </a:endParaRPr>
          </a:p>
          <a:p>
            <a:pPr marL="749935" lvl="1" indent="-280035">
              <a:lnSpc>
                <a:spcPct val="100000"/>
              </a:lnSpc>
              <a:spcBef>
                <a:spcPts val="470"/>
              </a:spcBef>
              <a:buAutoNum type="arabicPeriod" startAt="2"/>
              <a:tabLst>
                <a:tab pos="75057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Linked</a:t>
            </a:r>
            <a:r>
              <a:rPr sz="20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Each block points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next, directory points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first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Good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sequential access, bad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all</a:t>
            </a:r>
            <a:r>
              <a:rPr sz="18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others</a:t>
            </a:r>
            <a:endParaRPr sz="1800">
              <a:latin typeface="Arial"/>
              <a:cs typeface="Arial"/>
            </a:endParaRPr>
          </a:p>
          <a:p>
            <a:pPr marL="749935" lvl="1" indent="-280035">
              <a:lnSpc>
                <a:spcPct val="100000"/>
              </a:lnSpc>
              <a:spcBef>
                <a:spcPts val="470"/>
              </a:spcBef>
              <a:buAutoNum type="arabicPeriod" startAt="3"/>
              <a:tabLst>
                <a:tab pos="75057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Indexed structure (indirection,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hierarchy)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An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“index block” contains pointers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many other</a:t>
            </a:r>
            <a:r>
              <a:rPr sz="18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blocks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2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Handles random better, still good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8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sequential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need multiple index blocks (linked</a:t>
            </a:r>
            <a:r>
              <a:rPr sz="18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together)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9601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326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Unix</a:t>
            </a:r>
            <a:r>
              <a:rPr sz="4000" b="1" spc="-6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Inodes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63540"/>
            <a:ext cx="7740015" cy="17481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Unix inodes implement an indexed structure for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files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Also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store metadata info (protection, timestamps,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length,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ref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count…)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Each inode contains 15 block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pointers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First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12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are direct blocks (e.g., 4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KB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blocks)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Then single,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double, and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triple</a:t>
            </a:r>
            <a:r>
              <a:rPr sz="1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indirect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43434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43434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45720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45720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7400" y="51054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400" y="51054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53340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7400" y="55626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00680" y="4830317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0594" y="5058917"/>
            <a:ext cx="25146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6794" y="4296536"/>
            <a:ext cx="1384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00400" y="4114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0" y="4114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0400" y="4572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0400" y="4572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0405" y="4267200"/>
            <a:ext cx="460375" cy="234315"/>
          </a:xfrm>
          <a:custGeom>
            <a:avLst/>
            <a:gdLst/>
            <a:ahLst/>
            <a:cxnLst/>
            <a:rect l="l" t="t" r="r" b="b"/>
            <a:pathLst>
              <a:path w="460375" h="234314">
                <a:moveTo>
                  <a:pt x="343555" y="51168"/>
                </a:moveTo>
                <a:lnTo>
                  <a:pt x="0" y="222885"/>
                </a:lnTo>
                <a:lnTo>
                  <a:pt x="5587" y="234314"/>
                </a:lnTo>
                <a:lnTo>
                  <a:pt x="349204" y="62445"/>
                </a:lnTo>
                <a:lnTo>
                  <a:pt x="343555" y="51168"/>
                </a:lnTo>
                <a:close/>
              </a:path>
              <a:path w="460375" h="234314">
                <a:moveTo>
                  <a:pt x="411733" y="45466"/>
                </a:moveTo>
                <a:lnTo>
                  <a:pt x="354964" y="45466"/>
                </a:lnTo>
                <a:lnTo>
                  <a:pt x="360552" y="56768"/>
                </a:lnTo>
                <a:lnTo>
                  <a:pt x="349204" y="62445"/>
                </a:lnTo>
                <a:lnTo>
                  <a:pt x="363474" y="90931"/>
                </a:lnTo>
                <a:lnTo>
                  <a:pt x="411733" y="45466"/>
                </a:lnTo>
                <a:close/>
              </a:path>
              <a:path w="460375" h="234314">
                <a:moveTo>
                  <a:pt x="354964" y="45466"/>
                </a:moveTo>
                <a:lnTo>
                  <a:pt x="343555" y="51168"/>
                </a:lnTo>
                <a:lnTo>
                  <a:pt x="349204" y="62445"/>
                </a:lnTo>
                <a:lnTo>
                  <a:pt x="360552" y="56768"/>
                </a:lnTo>
                <a:lnTo>
                  <a:pt x="354964" y="45466"/>
                </a:lnTo>
                <a:close/>
              </a:path>
              <a:path w="460375" h="234314">
                <a:moveTo>
                  <a:pt x="459994" y="0"/>
                </a:moveTo>
                <a:lnTo>
                  <a:pt x="329311" y="22732"/>
                </a:lnTo>
                <a:lnTo>
                  <a:pt x="343555" y="51168"/>
                </a:lnTo>
                <a:lnTo>
                  <a:pt x="354964" y="45466"/>
                </a:lnTo>
                <a:lnTo>
                  <a:pt x="411733" y="45466"/>
                </a:lnTo>
                <a:lnTo>
                  <a:pt x="45999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9400" y="4686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254000" y="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266700" y="44450"/>
                </a:lnTo>
                <a:lnTo>
                  <a:pt x="2667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  <a:path w="381000" h="76200">
                <a:moveTo>
                  <a:pt x="254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54000" y="44450"/>
                </a:lnTo>
                <a:lnTo>
                  <a:pt x="254000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266700" y="31750"/>
                </a:lnTo>
                <a:lnTo>
                  <a:pt x="2667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8600" y="3602735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8600" y="3602735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8600" y="3733800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8600" y="3733800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8600" y="3994403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4"/>
                </a:moveTo>
                <a:lnTo>
                  <a:pt x="533400" y="131064"/>
                </a:lnTo>
                <a:lnTo>
                  <a:pt x="533400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8600" y="3994403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4"/>
                </a:moveTo>
                <a:lnTo>
                  <a:pt x="533400" y="131064"/>
                </a:lnTo>
                <a:lnTo>
                  <a:pt x="533400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8600" y="4125467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8600" y="4125467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11852" y="3429000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11852" y="3429000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11852" y="3689603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11852" y="3689603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2178" y="3515867"/>
            <a:ext cx="440055" cy="179705"/>
          </a:xfrm>
          <a:custGeom>
            <a:avLst/>
            <a:gdLst/>
            <a:ahLst/>
            <a:cxnLst/>
            <a:rect l="l" t="t" r="r" b="b"/>
            <a:pathLst>
              <a:path w="440054" h="179704">
                <a:moveTo>
                  <a:pt x="319307" y="41004"/>
                </a:moveTo>
                <a:lnTo>
                  <a:pt x="0" y="167894"/>
                </a:lnTo>
                <a:lnTo>
                  <a:pt x="4572" y="179578"/>
                </a:lnTo>
                <a:lnTo>
                  <a:pt x="323985" y="52816"/>
                </a:lnTo>
                <a:lnTo>
                  <a:pt x="319307" y="41004"/>
                </a:lnTo>
                <a:close/>
              </a:path>
              <a:path w="440054" h="179704">
                <a:moveTo>
                  <a:pt x="393767" y="36322"/>
                </a:moveTo>
                <a:lnTo>
                  <a:pt x="331088" y="36322"/>
                </a:lnTo>
                <a:lnTo>
                  <a:pt x="335788" y="48133"/>
                </a:lnTo>
                <a:lnTo>
                  <a:pt x="323985" y="52816"/>
                </a:lnTo>
                <a:lnTo>
                  <a:pt x="335661" y="82296"/>
                </a:lnTo>
                <a:lnTo>
                  <a:pt x="393767" y="36322"/>
                </a:lnTo>
                <a:close/>
              </a:path>
              <a:path w="440054" h="179704">
                <a:moveTo>
                  <a:pt x="331088" y="36322"/>
                </a:moveTo>
                <a:lnTo>
                  <a:pt x="319307" y="41004"/>
                </a:lnTo>
                <a:lnTo>
                  <a:pt x="323985" y="52816"/>
                </a:lnTo>
                <a:lnTo>
                  <a:pt x="335788" y="48133"/>
                </a:lnTo>
                <a:lnTo>
                  <a:pt x="331088" y="36322"/>
                </a:lnTo>
                <a:close/>
              </a:path>
              <a:path w="440054" h="179704">
                <a:moveTo>
                  <a:pt x="439674" y="0"/>
                </a:moveTo>
                <a:lnTo>
                  <a:pt x="307594" y="11430"/>
                </a:lnTo>
                <a:lnTo>
                  <a:pt x="319307" y="41004"/>
                </a:lnTo>
                <a:lnTo>
                  <a:pt x="331088" y="36322"/>
                </a:lnTo>
                <a:lnTo>
                  <a:pt x="393767" y="36322"/>
                </a:lnTo>
                <a:lnTo>
                  <a:pt x="43967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3828" y="3752469"/>
            <a:ext cx="438150" cy="76200"/>
          </a:xfrm>
          <a:custGeom>
            <a:avLst/>
            <a:gdLst/>
            <a:ahLst/>
            <a:cxnLst/>
            <a:rect l="l" t="t" r="r" b="b"/>
            <a:pathLst>
              <a:path w="438150" h="76200">
                <a:moveTo>
                  <a:pt x="426250" y="30352"/>
                </a:moveTo>
                <a:lnTo>
                  <a:pt x="323596" y="30352"/>
                </a:lnTo>
                <a:lnTo>
                  <a:pt x="324866" y="42925"/>
                </a:lnTo>
                <a:lnTo>
                  <a:pt x="312265" y="44157"/>
                </a:lnTo>
                <a:lnTo>
                  <a:pt x="315341" y="75818"/>
                </a:lnTo>
                <a:lnTo>
                  <a:pt x="426250" y="30352"/>
                </a:lnTo>
                <a:close/>
              </a:path>
              <a:path w="438150" h="76200">
                <a:moveTo>
                  <a:pt x="311042" y="31574"/>
                </a:moveTo>
                <a:lnTo>
                  <a:pt x="0" y="61848"/>
                </a:lnTo>
                <a:lnTo>
                  <a:pt x="1270" y="74548"/>
                </a:lnTo>
                <a:lnTo>
                  <a:pt x="312265" y="44157"/>
                </a:lnTo>
                <a:lnTo>
                  <a:pt x="311042" y="31574"/>
                </a:lnTo>
                <a:close/>
              </a:path>
              <a:path w="438150" h="76200">
                <a:moveTo>
                  <a:pt x="323596" y="30352"/>
                </a:moveTo>
                <a:lnTo>
                  <a:pt x="311042" y="31574"/>
                </a:lnTo>
                <a:lnTo>
                  <a:pt x="312265" y="44157"/>
                </a:lnTo>
                <a:lnTo>
                  <a:pt x="324866" y="42925"/>
                </a:lnTo>
                <a:lnTo>
                  <a:pt x="323596" y="30352"/>
                </a:lnTo>
                <a:close/>
              </a:path>
              <a:path w="438150" h="76200">
                <a:moveTo>
                  <a:pt x="307975" y="0"/>
                </a:moveTo>
                <a:lnTo>
                  <a:pt x="311042" y="31574"/>
                </a:lnTo>
                <a:lnTo>
                  <a:pt x="323596" y="30352"/>
                </a:lnTo>
                <a:lnTo>
                  <a:pt x="426250" y="30352"/>
                </a:lnTo>
                <a:lnTo>
                  <a:pt x="438023" y="25526"/>
                </a:lnTo>
                <a:lnTo>
                  <a:pt x="307975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11852" y="3907535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11852" y="3907535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11852" y="4169664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11852" y="4169664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73194" y="3982211"/>
            <a:ext cx="438784" cy="107314"/>
          </a:xfrm>
          <a:custGeom>
            <a:avLst/>
            <a:gdLst/>
            <a:ahLst/>
            <a:cxnLst/>
            <a:rect l="l" t="t" r="r" b="b"/>
            <a:pathLst>
              <a:path w="438785" h="107314">
                <a:moveTo>
                  <a:pt x="312872" y="31102"/>
                </a:moveTo>
                <a:lnTo>
                  <a:pt x="0" y="94361"/>
                </a:lnTo>
                <a:lnTo>
                  <a:pt x="2539" y="106806"/>
                </a:lnTo>
                <a:lnTo>
                  <a:pt x="315392" y="43552"/>
                </a:lnTo>
                <a:lnTo>
                  <a:pt x="312872" y="31102"/>
                </a:lnTo>
                <a:close/>
              </a:path>
              <a:path w="438785" h="107314">
                <a:moveTo>
                  <a:pt x="407989" y="28575"/>
                </a:moveTo>
                <a:lnTo>
                  <a:pt x="325373" y="28575"/>
                </a:lnTo>
                <a:lnTo>
                  <a:pt x="327913" y="41020"/>
                </a:lnTo>
                <a:lnTo>
                  <a:pt x="315392" y="43552"/>
                </a:lnTo>
                <a:lnTo>
                  <a:pt x="321690" y="74675"/>
                </a:lnTo>
                <a:lnTo>
                  <a:pt x="407989" y="28575"/>
                </a:lnTo>
                <a:close/>
              </a:path>
              <a:path w="438785" h="107314">
                <a:moveTo>
                  <a:pt x="325373" y="28575"/>
                </a:moveTo>
                <a:lnTo>
                  <a:pt x="312872" y="31102"/>
                </a:lnTo>
                <a:lnTo>
                  <a:pt x="315392" y="43552"/>
                </a:lnTo>
                <a:lnTo>
                  <a:pt x="327913" y="41020"/>
                </a:lnTo>
                <a:lnTo>
                  <a:pt x="325373" y="28575"/>
                </a:lnTo>
                <a:close/>
              </a:path>
              <a:path w="438785" h="107314">
                <a:moveTo>
                  <a:pt x="306577" y="0"/>
                </a:moveTo>
                <a:lnTo>
                  <a:pt x="312872" y="31102"/>
                </a:lnTo>
                <a:lnTo>
                  <a:pt x="325373" y="28575"/>
                </a:lnTo>
                <a:lnTo>
                  <a:pt x="407989" y="28575"/>
                </a:lnTo>
                <a:lnTo>
                  <a:pt x="438657" y="12192"/>
                </a:lnTo>
                <a:lnTo>
                  <a:pt x="306577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73828" y="4205859"/>
            <a:ext cx="438150" cy="76200"/>
          </a:xfrm>
          <a:custGeom>
            <a:avLst/>
            <a:gdLst/>
            <a:ahLst/>
            <a:cxnLst/>
            <a:rect l="l" t="t" r="r" b="b"/>
            <a:pathLst>
              <a:path w="438150" h="76200">
                <a:moveTo>
                  <a:pt x="311027" y="44185"/>
                </a:moveTo>
                <a:lnTo>
                  <a:pt x="307848" y="75819"/>
                </a:lnTo>
                <a:lnTo>
                  <a:pt x="438023" y="50673"/>
                </a:lnTo>
                <a:lnTo>
                  <a:pt x="425429" y="45466"/>
                </a:lnTo>
                <a:lnTo>
                  <a:pt x="323723" y="45466"/>
                </a:lnTo>
                <a:lnTo>
                  <a:pt x="311027" y="44185"/>
                </a:lnTo>
                <a:close/>
              </a:path>
              <a:path w="438150" h="76200">
                <a:moveTo>
                  <a:pt x="312291" y="31607"/>
                </a:moveTo>
                <a:lnTo>
                  <a:pt x="311027" y="44185"/>
                </a:lnTo>
                <a:lnTo>
                  <a:pt x="323723" y="45466"/>
                </a:lnTo>
                <a:lnTo>
                  <a:pt x="324993" y="32893"/>
                </a:lnTo>
                <a:lnTo>
                  <a:pt x="312291" y="31607"/>
                </a:lnTo>
                <a:close/>
              </a:path>
              <a:path w="438150" h="76200">
                <a:moveTo>
                  <a:pt x="315468" y="0"/>
                </a:moveTo>
                <a:lnTo>
                  <a:pt x="312291" y="31607"/>
                </a:lnTo>
                <a:lnTo>
                  <a:pt x="324993" y="32893"/>
                </a:lnTo>
                <a:lnTo>
                  <a:pt x="323723" y="45466"/>
                </a:lnTo>
                <a:lnTo>
                  <a:pt x="425429" y="45466"/>
                </a:lnTo>
                <a:lnTo>
                  <a:pt x="315468" y="0"/>
                </a:lnTo>
                <a:close/>
              </a:path>
              <a:path w="438150" h="76200">
                <a:moveTo>
                  <a:pt x="1270" y="127"/>
                </a:moveTo>
                <a:lnTo>
                  <a:pt x="0" y="12827"/>
                </a:lnTo>
                <a:lnTo>
                  <a:pt x="311027" y="44185"/>
                </a:lnTo>
                <a:lnTo>
                  <a:pt x="312291" y="31607"/>
                </a:lnTo>
                <a:lnTo>
                  <a:pt x="1270" y="127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3063" y="4038600"/>
            <a:ext cx="1528445" cy="1224280"/>
          </a:xfrm>
          <a:custGeom>
            <a:avLst/>
            <a:gdLst/>
            <a:ahLst/>
            <a:cxnLst/>
            <a:rect l="l" t="t" r="r" b="b"/>
            <a:pathLst>
              <a:path w="1528445" h="1224279">
                <a:moveTo>
                  <a:pt x="1424831" y="74331"/>
                </a:moveTo>
                <a:lnTo>
                  <a:pt x="0" y="1214247"/>
                </a:lnTo>
                <a:lnTo>
                  <a:pt x="7874" y="1224153"/>
                </a:lnTo>
                <a:lnTo>
                  <a:pt x="1432733" y="84214"/>
                </a:lnTo>
                <a:lnTo>
                  <a:pt x="1424831" y="74331"/>
                </a:lnTo>
                <a:close/>
              </a:path>
              <a:path w="1528445" h="1224279">
                <a:moveTo>
                  <a:pt x="1482084" y="66420"/>
                </a:moveTo>
                <a:lnTo>
                  <a:pt x="1434719" y="66420"/>
                </a:lnTo>
                <a:lnTo>
                  <a:pt x="1442592" y="76326"/>
                </a:lnTo>
                <a:lnTo>
                  <a:pt x="1432733" y="84214"/>
                </a:lnTo>
                <a:lnTo>
                  <a:pt x="1452626" y="109093"/>
                </a:lnTo>
                <a:lnTo>
                  <a:pt x="1482084" y="66420"/>
                </a:lnTo>
                <a:close/>
              </a:path>
              <a:path w="1528445" h="1224279">
                <a:moveTo>
                  <a:pt x="1434719" y="66420"/>
                </a:moveTo>
                <a:lnTo>
                  <a:pt x="1424831" y="74331"/>
                </a:lnTo>
                <a:lnTo>
                  <a:pt x="1432733" y="84214"/>
                </a:lnTo>
                <a:lnTo>
                  <a:pt x="1442592" y="76326"/>
                </a:lnTo>
                <a:lnTo>
                  <a:pt x="1434719" y="66420"/>
                </a:lnTo>
                <a:close/>
              </a:path>
              <a:path w="1528445" h="1224279">
                <a:moveTo>
                  <a:pt x="1527937" y="0"/>
                </a:moveTo>
                <a:lnTo>
                  <a:pt x="1405001" y="49530"/>
                </a:lnTo>
                <a:lnTo>
                  <a:pt x="1424831" y="74331"/>
                </a:lnTo>
                <a:lnTo>
                  <a:pt x="1434719" y="66420"/>
                </a:lnTo>
                <a:lnTo>
                  <a:pt x="1482084" y="66420"/>
                </a:lnTo>
                <a:lnTo>
                  <a:pt x="1527937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91000" y="4495800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6"/>
                </a:moveTo>
                <a:lnTo>
                  <a:pt x="533400" y="128016"/>
                </a:lnTo>
                <a:lnTo>
                  <a:pt x="533400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91000" y="4495800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6"/>
                </a:moveTo>
                <a:lnTo>
                  <a:pt x="533400" y="128016"/>
                </a:lnTo>
                <a:lnTo>
                  <a:pt x="533400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ln w="9143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91000" y="4623815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91000" y="4623815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4186428" y="4920996"/>
          <a:ext cx="533400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4406010" y="4783963"/>
            <a:ext cx="152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24400" y="46101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35000" y="0"/>
                </a:moveTo>
                <a:lnTo>
                  <a:pt x="635000" y="76200"/>
                </a:lnTo>
                <a:lnTo>
                  <a:pt x="740833" y="44450"/>
                </a:lnTo>
                <a:lnTo>
                  <a:pt x="647700" y="44450"/>
                </a:lnTo>
                <a:lnTo>
                  <a:pt x="647700" y="31750"/>
                </a:lnTo>
                <a:lnTo>
                  <a:pt x="740833" y="31750"/>
                </a:lnTo>
                <a:lnTo>
                  <a:pt x="635000" y="0"/>
                </a:lnTo>
                <a:close/>
              </a:path>
              <a:path w="762000" h="76200">
                <a:moveTo>
                  <a:pt x="635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35000" y="44450"/>
                </a:lnTo>
                <a:lnTo>
                  <a:pt x="635000" y="31750"/>
                </a:lnTo>
                <a:close/>
              </a:path>
              <a:path w="762000" h="76200">
                <a:moveTo>
                  <a:pt x="740833" y="31750"/>
                </a:moveTo>
                <a:lnTo>
                  <a:pt x="647700" y="31750"/>
                </a:lnTo>
                <a:lnTo>
                  <a:pt x="647700" y="44450"/>
                </a:lnTo>
                <a:lnTo>
                  <a:pt x="740833" y="44450"/>
                </a:lnTo>
                <a:lnTo>
                  <a:pt x="762000" y="38100"/>
                </a:lnTo>
                <a:lnTo>
                  <a:pt x="740833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62600" y="4517135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62600" y="4517135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62600" y="4648200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62600" y="4648200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62600" y="4908803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4"/>
                </a:moveTo>
                <a:lnTo>
                  <a:pt x="533400" y="131064"/>
                </a:lnTo>
                <a:lnTo>
                  <a:pt x="533400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62600" y="4908803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4"/>
                </a:moveTo>
                <a:lnTo>
                  <a:pt x="533400" y="131064"/>
                </a:lnTo>
                <a:lnTo>
                  <a:pt x="533400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62600" y="5039867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62600" y="5039867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35852" y="4343400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35852" y="4343400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35852" y="4604003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35852" y="4604003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96178" y="4430267"/>
            <a:ext cx="440055" cy="179705"/>
          </a:xfrm>
          <a:custGeom>
            <a:avLst/>
            <a:gdLst/>
            <a:ahLst/>
            <a:cxnLst/>
            <a:rect l="l" t="t" r="r" b="b"/>
            <a:pathLst>
              <a:path w="440054" h="179704">
                <a:moveTo>
                  <a:pt x="319307" y="41004"/>
                </a:moveTo>
                <a:lnTo>
                  <a:pt x="0" y="167893"/>
                </a:lnTo>
                <a:lnTo>
                  <a:pt x="4572" y="179577"/>
                </a:lnTo>
                <a:lnTo>
                  <a:pt x="323985" y="52816"/>
                </a:lnTo>
                <a:lnTo>
                  <a:pt x="319307" y="41004"/>
                </a:lnTo>
                <a:close/>
              </a:path>
              <a:path w="440054" h="179704">
                <a:moveTo>
                  <a:pt x="393767" y="36321"/>
                </a:moveTo>
                <a:lnTo>
                  <a:pt x="331088" y="36321"/>
                </a:lnTo>
                <a:lnTo>
                  <a:pt x="335788" y="48132"/>
                </a:lnTo>
                <a:lnTo>
                  <a:pt x="323985" y="52816"/>
                </a:lnTo>
                <a:lnTo>
                  <a:pt x="335661" y="82295"/>
                </a:lnTo>
                <a:lnTo>
                  <a:pt x="393767" y="36321"/>
                </a:lnTo>
                <a:close/>
              </a:path>
              <a:path w="440054" h="179704">
                <a:moveTo>
                  <a:pt x="331088" y="36321"/>
                </a:moveTo>
                <a:lnTo>
                  <a:pt x="319307" y="41004"/>
                </a:lnTo>
                <a:lnTo>
                  <a:pt x="323985" y="52816"/>
                </a:lnTo>
                <a:lnTo>
                  <a:pt x="335788" y="48132"/>
                </a:lnTo>
                <a:lnTo>
                  <a:pt x="331088" y="36321"/>
                </a:lnTo>
                <a:close/>
              </a:path>
              <a:path w="440054" h="179704">
                <a:moveTo>
                  <a:pt x="439674" y="0"/>
                </a:moveTo>
                <a:lnTo>
                  <a:pt x="307594" y="11429"/>
                </a:lnTo>
                <a:lnTo>
                  <a:pt x="319307" y="41004"/>
                </a:lnTo>
                <a:lnTo>
                  <a:pt x="331088" y="36321"/>
                </a:lnTo>
                <a:lnTo>
                  <a:pt x="393767" y="36321"/>
                </a:lnTo>
                <a:lnTo>
                  <a:pt x="43967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97828" y="4666869"/>
            <a:ext cx="438150" cy="76200"/>
          </a:xfrm>
          <a:custGeom>
            <a:avLst/>
            <a:gdLst/>
            <a:ahLst/>
            <a:cxnLst/>
            <a:rect l="l" t="t" r="r" b="b"/>
            <a:pathLst>
              <a:path w="438150" h="76200">
                <a:moveTo>
                  <a:pt x="426250" y="30352"/>
                </a:moveTo>
                <a:lnTo>
                  <a:pt x="323596" y="30352"/>
                </a:lnTo>
                <a:lnTo>
                  <a:pt x="324866" y="42925"/>
                </a:lnTo>
                <a:lnTo>
                  <a:pt x="312265" y="44157"/>
                </a:lnTo>
                <a:lnTo>
                  <a:pt x="315341" y="75818"/>
                </a:lnTo>
                <a:lnTo>
                  <a:pt x="426250" y="30352"/>
                </a:lnTo>
                <a:close/>
              </a:path>
              <a:path w="438150" h="76200">
                <a:moveTo>
                  <a:pt x="311042" y="31574"/>
                </a:moveTo>
                <a:lnTo>
                  <a:pt x="0" y="61848"/>
                </a:lnTo>
                <a:lnTo>
                  <a:pt x="1270" y="74548"/>
                </a:lnTo>
                <a:lnTo>
                  <a:pt x="312265" y="44157"/>
                </a:lnTo>
                <a:lnTo>
                  <a:pt x="311042" y="31574"/>
                </a:lnTo>
                <a:close/>
              </a:path>
              <a:path w="438150" h="76200">
                <a:moveTo>
                  <a:pt x="323596" y="30352"/>
                </a:moveTo>
                <a:lnTo>
                  <a:pt x="311042" y="31574"/>
                </a:lnTo>
                <a:lnTo>
                  <a:pt x="312265" y="44157"/>
                </a:lnTo>
                <a:lnTo>
                  <a:pt x="324866" y="42925"/>
                </a:lnTo>
                <a:lnTo>
                  <a:pt x="323596" y="30352"/>
                </a:lnTo>
                <a:close/>
              </a:path>
              <a:path w="438150" h="76200">
                <a:moveTo>
                  <a:pt x="307975" y="0"/>
                </a:moveTo>
                <a:lnTo>
                  <a:pt x="311042" y="31574"/>
                </a:lnTo>
                <a:lnTo>
                  <a:pt x="323596" y="30352"/>
                </a:lnTo>
                <a:lnTo>
                  <a:pt x="426250" y="30352"/>
                </a:lnTo>
                <a:lnTo>
                  <a:pt x="438023" y="25526"/>
                </a:lnTo>
                <a:lnTo>
                  <a:pt x="307975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35852" y="4821935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35852" y="4821935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5852" y="5084064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35852" y="5084064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97194" y="4896611"/>
            <a:ext cx="438784" cy="107314"/>
          </a:xfrm>
          <a:custGeom>
            <a:avLst/>
            <a:gdLst/>
            <a:ahLst/>
            <a:cxnLst/>
            <a:rect l="l" t="t" r="r" b="b"/>
            <a:pathLst>
              <a:path w="438785" h="107314">
                <a:moveTo>
                  <a:pt x="312872" y="31102"/>
                </a:moveTo>
                <a:lnTo>
                  <a:pt x="0" y="94361"/>
                </a:lnTo>
                <a:lnTo>
                  <a:pt x="2539" y="106806"/>
                </a:lnTo>
                <a:lnTo>
                  <a:pt x="315392" y="43552"/>
                </a:lnTo>
                <a:lnTo>
                  <a:pt x="312872" y="31102"/>
                </a:lnTo>
                <a:close/>
              </a:path>
              <a:path w="438785" h="107314">
                <a:moveTo>
                  <a:pt x="407989" y="28575"/>
                </a:moveTo>
                <a:lnTo>
                  <a:pt x="325373" y="28575"/>
                </a:lnTo>
                <a:lnTo>
                  <a:pt x="327913" y="41020"/>
                </a:lnTo>
                <a:lnTo>
                  <a:pt x="315392" y="43552"/>
                </a:lnTo>
                <a:lnTo>
                  <a:pt x="321690" y="74675"/>
                </a:lnTo>
                <a:lnTo>
                  <a:pt x="407989" y="28575"/>
                </a:lnTo>
                <a:close/>
              </a:path>
              <a:path w="438785" h="107314">
                <a:moveTo>
                  <a:pt x="325373" y="28575"/>
                </a:moveTo>
                <a:lnTo>
                  <a:pt x="312872" y="31102"/>
                </a:lnTo>
                <a:lnTo>
                  <a:pt x="315392" y="43552"/>
                </a:lnTo>
                <a:lnTo>
                  <a:pt x="327913" y="41020"/>
                </a:lnTo>
                <a:lnTo>
                  <a:pt x="325373" y="28575"/>
                </a:lnTo>
                <a:close/>
              </a:path>
              <a:path w="438785" h="107314">
                <a:moveTo>
                  <a:pt x="306577" y="0"/>
                </a:moveTo>
                <a:lnTo>
                  <a:pt x="312872" y="31102"/>
                </a:lnTo>
                <a:lnTo>
                  <a:pt x="325373" y="28575"/>
                </a:lnTo>
                <a:lnTo>
                  <a:pt x="407989" y="28575"/>
                </a:lnTo>
                <a:lnTo>
                  <a:pt x="438657" y="12192"/>
                </a:lnTo>
                <a:lnTo>
                  <a:pt x="306577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97828" y="5120259"/>
            <a:ext cx="438150" cy="76200"/>
          </a:xfrm>
          <a:custGeom>
            <a:avLst/>
            <a:gdLst/>
            <a:ahLst/>
            <a:cxnLst/>
            <a:rect l="l" t="t" r="r" b="b"/>
            <a:pathLst>
              <a:path w="438150" h="76200">
                <a:moveTo>
                  <a:pt x="311027" y="44185"/>
                </a:moveTo>
                <a:lnTo>
                  <a:pt x="307848" y="75819"/>
                </a:lnTo>
                <a:lnTo>
                  <a:pt x="438023" y="50673"/>
                </a:lnTo>
                <a:lnTo>
                  <a:pt x="425429" y="45466"/>
                </a:lnTo>
                <a:lnTo>
                  <a:pt x="323723" y="45466"/>
                </a:lnTo>
                <a:lnTo>
                  <a:pt x="311027" y="44185"/>
                </a:lnTo>
                <a:close/>
              </a:path>
              <a:path w="438150" h="76200">
                <a:moveTo>
                  <a:pt x="312291" y="31607"/>
                </a:moveTo>
                <a:lnTo>
                  <a:pt x="311027" y="44185"/>
                </a:lnTo>
                <a:lnTo>
                  <a:pt x="323723" y="45466"/>
                </a:lnTo>
                <a:lnTo>
                  <a:pt x="324993" y="32893"/>
                </a:lnTo>
                <a:lnTo>
                  <a:pt x="312291" y="31607"/>
                </a:lnTo>
                <a:close/>
              </a:path>
              <a:path w="438150" h="76200">
                <a:moveTo>
                  <a:pt x="315468" y="0"/>
                </a:moveTo>
                <a:lnTo>
                  <a:pt x="312291" y="31607"/>
                </a:lnTo>
                <a:lnTo>
                  <a:pt x="324993" y="32893"/>
                </a:lnTo>
                <a:lnTo>
                  <a:pt x="323723" y="45466"/>
                </a:lnTo>
                <a:lnTo>
                  <a:pt x="425429" y="45466"/>
                </a:lnTo>
                <a:lnTo>
                  <a:pt x="315468" y="0"/>
                </a:lnTo>
                <a:close/>
              </a:path>
              <a:path w="438150" h="76200">
                <a:moveTo>
                  <a:pt x="1270" y="127"/>
                </a:moveTo>
                <a:lnTo>
                  <a:pt x="0" y="12827"/>
                </a:lnTo>
                <a:lnTo>
                  <a:pt x="311027" y="44185"/>
                </a:lnTo>
                <a:lnTo>
                  <a:pt x="312291" y="31607"/>
                </a:lnTo>
                <a:lnTo>
                  <a:pt x="1270" y="127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64205" y="4724400"/>
            <a:ext cx="1527175" cy="767715"/>
          </a:xfrm>
          <a:custGeom>
            <a:avLst/>
            <a:gdLst/>
            <a:ahLst/>
            <a:cxnLst/>
            <a:rect l="l" t="t" r="r" b="b"/>
            <a:pathLst>
              <a:path w="1527175" h="767714">
                <a:moveTo>
                  <a:pt x="1410355" y="51170"/>
                </a:moveTo>
                <a:lnTo>
                  <a:pt x="0" y="756285"/>
                </a:lnTo>
                <a:lnTo>
                  <a:pt x="5587" y="767715"/>
                </a:lnTo>
                <a:lnTo>
                  <a:pt x="1416003" y="62444"/>
                </a:lnTo>
                <a:lnTo>
                  <a:pt x="1410355" y="51170"/>
                </a:lnTo>
                <a:close/>
              </a:path>
              <a:path w="1527175" h="767714">
                <a:moveTo>
                  <a:pt x="1478533" y="45466"/>
                </a:moveTo>
                <a:lnTo>
                  <a:pt x="1421765" y="45466"/>
                </a:lnTo>
                <a:lnTo>
                  <a:pt x="1427353" y="56768"/>
                </a:lnTo>
                <a:lnTo>
                  <a:pt x="1416003" y="62444"/>
                </a:lnTo>
                <a:lnTo>
                  <a:pt x="1430273" y="90931"/>
                </a:lnTo>
                <a:lnTo>
                  <a:pt x="1478533" y="45466"/>
                </a:lnTo>
                <a:close/>
              </a:path>
              <a:path w="1527175" h="767714">
                <a:moveTo>
                  <a:pt x="1421765" y="45466"/>
                </a:moveTo>
                <a:lnTo>
                  <a:pt x="1410355" y="51170"/>
                </a:lnTo>
                <a:lnTo>
                  <a:pt x="1416003" y="62444"/>
                </a:lnTo>
                <a:lnTo>
                  <a:pt x="1427353" y="56768"/>
                </a:lnTo>
                <a:lnTo>
                  <a:pt x="1421765" y="45466"/>
                </a:lnTo>
                <a:close/>
              </a:path>
              <a:path w="1527175" h="767714">
                <a:moveTo>
                  <a:pt x="1526794" y="0"/>
                </a:moveTo>
                <a:lnTo>
                  <a:pt x="1396110" y="22732"/>
                </a:lnTo>
                <a:lnTo>
                  <a:pt x="1410355" y="51170"/>
                </a:lnTo>
                <a:lnTo>
                  <a:pt x="1421765" y="45466"/>
                </a:lnTo>
                <a:lnTo>
                  <a:pt x="1478533" y="45466"/>
                </a:lnTo>
                <a:lnTo>
                  <a:pt x="152679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43400" y="5562600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5"/>
                </a:moveTo>
                <a:lnTo>
                  <a:pt x="533400" y="128015"/>
                </a:lnTo>
                <a:lnTo>
                  <a:pt x="53340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43400" y="5562600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5"/>
                </a:moveTo>
                <a:lnTo>
                  <a:pt x="533400" y="128015"/>
                </a:lnTo>
                <a:lnTo>
                  <a:pt x="53340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43400" y="5690615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40"/>
                </a:moveTo>
                <a:lnTo>
                  <a:pt x="533400" y="129540"/>
                </a:lnTo>
                <a:lnTo>
                  <a:pt x="533400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3400" y="5690615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40"/>
                </a:moveTo>
                <a:lnTo>
                  <a:pt x="533400" y="129540"/>
                </a:lnTo>
                <a:lnTo>
                  <a:pt x="533400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43400" y="5992367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43400" y="5992367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43400" y="6121908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43400" y="6121908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43400" y="6251447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5"/>
                </a:moveTo>
                <a:lnTo>
                  <a:pt x="533400" y="128015"/>
                </a:lnTo>
                <a:lnTo>
                  <a:pt x="53340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43400" y="6251447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5"/>
                </a:moveTo>
                <a:lnTo>
                  <a:pt x="533400" y="128015"/>
                </a:lnTo>
                <a:lnTo>
                  <a:pt x="53340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520310" y="5849518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791200" y="5562600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5"/>
                </a:moveTo>
                <a:lnTo>
                  <a:pt x="533400" y="128015"/>
                </a:lnTo>
                <a:lnTo>
                  <a:pt x="53340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91200" y="5562600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5"/>
                </a:moveTo>
                <a:lnTo>
                  <a:pt x="533400" y="128015"/>
                </a:lnTo>
                <a:lnTo>
                  <a:pt x="53340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91200" y="5690615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40"/>
                </a:moveTo>
                <a:lnTo>
                  <a:pt x="533400" y="129540"/>
                </a:lnTo>
                <a:lnTo>
                  <a:pt x="533400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91200" y="5690615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40"/>
                </a:moveTo>
                <a:lnTo>
                  <a:pt x="533400" y="129540"/>
                </a:lnTo>
                <a:lnTo>
                  <a:pt x="533400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91200" y="5992367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91200" y="5992367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91200" y="6121908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91200" y="6121908"/>
            <a:ext cx="533400" cy="129539"/>
          </a:xfrm>
          <a:custGeom>
            <a:avLst/>
            <a:gdLst/>
            <a:ahLst/>
            <a:cxnLst/>
            <a:rect l="l" t="t" r="r" b="b"/>
            <a:pathLst>
              <a:path w="533400" h="129539">
                <a:moveTo>
                  <a:pt x="0" y="129539"/>
                </a:moveTo>
                <a:lnTo>
                  <a:pt x="533400" y="129539"/>
                </a:lnTo>
                <a:lnTo>
                  <a:pt x="53340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91200" y="6251447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5"/>
                </a:moveTo>
                <a:lnTo>
                  <a:pt x="533400" y="128015"/>
                </a:lnTo>
                <a:lnTo>
                  <a:pt x="53340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91200" y="6251447"/>
            <a:ext cx="533400" cy="128270"/>
          </a:xfrm>
          <a:custGeom>
            <a:avLst/>
            <a:gdLst/>
            <a:ahLst/>
            <a:cxnLst/>
            <a:rect l="l" t="t" r="r" b="b"/>
            <a:pathLst>
              <a:path w="533400" h="128270">
                <a:moveTo>
                  <a:pt x="0" y="128015"/>
                </a:moveTo>
                <a:lnTo>
                  <a:pt x="533400" y="128015"/>
                </a:lnTo>
                <a:lnTo>
                  <a:pt x="53340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5968365" y="5849518"/>
            <a:ext cx="228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934200" y="5583935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34200" y="5583935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34200" y="5715000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34200" y="5715000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3"/>
                </a:moveTo>
                <a:lnTo>
                  <a:pt x="533400" y="131063"/>
                </a:lnTo>
                <a:lnTo>
                  <a:pt x="533400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34200" y="5975603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4"/>
                </a:moveTo>
                <a:lnTo>
                  <a:pt x="533400" y="131064"/>
                </a:lnTo>
                <a:lnTo>
                  <a:pt x="533400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34200" y="5975603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4"/>
                </a:moveTo>
                <a:lnTo>
                  <a:pt x="533400" y="131064"/>
                </a:lnTo>
                <a:lnTo>
                  <a:pt x="533400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34200" y="6106667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4"/>
                </a:moveTo>
                <a:lnTo>
                  <a:pt x="533400" y="131064"/>
                </a:lnTo>
                <a:lnTo>
                  <a:pt x="533400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34200" y="6106667"/>
            <a:ext cx="533400" cy="131445"/>
          </a:xfrm>
          <a:custGeom>
            <a:avLst/>
            <a:gdLst/>
            <a:ahLst/>
            <a:cxnLst/>
            <a:rect l="l" t="t" r="r" b="b"/>
            <a:pathLst>
              <a:path w="533400" h="131445">
                <a:moveTo>
                  <a:pt x="0" y="131064"/>
                </a:moveTo>
                <a:lnTo>
                  <a:pt x="533400" y="131064"/>
                </a:lnTo>
                <a:lnTo>
                  <a:pt x="533400" y="0"/>
                </a:lnTo>
                <a:lnTo>
                  <a:pt x="0" y="0"/>
                </a:lnTo>
                <a:lnTo>
                  <a:pt x="0" y="13106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07452" y="5410200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07452" y="5410200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07452" y="5670803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07452" y="5670803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60"/>
                </a:moveTo>
                <a:lnTo>
                  <a:pt x="193548" y="175260"/>
                </a:lnTo>
                <a:lnTo>
                  <a:pt x="19354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67778" y="5497067"/>
            <a:ext cx="440055" cy="179705"/>
          </a:xfrm>
          <a:custGeom>
            <a:avLst/>
            <a:gdLst/>
            <a:ahLst/>
            <a:cxnLst/>
            <a:rect l="l" t="t" r="r" b="b"/>
            <a:pathLst>
              <a:path w="440054" h="179704">
                <a:moveTo>
                  <a:pt x="319306" y="41002"/>
                </a:moveTo>
                <a:lnTo>
                  <a:pt x="0" y="167830"/>
                </a:lnTo>
                <a:lnTo>
                  <a:pt x="4572" y="179641"/>
                </a:lnTo>
                <a:lnTo>
                  <a:pt x="323986" y="52818"/>
                </a:lnTo>
                <a:lnTo>
                  <a:pt x="319306" y="41002"/>
                </a:lnTo>
                <a:close/>
              </a:path>
              <a:path w="440054" h="179704">
                <a:moveTo>
                  <a:pt x="393767" y="36321"/>
                </a:moveTo>
                <a:lnTo>
                  <a:pt x="331089" y="36321"/>
                </a:lnTo>
                <a:lnTo>
                  <a:pt x="335788" y="48132"/>
                </a:lnTo>
                <a:lnTo>
                  <a:pt x="323986" y="52818"/>
                </a:lnTo>
                <a:lnTo>
                  <a:pt x="335661" y="82295"/>
                </a:lnTo>
                <a:lnTo>
                  <a:pt x="393767" y="36321"/>
                </a:lnTo>
                <a:close/>
              </a:path>
              <a:path w="440054" h="179704">
                <a:moveTo>
                  <a:pt x="331089" y="36321"/>
                </a:moveTo>
                <a:lnTo>
                  <a:pt x="319306" y="41002"/>
                </a:lnTo>
                <a:lnTo>
                  <a:pt x="323986" y="52818"/>
                </a:lnTo>
                <a:lnTo>
                  <a:pt x="335788" y="48132"/>
                </a:lnTo>
                <a:lnTo>
                  <a:pt x="331089" y="36321"/>
                </a:lnTo>
                <a:close/>
              </a:path>
              <a:path w="440054" h="179704">
                <a:moveTo>
                  <a:pt x="439674" y="0"/>
                </a:moveTo>
                <a:lnTo>
                  <a:pt x="307594" y="11429"/>
                </a:lnTo>
                <a:lnTo>
                  <a:pt x="319306" y="41002"/>
                </a:lnTo>
                <a:lnTo>
                  <a:pt x="331089" y="36321"/>
                </a:lnTo>
                <a:lnTo>
                  <a:pt x="393767" y="36321"/>
                </a:lnTo>
                <a:lnTo>
                  <a:pt x="43967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69429" y="5733605"/>
            <a:ext cx="438150" cy="76200"/>
          </a:xfrm>
          <a:custGeom>
            <a:avLst/>
            <a:gdLst/>
            <a:ahLst/>
            <a:cxnLst/>
            <a:rect l="l" t="t" r="r" b="b"/>
            <a:pathLst>
              <a:path w="438150" h="76200">
                <a:moveTo>
                  <a:pt x="426365" y="30365"/>
                </a:moveTo>
                <a:lnTo>
                  <a:pt x="323596" y="30365"/>
                </a:lnTo>
                <a:lnTo>
                  <a:pt x="324866" y="43014"/>
                </a:lnTo>
                <a:lnTo>
                  <a:pt x="312271" y="44243"/>
                </a:lnTo>
                <a:lnTo>
                  <a:pt x="315341" y="75844"/>
                </a:lnTo>
                <a:lnTo>
                  <a:pt x="426365" y="30365"/>
                </a:lnTo>
                <a:close/>
              </a:path>
              <a:path w="438150" h="76200">
                <a:moveTo>
                  <a:pt x="311043" y="31590"/>
                </a:moveTo>
                <a:lnTo>
                  <a:pt x="0" y="61937"/>
                </a:lnTo>
                <a:lnTo>
                  <a:pt x="1270" y="74587"/>
                </a:lnTo>
                <a:lnTo>
                  <a:pt x="312271" y="44243"/>
                </a:lnTo>
                <a:lnTo>
                  <a:pt x="311043" y="31590"/>
                </a:lnTo>
                <a:close/>
              </a:path>
              <a:path w="438150" h="76200">
                <a:moveTo>
                  <a:pt x="323596" y="30365"/>
                </a:moveTo>
                <a:lnTo>
                  <a:pt x="311043" y="31590"/>
                </a:lnTo>
                <a:lnTo>
                  <a:pt x="312271" y="44243"/>
                </a:lnTo>
                <a:lnTo>
                  <a:pt x="324866" y="43014"/>
                </a:lnTo>
                <a:lnTo>
                  <a:pt x="323596" y="30365"/>
                </a:lnTo>
                <a:close/>
              </a:path>
              <a:path w="438150" h="76200">
                <a:moveTo>
                  <a:pt x="307975" y="0"/>
                </a:moveTo>
                <a:lnTo>
                  <a:pt x="311043" y="31590"/>
                </a:lnTo>
                <a:lnTo>
                  <a:pt x="323596" y="30365"/>
                </a:lnTo>
                <a:lnTo>
                  <a:pt x="426365" y="30365"/>
                </a:lnTo>
                <a:lnTo>
                  <a:pt x="438023" y="25590"/>
                </a:lnTo>
                <a:lnTo>
                  <a:pt x="307975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07452" y="5888735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59"/>
                </a:moveTo>
                <a:lnTo>
                  <a:pt x="193548" y="175259"/>
                </a:lnTo>
                <a:lnTo>
                  <a:pt x="193548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807452" y="5888735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0" y="175259"/>
                </a:moveTo>
                <a:lnTo>
                  <a:pt x="193548" y="175259"/>
                </a:lnTo>
                <a:lnTo>
                  <a:pt x="193548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ln w="9143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07452" y="6150864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807452" y="6150864"/>
            <a:ext cx="193675" cy="173990"/>
          </a:xfrm>
          <a:custGeom>
            <a:avLst/>
            <a:gdLst/>
            <a:ahLst/>
            <a:cxnLst/>
            <a:rect l="l" t="t" r="r" b="b"/>
            <a:pathLst>
              <a:path w="193675" h="173989">
                <a:moveTo>
                  <a:pt x="0" y="173736"/>
                </a:moveTo>
                <a:lnTo>
                  <a:pt x="193548" y="173736"/>
                </a:lnTo>
                <a:lnTo>
                  <a:pt x="193548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68793" y="5963411"/>
            <a:ext cx="438784" cy="107314"/>
          </a:xfrm>
          <a:custGeom>
            <a:avLst/>
            <a:gdLst/>
            <a:ahLst/>
            <a:cxnLst/>
            <a:rect l="l" t="t" r="r" b="b"/>
            <a:pathLst>
              <a:path w="438784" h="107314">
                <a:moveTo>
                  <a:pt x="312878" y="31138"/>
                </a:moveTo>
                <a:lnTo>
                  <a:pt x="0" y="94361"/>
                </a:lnTo>
                <a:lnTo>
                  <a:pt x="2539" y="106806"/>
                </a:lnTo>
                <a:lnTo>
                  <a:pt x="315397" y="43588"/>
                </a:lnTo>
                <a:lnTo>
                  <a:pt x="312878" y="31138"/>
                </a:lnTo>
                <a:close/>
              </a:path>
              <a:path w="438784" h="107314">
                <a:moveTo>
                  <a:pt x="407924" y="28613"/>
                </a:moveTo>
                <a:lnTo>
                  <a:pt x="325374" y="28613"/>
                </a:lnTo>
                <a:lnTo>
                  <a:pt x="327913" y="41059"/>
                </a:lnTo>
                <a:lnTo>
                  <a:pt x="315397" y="43588"/>
                </a:lnTo>
                <a:lnTo>
                  <a:pt x="321690" y="74688"/>
                </a:lnTo>
                <a:lnTo>
                  <a:pt x="407924" y="28613"/>
                </a:lnTo>
                <a:close/>
              </a:path>
              <a:path w="438784" h="107314">
                <a:moveTo>
                  <a:pt x="325374" y="28613"/>
                </a:moveTo>
                <a:lnTo>
                  <a:pt x="312878" y="31138"/>
                </a:lnTo>
                <a:lnTo>
                  <a:pt x="315397" y="43588"/>
                </a:lnTo>
                <a:lnTo>
                  <a:pt x="327913" y="41059"/>
                </a:lnTo>
                <a:lnTo>
                  <a:pt x="325374" y="28613"/>
                </a:lnTo>
                <a:close/>
              </a:path>
              <a:path w="438784" h="107314">
                <a:moveTo>
                  <a:pt x="306577" y="0"/>
                </a:moveTo>
                <a:lnTo>
                  <a:pt x="312878" y="31138"/>
                </a:lnTo>
                <a:lnTo>
                  <a:pt x="325374" y="28613"/>
                </a:lnTo>
                <a:lnTo>
                  <a:pt x="407924" y="28613"/>
                </a:lnTo>
                <a:lnTo>
                  <a:pt x="438657" y="12191"/>
                </a:lnTo>
                <a:lnTo>
                  <a:pt x="306577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69429" y="6187059"/>
            <a:ext cx="438150" cy="76200"/>
          </a:xfrm>
          <a:custGeom>
            <a:avLst/>
            <a:gdLst/>
            <a:ahLst/>
            <a:cxnLst/>
            <a:rect l="l" t="t" r="r" b="b"/>
            <a:pathLst>
              <a:path w="438150" h="76200">
                <a:moveTo>
                  <a:pt x="311022" y="44220"/>
                </a:moveTo>
                <a:lnTo>
                  <a:pt x="307848" y="75806"/>
                </a:lnTo>
                <a:lnTo>
                  <a:pt x="438023" y="50672"/>
                </a:lnTo>
                <a:lnTo>
                  <a:pt x="425521" y="45504"/>
                </a:lnTo>
                <a:lnTo>
                  <a:pt x="323723" y="45504"/>
                </a:lnTo>
                <a:lnTo>
                  <a:pt x="311022" y="44220"/>
                </a:lnTo>
                <a:close/>
              </a:path>
              <a:path w="438150" h="76200">
                <a:moveTo>
                  <a:pt x="312293" y="31584"/>
                </a:moveTo>
                <a:lnTo>
                  <a:pt x="311022" y="44220"/>
                </a:lnTo>
                <a:lnTo>
                  <a:pt x="323723" y="45504"/>
                </a:lnTo>
                <a:lnTo>
                  <a:pt x="324993" y="32867"/>
                </a:lnTo>
                <a:lnTo>
                  <a:pt x="312293" y="31584"/>
                </a:lnTo>
                <a:close/>
              </a:path>
              <a:path w="438150" h="76200">
                <a:moveTo>
                  <a:pt x="315468" y="0"/>
                </a:moveTo>
                <a:lnTo>
                  <a:pt x="312293" y="31584"/>
                </a:lnTo>
                <a:lnTo>
                  <a:pt x="324993" y="32867"/>
                </a:lnTo>
                <a:lnTo>
                  <a:pt x="323723" y="45504"/>
                </a:lnTo>
                <a:lnTo>
                  <a:pt x="425521" y="45504"/>
                </a:lnTo>
                <a:lnTo>
                  <a:pt x="315468" y="0"/>
                </a:lnTo>
                <a:close/>
              </a:path>
              <a:path w="438150" h="76200">
                <a:moveTo>
                  <a:pt x="1270" y="152"/>
                </a:moveTo>
                <a:lnTo>
                  <a:pt x="0" y="12788"/>
                </a:lnTo>
                <a:lnTo>
                  <a:pt x="311022" y="44220"/>
                </a:lnTo>
                <a:lnTo>
                  <a:pt x="312293" y="31584"/>
                </a:lnTo>
                <a:lnTo>
                  <a:pt x="1270" y="152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66745" y="5606503"/>
            <a:ext cx="1677035" cy="114935"/>
          </a:xfrm>
          <a:custGeom>
            <a:avLst/>
            <a:gdLst/>
            <a:ahLst/>
            <a:cxnLst/>
            <a:rect l="l" t="t" r="r" b="b"/>
            <a:pathLst>
              <a:path w="1677035" h="114935">
                <a:moveTo>
                  <a:pt x="1549484" y="31719"/>
                </a:moveTo>
                <a:lnTo>
                  <a:pt x="0" y="102158"/>
                </a:lnTo>
                <a:lnTo>
                  <a:pt x="508" y="114833"/>
                </a:lnTo>
                <a:lnTo>
                  <a:pt x="1550077" y="44403"/>
                </a:lnTo>
                <a:lnTo>
                  <a:pt x="1549484" y="31719"/>
                </a:lnTo>
                <a:close/>
              </a:path>
              <a:path w="1677035" h="114935">
                <a:moveTo>
                  <a:pt x="1672050" y="31140"/>
                </a:moveTo>
                <a:lnTo>
                  <a:pt x="1562227" y="31140"/>
                </a:lnTo>
                <a:lnTo>
                  <a:pt x="1562734" y="43827"/>
                </a:lnTo>
                <a:lnTo>
                  <a:pt x="1550077" y="44403"/>
                </a:lnTo>
                <a:lnTo>
                  <a:pt x="1551558" y="76123"/>
                </a:lnTo>
                <a:lnTo>
                  <a:pt x="1676654" y="32296"/>
                </a:lnTo>
                <a:lnTo>
                  <a:pt x="1672050" y="31140"/>
                </a:lnTo>
                <a:close/>
              </a:path>
              <a:path w="1677035" h="114935">
                <a:moveTo>
                  <a:pt x="1562227" y="31140"/>
                </a:moveTo>
                <a:lnTo>
                  <a:pt x="1549484" y="31719"/>
                </a:lnTo>
                <a:lnTo>
                  <a:pt x="1550077" y="44403"/>
                </a:lnTo>
                <a:lnTo>
                  <a:pt x="1562734" y="43827"/>
                </a:lnTo>
                <a:lnTo>
                  <a:pt x="1562227" y="31140"/>
                </a:lnTo>
                <a:close/>
              </a:path>
              <a:path w="1677035" h="114935">
                <a:moveTo>
                  <a:pt x="1548003" y="0"/>
                </a:moveTo>
                <a:lnTo>
                  <a:pt x="1549484" y="31719"/>
                </a:lnTo>
                <a:lnTo>
                  <a:pt x="1562227" y="31140"/>
                </a:lnTo>
                <a:lnTo>
                  <a:pt x="1672050" y="31140"/>
                </a:lnTo>
                <a:lnTo>
                  <a:pt x="1548003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4600" y="56769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482600" y="0"/>
                </a:moveTo>
                <a:lnTo>
                  <a:pt x="482600" y="76200"/>
                </a:lnTo>
                <a:lnTo>
                  <a:pt x="588433" y="44450"/>
                </a:lnTo>
                <a:lnTo>
                  <a:pt x="495300" y="44450"/>
                </a:lnTo>
                <a:lnTo>
                  <a:pt x="495300" y="31750"/>
                </a:lnTo>
                <a:lnTo>
                  <a:pt x="588433" y="31750"/>
                </a:lnTo>
                <a:lnTo>
                  <a:pt x="482600" y="0"/>
                </a:lnTo>
                <a:close/>
              </a:path>
              <a:path w="609600" h="76200">
                <a:moveTo>
                  <a:pt x="482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82600" y="44450"/>
                </a:lnTo>
                <a:lnTo>
                  <a:pt x="482600" y="31750"/>
                </a:lnTo>
                <a:close/>
              </a:path>
              <a:path w="609600" h="76200">
                <a:moveTo>
                  <a:pt x="588433" y="31750"/>
                </a:moveTo>
                <a:lnTo>
                  <a:pt x="495300" y="31750"/>
                </a:lnTo>
                <a:lnTo>
                  <a:pt x="495300" y="44450"/>
                </a:lnTo>
                <a:lnTo>
                  <a:pt x="588433" y="44450"/>
                </a:lnTo>
                <a:lnTo>
                  <a:pt x="609600" y="38100"/>
                </a:lnTo>
                <a:lnTo>
                  <a:pt x="588433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76800" y="56769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787400" y="0"/>
                </a:moveTo>
                <a:lnTo>
                  <a:pt x="787400" y="76200"/>
                </a:lnTo>
                <a:lnTo>
                  <a:pt x="893233" y="44450"/>
                </a:lnTo>
                <a:lnTo>
                  <a:pt x="800100" y="44450"/>
                </a:lnTo>
                <a:lnTo>
                  <a:pt x="800100" y="31750"/>
                </a:lnTo>
                <a:lnTo>
                  <a:pt x="893233" y="31750"/>
                </a:lnTo>
                <a:lnTo>
                  <a:pt x="787400" y="0"/>
                </a:lnTo>
                <a:close/>
              </a:path>
              <a:path w="914400" h="76200">
                <a:moveTo>
                  <a:pt x="787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87400" y="44450"/>
                </a:lnTo>
                <a:lnTo>
                  <a:pt x="787400" y="31750"/>
                </a:lnTo>
                <a:close/>
              </a:path>
              <a:path w="914400" h="76200">
                <a:moveTo>
                  <a:pt x="893233" y="31750"/>
                </a:moveTo>
                <a:lnTo>
                  <a:pt x="800100" y="31750"/>
                </a:lnTo>
                <a:lnTo>
                  <a:pt x="800100" y="44450"/>
                </a:lnTo>
                <a:lnTo>
                  <a:pt x="893233" y="44450"/>
                </a:lnTo>
                <a:lnTo>
                  <a:pt x="914400" y="38100"/>
                </a:lnTo>
                <a:lnTo>
                  <a:pt x="893233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57400" y="3886200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457200"/>
                </a:moveTo>
                <a:lnTo>
                  <a:pt x="838200" y="457200"/>
                </a:lnTo>
                <a:lnTo>
                  <a:pt x="838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057400" y="3886200"/>
            <a:ext cx="838200" cy="45720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1136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895"/>
              </a:spcBef>
            </a:pPr>
            <a:r>
              <a:rPr sz="1200" b="1" spc="-5" dirty="0">
                <a:solidFill>
                  <a:srgbClr val="222222"/>
                </a:solidFill>
                <a:latin typeface="Arial"/>
                <a:cs typeface="Arial"/>
              </a:rPr>
              <a:t>(Metadata)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122" name="object 1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123" name="object 1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118" name="object 118"/>
          <p:cNvSpPr txBox="1"/>
          <p:nvPr/>
        </p:nvSpPr>
        <p:spPr>
          <a:xfrm>
            <a:off x="2061972" y="5135117"/>
            <a:ext cx="833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22222"/>
                </a:solidFill>
                <a:latin typeface="Arial"/>
                <a:cs typeface="Arial"/>
              </a:rPr>
              <a:t>(1)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057400" y="5334000"/>
            <a:ext cx="838200" cy="22860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7620" algn="ctr">
              <a:lnSpc>
                <a:spcPts val="1430"/>
              </a:lnSpc>
              <a:spcBef>
                <a:spcPts val="295"/>
              </a:spcBef>
            </a:pPr>
            <a:r>
              <a:rPr sz="1200" b="1" spc="-5" dirty="0">
                <a:solidFill>
                  <a:srgbClr val="222222"/>
                </a:solidFill>
                <a:latin typeface="Arial"/>
                <a:cs typeface="Arial"/>
              </a:rPr>
              <a:t>(2)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057400" y="5562600"/>
            <a:ext cx="838200" cy="22860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7620" algn="ctr">
              <a:lnSpc>
                <a:spcPts val="1430"/>
              </a:lnSpc>
              <a:spcBef>
                <a:spcPts val="295"/>
              </a:spcBef>
            </a:pPr>
            <a:r>
              <a:rPr sz="1200" b="1" spc="-5" dirty="0">
                <a:solidFill>
                  <a:srgbClr val="222222"/>
                </a:solidFill>
                <a:latin typeface="Arial"/>
                <a:cs typeface="Arial"/>
              </a:rPr>
              <a:t>(3)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69670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80619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Unix Inodes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and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Path Search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50215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450215" algn="l"/>
                <a:tab pos="450850" algn="l"/>
              </a:tabLst>
            </a:pPr>
            <a:r>
              <a:rPr spc="-5" dirty="0"/>
              <a:t>Unix inodes </a:t>
            </a:r>
            <a:r>
              <a:rPr dirty="0"/>
              <a:t>are </a:t>
            </a:r>
            <a:r>
              <a:rPr spc="-5" dirty="0">
                <a:solidFill>
                  <a:srgbClr val="FF3300"/>
                </a:solidFill>
              </a:rPr>
              <a:t>not</a:t>
            </a:r>
            <a:r>
              <a:rPr spc="25" dirty="0">
                <a:solidFill>
                  <a:srgbClr val="FF3300"/>
                </a:solidFill>
              </a:rPr>
              <a:t> </a:t>
            </a:r>
            <a:r>
              <a:rPr spc="-5" dirty="0"/>
              <a:t>directories</a:t>
            </a:r>
          </a:p>
          <a:p>
            <a:pPr marL="450215" marR="9271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450215" algn="l"/>
                <a:tab pos="450850" algn="l"/>
              </a:tabLst>
            </a:pPr>
            <a:r>
              <a:rPr spc="-5" dirty="0">
                <a:solidFill>
                  <a:srgbClr val="0000FF"/>
                </a:solidFill>
              </a:rPr>
              <a:t>Inodes describe where on </a:t>
            </a:r>
            <a:r>
              <a:rPr dirty="0">
                <a:solidFill>
                  <a:srgbClr val="0000FF"/>
                </a:solidFill>
              </a:rPr>
              <a:t>the </a:t>
            </a:r>
            <a:r>
              <a:rPr spc="-5" dirty="0">
                <a:solidFill>
                  <a:srgbClr val="0000FF"/>
                </a:solidFill>
              </a:rPr>
              <a:t>disk </a:t>
            </a:r>
            <a:r>
              <a:rPr dirty="0">
                <a:solidFill>
                  <a:srgbClr val="0000FF"/>
                </a:solidFill>
              </a:rPr>
              <a:t>the </a:t>
            </a:r>
            <a:r>
              <a:rPr spc="-5" dirty="0">
                <a:solidFill>
                  <a:srgbClr val="0000FF"/>
                </a:solidFill>
              </a:rPr>
              <a:t>blocks </a:t>
            </a:r>
            <a:r>
              <a:rPr dirty="0">
                <a:solidFill>
                  <a:srgbClr val="0000FF"/>
                </a:solidFill>
              </a:rPr>
              <a:t>for </a:t>
            </a:r>
            <a:r>
              <a:rPr spc="-5" dirty="0">
                <a:solidFill>
                  <a:srgbClr val="0000FF"/>
                </a:solidFill>
              </a:rPr>
              <a:t>a file  are</a:t>
            </a:r>
            <a:r>
              <a:rPr spc="-6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placed</a:t>
            </a:r>
          </a:p>
          <a:p>
            <a:pPr marL="850900" marR="508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1535" algn="l"/>
                <a:tab pos="852169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Directories are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files,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 inodes also describe where the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blocks  for directories are placed on the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45021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450215" algn="l"/>
                <a:tab pos="450850" algn="l"/>
              </a:tabLst>
            </a:pPr>
            <a:r>
              <a:rPr spc="-5" dirty="0"/>
              <a:t>Directory entries map file names </a:t>
            </a:r>
            <a:r>
              <a:rPr dirty="0"/>
              <a:t>to</a:t>
            </a:r>
            <a:r>
              <a:rPr spc="50" dirty="0"/>
              <a:t> </a:t>
            </a:r>
            <a:r>
              <a:rPr spc="-5" dirty="0"/>
              <a:t>inodes</a:t>
            </a:r>
          </a:p>
          <a:p>
            <a:pPr marL="85090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1535" algn="l"/>
                <a:tab pos="852169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open “/one”,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 Master Block to find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inode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“/” on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850900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1535" algn="l"/>
                <a:tab pos="852169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“/”, look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entry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“one”</a:t>
            </a:r>
            <a:endParaRPr sz="2000">
              <a:latin typeface="Arial"/>
              <a:cs typeface="Arial"/>
            </a:endParaRPr>
          </a:p>
          <a:p>
            <a:pPr marL="85090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1535" algn="l"/>
                <a:tab pos="852169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entry gives the disk block number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inode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“one”</a:t>
            </a:r>
            <a:endParaRPr sz="2000">
              <a:latin typeface="Arial"/>
              <a:cs typeface="Arial"/>
            </a:endParaRPr>
          </a:p>
          <a:p>
            <a:pPr marL="85090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1535" algn="l"/>
                <a:tab pos="852169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Read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inode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“one” into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85090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1535" algn="l"/>
                <a:tab pos="852169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inode says where first data block is on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85090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851535" algn="l"/>
                <a:tab pos="852169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 that block into memory to access the data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45668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824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File Buffer</a:t>
            </a:r>
            <a:r>
              <a:rPr sz="4000" b="1" spc="-4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Cache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574280" cy="419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Applications exhibit significant locality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reading</a:t>
            </a:r>
            <a:r>
              <a:rPr sz="2400" spc="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writing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Idea: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Cache file blocks in memory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capture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locality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Called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file buffer</a:t>
            </a:r>
            <a:r>
              <a:rPr sz="20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cache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Cache is system wide, used and shared by all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Reading from the cache makes a disk perform like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Even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small cache can be very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effective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buffer cache competes with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VM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(tradeoff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here)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Like VM, it has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limited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size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Need replacement algorithms again (LRU usually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used)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39572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764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Disks and the</a:t>
            </a:r>
            <a:r>
              <a:rPr sz="4000" b="1" spc="-7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OS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550784" cy="42703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messy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physical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devices: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Errors, bad blocks, missed seeks,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job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hide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 mess from</a:t>
            </a:r>
            <a:r>
              <a:rPr sz="24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higher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level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software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Low-level device control (initiate a disk read,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Higher-level abstractions (files, databases,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may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provide different levels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access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different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clients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Physical disk (surface, cylinder,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sector)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Logical disk (disk block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#)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Logical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(file block, record, or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byte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#)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86079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228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Caching</a:t>
            </a:r>
            <a:r>
              <a:rPr sz="4000" b="1" spc="-6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Writes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89354"/>
            <a:ext cx="7505065" cy="420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write, some applications assume that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makes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through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buffer cache and onto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As a result, writes are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often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slow even with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caching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typically do write back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caching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Maintain a queue of uncommitted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blocks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Periodically flush the queue to disk (30 second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threshold)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blocks changed many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 30 secs, only need one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blocks deleted before 30 secs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(e.g., /tmp),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I/Os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needed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Unreliable, but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practical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 a crash, all writes within last 30 secs are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lost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Modern OSes do this by default; too slow</a:t>
            </a:r>
            <a:r>
              <a:rPr sz="2000" spc="-1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otherwise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System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calls (Unix: fsync) enable apps to force data to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98602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3547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Read</a:t>
            </a:r>
            <a:r>
              <a:rPr sz="4000" b="1" spc="-9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Ahead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570470" cy="40995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Many file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implement “read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ahead”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FS predicts that the process will request next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block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FS goes ahead and requests it from the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756285" marR="1841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can happen while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 is computing on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previous  block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Overlap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I/O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with</a:t>
            </a:r>
            <a:r>
              <a:rPr sz="18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the process requests block, it will be in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cache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Compliments the disk cache, which also is doing read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ahead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sequentially accessed files can be a big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Unless blocks for 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are scattered across the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File systems try to prevent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that,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though (during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allocation)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25145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261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Summary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583"/>
            <a:ext cx="6299835" cy="4519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Operations, access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Directories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Operations, using directories to do path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searches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Sharing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Protection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ACLs vs.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capabilities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System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Layouts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Unix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inodes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File Buffer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Cache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Strategies for handling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writes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</a:t>
            </a:r>
            <a:r>
              <a:rPr sz="24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Ahead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149" y="595376"/>
            <a:ext cx="3268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Next</a:t>
            </a:r>
            <a:r>
              <a:rPr sz="4000" b="1" spc="-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time…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5454" y="1625930"/>
            <a:ext cx="3860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 Chapters 11.8,</a:t>
            </a:r>
            <a:r>
              <a:rPr sz="24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12.7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17270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537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Physical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Disk</a:t>
            </a:r>
            <a:r>
              <a:rPr sz="4000" b="1" spc="-3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Structure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63540"/>
            <a:ext cx="2321560" cy="26993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</a:t>
            </a:r>
            <a:r>
              <a:rPr sz="20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components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Platters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Surfaces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Tracks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Sectors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Cylinders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Arm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Heads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0465" y="2204085"/>
            <a:ext cx="2901695" cy="1684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54602" y="2238882"/>
            <a:ext cx="424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rm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4560823" y="3839336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Heads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8523" y="1934082"/>
            <a:ext cx="555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rack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5285" y="3915536"/>
            <a:ext cx="656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Platter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4297" y="2391282"/>
            <a:ext cx="768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Surface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7618" y="3458336"/>
            <a:ext cx="831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1600" b="1" spc="-45" dirty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lin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2485" y="1934082"/>
            <a:ext cx="656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Sector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11530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482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Disk</a:t>
            </a:r>
            <a:r>
              <a:rPr sz="4000" b="1" spc="-5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Interaction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603490" cy="43072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Specifying disk requests requires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info: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Cylinder #, surface #,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track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#,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sector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#,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transfer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size…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Older disks required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specify 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OS needed to know all disk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parameters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Modern disks are more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complicated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Not all sectors are the same size, sectors are remapped,</a:t>
            </a:r>
            <a:r>
              <a:rPr sz="2000" spc="-2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Current disks provide a higher-level interface</a:t>
            </a:r>
            <a:r>
              <a:rPr sz="2400" spc="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(SCSI)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disk exports its data as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logical array of blocks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[0…N]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Disk maps logical blocks to</a:t>
            </a:r>
            <a:r>
              <a:rPr sz="18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cylinder/surface/track/sector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Only need to specify the logical block #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read/write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But now the disk parameters are hidden from the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24407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611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Modern Disk</a:t>
            </a:r>
            <a:r>
              <a:rPr sz="4000" b="1" spc="-3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Specifications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70440"/>
            <a:ext cx="6715125" cy="452882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Seagate Enterprise Performance 3.5"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server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capacity: 600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GB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rotational speed: 15,000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RPM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sequential read performance: 233 MB/s (outer) – 160 MB/s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(inner)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seek time (average): 2.0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2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Seagate Barracuda 3.5"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workstation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9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capacity: 3000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GB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rotational speed: 7,200 RPM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sequential read performance: 210 MB/s - 156 MB/s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(inner)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seek time (average): 8.5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Seagate Savvio 2.5" (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smaller form</a:t>
            </a:r>
            <a:r>
              <a:rPr sz="1800" spc="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factor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capacity: 2000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GB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rotational speed: 7,200 RPM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sequential read performance: 135 MB/s (outer) - ? MB/s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(inner)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seek time (average): 11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59384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961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Disk</a:t>
            </a:r>
            <a:r>
              <a:rPr sz="4000" b="1" spc="-8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Performance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820025" cy="40265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 request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performance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depends upon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three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steps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Seek – moving the disk arm to the correct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cylinder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Depends on how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fast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disk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arm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can move (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increasing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very</a:t>
            </a:r>
            <a:r>
              <a:rPr sz="1800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slowly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Rotation – waiting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sector to rotate under the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head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Depends on rotation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rate of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disk (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increasing, but</a:t>
            </a:r>
            <a:r>
              <a:rPr sz="1800" spc="-13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0092"/>
                </a:solidFill>
                <a:latin typeface="Arial"/>
                <a:cs typeface="Arial"/>
              </a:rPr>
              <a:t>slowly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756285" marR="38671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Transfer – transferring data from surface into disk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controller  electronics, sending it back to the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host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Depends on density (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increasing</a:t>
            </a:r>
            <a:r>
              <a:rPr sz="18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quickly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disk,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 tries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minimize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cost 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these</a:t>
            </a:r>
            <a:r>
              <a:rPr sz="24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steps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Particularly seeks and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rotation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39572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762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Solid State</a:t>
            </a:r>
            <a:r>
              <a:rPr sz="4000" b="1" spc="-3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 Black"/>
                <a:cs typeface="Arial Black"/>
              </a:rPr>
              <a:t>Disks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725409" cy="45396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SSDs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relatively new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storage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technology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Memory that does not require power to remember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 physical moving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parts </a:t>
            </a:r>
            <a:r>
              <a:rPr sz="2400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faster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than hard</a:t>
            </a:r>
            <a:r>
              <a:rPr sz="2400" spc="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disks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9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No seek and no rotation</a:t>
            </a:r>
            <a:r>
              <a:rPr sz="2000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overhead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But…more </a:t>
            </a:r>
            <a:r>
              <a:rPr sz="2000" spc="-5" dirty="0">
                <a:solidFill>
                  <a:srgbClr val="FF3300"/>
                </a:solidFill>
                <a:latin typeface="Arial"/>
                <a:cs typeface="Arial"/>
              </a:rPr>
              <a:t>expensive, not as much</a:t>
            </a:r>
            <a:r>
              <a:rPr sz="2000" spc="-9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3300"/>
                </a:solidFill>
                <a:latin typeface="Arial"/>
                <a:cs typeface="Arial"/>
              </a:rPr>
              <a:t>capacity</a:t>
            </a:r>
            <a:endParaRPr sz="2000">
              <a:latin typeface="Arial"/>
              <a:cs typeface="Arial"/>
            </a:endParaRPr>
          </a:p>
          <a:p>
            <a:pPr marL="355600" marR="88836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Generally speaking, file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have remained  unchanged when using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SSDs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Some optimizations no longer necessary (e.g., layout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policies,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 head scheduling), but basically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leave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FS code as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Initially, SSDs have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same disk interface</a:t>
            </a:r>
            <a:r>
              <a:rPr sz="20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(SATA)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Increasingly,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SSDs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used directly over the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I/O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bus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(PCIe)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Much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higher</a:t>
            </a:r>
            <a:r>
              <a:rPr sz="18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performance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4762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10" dirty="0">
                <a:solidFill>
                  <a:srgbClr val="333399"/>
                </a:solidFill>
                <a:latin typeface="Arial Black"/>
                <a:cs typeface="Arial Black"/>
              </a:rPr>
              <a:t>SSDs vs Disks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May </a:t>
            </a:r>
            <a:r>
              <a:rPr spc="-5" dirty="0"/>
              <a:t>26,</a:t>
            </a:r>
            <a:r>
              <a:rPr spc="-120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12 – File</a:t>
            </a:r>
            <a:r>
              <a:rPr spc="-4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725409" cy="3577903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22222"/>
                </a:solidFill>
                <a:latin typeface="Arial"/>
                <a:cs typeface="Arial"/>
              </a:rPr>
              <a:t>Seek and rotational delays affect disk performance</a:t>
            </a:r>
          </a:p>
          <a:p>
            <a:pPr marL="812800" lvl="1" indent="-342900"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rgbClr val="222222"/>
                </a:solidFill>
                <a:latin typeface="Arial"/>
                <a:cs typeface="Arial"/>
              </a:rPr>
              <a:t>SSDs don’t suffer these artifacts</a:t>
            </a:r>
          </a:p>
          <a:p>
            <a:pPr marL="812800" lvl="1" indent="-342900"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rgbClr val="222222"/>
                </a:solidFill>
                <a:latin typeface="Arial"/>
                <a:cs typeface="Arial"/>
              </a:rPr>
              <a:t>But, SSDs do “write leveling”, which can slow writes as compared to reads</a:t>
            </a:r>
          </a:p>
          <a:p>
            <a:pPr marL="355600" indent="-342900"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rgbClr val="222222"/>
                </a:solidFill>
                <a:latin typeface="Arial"/>
                <a:cs typeface="Arial"/>
              </a:rPr>
              <a:t>When will SSDs replace Disk drives?</a:t>
            </a:r>
          </a:p>
          <a:p>
            <a:pPr marL="812800" lvl="1" indent="-342900"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rgbClr val="222222"/>
                </a:solidFill>
                <a:latin typeface="Arial"/>
                <a:cs typeface="Arial"/>
              </a:rPr>
              <a:t>In your laptop? </a:t>
            </a:r>
            <a:r>
              <a:rPr lang="en-US" spc="-5">
                <a:solidFill>
                  <a:srgbClr val="222222"/>
                </a:solidFill>
                <a:latin typeface="Arial"/>
                <a:cs typeface="Arial"/>
              </a:rPr>
              <a:t>Maybe already.</a:t>
            </a:r>
            <a:endParaRPr lang="en-US" spc="-5" dirty="0">
              <a:solidFill>
                <a:srgbClr val="222222"/>
              </a:solidFill>
              <a:latin typeface="Arial"/>
              <a:cs typeface="Arial"/>
            </a:endParaRPr>
          </a:p>
          <a:p>
            <a:pPr marL="812800" lvl="1" indent="-342900"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rgbClr val="222222"/>
                </a:solidFill>
                <a:latin typeface="Arial"/>
                <a:cs typeface="Arial"/>
              </a:rPr>
              <a:t>For your home PC, if you have one? Maybe already.</a:t>
            </a:r>
          </a:p>
          <a:p>
            <a:pPr marL="812800" lvl="1" indent="-342900"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rgbClr val="222222"/>
                </a:solidFill>
                <a:latin typeface="Arial"/>
                <a:cs typeface="Arial"/>
              </a:rPr>
              <a:t>For massive bulk storage at Amazon, Google, </a:t>
            </a:r>
            <a:r>
              <a:rPr lang="en-US" spc="-5" dirty="0" err="1">
                <a:solidFill>
                  <a:srgbClr val="222222"/>
                </a:solidFill>
                <a:latin typeface="Arial"/>
                <a:cs typeface="Arial"/>
              </a:rPr>
              <a:t>etc</a:t>
            </a:r>
            <a:r>
              <a:rPr lang="en-US" spc="-5" dirty="0">
                <a:solidFill>
                  <a:srgbClr val="222222"/>
                </a:solidFill>
                <a:latin typeface="Arial"/>
                <a:cs typeface="Arial"/>
              </a:rPr>
              <a:t>? When they are cheaper per byte</a:t>
            </a:r>
          </a:p>
          <a:p>
            <a:pPr marL="812800" lvl="1" indent="-342900"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rgbClr val="222222"/>
                </a:solidFill>
                <a:latin typeface="Arial"/>
                <a:cs typeface="Arial"/>
              </a:rPr>
              <a:t>As part of the memory hierarchy at Amazon, Google, </a:t>
            </a:r>
            <a:r>
              <a:rPr lang="en-US" spc="-5" dirty="0" err="1">
                <a:solidFill>
                  <a:srgbClr val="222222"/>
                </a:solidFill>
                <a:latin typeface="Arial"/>
                <a:cs typeface="Arial"/>
              </a:rPr>
              <a:t>etc</a:t>
            </a:r>
            <a:r>
              <a:rPr lang="en-US" spc="-5" dirty="0">
                <a:solidFill>
                  <a:srgbClr val="222222"/>
                </a:solidFill>
                <a:latin typeface="Arial"/>
                <a:cs typeface="Arial"/>
              </a:rPr>
              <a:t>? Already. 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76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3101</Words>
  <Application>Microsoft Office PowerPoint</Application>
  <PresentationFormat>On-screen Show (4:3)</PresentationFormat>
  <Paragraphs>486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Wingdings</vt:lpstr>
      <vt:lpstr>Office Theme</vt:lpstr>
      <vt:lpstr>CSE 120 Principles of Operating</vt:lpstr>
      <vt:lpstr>File Systems</vt:lpstr>
      <vt:lpstr>Disks and the OS</vt:lpstr>
      <vt:lpstr>Physical Disk Structure</vt:lpstr>
      <vt:lpstr>Disk Interaction</vt:lpstr>
      <vt:lpstr>Modern Disk Specifications</vt:lpstr>
      <vt:lpstr>Disk Performance</vt:lpstr>
      <vt:lpstr>Solid State Disks</vt:lpstr>
      <vt:lpstr>SSDs vs Disks</vt:lpstr>
      <vt:lpstr>Disk Scheduling</vt:lpstr>
      <vt:lpstr>Disk Scheduling (2)</vt:lpstr>
      <vt:lpstr>File Systems</vt:lpstr>
      <vt:lpstr>Files</vt:lpstr>
      <vt:lpstr>Basic File Operations</vt:lpstr>
      <vt:lpstr>File Access Methods</vt:lpstr>
      <vt:lpstr>Directories</vt:lpstr>
      <vt:lpstr>Directory Internals</vt:lpstr>
      <vt:lpstr>Basic Directory Operations</vt:lpstr>
      <vt:lpstr>Path Name Translation</vt:lpstr>
      <vt:lpstr>File Sharing</vt:lpstr>
      <vt:lpstr>Protection</vt:lpstr>
      <vt:lpstr>Representing Protection</vt:lpstr>
      <vt:lpstr>Setuid</vt:lpstr>
      <vt:lpstr>ACLs and Capabilities</vt:lpstr>
      <vt:lpstr>File System Layout</vt:lpstr>
      <vt:lpstr>Disk Layout Strategies</vt:lpstr>
      <vt:lpstr>Unix Inodes</vt:lpstr>
      <vt:lpstr>Unix Inodes and Path Search</vt:lpstr>
      <vt:lpstr>File Buffer Cache</vt:lpstr>
      <vt:lpstr>Caching Writes</vt:lpstr>
      <vt:lpstr>Read Ahead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120</dc:title>
  <dc:creator>Geoff Voelkerr</dc:creator>
  <cp:lastModifiedBy>Gregory Kesden</cp:lastModifiedBy>
  <cp:revision>2</cp:revision>
  <dcterms:created xsi:type="dcterms:W3CDTF">2017-05-30T18:17:45Z</dcterms:created>
  <dcterms:modified xsi:type="dcterms:W3CDTF">2017-05-31T20:12:38Z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2017-05-31T00:00:00Z</vt:filetime>
  </property>
</Properties>
</file>