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Default Extension="png" ContentType="image/png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228600"/>
          </a:xfrm>
          <a:custGeom>
            <a:avLst/>
            <a:gdLst/>
            <a:ahLst/>
            <a:cxnLst/>
            <a:rect l="l" t="t" r="r" b="b"/>
            <a:pathLst>
              <a:path w="9144000" h="228600">
                <a:moveTo>
                  <a:pt x="0" y="228600"/>
                </a:moveTo>
                <a:lnTo>
                  <a:pt x="9144000" y="228600"/>
                </a:lnTo>
                <a:lnTo>
                  <a:pt x="91440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3844" y="460959"/>
            <a:ext cx="8576310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1406" y="1971801"/>
            <a:ext cx="6708140" cy="4263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585" y="6687946"/>
            <a:ext cx="4443095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898255" y="6652894"/>
            <a:ext cx="167004" cy="1708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540" y="1643633"/>
            <a:ext cx="7663180" cy="94932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User-Level </a:t>
            </a:r>
            <a:r>
              <a:rPr dirty="0" spc="-5"/>
              <a:t>Dynamic Memory</a:t>
            </a:r>
            <a:r>
              <a:rPr dirty="0" spc="-95"/>
              <a:t> </a:t>
            </a:r>
            <a:r>
              <a:rPr dirty="0"/>
              <a:t>Allocation:</a:t>
            </a: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2400" spc="-5"/>
              <a:t>Malloc </a:t>
            </a:r>
            <a:r>
              <a:rPr dirty="0" sz="2400"/>
              <a:t>and</a:t>
            </a:r>
            <a:r>
              <a:rPr dirty="0" sz="2400" spc="-105"/>
              <a:t> </a:t>
            </a:r>
            <a:r>
              <a:rPr dirty="0" sz="2400"/>
              <a:t>Free</a:t>
            </a:r>
            <a:endParaRPr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5965" y="500887"/>
            <a:ext cx="283400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Fragmentation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75589" y="1317752"/>
            <a:ext cx="6682740" cy="10845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Poor memory utilization caused </a:t>
            </a:r>
            <a:r>
              <a:rPr dirty="0" sz="2400" b="1">
                <a:latin typeface="Calibri"/>
                <a:cs typeface="Calibri"/>
              </a:rPr>
              <a:t>by</a:t>
            </a:r>
            <a:r>
              <a:rPr dirty="0" sz="2400" spc="-25" b="1">
                <a:latin typeface="Calibri"/>
                <a:cs typeface="Calibri"/>
              </a:rPr>
              <a:t> </a:t>
            </a: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fragmentation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30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b="1" i="1">
                <a:solidFill>
                  <a:srgbClr val="C00000"/>
                </a:solidFill>
                <a:latin typeface="Calibri"/>
                <a:cs typeface="Calibri"/>
              </a:rPr>
              <a:t>internal</a:t>
            </a:r>
            <a:r>
              <a:rPr dirty="0" sz="2000" spc="-120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fragmentation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30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 b="1" i="1">
                <a:solidFill>
                  <a:srgbClr val="C00000"/>
                </a:solidFill>
                <a:latin typeface="Calibri"/>
                <a:cs typeface="Calibri"/>
              </a:rPr>
              <a:t>external</a:t>
            </a:r>
            <a:r>
              <a:rPr dirty="0" sz="2000" spc="-6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fragmentation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9740" y="427990"/>
            <a:ext cx="44450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Internal</a:t>
            </a:r>
            <a:r>
              <a:rPr dirty="0" spc="-95"/>
              <a:t> </a:t>
            </a:r>
            <a:r>
              <a:rPr dirty="0"/>
              <a:t>Fragmentation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9740" y="4090492"/>
            <a:ext cx="6127115" cy="25374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990000"/>
              </a:buClr>
              <a:buSzPct val="59090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200" spc="-5" b="1">
                <a:latin typeface="Calibri"/>
                <a:cs typeface="Calibri"/>
              </a:rPr>
              <a:t>Caused</a:t>
            </a:r>
            <a:r>
              <a:rPr dirty="0" sz="2200" spc="-90" b="1">
                <a:latin typeface="Calibri"/>
                <a:cs typeface="Calibri"/>
              </a:rPr>
              <a:t> </a:t>
            </a:r>
            <a:r>
              <a:rPr dirty="0" sz="2200" spc="-5" b="1">
                <a:latin typeface="Calibri"/>
                <a:cs typeface="Calibri"/>
              </a:rPr>
              <a:t>by</a:t>
            </a:r>
            <a:endParaRPr sz="22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32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Overhead of maintaining </a:t>
            </a:r>
            <a:r>
              <a:rPr dirty="0" sz="2000">
                <a:latin typeface="Calibri"/>
                <a:cs typeface="Calibri"/>
              </a:rPr>
              <a:t>heap </a:t>
            </a:r>
            <a:r>
              <a:rPr dirty="0" sz="2000" spc="-5">
                <a:latin typeface="Calibri"/>
                <a:cs typeface="Calibri"/>
              </a:rPr>
              <a:t>data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structures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31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Padding </a:t>
            </a:r>
            <a:r>
              <a:rPr dirty="0" sz="2000" spc="-5">
                <a:latin typeface="Calibri"/>
                <a:cs typeface="Calibri"/>
              </a:rPr>
              <a:t>for alignment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purposes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ts val="2255"/>
              </a:lnSpc>
              <a:spcBef>
                <a:spcPts val="309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Explicit policy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decisions</a:t>
            </a:r>
            <a:endParaRPr sz="2000">
              <a:latin typeface="Calibri"/>
              <a:cs typeface="Calibri"/>
            </a:endParaRPr>
          </a:p>
          <a:p>
            <a:pPr marL="756285">
              <a:lnSpc>
                <a:spcPts val="2255"/>
              </a:lnSpc>
            </a:pPr>
            <a:r>
              <a:rPr dirty="0" sz="2000" spc="-5">
                <a:latin typeface="Calibri"/>
                <a:cs typeface="Calibri"/>
              </a:rPr>
              <a:t>(e.g., </a:t>
            </a:r>
            <a:r>
              <a:rPr dirty="0" sz="2000">
                <a:latin typeface="Calibri"/>
                <a:cs typeface="Calibri"/>
              </a:rPr>
              <a:t>to return a big </a:t>
            </a:r>
            <a:r>
              <a:rPr dirty="0" sz="2000" spc="-5">
                <a:latin typeface="Calibri"/>
                <a:cs typeface="Calibri"/>
              </a:rPr>
              <a:t>block </a:t>
            </a:r>
            <a:r>
              <a:rPr dirty="0" sz="2000">
                <a:latin typeface="Calibri"/>
                <a:cs typeface="Calibri"/>
              </a:rPr>
              <a:t>to </a:t>
            </a:r>
            <a:r>
              <a:rPr dirty="0" sz="2000" spc="-5">
                <a:latin typeface="Calibri"/>
                <a:cs typeface="Calibri"/>
              </a:rPr>
              <a:t>satisfy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5">
                <a:latin typeface="Calibri"/>
                <a:cs typeface="Calibri"/>
              </a:rPr>
              <a:t>small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request)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470"/>
              </a:spcBef>
              <a:buClr>
                <a:srgbClr val="990000"/>
              </a:buClr>
              <a:buSzPct val="59090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200" spc="-10" b="1">
                <a:latin typeface="Calibri"/>
                <a:cs typeface="Calibri"/>
              </a:rPr>
              <a:t>Depends </a:t>
            </a:r>
            <a:r>
              <a:rPr dirty="0" sz="2200" spc="-5" b="1">
                <a:latin typeface="Calibri"/>
                <a:cs typeface="Calibri"/>
              </a:rPr>
              <a:t>only on </a:t>
            </a:r>
            <a:r>
              <a:rPr dirty="0" sz="2200" spc="-10" b="1">
                <a:latin typeface="Calibri"/>
                <a:cs typeface="Calibri"/>
              </a:rPr>
              <a:t>the </a:t>
            </a:r>
            <a:r>
              <a:rPr dirty="0" sz="2200" spc="-5" b="1">
                <a:latin typeface="Calibri"/>
                <a:cs typeface="Calibri"/>
              </a:rPr>
              <a:t>pattern of </a:t>
            </a:r>
            <a:r>
              <a:rPr dirty="0" sz="2200" spc="-5" b="1" i="1">
                <a:solidFill>
                  <a:srgbClr val="C00000"/>
                </a:solidFill>
                <a:latin typeface="Calibri"/>
                <a:cs typeface="Calibri"/>
              </a:rPr>
              <a:t>previous</a:t>
            </a:r>
            <a:r>
              <a:rPr dirty="0" sz="2200" spc="114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200" spc="-10" b="1">
                <a:latin typeface="Calibri"/>
                <a:cs typeface="Calibri"/>
              </a:rPr>
              <a:t>requests</a:t>
            </a:r>
            <a:endParaRPr sz="22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33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Thus, easy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measure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95244" y="2895600"/>
            <a:ext cx="2819400" cy="609600"/>
          </a:xfrm>
          <a:prstGeom prst="rect">
            <a:avLst/>
          </a:prstGeom>
          <a:solidFill>
            <a:srgbClr val="D4F0CF"/>
          </a:solidFill>
          <a:ln w="12192">
            <a:solidFill>
              <a:srgbClr val="000000"/>
            </a:solidFill>
          </a:ln>
        </p:spPr>
        <p:txBody>
          <a:bodyPr wrap="square" lIns="0" tIns="16256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280"/>
              </a:spcBef>
            </a:pPr>
            <a:r>
              <a:rPr dirty="0" sz="1600" spc="-10" b="1">
                <a:latin typeface="Calibri"/>
                <a:cs typeface="Calibri"/>
              </a:rPr>
              <a:t>Payload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914644" y="2895600"/>
            <a:ext cx="762000" cy="609600"/>
          </a:xfrm>
          <a:custGeom>
            <a:avLst/>
            <a:gdLst/>
            <a:ahLst/>
            <a:cxnLst/>
            <a:rect l="l" t="t" r="r" b="b"/>
            <a:pathLst>
              <a:path w="762000" h="609600">
                <a:moveTo>
                  <a:pt x="0" y="609600"/>
                </a:moveTo>
                <a:lnTo>
                  <a:pt x="762000" y="609600"/>
                </a:lnTo>
                <a:lnTo>
                  <a:pt x="762000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14644" y="2895600"/>
            <a:ext cx="762000" cy="609600"/>
          </a:xfrm>
          <a:custGeom>
            <a:avLst/>
            <a:gdLst/>
            <a:ahLst/>
            <a:cxnLst/>
            <a:rect l="l" t="t" r="r" b="b"/>
            <a:pathLst>
              <a:path w="762000" h="609600">
                <a:moveTo>
                  <a:pt x="0" y="609600"/>
                </a:moveTo>
                <a:lnTo>
                  <a:pt x="762000" y="609600"/>
                </a:lnTo>
                <a:lnTo>
                  <a:pt x="762000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33244" y="2895600"/>
            <a:ext cx="762000" cy="609600"/>
          </a:xfrm>
          <a:custGeom>
            <a:avLst/>
            <a:gdLst/>
            <a:ahLst/>
            <a:cxnLst/>
            <a:rect l="l" t="t" r="r" b="b"/>
            <a:pathLst>
              <a:path w="762000" h="609600">
                <a:moveTo>
                  <a:pt x="0" y="609600"/>
                </a:moveTo>
                <a:lnTo>
                  <a:pt x="762000" y="609600"/>
                </a:lnTo>
                <a:lnTo>
                  <a:pt x="762000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33244" y="2895600"/>
            <a:ext cx="762000" cy="609600"/>
          </a:xfrm>
          <a:custGeom>
            <a:avLst/>
            <a:gdLst/>
            <a:ahLst/>
            <a:cxnLst/>
            <a:rect l="l" t="t" r="r" b="b"/>
            <a:pathLst>
              <a:path w="762000" h="609600">
                <a:moveTo>
                  <a:pt x="0" y="609600"/>
                </a:moveTo>
                <a:lnTo>
                  <a:pt x="762000" y="609600"/>
                </a:lnTo>
                <a:lnTo>
                  <a:pt x="762000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7226934" y="2929889"/>
            <a:ext cx="1233170" cy="50673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12700" marR="5080">
              <a:lnSpc>
                <a:spcPts val="1870"/>
              </a:lnSpc>
              <a:spcBef>
                <a:spcPts val="200"/>
              </a:spcBef>
            </a:pPr>
            <a:r>
              <a:rPr dirty="0" sz="1600" spc="-15" b="1">
                <a:latin typeface="Calibri"/>
                <a:cs typeface="Calibri"/>
              </a:rPr>
              <a:t>Internal  </a:t>
            </a:r>
            <a:r>
              <a:rPr dirty="0" sz="1600" spc="-10" b="1">
                <a:latin typeface="Calibri"/>
                <a:cs typeface="Calibri"/>
              </a:rPr>
              <a:t>f</a:t>
            </a:r>
            <a:r>
              <a:rPr dirty="0" sz="1600" spc="-45" b="1">
                <a:latin typeface="Calibri"/>
                <a:cs typeface="Calibri"/>
              </a:rPr>
              <a:t>r</a:t>
            </a:r>
            <a:r>
              <a:rPr dirty="0" sz="1600" spc="-5" b="1">
                <a:latin typeface="Calibri"/>
                <a:cs typeface="Calibri"/>
              </a:rPr>
              <a:t>agme</a:t>
            </a:r>
            <a:r>
              <a:rPr dirty="0" sz="1600" spc="-20" b="1">
                <a:latin typeface="Calibri"/>
                <a:cs typeface="Calibri"/>
              </a:rPr>
              <a:t>nt</a:t>
            </a:r>
            <a:r>
              <a:rPr dirty="0" sz="1600" spc="-15" b="1">
                <a:latin typeface="Calibri"/>
                <a:cs typeface="Calibri"/>
              </a:rPr>
              <a:t>a</a:t>
            </a:r>
            <a:r>
              <a:rPr dirty="0" sz="1600" spc="-5" b="1">
                <a:latin typeface="Calibri"/>
                <a:cs typeface="Calibri"/>
              </a:rPr>
              <a:t>ti</a:t>
            </a:r>
            <a:r>
              <a:rPr dirty="0" sz="1600" b="1">
                <a:latin typeface="Calibri"/>
                <a:cs typeface="Calibri"/>
              </a:rPr>
              <a:t>o</a:t>
            </a:r>
            <a:r>
              <a:rPr dirty="0" sz="1600" spc="-5" b="1">
                <a:latin typeface="Calibri"/>
                <a:cs typeface="Calibri"/>
              </a:rPr>
              <a:t>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322314" y="3145282"/>
            <a:ext cx="765175" cy="114300"/>
          </a:xfrm>
          <a:custGeom>
            <a:avLst/>
            <a:gdLst/>
            <a:ahLst/>
            <a:cxnLst/>
            <a:rect l="l" t="t" r="r" b="b"/>
            <a:pathLst>
              <a:path w="765175" h="114300">
                <a:moveTo>
                  <a:pt x="114173" y="0"/>
                </a:moveTo>
                <a:lnTo>
                  <a:pt x="0" y="57403"/>
                </a:lnTo>
                <a:lnTo>
                  <a:pt x="114426" y="114300"/>
                </a:lnTo>
                <a:lnTo>
                  <a:pt x="114342" y="76200"/>
                </a:lnTo>
                <a:lnTo>
                  <a:pt x="95250" y="76200"/>
                </a:lnTo>
                <a:lnTo>
                  <a:pt x="95250" y="38100"/>
                </a:lnTo>
                <a:lnTo>
                  <a:pt x="114257" y="38063"/>
                </a:lnTo>
                <a:lnTo>
                  <a:pt x="114173" y="0"/>
                </a:lnTo>
                <a:close/>
              </a:path>
              <a:path w="765175" h="114300">
                <a:moveTo>
                  <a:pt x="114257" y="38063"/>
                </a:moveTo>
                <a:lnTo>
                  <a:pt x="95250" y="38100"/>
                </a:lnTo>
                <a:lnTo>
                  <a:pt x="95250" y="76200"/>
                </a:lnTo>
                <a:lnTo>
                  <a:pt x="114342" y="76163"/>
                </a:lnTo>
                <a:lnTo>
                  <a:pt x="114257" y="38063"/>
                </a:lnTo>
                <a:close/>
              </a:path>
              <a:path w="765175" h="114300">
                <a:moveTo>
                  <a:pt x="114342" y="76163"/>
                </a:moveTo>
                <a:lnTo>
                  <a:pt x="95250" y="76200"/>
                </a:lnTo>
                <a:lnTo>
                  <a:pt x="114342" y="76200"/>
                </a:lnTo>
                <a:close/>
              </a:path>
              <a:path w="765175" h="114300">
                <a:moveTo>
                  <a:pt x="765047" y="36829"/>
                </a:moveTo>
                <a:lnTo>
                  <a:pt x="114257" y="38063"/>
                </a:lnTo>
                <a:lnTo>
                  <a:pt x="114342" y="76163"/>
                </a:lnTo>
                <a:lnTo>
                  <a:pt x="765047" y="74929"/>
                </a:lnTo>
                <a:lnTo>
                  <a:pt x="765047" y="368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31720" y="2514600"/>
            <a:ext cx="4343400" cy="304800"/>
          </a:xfrm>
          <a:custGeom>
            <a:avLst/>
            <a:gdLst/>
            <a:ahLst/>
            <a:cxnLst/>
            <a:rect l="l" t="t" r="r" b="b"/>
            <a:pathLst>
              <a:path w="4343400" h="304800">
                <a:moveTo>
                  <a:pt x="0" y="304800"/>
                </a:moveTo>
                <a:lnTo>
                  <a:pt x="22644" y="251609"/>
                </a:lnTo>
                <a:lnTo>
                  <a:pt x="85126" y="206597"/>
                </a:lnTo>
                <a:lnTo>
                  <a:pt x="128750" y="188231"/>
                </a:lnTo>
                <a:lnTo>
                  <a:pt x="179267" y="173199"/>
                </a:lnTo>
                <a:lnTo>
                  <a:pt x="235654" y="161930"/>
                </a:lnTo>
                <a:lnTo>
                  <a:pt x="296889" y="154854"/>
                </a:lnTo>
                <a:lnTo>
                  <a:pt x="361950" y="152400"/>
                </a:lnTo>
                <a:lnTo>
                  <a:pt x="1809750" y="152400"/>
                </a:lnTo>
                <a:lnTo>
                  <a:pt x="1874810" y="149945"/>
                </a:lnTo>
                <a:lnTo>
                  <a:pt x="1936045" y="142869"/>
                </a:lnTo>
                <a:lnTo>
                  <a:pt x="1992432" y="131600"/>
                </a:lnTo>
                <a:lnTo>
                  <a:pt x="2042949" y="116568"/>
                </a:lnTo>
                <a:lnTo>
                  <a:pt x="2086573" y="98202"/>
                </a:lnTo>
                <a:lnTo>
                  <a:pt x="2122282" y="76933"/>
                </a:lnTo>
                <a:lnTo>
                  <a:pt x="2165868" y="27402"/>
                </a:lnTo>
                <a:lnTo>
                  <a:pt x="2171700" y="0"/>
                </a:lnTo>
                <a:lnTo>
                  <a:pt x="2177531" y="27402"/>
                </a:lnTo>
                <a:lnTo>
                  <a:pt x="2221117" y="76933"/>
                </a:lnTo>
                <a:lnTo>
                  <a:pt x="2256826" y="98202"/>
                </a:lnTo>
                <a:lnTo>
                  <a:pt x="2300450" y="116568"/>
                </a:lnTo>
                <a:lnTo>
                  <a:pt x="2350967" y="131600"/>
                </a:lnTo>
                <a:lnTo>
                  <a:pt x="2407354" y="142869"/>
                </a:lnTo>
                <a:lnTo>
                  <a:pt x="2468589" y="149945"/>
                </a:lnTo>
                <a:lnTo>
                  <a:pt x="2533650" y="152400"/>
                </a:lnTo>
                <a:lnTo>
                  <a:pt x="3981450" y="152400"/>
                </a:lnTo>
                <a:lnTo>
                  <a:pt x="4046510" y="154854"/>
                </a:lnTo>
                <a:lnTo>
                  <a:pt x="4107745" y="161930"/>
                </a:lnTo>
                <a:lnTo>
                  <a:pt x="4164132" y="173199"/>
                </a:lnTo>
                <a:lnTo>
                  <a:pt x="4214649" y="188231"/>
                </a:lnTo>
                <a:lnTo>
                  <a:pt x="4258273" y="206597"/>
                </a:lnTo>
                <a:lnTo>
                  <a:pt x="4293982" y="227866"/>
                </a:lnTo>
                <a:lnTo>
                  <a:pt x="4337568" y="277397"/>
                </a:lnTo>
                <a:lnTo>
                  <a:pt x="4343400" y="30480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59740" y="1195781"/>
            <a:ext cx="7386320" cy="1224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indent="-342900">
              <a:lnSpc>
                <a:spcPts val="2485"/>
              </a:lnSpc>
              <a:spcBef>
                <a:spcPts val="95"/>
              </a:spcBef>
              <a:buClr>
                <a:srgbClr val="990000"/>
              </a:buClr>
              <a:buSzPct val="59090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200" spc="-5" b="1">
                <a:latin typeface="Calibri"/>
                <a:cs typeface="Calibri"/>
              </a:rPr>
              <a:t>For a given block, </a:t>
            </a:r>
            <a:r>
              <a:rPr dirty="0" sz="2200" spc="-5" b="1" i="1">
                <a:solidFill>
                  <a:srgbClr val="C00000"/>
                </a:solidFill>
                <a:latin typeface="Calibri"/>
                <a:cs typeface="Calibri"/>
              </a:rPr>
              <a:t>internal fragmentation </a:t>
            </a:r>
            <a:r>
              <a:rPr dirty="0" sz="2200" spc="-5" b="1">
                <a:latin typeface="Calibri"/>
                <a:cs typeface="Calibri"/>
              </a:rPr>
              <a:t>occurs if </a:t>
            </a:r>
            <a:r>
              <a:rPr dirty="0" sz="2200" spc="-10" b="1">
                <a:latin typeface="Calibri"/>
                <a:cs typeface="Calibri"/>
              </a:rPr>
              <a:t>payload</a:t>
            </a:r>
            <a:r>
              <a:rPr dirty="0" sz="2200" spc="155" b="1">
                <a:latin typeface="Calibri"/>
                <a:cs typeface="Calibri"/>
              </a:rPr>
              <a:t> </a:t>
            </a:r>
            <a:r>
              <a:rPr dirty="0" sz="2200" spc="-5" b="1">
                <a:latin typeface="Calibri"/>
                <a:cs typeface="Calibri"/>
              </a:rPr>
              <a:t>is</a:t>
            </a:r>
            <a:endParaRPr sz="2200">
              <a:latin typeface="Calibri"/>
              <a:cs typeface="Calibri"/>
            </a:endParaRPr>
          </a:p>
          <a:p>
            <a:pPr marL="355600">
              <a:lnSpc>
                <a:spcPts val="2485"/>
              </a:lnSpc>
            </a:pPr>
            <a:r>
              <a:rPr dirty="0" sz="2200" spc="-5" b="1">
                <a:latin typeface="Calibri"/>
                <a:cs typeface="Calibri"/>
              </a:rPr>
              <a:t>smaller than block</a:t>
            </a:r>
            <a:r>
              <a:rPr dirty="0" sz="2200" b="1">
                <a:latin typeface="Calibri"/>
                <a:cs typeface="Calibri"/>
              </a:rPr>
              <a:t> </a:t>
            </a:r>
            <a:r>
              <a:rPr dirty="0" sz="2200" spc="-5" b="1">
                <a:latin typeface="Calibri"/>
                <a:cs typeface="Calibri"/>
              </a:rPr>
              <a:t>size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Times New Roman"/>
              <a:cs typeface="Times New Roman"/>
            </a:endParaRPr>
          </a:p>
          <a:p>
            <a:pPr algn="ctr" marL="701040">
              <a:lnSpc>
                <a:spcPct val="100000"/>
              </a:lnSpc>
              <a:spcBef>
                <a:spcPts val="5"/>
              </a:spcBef>
            </a:pPr>
            <a:r>
              <a:rPr dirty="0" sz="1600" spc="-5" b="1">
                <a:latin typeface="Calibri"/>
                <a:cs typeface="Calibri"/>
              </a:rPr>
              <a:t>Block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2101" y="2929889"/>
            <a:ext cx="1233170" cy="50673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12700" marR="5080">
              <a:lnSpc>
                <a:spcPts val="1870"/>
              </a:lnSpc>
              <a:spcBef>
                <a:spcPts val="200"/>
              </a:spcBef>
            </a:pPr>
            <a:r>
              <a:rPr dirty="0" sz="1600" spc="-15" b="1">
                <a:latin typeface="Calibri"/>
                <a:cs typeface="Calibri"/>
              </a:rPr>
              <a:t>Internal  </a:t>
            </a:r>
            <a:r>
              <a:rPr dirty="0" sz="1600" spc="-10" b="1">
                <a:latin typeface="Calibri"/>
                <a:cs typeface="Calibri"/>
              </a:rPr>
              <a:t>f</a:t>
            </a:r>
            <a:r>
              <a:rPr dirty="0" sz="1600" spc="-45" b="1">
                <a:latin typeface="Calibri"/>
                <a:cs typeface="Calibri"/>
              </a:rPr>
              <a:t>r</a:t>
            </a:r>
            <a:r>
              <a:rPr dirty="0" sz="1600" spc="-5" b="1">
                <a:latin typeface="Calibri"/>
                <a:cs typeface="Calibri"/>
              </a:rPr>
              <a:t>agme</a:t>
            </a:r>
            <a:r>
              <a:rPr dirty="0" sz="1600" spc="-25" b="1">
                <a:latin typeface="Calibri"/>
                <a:cs typeface="Calibri"/>
              </a:rPr>
              <a:t>n</a:t>
            </a:r>
            <a:r>
              <a:rPr dirty="0" sz="1600" spc="-20" b="1">
                <a:latin typeface="Calibri"/>
                <a:cs typeface="Calibri"/>
              </a:rPr>
              <a:t>t</a:t>
            </a:r>
            <a:r>
              <a:rPr dirty="0" sz="1600" spc="-15" b="1">
                <a:latin typeface="Calibri"/>
                <a:cs typeface="Calibri"/>
              </a:rPr>
              <a:t>a</a:t>
            </a:r>
            <a:r>
              <a:rPr dirty="0" sz="1600" spc="-5" b="1">
                <a:latin typeface="Calibri"/>
                <a:cs typeface="Calibri"/>
              </a:rPr>
              <a:t>ti</a:t>
            </a:r>
            <a:r>
              <a:rPr dirty="0" sz="1600" b="1">
                <a:latin typeface="Calibri"/>
                <a:cs typeface="Calibri"/>
              </a:rPr>
              <a:t>o</a:t>
            </a:r>
            <a:r>
              <a:rPr dirty="0" sz="1600" spc="-5" b="1">
                <a:latin typeface="Calibri"/>
                <a:cs typeface="Calibri"/>
              </a:rPr>
              <a:t>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058161" y="3145282"/>
            <a:ext cx="685800" cy="114300"/>
          </a:xfrm>
          <a:custGeom>
            <a:avLst/>
            <a:gdLst/>
            <a:ahLst/>
            <a:cxnLst/>
            <a:rect l="l" t="t" r="r" b="b"/>
            <a:pathLst>
              <a:path w="685800" h="114300">
                <a:moveTo>
                  <a:pt x="571457" y="76158"/>
                </a:moveTo>
                <a:lnTo>
                  <a:pt x="571373" y="114300"/>
                </a:lnTo>
                <a:lnTo>
                  <a:pt x="647998" y="76200"/>
                </a:lnTo>
                <a:lnTo>
                  <a:pt x="590550" y="76200"/>
                </a:lnTo>
                <a:lnTo>
                  <a:pt x="571457" y="76158"/>
                </a:lnTo>
                <a:close/>
              </a:path>
              <a:path w="685800" h="114300">
                <a:moveTo>
                  <a:pt x="571542" y="38059"/>
                </a:moveTo>
                <a:lnTo>
                  <a:pt x="571457" y="76158"/>
                </a:lnTo>
                <a:lnTo>
                  <a:pt x="590550" y="76200"/>
                </a:lnTo>
                <a:lnTo>
                  <a:pt x="590550" y="38100"/>
                </a:lnTo>
                <a:lnTo>
                  <a:pt x="571542" y="38059"/>
                </a:lnTo>
                <a:close/>
              </a:path>
              <a:path w="685800" h="114300">
                <a:moveTo>
                  <a:pt x="571626" y="0"/>
                </a:moveTo>
                <a:lnTo>
                  <a:pt x="571542" y="38059"/>
                </a:lnTo>
                <a:lnTo>
                  <a:pt x="590550" y="38100"/>
                </a:lnTo>
                <a:lnTo>
                  <a:pt x="590550" y="76200"/>
                </a:lnTo>
                <a:lnTo>
                  <a:pt x="647998" y="76200"/>
                </a:lnTo>
                <a:lnTo>
                  <a:pt x="685800" y="57403"/>
                </a:lnTo>
                <a:lnTo>
                  <a:pt x="571626" y="0"/>
                </a:lnTo>
                <a:close/>
              </a:path>
              <a:path w="685800" h="114300">
                <a:moveTo>
                  <a:pt x="0" y="36829"/>
                </a:moveTo>
                <a:lnTo>
                  <a:pt x="0" y="74929"/>
                </a:lnTo>
                <a:lnTo>
                  <a:pt x="571457" y="76158"/>
                </a:lnTo>
                <a:lnTo>
                  <a:pt x="571542" y="38059"/>
                </a:lnTo>
                <a:lnTo>
                  <a:pt x="0" y="368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5965" y="500887"/>
            <a:ext cx="450659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External</a:t>
            </a:r>
            <a:r>
              <a:rPr dirty="0" spc="-100"/>
              <a:t> </a:t>
            </a:r>
            <a:r>
              <a:rPr dirty="0"/>
              <a:t>Fragmentation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75589" y="1368044"/>
            <a:ext cx="7279005" cy="751205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marL="355600" marR="5080" indent="-342900">
              <a:lnSpc>
                <a:spcPts val="2830"/>
              </a:lnSpc>
              <a:spcBef>
                <a:spcPts val="235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Occurs when </a:t>
            </a:r>
            <a:r>
              <a:rPr dirty="0" sz="2400" b="1">
                <a:latin typeface="Calibri"/>
                <a:cs typeface="Calibri"/>
              </a:rPr>
              <a:t>there is </a:t>
            </a:r>
            <a:r>
              <a:rPr dirty="0" sz="2400" spc="-5" b="1">
                <a:latin typeface="Calibri"/>
                <a:cs typeface="Calibri"/>
              </a:rPr>
              <a:t>enough aggregate </a:t>
            </a:r>
            <a:r>
              <a:rPr dirty="0" sz="2400" b="1">
                <a:latin typeface="Calibri"/>
                <a:cs typeface="Calibri"/>
              </a:rPr>
              <a:t>heap </a:t>
            </a:r>
            <a:r>
              <a:rPr dirty="0" sz="2400" spc="-5" b="1">
                <a:latin typeface="Calibri"/>
                <a:cs typeface="Calibri"/>
              </a:rPr>
              <a:t>memory,  but </a:t>
            </a:r>
            <a:r>
              <a:rPr dirty="0" sz="2400" b="1">
                <a:latin typeface="Calibri"/>
                <a:cs typeface="Calibri"/>
              </a:rPr>
              <a:t>no single </a:t>
            </a:r>
            <a:r>
              <a:rPr dirty="0" sz="2400" spc="-5" b="1">
                <a:latin typeface="Calibri"/>
                <a:cs typeface="Calibri"/>
              </a:rPr>
              <a:t>free </a:t>
            </a:r>
            <a:r>
              <a:rPr dirty="0" sz="2400" b="1">
                <a:latin typeface="Calibri"/>
                <a:cs typeface="Calibri"/>
              </a:rPr>
              <a:t>block is large</a:t>
            </a:r>
            <a:r>
              <a:rPr dirty="0" sz="2400" spc="-10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enough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5589" y="5578692"/>
            <a:ext cx="5735955" cy="793115"/>
          </a:xfrm>
          <a:prstGeom prst="rect">
            <a:avLst/>
          </a:prstGeom>
        </p:spPr>
        <p:txBody>
          <a:bodyPr wrap="square" lIns="0" tIns="4699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7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Depends </a:t>
            </a:r>
            <a:r>
              <a:rPr dirty="0" sz="2400" b="1">
                <a:latin typeface="Calibri"/>
                <a:cs typeface="Calibri"/>
              </a:rPr>
              <a:t>on </a:t>
            </a:r>
            <a:r>
              <a:rPr dirty="0" sz="2400" spc="-5" b="1">
                <a:latin typeface="Calibri"/>
                <a:cs typeface="Calibri"/>
              </a:rPr>
              <a:t>the pattern </a:t>
            </a:r>
            <a:r>
              <a:rPr dirty="0" sz="2400" b="1">
                <a:latin typeface="Calibri"/>
                <a:cs typeface="Calibri"/>
              </a:rPr>
              <a:t>of </a:t>
            </a:r>
            <a:r>
              <a:rPr dirty="0" sz="2400" spc="-5" b="1">
                <a:latin typeface="Calibri"/>
                <a:cs typeface="Calibri"/>
              </a:rPr>
              <a:t>future</a:t>
            </a:r>
            <a:r>
              <a:rPr dirty="0" sz="2400" spc="-3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requests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44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Thus, difficult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measure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291840" y="2464307"/>
          <a:ext cx="5200015" cy="317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799"/>
                <a:gridCol w="304800"/>
                <a:gridCol w="304800"/>
                <a:gridCol w="304800"/>
                <a:gridCol w="304800"/>
                <a:gridCol w="304800"/>
              </a:tblGrid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291840" y="3073907"/>
          <a:ext cx="5200015" cy="317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799"/>
                <a:gridCol w="304800"/>
                <a:gridCol w="304800"/>
                <a:gridCol w="304800"/>
                <a:gridCol w="304800"/>
                <a:gridCol w="304800"/>
              </a:tblGrid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3291840" y="3683508"/>
          <a:ext cx="5200015" cy="317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799"/>
                <a:gridCol w="304800"/>
                <a:gridCol w="304800"/>
                <a:gridCol w="304800"/>
                <a:gridCol w="304800"/>
                <a:gridCol w="304800"/>
              </a:tblGrid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838200" y="2438400"/>
          <a:ext cx="2112645" cy="15792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458"/>
                <a:gridCol w="272672"/>
                <a:gridCol w="1407132"/>
              </a:tblGrid>
              <a:tr h="355600"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800" spc="-5" b="1">
                          <a:latin typeface="Courier New"/>
                          <a:cs typeface="Courier New"/>
                        </a:rPr>
                        <a:t>p1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B="0" marT="7620"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800" b="1">
                          <a:latin typeface="Courier New"/>
                          <a:cs typeface="Courier New"/>
                        </a:rPr>
                        <a:t>=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B="0" marT="7620"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3429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800" spc="-10" b="1">
                          <a:latin typeface="Courier New"/>
                          <a:cs typeface="Courier New"/>
                        </a:rPr>
                        <a:t>malloc(4)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B="0" marT="7620">
                    <a:solidFill>
                      <a:srgbClr val="F6F5BC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55600"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800" spc="-5" b="1">
                          <a:latin typeface="Courier New"/>
                          <a:cs typeface="Courier New"/>
                        </a:rPr>
                        <a:t>p2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B="0" marT="7620"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800" b="1">
                          <a:latin typeface="Courier New"/>
                          <a:cs typeface="Courier New"/>
                        </a:rPr>
                        <a:t>=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B="0" marT="7620"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3429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800" spc="-10" b="1">
                          <a:latin typeface="Courier New"/>
                          <a:cs typeface="Courier New"/>
                        </a:rPr>
                        <a:t>malloc(5)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B="0" marT="7620">
                    <a:solidFill>
                      <a:srgbClr val="D5D5F5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55600"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800" spc="-5" b="1">
                          <a:latin typeface="Courier New"/>
                          <a:cs typeface="Courier New"/>
                        </a:rPr>
                        <a:t>p3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B="0" marT="7620"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800" b="1">
                          <a:latin typeface="Courier New"/>
                          <a:cs typeface="Courier New"/>
                        </a:rPr>
                        <a:t>=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B="0" marT="7620"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330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800" spc="-10" b="1">
                          <a:latin typeface="Courier New"/>
                          <a:cs typeface="Courier New"/>
                        </a:rPr>
                        <a:t>malloc(6)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B="0" marT="7620">
                    <a:solidFill>
                      <a:srgbClr val="F0C6C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3291840" y="4293108"/>
          <a:ext cx="5200015" cy="317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799"/>
                <a:gridCol w="304800"/>
                <a:gridCol w="304800"/>
                <a:gridCol w="304800"/>
                <a:gridCol w="304800"/>
                <a:gridCol w="304800"/>
              </a:tblGrid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1" name="object 11"/>
          <p:cNvSpPr txBox="1"/>
          <p:nvPr/>
        </p:nvSpPr>
        <p:spPr>
          <a:xfrm>
            <a:off x="838200" y="4267200"/>
            <a:ext cx="1285240" cy="360045"/>
          </a:xfrm>
          <a:prstGeom prst="rect">
            <a:avLst/>
          </a:prstGeom>
          <a:solidFill>
            <a:srgbClr val="D5D5F5"/>
          </a:solidFill>
        </p:spPr>
        <p:txBody>
          <a:bodyPr wrap="square" lIns="0" tIns="825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65"/>
              </a:spcBef>
            </a:pPr>
            <a:r>
              <a:rPr dirty="0" sz="1800" spc="-10" b="1">
                <a:latin typeface="Courier New"/>
                <a:cs typeface="Courier New"/>
              </a:rPr>
              <a:t>free(p2)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38200" y="4876800"/>
            <a:ext cx="2112645" cy="355600"/>
          </a:xfrm>
          <a:prstGeom prst="rect">
            <a:avLst/>
          </a:prstGeom>
          <a:solidFill>
            <a:srgbClr val="D4F0CF"/>
          </a:solidFill>
        </p:spPr>
        <p:txBody>
          <a:bodyPr wrap="square" lIns="0" tIns="825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65"/>
              </a:spcBef>
            </a:pPr>
            <a:r>
              <a:rPr dirty="0" sz="1800" spc="-5" b="1">
                <a:latin typeface="Courier New"/>
                <a:cs typeface="Courier New"/>
              </a:rPr>
              <a:t>p4 </a:t>
            </a:r>
            <a:r>
              <a:rPr dirty="0" sz="1800" b="1">
                <a:latin typeface="Courier New"/>
                <a:cs typeface="Courier New"/>
              </a:rPr>
              <a:t>=</a:t>
            </a:r>
            <a:r>
              <a:rPr dirty="0" sz="1800" spc="-100" b="1">
                <a:latin typeface="Courier New"/>
                <a:cs typeface="Courier New"/>
              </a:rPr>
              <a:t> </a:t>
            </a:r>
            <a:r>
              <a:rPr dirty="0" sz="1800" spc="-10" b="1">
                <a:latin typeface="Courier New"/>
                <a:cs typeface="Courier New"/>
              </a:rPr>
              <a:t>malloc(6)</a:t>
            </a:r>
            <a:endParaRPr sz="18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79775" y="4797044"/>
            <a:ext cx="43059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Oops! (what would happen</a:t>
            </a:r>
            <a:r>
              <a:rPr dirty="0" sz="2400" spc="-10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 spc="-10" b="1" i="1">
                <a:solidFill>
                  <a:srgbClr val="C00000"/>
                </a:solidFill>
                <a:latin typeface="Calibri"/>
                <a:cs typeface="Calibri"/>
              </a:rPr>
              <a:t>now?)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5965" y="500887"/>
            <a:ext cx="43573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Implementation</a:t>
            </a:r>
            <a:r>
              <a:rPr dirty="0" spc="-85"/>
              <a:t> </a:t>
            </a:r>
            <a:r>
              <a:rPr dirty="0"/>
              <a:t>Issues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75589" y="1375663"/>
            <a:ext cx="7719059" cy="50012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marR="211454" indent="-3429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b="1">
                <a:latin typeface="Calibri"/>
                <a:cs typeface="Calibri"/>
              </a:rPr>
              <a:t>How do </a:t>
            </a:r>
            <a:r>
              <a:rPr dirty="0" sz="2400" spc="-5" b="1">
                <a:latin typeface="Calibri"/>
                <a:cs typeface="Calibri"/>
              </a:rPr>
              <a:t>we </a:t>
            </a:r>
            <a:r>
              <a:rPr dirty="0" sz="2400" b="1">
                <a:latin typeface="Calibri"/>
                <a:cs typeface="Calibri"/>
              </a:rPr>
              <a:t>know how </a:t>
            </a:r>
            <a:r>
              <a:rPr dirty="0" sz="2400" spc="-5" b="1">
                <a:latin typeface="Calibri"/>
                <a:cs typeface="Calibri"/>
              </a:rPr>
              <a:t>much memory </a:t>
            </a:r>
            <a:r>
              <a:rPr dirty="0" sz="2400" b="1">
                <a:latin typeface="Calibri"/>
                <a:cs typeface="Calibri"/>
              </a:rPr>
              <a:t>to </a:t>
            </a:r>
            <a:r>
              <a:rPr dirty="0" sz="2400" spc="-5" b="1">
                <a:latin typeface="Calibri"/>
                <a:cs typeface="Calibri"/>
              </a:rPr>
              <a:t>free given just</a:t>
            </a:r>
            <a:r>
              <a:rPr dirty="0" sz="2400" spc="-13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a  </a:t>
            </a:r>
            <a:r>
              <a:rPr dirty="0" sz="2400" spc="-5" b="1">
                <a:latin typeface="Calibri"/>
                <a:cs typeface="Calibri"/>
              </a:rPr>
              <a:t>pointer?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990000"/>
              </a:buClr>
              <a:buFont typeface="Wingdings 2"/>
              <a:buChar char=""/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b="1">
                <a:latin typeface="Calibri"/>
                <a:cs typeface="Calibri"/>
              </a:rPr>
              <a:t>How do </a:t>
            </a:r>
            <a:r>
              <a:rPr dirty="0" sz="2400" spc="-5" b="1">
                <a:latin typeface="Calibri"/>
                <a:cs typeface="Calibri"/>
              </a:rPr>
              <a:t>we keep </a:t>
            </a:r>
            <a:r>
              <a:rPr dirty="0" sz="2400" b="1">
                <a:latin typeface="Calibri"/>
                <a:cs typeface="Calibri"/>
              </a:rPr>
              <a:t>track of </a:t>
            </a:r>
            <a:r>
              <a:rPr dirty="0" sz="2400" spc="-5" b="1">
                <a:latin typeface="Calibri"/>
                <a:cs typeface="Calibri"/>
              </a:rPr>
              <a:t>the free</a:t>
            </a:r>
            <a:r>
              <a:rPr dirty="0" sz="2400" spc="-6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blocks?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990000"/>
              </a:buClr>
              <a:buFont typeface="Wingdings 2"/>
              <a:buChar char=""/>
            </a:pPr>
            <a:endParaRPr sz="35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What </a:t>
            </a:r>
            <a:r>
              <a:rPr dirty="0" sz="2400" b="1">
                <a:latin typeface="Calibri"/>
                <a:cs typeface="Calibri"/>
              </a:rPr>
              <a:t>do </a:t>
            </a:r>
            <a:r>
              <a:rPr dirty="0" sz="2400" spc="-5" b="1">
                <a:latin typeface="Calibri"/>
                <a:cs typeface="Calibri"/>
              </a:rPr>
              <a:t>we </a:t>
            </a:r>
            <a:r>
              <a:rPr dirty="0" sz="2400" b="1">
                <a:latin typeface="Calibri"/>
                <a:cs typeface="Calibri"/>
              </a:rPr>
              <a:t>do </a:t>
            </a:r>
            <a:r>
              <a:rPr dirty="0" sz="2400" spc="-5" b="1">
                <a:latin typeface="Calibri"/>
                <a:cs typeface="Calibri"/>
              </a:rPr>
              <a:t>with the extra </a:t>
            </a:r>
            <a:r>
              <a:rPr dirty="0" sz="2400" b="1">
                <a:latin typeface="Calibri"/>
                <a:cs typeface="Calibri"/>
              </a:rPr>
              <a:t>space </a:t>
            </a:r>
            <a:r>
              <a:rPr dirty="0" sz="2400" spc="-5" b="1">
                <a:latin typeface="Calibri"/>
                <a:cs typeface="Calibri"/>
              </a:rPr>
              <a:t>when allocating </a:t>
            </a:r>
            <a:r>
              <a:rPr dirty="0" sz="2400" b="1">
                <a:latin typeface="Calibri"/>
                <a:cs typeface="Calibri"/>
              </a:rPr>
              <a:t>a  </a:t>
            </a:r>
            <a:r>
              <a:rPr dirty="0" sz="2400" spc="-5" b="1">
                <a:latin typeface="Calibri"/>
                <a:cs typeface="Calibri"/>
              </a:rPr>
              <a:t>structure that </a:t>
            </a:r>
            <a:r>
              <a:rPr dirty="0" sz="2400" b="1">
                <a:latin typeface="Calibri"/>
                <a:cs typeface="Calibri"/>
              </a:rPr>
              <a:t>is smaller </a:t>
            </a:r>
            <a:r>
              <a:rPr dirty="0" sz="2400" spc="-5" b="1">
                <a:latin typeface="Calibri"/>
                <a:cs typeface="Calibri"/>
              </a:rPr>
              <a:t>than the free </a:t>
            </a:r>
            <a:r>
              <a:rPr dirty="0" sz="2400" b="1">
                <a:latin typeface="Calibri"/>
                <a:cs typeface="Calibri"/>
              </a:rPr>
              <a:t>block it is </a:t>
            </a:r>
            <a:r>
              <a:rPr dirty="0" sz="2400" spc="-5" b="1">
                <a:latin typeface="Calibri"/>
                <a:cs typeface="Calibri"/>
              </a:rPr>
              <a:t>placed</a:t>
            </a:r>
            <a:r>
              <a:rPr dirty="0" sz="2400" spc="-2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in?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990000"/>
              </a:buClr>
              <a:buFont typeface="Wingdings 2"/>
              <a:buChar char=""/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b="1">
                <a:latin typeface="Calibri"/>
                <a:cs typeface="Calibri"/>
              </a:rPr>
              <a:t>How do </a:t>
            </a:r>
            <a:r>
              <a:rPr dirty="0" sz="2400" spc="-5" b="1">
                <a:latin typeface="Calibri"/>
                <a:cs typeface="Calibri"/>
              </a:rPr>
              <a:t>we pick </a:t>
            </a:r>
            <a:r>
              <a:rPr dirty="0" sz="2400" b="1">
                <a:latin typeface="Calibri"/>
                <a:cs typeface="Calibri"/>
              </a:rPr>
              <a:t>a </a:t>
            </a:r>
            <a:r>
              <a:rPr dirty="0" sz="2400" spc="-5" b="1">
                <a:latin typeface="Calibri"/>
                <a:cs typeface="Calibri"/>
              </a:rPr>
              <a:t>block </a:t>
            </a:r>
            <a:r>
              <a:rPr dirty="0" sz="2400" b="1">
                <a:latin typeface="Calibri"/>
                <a:cs typeface="Calibri"/>
              </a:rPr>
              <a:t>to </a:t>
            </a:r>
            <a:r>
              <a:rPr dirty="0" sz="2400" spc="-5" b="1">
                <a:latin typeface="Calibri"/>
                <a:cs typeface="Calibri"/>
              </a:rPr>
              <a:t>use for </a:t>
            </a:r>
            <a:r>
              <a:rPr dirty="0" sz="2400" b="1">
                <a:latin typeface="Calibri"/>
                <a:cs typeface="Calibri"/>
              </a:rPr>
              <a:t>allocation </a:t>
            </a:r>
            <a:r>
              <a:rPr dirty="0" sz="2400" spc="-5" b="1">
                <a:latin typeface="Calibri"/>
                <a:cs typeface="Calibri"/>
              </a:rPr>
              <a:t>--</a:t>
            </a:r>
            <a:r>
              <a:rPr dirty="0" sz="2400" spc="-10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many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dirty="0" sz="2400" spc="-5" b="1">
                <a:latin typeface="Calibri"/>
                <a:cs typeface="Calibri"/>
              </a:rPr>
              <a:t>might</a:t>
            </a:r>
            <a:r>
              <a:rPr dirty="0" sz="2400" spc="-85" b="1">
                <a:latin typeface="Calibri"/>
                <a:cs typeface="Calibri"/>
              </a:rPr>
              <a:t> </a:t>
            </a:r>
            <a:r>
              <a:rPr dirty="0" sz="2400" spc="-10" b="1">
                <a:latin typeface="Calibri"/>
                <a:cs typeface="Calibri"/>
              </a:rPr>
              <a:t>fit?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b="1">
                <a:latin typeface="Calibri"/>
                <a:cs typeface="Calibri"/>
              </a:rPr>
              <a:t>How do </a:t>
            </a:r>
            <a:r>
              <a:rPr dirty="0" sz="2400" spc="-5" b="1">
                <a:latin typeface="Calibri"/>
                <a:cs typeface="Calibri"/>
              </a:rPr>
              <a:t>we reinsert freed</a:t>
            </a:r>
            <a:r>
              <a:rPr dirty="0" sz="2400" spc="-8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block?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5965" y="500887"/>
            <a:ext cx="52959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Knowing How </a:t>
            </a:r>
            <a:r>
              <a:rPr dirty="0" spc="-5"/>
              <a:t>Much </a:t>
            </a:r>
            <a:r>
              <a:rPr dirty="0"/>
              <a:t>to</a:t>
            </a:r>
            <a:r>
              <a:rPr dirty="0" spc="-50"/>
              <a:t> </a:t>
            </a:r>
            <a:r>
              <a:rPr dirty="0" spc="-5"/>
              <a:t>Free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75589" y="1332359"/>
            <a:ext cx="6867525" cy="1541145"/>
          </a:xfrm>
          <a:prstGeom prst="rect">
            <a:avLst/>
          </a:prstGeom>
        </p:spPr>
        <p:txBody>
          <a:bodyPr wrap="square" lIns="0" tIns="5588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4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Standard</a:t>
            </a:r>
            <a:r>
              <a:rPr dirty="0" sz="2400" spc="-4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method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50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Keep the length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5">
                <a:latin typeface="Calibri"/>
                <a:cs typeface="Calibri"/>
              </a:rPr>
              <a:t>block in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5">
                <a:latin typeface="Calibri"/>
                <a:cs typeface="Calibri"/>
              </a:rPr>
              <a:t>word preceding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block.</a:t>
            </a:r>
            <a:endParaRPr sz="20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480"/>
              </a:spcBef>
              <a:buSzPct val="80000"/>
              <a:buFont typeface="Wingdings"/>
              <a:buChar char=""/>
              <a:tabLst>
                <a:tab pos="1155700" algn="l"/>
                <a:tab pos="1156335" algn="l"/>
              </a:tabLst>
            </a:pPr>
            <a:r>
              <a:rPr dirty="0" sz="2000" spc="-5">
                <a:latin typeface="Calibri"/>
                <a:cs typeface="Calibri"/>
              </a:rPr>
              <a:t>This </a:t>
            </a:r>
            <a:r>
              <a:rPr dirty="0" sz="2000">
                <a:latin typeface="Calibri"/>
                <a:cs typeface="Calibri"/>
              </a:rPr>
              <a:t>word is </a:t>
            </a:r>
            <a:r>
              <a:rPr dirty="0" sz="2000" spc="-5">
                <a:latin typeface="Calibri"/>
                <a:cs typeface="Calibri"/>
              </a:rPr>
              <a:t>often called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5" b="1" i="1">
                <a:solidFill>
                  <a:srgbClr val="C00000"/>
                </a:solidFill>
                <a:latin typeface="Calibri"/>
                <a:cs typeface="Calibri"/>
              </a:rPr>
              <a:t>header field </a:t>
            </a:r>
            <a:r>
              <a:rPr dirty="0" sz="2000" spc="-5">
                <a:latin typeface="Calibri"/>
                <a:cs typeface="Calibri"/>
              </a:rPr>
              <a:t>or </a:t>
            </a:r>
            <a:r>
              <a:rPr dirty="0" sz="2000" spc="-5" b="1" i="1">
                <a:solidFill>
                  <a:srgbClr val="C00000"/>
                </a:solidFill>
                <a:latin typeface="Calibri"/>
                <a:cs typeface="Calibri"/>
              </a:rPr>
              <a:t>header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48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Requires </a:t>
            </a:r>
            <a:r>
              <a:rPr dirty="0" sz="2000" spc="-5">
                <a:latin typeface="Calibri"/>
                <a:cs typeface="Calibri"/>
              </a:rPr>
              <a:t>an extra word for every allocated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block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7120" y="4563871"/>
            <a:ext cx="17335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ourier New"/>
                <a:cs typeface="Courier New"/>
              </a:rPr>
              <a:t>p0 =</a:t>
            </a:r>
            <a:r>
              <a:rPr dirty="0" sz="1600" spc="-70" b="1">
                <a:latin typeface="Courier New"/>
                <a:cs typeface="Courier New"/>
              </a:rPr>
              <a:t> </a:t>
            </a:r>
            <a:r>
              <a:rPr dirty="0" sz="1600" spc="-5" b="1">
                <a:latin typeface="Courier New"/>
                <a:cs typeface="Courier New"/>
              </a:rPr>
              <a:t>malloc(4)</a:t>
            </a:r>
            <a:endParaRPr sz="1600">
              <a:latin typeface="Courier New"/>
              <a:cs typeface="Courier New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505455" y="3422903"/>
          <a:ext cx="5200015" cy="317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5488304" y="3962527"/>
            <a:ext cx="269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ourier New"/>
                <a:cs typeface="Courier New"/>
              </a:rPr>
              <a:t>p0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511551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816351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121151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121151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425952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425952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730752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035552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340352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340352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645152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645152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949952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949952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559552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D4F0C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559552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864352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D4F0C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864352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169152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D4F0C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169152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473952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D4F0C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473952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778752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083552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083552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779514" y="4395978"/>
            <a:ext cx="1905" cy="685800"/>
          </a:xfrm>
          <a:custGeom>
            <a:avLst/>
            <a:gdLst/>
            <a:ahLst/>
            <a:cxnLst/>
            <a:rect l="l" t="t" r="r" b="b"/>
            <a:pathLst>
              <a:path w="1904" h="685800">
                <a:moveTo>
                  <a:pt x="0" y="0"/>
                </a:moveTo>
                <a:lnTo>
                  <a:pt x="1524" y="685800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436369" y="5775147"/>
            <a:ext cx="100139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latin typeface="Courier New"/>
                <a:cs typeface="Courier New"/>
              </a:rPr>
              <a:t>f</a:t>
            </a:r>
            <a:r>
              <a:rPr dirty="0" sz="1600" spc="-5" b="1">
                <a:latin typeface="Courier New"/>
                <a:cs typeface="Courier New"/>
              </a:rPr>
              <a:t>r</a:t>
            </a:r>
            <a:r>
              <a:rPr dirty="0" sz="1600" spc="-10" b="1">
                <a:latin typeface="Courier New"/>
                <a:cs typeface="Courier New"/>
              </a:rPr>
              <a:t>e</a:t>
            </a:r>
            <a:r>
              <a:rPr dirty="0" sz="1600" spc="-5" b="1">
                <a:latin typeface="Courier New"/>
                <a:cs typeface="Courier New"/>
              </a:rPr>
              <a:t>e</a:t>
            </a:r>
            <a:r>
              <a:rPr dirty="0" sz="1600" spc="-10" b="1">
                <a:latin typeface="Courier New"/>
                <a:cs typeface="Courier New"/>
              </a:rPr>
              <a:t>(</a:t>
            </a:r>
            <a:r>
              <a:rPr dirty="0" sz="1600" spc="-5" b="1">
                <a:latin typeface="Courier New"/>
                <a:cs typeface="Courier New"/>
              </a:rPr>
              <a:t>p</a:t>
            </a:r>
            <a:r>
              <a:rPr dirty="0" sz="1600" spc="0" b="1">
                <a:latin typeface="Courier New"/>
                <a:cs typeface="Courier New"/>
              </a:rPr>
              <a:t>0</a:t>
            </a:r>
            <a:r>
              <a:rPr dirty="0" sz="1600" spc="-5" b="1">
                <a:latin typeface="Courier New"/>
                <a:cs typeface="Courier New"/>
              </a:rPr>
              <a:t>)</a:t>
            </a:r>
            <a:endParaRPr sz="1600">
              <a:latin typeface="Courier New"/>
              <a:cs typeface="Courier New"/>
            </a:endParaRPr>
          </a:p>
        </p:txBody>
      </p:sp>
      <p:graphicFrame>
        <p:nvGraphicFramePr>
          <p:cNvPr id="35" name="object 35"/>
          <p:cNvGraphicFramePr>
            <a:graphicFrameLocks noGrp="1"/>
          </p:cNvGraphicFramePr>
          <p:nvPr/>
        </p:nvGraphicFramePr>
        <p:xfrm>
          <a:off x="2505455" y="5785103"/>
          <a:ext cx="5200015" cy="317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36" name="object 36"/>
          <p:cNvSpPr txBox="1"/>
          <p:nvPr/>
        </p:nvSpPr>
        <p:spPr>
          <a:xfrm>
            <a:off x="4989957" y="5352669"/>
            <a:ext cx="83311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block</a:t>
            </a:r>
            <a:r>
              <a:rPr dirty="0" sz="1600" spc="-75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size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146672" y="5352669"/>
            <a:ext cx="6959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latin typeface="Calibri"/>
                <a:cs typeface="Calibri"/>
              </a:rPr>
              <a:t>payload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575553" y="4267834"/>
            <a:ext cx="78105" cy="305435"/>
          </a:xfrm>
          <a:custGeom>
            <a:avLst/>
            <a:gdLst/>
            <a:ahLst/>
            <a:cxnLst/>
            <a:rect l="l" t="t" r="r" b="b"/>
            <a:pathLst>
              <a:path w="78104" h="305435">
                <a:moveTo>
                  <a:pt x="25904" y="227330"/>
                </a:moveTo>
                <a:lnTo>
                  <a:pt x="0" y="227583"/>
                </a:lnTo>
                <a:lnTo>
                  <a:pt x="39624" y="304926"/>
                </a:lnTo>
                <a:lnTo>
                  <a:pt x="71157" y="240283"/>
                </a:lnTo>
                <a:lnTo>
                  <a:pt x="26035" y="240283"/>
                </a:lnTo>
                <a:lnTo>
                  <a:pt x="25904" y="227330"/>
                </a:lnTo>
                <a:close/>
              </a:path>
              <a:path w="78104" h="305435">
                <a:moveTo>
                  <a:pt x="51812" y="227076"/>
                </a:moveTo>
                <a:lnTo>
                  <a:pt x="25904" y="227330"/>
                </a:lnTo>
                <a:lnTo>
                  <a:pt x="26035" y="240283"/>
                </a:lnTo>
                <a:lnTo>
                  <a:pt x="51943" y="240029"/>
                </a:lnTo>
                <a:lnTo>
                  <a:pt x="51812" y="227076"/>
                </a:lnTo>
                <a:close/>
              </a:path>
              <a:path w="78104" h="305435">
                <a:moveTo>
                  <a:pt x="77724" y="226821"/>
                </a:moveTo>
                <a:lnTo>
                  <a:pt x="51812" y="227076"/>
                </a:lnTo>
                <a:lnTo>
                  <a:pt x="51943" y="240029"/>
                </a:lnTo>
                <a:lnTo>
                  <a:pt x="26035" y="240283"/>
                </a:lnTo>
                <a:lnTo>
                  <a:pt x="71157" y="240283"/>
                </a:lnTo>
                <a:lnTo>
                  <a:pt x="77724" y="226821"/>
                </a:lnTo>
                <a:close/>
              </a:path>
              <a:path w="78104" h="305435">
                <a:moveTo>
                  <a:pt x="49530" y="0"/>
                </a:moveTo>
                <a:lnTo>
                  <a:pt x="23622" y="253"/>
                </a:lnTo>
                <a:lnTo>
                  <a:pt x="25904" y="227330"/>
                </a:lnTo>
                <a:lnTo>
                  <a:pt x="51812" y="227076"/>
                </a:lnTo>
                <a:lnTo>
                  <a:pt x="495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254752" y="4572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5276088" y="4578096"/>
            <a:ext cx="277495" cy="292735"/>
          </a:xfrm>
          <a:prstGeom prst="rect">
            <a:avLst/>
          </a:prstGeom>
          <a:solidFill>
            <a:srgbClr val="F0C6C6"/>
          </a:solidFill>
        </p:spPr>
        <p:txBody>
          <a:bodyPr wrap="square" lIns="0" tIns="10795" rIns="0" bIns="0" rtlCol="0" vert="horz">
            <a:spAutoFit/>
          </a:bodyPr>
          <a:lstStyle/>
          <a:p>
            <a:pPr marL="80010">
              <a:lnSpc>
                <a:spcPct val="100000"/>
              </a:lnSpc>
              <a:spcBef>
                <a:spcPts val="85"/>
              </a:spcBef>
            </a:pPr>
            <a:r>
              <a:rPr dirty="0" sz="1600" spc="-5" b="1">
                <a:latin typeface="Calibri"/>
                <a:cs typeface="Calibri"/>
              </a:rPr>
              <a:t>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255514" y="4395978"/>
            <a:ext cx="1905" cy="685800"/>
          </a:xfrm>
          <a:custGeom>
            <a:avLst/>
            <a:gdLst/>
            <a:ahLst/>
            <a:cxnLst/>
            <a:rect l="l" t="t" r="r" b="b"/>
            <a:pathLst>
              <a:path w="1904" h="685800">
                <a:moveTo>
                  <a:pt x="0" y="0"/>
                </a:moveTo>
                <a:lnTo>
                  <a:pt x="1524" y="685800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355971" y="4876800"/>
            <a:ext cx="103505" cy="457200"/>
          </a:xfrm>
          <a:custGeom>
            <a:avLst/>
            <a:gdLst/>
            <a:ahLst/>
            <a:cxnLst/>
            <a:rect l="l" t="t" r="r" b="b"/>
            <a:pathLst>
              <a:path w="103504" h="457200">
                <a:moveTo>
                  <a:pt x="51373" y="25109"/>
                </a:moveTo>
                <a:lnTo>
                  <a:pt x="45085" y="36017"/>
                </a:lnTo>
                <a:lnTo>
                  <a:pt x="47370" y="457200"/>
                </a:lnTo>
                <a:lnTo>
                  <a:pt x="60070" y="457200"/>
                </a:lnTo>
                <a:lnTo>
                  <a:pt x="57784" y="35971"/>
                </a:lnTo>
                <a:lnTo>
                  <a:pt x="51373" y="25109"/>
                </a:lnTo>
                <a:close/>
              </a:path>
              <a:path w="103504" h="457200">
                <a:moveTo>
                  <a:pt x="51180" y="0"/>
                </a:moveTo>
                <a:lnTo>
                  <a:pt x="1777" y="85851"/>
                </a:lnTo>
                <a:lnTo>
                  <a:pt x="0" y="88900"/>
                </a:lnTo>
                <a:lnTo>
                  <a:pt x="1015" y="92710"/>
                </a:lnTo>
                <a:lnTo>
                  <a:pt x="7112" y="96266"/>
                </a:lnTo>
                <a:lnTo>
                  <a:pt x="10921" y="95250"/>
                </a:lnTo>
                <a:lnTo>
                  <a:pt x="12700" y="92201"/>
                </a:lnTo>
                <a:lnTo>
                  <a:pt x="45085" y="36017"/>
                </a:lnTo>
                <a:lnTo>
                  <a:pt x="44957" y="12573"/>
                </a:lnTo>
                <a:lnTo>
                  <a:pt x="58608" y="12573"/>
                </a:lnTo>
                <a:lnTo>
                  <a:pt x="51180" y="0"/>
                </a:lnTo>
                <a:close/>
              </a:path>
              <a:path w="103504" h="457200">
                <a:moveTo>
                  <a:pt x="58608" y="12573"/>
                </a:moveTo>
                <a:lnTo>
                  <a:pt x="57657" y="12573"/>
                </a:lnTo>
                <a:lnTo>
                  <a:pt x="57726" y="25109"/>
                </a:lnTo>
                <a:lnTo>
                  <a:pt x="57812" y="36017"/>
                </a:lnTo>
                <a:lnTo>
                  <a:pt x="90677" y="91693"/>
                </a:lnTo>
                <a:lnTo>
                  <a:pt x="92455" y="94742"/>
                </a:lnTo>
                <a:lnTo>
                  <a:pt x="96392" y="95757"/>
                </a:lnTo>
                <a:lnTo>
                  <a:pt x="99313" y="93980"/>
                </a:lnTo>
                <a:lnTo>
                  <a:pt x="102362" y="92201"/>
                </a:lnTo>
                <a:lnTo>
                  <a:pt x="103377" y="88264"/>
                </a:lnTo>
                <a:lnTo>
                  <a:pt x="101600" y="85343"/>
                </a:lnTo>
                <a:lnTo>
                  <a:pt x="58608" y="12573"/>
                </a:lnTo>
                <a:close/>
              </a:path>
              <a:path w="103504" h="457200">
                <a:moveTo>
                  <a:pt x="57657" y="12573"/>
                </a:moveTo>
                <a:lnTo>
                  <a:pt x="44957" y="12573"/>
                </a:lnTo>
                <a:lnTo>
                  <a:pt x="45085" y="36017"/>
                </a:lnTo>
                <a:lnTo>
                  <a:pt x="51373" y="25109"/>
                </a:lnTo>
                <a:lnTo>
                  <a:pt x="45846" y="15748"/>
                </a:lnTo>
                <a:lnTo>
                  <a:pt x="57675" y="15748"/>
                </a:lnTo>
                <a:lnTo>
                  <a:pt x="57657" y="12573"/>
                </a:lnTo>
                <a:close/>
              </a:path>
              <a:path w="103504" h="457200">
                <a:moveTo>
                  <a:pt x="57675" y="15748"/>
                </a:moveTo>
                <a:lnTo>
                  <a:pt x="56768" y="15748"/>
                </a:lnTo>
                <a:lnTo>
                  <a:pt x="51373" y="25109"/>
                </a:lnTo>
                <a:lnTo>
                  <a:pt x="57784" y="35971"/>
                </a:lnTo>
                <a:lnTo>
                  <a:pt x="57675" y="15748"/>
                </a:lnTo>
                <a:close/>
              </a:path>
              <a:path w="103504" h="457200">
                <a:moveTo>
                  <a:pt x="56768" y="15748"/>
                </a:moveTo>
                <a:lnTo>
                  <a:pt x="45846" y="15748"/>
                </a:lnTo>
                <a:lnTo>
                  <a:pt x="51373" y="25109"/>
                </a:lnTo>
                <a:lnTo>
                  <a:pt x="56768" y="157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711952" y="4876672"/>
            <a:ext cx="789305" cy="462915"/>
          </a:xfrm>
          <a:custGeom>
            <a:avLst/>
            <a:gdLst/>
            <a:ahLst/>
            <a:cxnLst/>
            <a:rect l="l" t="t" r="r" b="b"/>
            <a:pathLst>
              <a:path w="789304" h="462914">
                <a:moveTo>
                  <a:pt x="34343" y="12793"/>
                </a:moveTo>
                <a:lnTo>
                  <a:pt x="21783" y="12811"/>
                </a:lnTo>
                <a:lnTo>
                  <a:pt x="28027" y="23806"/>
                </a:lnTo>
                <a:lnTo>
                  <a:pt x="782827" y="462788"/>
                </a:lnTo>
                <a:lnTo>
                  <a:pt x="789177" y="451865"/>
                </a:lnTo>
                <a:lnTo>
                  <a:pt x="34343" y="12793"/>
                </a:lnTo>
                <a:close/>
              </a:path>
              <a:path w="789304" h="462914">
                <a:moveTo>
                  <a:pt x="102615" y="0"/>
                </a:moveTo>
                <a:lnTo>
                  <a:pt x="0" y="126"/>
                </a:lnTo>
                <a:lnTo>
                  <a:pt x="48895" y="86359"/>
                </a:lnTo>
                <a:lnTo>
                  <a:pt x="50546" y="89407"/>
                </a:lnTo>
                <a:lnTo>
                  <a:pt x="54483" y="90424"/>
                </a:lnTo>
                <a:lnTo>
                  <a:pt x="57531" y="88645"/>
                </a:lnTo>
                <a:lnTo>
                  <a:pt x="60578" y="86994"/>
                </a:lnTo>
                <a:lnTo>
                  <a:pt x="61595" y="83057"/>
                </a:lnTo>
                <a:lnTo>
                  <a:pt x="59944" y="80009"/>
                </a:lnTo>
                <a:lnTo>
                  <a:pt x="28027" y="23806"/>
                </a:lnTo>
                <a:lnTo>
                  <a:pt x="7620" y="11937"/>
                </a:lnTo>
                <a:lnTo>
                  <a:pt x="14097" y="1015"/>
                </a:lnTo>
                <a:lnTo>
                  <a:pt x="103631" y="1015"/>
                </a:lnTo>
                <a:lnTo>
                  <a:pt x="102615" y="0"/>
                </a:lnTo>
                <a:close/>
              </a:path>
              <a:path w="789304" h="462914">
                <a:moveTo>
                  <a:pt x="14097" y="1015"/>
                </a:moveTo>
                <a:lnTo>
                  <a:pt x="7620" y="11937"/>
                </a:lnTo>
                <a:lnTo>
                  <a:pt x="28027" y="23806"/>
                </a:lnTo>
                <a:lnTo>
                  <a:pt x="21792" y="12826"/>
                </a:lnTo>
                <a:lnTo>
                  <a:pt x="10922" y="12826"/>
                </a:lnTo>
                <a:lnTo>
                  <a:pt x="16383" y="3301"/>
                </a:lnTo>
                <a:lnTo>
                  <a:pt x="18026" y="3301"/>
                </a:lnTo>
                <a:lnTo>
                  <a:pt x="14097" y="1015"/>
                </a:lnTo>
                <a:close/>
              </a:path>
              <a:path w="789304" h="462914">
                <a:moveTo>
                  <a:pt x="16383" y="3301"/>
                </a:moveTo>
                <a:lnTo>
                  <a:pt x="10922" y="12826"/>
                </a:lnTo>
                <a:lnTo>
                  <a:pt x="21783" y="12811"/>
                </a:lnTo>
                <a:lnTo>
                  <a:pt x="16383" y="3301"/>
                </a:lnTo>
                <a:close/>
              </a:path>
              <a:path w="789304" h="462914">
                <a:moveTo>
                  <a:pt x="21783" y="12811"/>
                </a:moveTo>
                <a:lnTo>
                  <a:pt x="10922" y="12826"/>
                </a:lnTo>
                <a:lnTo>
                  <a:pt x="21792" y="12826"/>
                </a:lnTo>
                <a:close/>
              </a:path>
              <a:path w="789304" h="462914">
                <a:moveTo>
                  <a:pt x="18026" y="3301"/>
                </a:moveTo>
                <a:lnTo>
                  <a:pt x="16383" y="3301"/>
                </a:lnTo>
                <a:lnTo>
                  <a:pt x="21783" y="12811"/>
                </a:lnTo>
                <a:lnTo>
                  <a:pt x="34343" y="12793"/>
                </a:lnTo>
                <a:lnTo>
                  <a:pt x="18026" y="3301"/>
                </a:lnTo>
                <a:close/>
              </a:path>
              <a:path w="789304" h="462914">
                <a:moveTo>
                  <a:pt x="103631" y="1015"/>
                </a:moveTo>
                <a:lnTo>
                  <a:pt x="14097" y="1015"/>
                </a:lnTo>
                <a:lnTo>
                  <a:pt x="34343" y="12793"/>
                </a:lnTo>
                <a:lnTo>
                  <a:pt x="102615" y="12700"/>
                </a:lnTo>
                <a:lnTo>
                  <a:pt x="105410" y="9778"/>
                </a:lnTo>
                <a:lnTo>
                  <a:pt x="105410" y="2793"/>
                </a:lnTo>
                <a:lnTo>
                  <a:pt x="103631" y="10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016752" y="4876800"/>
            <a:ext cx="485775" cy="462280"/>
          </a:xfrm>
          <a:custGeom>
            <a:avLst/>
            <a:gdLst/>
            <a:ahLst/>
            <a:cxnLst/>
            <a:rect l="l" t="t" r="r" b="b"/>
            <a:pathLst>
              <a:path w="485775" h="462279">
                <a:moveTo>
                  <a:pt x="18297" y="17370"/>
                </a:moveTo>
                <a:lnTo>
                  <a:pt x="21818" y="29475"/>
                </a:lnTo>
                <a:lnTo>
                  <a:pt x="476758" y="461772"/>
                </a:lnTo>
                <a:lnTo>
                  <a:pt x="485521" y="452628"/>
                </a:lnTo>
                <a:lnTo>
                  <a:pt x="30481" y="20236"/>
                </a:lnTo>
                <a:lnTo>
                  <a:pt x="18297" y="17370"/>
                </a:lnTo>
                <a:close/>
              </a:path>
              <a:path w="485775" h="462279">
                <a:moveTo>
                  <a:pt x="0" y="0"/>
                </a:moveTo>
                <a:lnTo>
                  <a:pt x="27686" y="95123"/>
                </a:lnTo>
                <a:lnTo>
                  <a:pt x="28575" y="98551"/>
                </a:lnTo>
                <a:lnTo>
                  <a:pt x="32131" y="100456"/>
                </a:lnTo>
                <a:lnTo>
                  <a:pt x="35560" y="99441"/>
                </a:lnTo>
                <a:lnTo>
                  <a:pt x="38862" y="98551"/>
                </a:lnTo>
                <a:lnTo>
                  <a:pt x="40767" y="94995"/>
                </a:lnTo>
                <a:lnTo>
                  <a:pt x="39877" y="91567"/>
                </a:lnTo>
                <a:lnTo>
                  <a:pt x="21818" y="29475"/>
                </a:lnTo>
                <a:lnTo>
                  <a:pt x="4699" y="13207"/>
                </a:lnTo>
                <a:lnTo>
                  <a:pt x="13462" y="4063"/>
                </a:lnTo>
                <a:lnTo>
                  <a:pt x="17232" y="4063"/>
                </a:lnTo>
                <a:lnTo>
                  <a:pt x="0" y="0"/>
                </a:lnTo>
                <a:close/>
              </a:path>
              <a:path w="485775" h="462279">
                <a:moveTo>
                  <a:pt x="17232" y="4063"/>
                </a:moveTo>
                <a:lnTo>
                  <a:pt x="13462" y="4063"/>
                </a:lnTo>
                <a:lnTo>
                  <a:pt x="30481" y="20236"/>
                </a:lnTo>
                <a:lnTo>
                  <a:pt x="93472" y="35051"/>
                </a:lnTo>
                <a:lnTo>
                  <a:pt x="96900" y="35941"/>
                </a:lnTo>
                <a:lnTo>
                  <a:pt x="100330" y="33781"/>
                </a:lnTo>
                <a:lnTo>
                  <a:pt x="101092" y="30352"/>
                </a:lnTo>
                <a:lnTo>
                  <a:pt x="101981" y="26924"/>
                </a:lnTo>
                <a:lnTo>
                  <a:pt x="99822" y="23494"/>
                </a:lnTo>
                <a:lnTo>
                  <a:pt x="96393" y="22732"/>
                </a:lnTo>
                <a:lnTo>
                  <a:pt x="17232" y="4063"/>
                </a:lnTo>
                <a:close/>
              </a:path>
              <a:path w="485775" h="462279">
                <a:moveTo>
                  <a:pt x="13462" y="4063"/>
                </a:moveTo>
                <a:lnTo>
                  <a:pt x="4699" y="13207"/>
                </a:lnTo>
                <a:lnTo>
                  <a:pt x="21818" y="29475"/>
                </a:lnTo>
                <a:lnTo>
                  <a:pt x="18297" y="17370"/>
                </a:lnTo>
                <a:lnTo>
                  <a:pt x="7620" y="14858"/>
                </a:lnTo>
                <a:lnTo>
                  <a:pt x="15239" y="6857"/>
                </a:lnTo>
                <a:lnTo>
                  <a:pt x="16402" y="6857"/>
                </a:lnTo>
                <a:lnTo>
                  <a:pt x="13462" y="4063"/>
                </a:lnTo>
                <a:close/>
              </a:path>
              <a:path w="485775" h="462279">
                <a:moveTo>
                  <a:pt x="16402" y="6857"/>
                </a:moveTo>
                <a:lnTo>
                  <a:pt x="15239" y="6857"/>
                </a:lnTo>
                <a:lnTo>
                  <a:pt x="18297" y="17370"/>
                </a:lnTo>
                <a:lnTo>
                  <a:pt x="30481" y="20236"/>
                </a:lnTo>
                <a:lnTo>
                  <a:pt x="16402" y="6857"/>
                </a:lnTo>
                <a:close/>
              </a:path>
              <a:path w="485775" h="462279">
                <a:moveTo>
                  <a:pt x="15239" y="6857"/>
                </a:moveTo>
                <a:lnTo>
                  <a:pt x="7620" y="14858"/>
                </a:lnTo>
                <a:lnTo>
                  <a:pt x="18297" y="17370"/>
                </a:lnTo>
                <a:lnTo>
                  <a:pt x="15239" y="68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305169" y="4876800"/>
            <a:ext cx="198755" cy="459740"/>
          </a:xfrm>
          <a:custGeom>
            <a:avLst/>
            <a:gdLst/>
            <a:ahLst/>
            <a:cxnLst/>
            <a:rect l="l" t="t" r="r" b="b"/>
            <a:pathLst>
              <a:path w="198754" h="459739">
                <a:moveTo>
                  <a:pt x="25435" y="23466"/>
                </a:moveTo>
                <a:lnTo>
                  <a:pt x="23430" y="35863"/>
                </a:lnTo>
                <a:lnTo>
                  <a:pt x="186816" y="459486"/>
                </a:lnTo>
                <a:lnTo>
                  <a:pt x="198627" y="454913"/>
                </a:lnTo>
                <a:lnTo>
                  <a:pt x="35247" y="31308"/>
                </a:lnTo>
                <a:lnTo>
                  <a:pt x="25435" y="23466"/>
                </a:lnTo>
                <a:close/>
              </a:path>
              <a:path w="198754" h="459739">
                <a:moveTo>
                  <a:pt x="16382" y="0"/>
                </a:moveTo>
                <a:lnTo>
                  <a:pt x="634" y="97789"/>
                </a:lnTo>
                <a:lnTo>
                  <a:pt x="0" y="101218"/>
                </a:lnTo>
                <a:lnTo>
                  <a:pt x="2412" y="104520"/>
                </a:lnTo>
                <a:lnTo>
                  <a:pt x="5841" y="105029"/>
                </a:lnTo>
                <a:lnTo>
                  <a:pt x="9270" y="105663"/>
                </a:lnTo>
                <a:lnTo>
                  <a:pt x="12572" y="103250"/>
                </a:lnTo>
                <a:lnTo>
                  <a:pt x="13080" y="99822"/>
                </a:lnTo>
                <a:lnTo>
                  <a:pt x="23430" y="35863"/>
                </a:lnTo>
                <a:lnTo>
                  <a:pt x="14985" y="13969"/>
                </a:lnTo>
                <a:lnTo>
                  <a:pt x="26796" y="9398"/>
                </a:lnTo>
                <a:lnTo>
                  <a:pt x="28135" y="9398"/>
                </a:lnTo>
                <a:lnTo>
                  <a:pt x="16382" y="0"/>
                </a:lnTo>
                <a:close/>
              </a:path>
              <a:path w="198754" h="459739">
                <a:moveTo>
                  <a:pt x="28135" y="9398"/>
                </a:moveTo>
                <a:lnTo>
                  <a:pt x="26796" y="9398"/>
                </a:lnTo>
                <a:lnTo>
                  <a:pt x="35247" y="31308"/>
                </a:lnTo>
                <a:lnTo>
                  <a:pt x="85851" y="71755"/>
                </a:lnTo>
                <a:lnTo>
                  <a:pt x="88518" y="73913"/>
                </a:lnTo>
                <a:lnTo>
                  <a:pt x="92582" y="73532"/>
                </a:lnTo>
                <a:lnTo>
                  <a:pt x="94741" y="70738"/>
                </a:lnTo>
                <a:lnTo>
                  <a:pt x="96900" y="68072"/>
                </a:lnTo>
                <a:lnTo>
                  <a:pt x="96519" y="64007"/>
                </a:lnTo>
                <a:lnTo>
                  <a:pt x="93725" y="61849"/>
                </a:lnTo>
                <a:lnTo>
                  <a:pt x="28135" y="9398"/>
                </a:lnTo>
                <a:close/>
              </a:path>
              <a:path w="198754" h="459739">
                <a:moveTo>
                  <a:pt x="26796" y="9398"/>
                </a:moveTo>
                <a:lnTo>
                  <a:pt x="14985" y="13969"/>
                </a:lnTo>
                <a:lnTo>
                  <a:pt x="23430" y="35863"/>
                </a:lnTo>
                <a:lnTo>
                  <a:pt x="25435" y="23466"/>
                </a:lnTo>
                <a:lnTo>
                  <a:pt x="16890" y="16637"/>
                </a:lnTo>
                <a:lnTo>
                  <a:pt x="27177" y="12700"/>
                </a:lnTo>
                <a:lnTo>
                  <a:pt x="28070" y="12700"/>
                </a:lnTo>
                <a:lnTo>
                  <a:pt x="26796" y="9398"/>
                </a:lnTo>
                <a:close/>
              </a:path>
              <a:path w="198754" h="459739">
                <a:moveTo>
                  <a:pt x="28070" y="12700"/>
                </a:moveTo>
                <a:lnTo>
                  <a:pt x="27177" y="12700"/>
                </a:lnTo>
                <a:lnTo>
                  <a:pt x="25435" y="23466"/>
                </a:lnTo>
                <a:lnTo>
                  <a:pt x="35247" y="31308"/>
                </a:lnTo>
                <a:lnTo>
                  <a:pt x="28070" y="12700"/>
                </a:lnTo>
                <a:close/>
              </a:path>
              <a:path w="198754" h="459739">
                <a:moveTo>
                  <a:pt x="27177" y="12700"/>
                </a:moveTo>
                <a:lnTo>
                  <a:pt x="16890" y="16637"/>
                </a:lnTo>
                <a:lnTo>
                  <a:pt x="25435" y="23466"/>
                </a:lnTo>
                <a:lnTo>
                  <a:pt x="27177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492240" y="4876800"/>
            <a:ext cx="160655" cy="459105"/>
          </a:xfrm>
          <a:custGeom>
            <a:avLst/>
            <a:gdLst/>
            <a:ahLst/>
            <a:cxnLst/>
            <a:rect l="l" t="t" r="r" b="b"/>
            <a:pathLst>
              <a:path w="160654" h="459104">
                <a:moveTo>
                  <a:pt x="127697" y="24198"/>
                </a:moveTo>
                <a:lnTo>
                  <a:pt x="118633" y="32971"/>
                </a:lnTo>
                <a:lnTo>
                  <a:pt x="0" y="455422"/>
                </a:lnTo>
                <a:lnTo>
                  <a:pt x="12191" y="458978"/>
                </a:lnTo>
                <a:lnTo>
                  <a:pt x="130909" y="36535"/>
                </a:lnTo>
                <a:lnTo>
                  <a:pt x="127697" y="24198"/>
                </a:lnTo>
                <a:close/>
              </a:path>
              <a:path w="160654" h="459104">
                <a:moveTo>
                  <a:pt x="137210" y="10413"/>
                </a:moveTo>
                <a:lnTo>
                  <a:pt x="124967" y="10413"/>
                </a:lnTo>
                <a:lnTo>
                  <a:pt x="137287" y="13843"/>
                </a:lnTo>
                <a:lnTo>
                  <a:pt x="130909" y="36535"/>
                </a:lnTo>
                <a:lnTo>
                  <a:pt x="148082" y="102488"/>
                </a:lnTo>
                <a:lnTo>
                  <a:pt x="151511" y="104520"/>
                </a:lnTo>
                <a:lnTo>
                  <a:pt x="158241" y="102743"/>
                </a:lnTo>
                <a:lnTo>
                  <a:pt x="160274" y="99313"/>
                </a:lnTo>
                <a:lnTo>
                  <a:pt x="159512" y="95885"/>
                </a:lnTo>
                <a:lnTo>
                  <a:pt x="137210" y="10413"/>
                </a:lnTo>
                <a:close/>
              </a:path>
              <a:path w="160654" h="459104">
                <a:moveTo>
                  <a:pt x="134492" y="0"/>
                </a:moveTo>
                <a:lnTo>
                  <a:pt x="63245" y="68833"/>
                </a:lnTo>
                <a:lnTo>
                  <a:pt x="60833" y="71374"/>
                </a:lnTo>
                <a:lnTo>
                  <a:pt x="60706" y="75311"/>
                </a:lnTo>
                <a:lnTo>
                  <a:pt x="65532" y="80391"/>
                </a:lnTo>
                <a:lnTo>
                  <a:pt x="69595" y="80391"/>
                </a:lnTo>
                <a:lnTo>
                  <a:pt x="72136" y="77977"/>
                </a:lnTo>
                <a:lnTo>
                  <a:pt x="118633" y="32971"/>
                </a:lnTo>
                <a:lnTo>
                  <a:pt x="124967" y="10413"/>
                </a:lnTo>
                <a:lnTo>
                  <a:pt x="137210" y="10413"/>
                </a:lnTo>
                <a:lnTo>
                  <a:pt x="134492" y="0"/>
                </a:lnTo>
                <a:close/>
              </a:path>
              <a:path w="160654" h="459104">
                <a:moveTo>
                  <a:pt x="136830" y="13716"/>
                </a:moveTo>
                <a:lnTo>
                  <a:pt x="124967" y="13716"/>
                </a:lnTo>
                <a:lnTo>
                  <a:pt x="135509" y="16637"/>
                </a:lnTo>
                <a:lnTo>
                  <a:pt x="127697" y="24198"/>
                </a:lnTo>
                <a:lnTo>
                  <a:pt x="130909" y="36535"/>
                </a:lnTo>
                <a:lnTo>
                  <a:pt x="137287" y="13843"/>
                </a:lnTo>
                <a:lnTo>
                  <a:pt x="136830" y="13716"/>
                </a:lnTo>
                <a:close/>
              </a:path>
              <a:path w="160654" h="459104">
                <a:moveTo>
                  <a:pt x="124967" y="10413"/>
                </a:moveTo>
                <a:lnTo>
                  <a:pt x="118633" y="32971"/>
                </a:lnTo>
                <a:lnTo>
                  <a:pt x="127697" y="24198"/>
                </a:lnTo>
                <a:lnTo>
                  <a:pt x="124967" y="13716"/>
                </a:lnTo>
                <a:lnTo>
                  <a:pt x="136830" y="13716"/>
                </a:lnTo>
                <a:lnTo>
                  <a:pt x="124967" y="10413"/>
                </a:lnTo>
                <a:close/>
              </a:path>
              <a:path w="160654" h="459104">
                <a:moveTo>
                  <a:pt x="124967" y="13716"/>
                </a:moveTo>
                <a:lnTo>
                  <a:pt x="127697" y="24198"/>
                </a:lnTo>
                <a:lnTo>
                  <a:pt x="135509" y="16637"/>
                </a:lnTo>
                <a:lnTo>
                  <a:pt x="124967" y="137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48" name="object 4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6240" y="1197863"/>
            <a:ext cx="8061959" cy="1850389"/>
          </a:xfrm>
          <a:custGeom>
            <a:avLst/>
            <a:gdLst/>
            <a:ahLst/>
            <a:cxnLst/>
            <a:rect l="l" t="t" r="r" b="b"/>
            <a:pathLst>
              <a:path w="8061959" h="1850389">
                <a:moveTo>
                  <a:pt x="0" y="1850136"/>
                </a:moveTo>
                <a:lnTo>
                  <a:pt x="8061959" y="1850136"/>
                </a:lnTo>
                <a:lnTo>
                  <a:pt x="8061959" y="0"/>
                </a:lnTo>
                <a:lnTo>
                  <a:pt x="0" y="0"/>
                </a:lnTo>
                <a:lnTo>
                  <a:pt x="0" y="185013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35965" y="500887"/>
            <a:ext cx="54305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Keeping </a:t>
            </a:r>
            <a:r>
              <a:rPr dirty="0" spc="-5"/>
              <a:t>Track </a:t>
            </a:r>
            <a:r>
              <a:rPr dirty="0"/>
              <a:t>of Free</a:t>
            </a:r>
            <a:r>
              <a:rPr dirty="0" spc="-70"/>
              <a:t> </a:t>
            </a:r>
            <a:r>
              <a:rPr dirty="0"/>
              <a:t>Blocks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75589" y="1267713"/>
            <a:ext cx="68510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Method 1: </a:t>
            </a: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Implicit </a:t>
            </a:r>
            <a:r>
              <a:rPr dirty="0" sz="2400" b="1" i="1">
                <a:solidFill>
                  <a:srgbClr val="C00000"/>
                </a:solidFill>
                <a:latin typeface="Calibri"/>
                <a:cs typeface="Calibri"/>
              </a:rPr>
              <a:t>list </a:t>
            </a:r>
            <a:r>
              <a:rPr dirty="0" sz="2400" spc="-5" b="1">
                <a:latin typeface="Calibri"/>
                <a:cs typeface="Calibri"/>
              </a:rPr>
              <a:t>using length—links </a:t>
            </a:r>
            <a:r>
              <a:rPr dirty="0" sz="2400" b="1">
                <a:latin typeface="Calibri"/>
                <a:cs typeface="Calibri"/>
              </a:rPr>
              <a:t>all</a:t>
            </a:r>
            <a:r>
              <a:rPr dirty="0" sz="2400" spc="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blocks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5589" y="3023438"/>
            <a:ext cx="784796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Method </a:t>
            </a:r>
            <a:r>
              <a:rPr dirty="0" sz="2400" spc="-10" b="1">
                <a:latin typeface="Calibri"/>
                <a:cs typeface="Calibri"/>
              </a:rPr>
              <a:t>2: </a:t>
            </a: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Explicit </a:t>
            </a:r>
            <a:r>
              <a:rPr dirty="0" sz="2400" b="1" i="1">
                <a:solidFill>
                  <a:srgbClr val="C00000"/>
                </a:solidFill>
                <a:latin typeface="Calibri"/>
                <a:cs typeface="Calibri"/>
              </a:rPr>
              <a:t>list </a:t>
            </a:r>
            <a:r>
              <a:rPr dirty="0" sz="2400" b="1">
                <a:latin typeface="Calibri"/>
                <a:cs typeface="Calibri"/>
              </a:rPr>
              <a:t>among </a:t>
            </a:r>
            <a:r>
              <a:rPr dirty="0" sz="2400" spc="-5" b="1">
                <a:latin typeface="Calibri"/>
                <a:cs typeface="Calibri"/>
              </a:rPr>
              <a:t>the free blocks using</a:t>
            </a:r>
            <a:r>
              <a:rPr dirty="0" sz="2400" spc="3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pointers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5589" y="4597984"/>
            <a:ext cx="8075930" cy="2023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SzPct val="60416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Method </a:t>
            </a:r>
            <a:r>
              <a:rPr dirty="0" sz="2400" spc="-10" b="1">
                <a:latin typeface="Calibri"/>
                <a:cs typeface="Calibri"/>
              </a:rPr>
              <a:t>3: </a:t>
            </a: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Segregated </a:t>
            </a:r>
            <a:r>
              <a:rPr dirty="0" sz="2400" spc="-10" b="1" i="1">
                <a:solidFill>
                  <a:srgbClr val="C00000"/>
                </a:solidFill>
                <a:latin typeface="Calibri"/>
                <a:cs typeface="Calibri"/>
              </a:rPr>
              <a:t>free</a:t>
            </a:r>
            <a:r>
              <a:rPr dirty="0" sz="2400" spc="-5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 b="1" i="1">
                <a:solidFill>
                  <a:srgbClr val="C00000"/>
                </a:solidFill>
                <a:latin typeface="Calibri"/>
                <a:cs typeface="Calibri"/>
              </a:rPr>
              <a:t>list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18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Different free lists for different size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classes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990000"/>
              </a:buClr>
              <a:buFont typeface="Wingdings"/>
              <a:buChar char="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Method 4: </a:t>
            </a: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Blocks </a:t>
            </a:r>
            <a:r>
              <a:rPr dirty="0" sz="2400" spc="-10" b="1" i="1">
                <a:solidFill>
                  <a:srgbClr val="C00000"/>
                </a:solidFill>
                <a:latin typeface="Calibri"/>
                <a:cs typeface="Calibri"/>
              </a:rPr>
              <a:t>sorted </a:t>
            </a:r>
            <a:r>
              <a:rPr dirty="0" sz="2400" b="1" i="1">
                <a:solidFill>
                  <a:srgbClr val="C00000"/>
                </a:solidFill>
                <a:latin typeface="Calibri"/>
                <a:cs typeface="Calibri"/>
              </a:rPr>
              <a:t>by</a:t>
            </a:r>
            <a:r>
              <a:rPr dirty="0" sz="2400" spc="-1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size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ts val="2255"/>
              </a:lnSpc>
              <a:spcBef>
                <a:spcPts val="18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Can use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5">
                <a:latin typeface="Calibri"/>
                <a:cs typeface="Calibri"/>
              </a:rPr>
              <a:t>balanced </a:t>
            </a:r>
            <a:r>
              <a:rPr dirty="0" sz="2000">
                <a:latin typeface="Calibri"/>
                <a:cs typeface="Calibri"/>
              </a:rPr>
              <a:t>tree (e.g. Red-Black tree) with </a:t>
            </a:r>
            <a:r>
              <a:rPr dirty="0" sz="2000" spc="-5">
                <a:latin typeface="Calibri"/>
                <a:cs typeface="Calibri"/>
              </a:rPr>
              <a:t>pointers within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each</a:t>
            </a:r>
            <a:endParaRPr sz="2000">
              <a:latin typeface="Calibri"/>
              <a:cs typeface="Calibri"/>
            </a:endParaRPr>
          </a:p>
          <a:p>
            <a:pPr marL="756285">
              <a:lnSpc>
                <a:spcPts val="2255"/>
              </a:lnSpc>
            </a:pPr>
            <a:r>
              <a:rPr dirty="0" sz="2000" spc="-5">
                <a:latin typeface="Calibri"/>
                <a:cs typeface="Calibri"/>
              </a:rPr>
              <a:t>free block, </a:t>
            </a:r>
            <a:r>
              <a:rPr dirty="0" sz="2000">
                <a:latin typeface="Calibri"/>
                <a:cs typeface="Calibri"/>
              </a:rPr>
              <a:t>and the length </a:t>
            </a:r>
            <a:r>
              <a:rPr dirty="0" sz="2000" spc="-5">
                <a:latin typeface="Calibri"/>
                <a:cs typeface="Calibri"/>
              </a:rPr>
              <a:t>used as </a:t>
            </a:r>
            <a:r>
              <a:rPr dirty="0" sz="2000">
                <a:latin typeface="Calibri"/>
                <a:cs typeface="Calibri"/>
              </a:rPr>
              <a:t>a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key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598675" y="2208276"/>
          <a:ext cx="5186680" cy="307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9210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 b="1">
                          <a:latin typeface="Courier New"/>
                          <a:cs typeface="Courier New"/>
                        </a:rPr>
                        <a:t>5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B="0" marT="12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1748663" y="1961388"/>
            <a:ext cx="1529080" cy="254000"/>
          </a:xfrm>
          <a:custGeom>
            <a:avLst/>
            <a:gdLst/>
            <a:ahLst/>
            <a:cxnLst/>
            <a:rect l="l" t="t" r="r" b="b"/>
            <a:pathLst>
              <a:path w="1529079" h="254000">
                <a:moveTo>
                  <a:pt x="842772" y="0"/>
                </a:moveTo>
                <a:lnTo>
                  <a:pt x="794004" y="1397"/>
                </a:lnTo>
                <a:lnTo>
                  <a:pt x="744474" y="5207"/>
                </a:lnTo>
                <a:lnTo>
                  <a:pt x="694182" y="11557"/>
                </a:lnTo>
                <a:lnTo>
                  <a:pt x="643382" y="19938"/>
                </a:lnTo>
                <a:lnTo>
                  <a:pt x="591819" y="30352"/>
                </a:lnTo>
                <a:lnTo>
                  <a:pt x="539876" y="42672"/>
                </a:lnTo>
                <a:lnTo>
                  <a:pt x="487299" y="56641"/>
                </a:lnTo>
                <a:lnTo>
                  <a:pt x="434213" y="72009"/>
                </a:lnTo>
                <a:lnTo>
                  <a:pt x="380873" y="88773"/>
                </a:lnTo>
                <a:lnTo>
                  <a:pt x="327025" y="106807"/>
                </a:lnTo>
                <a:lnTo>
                  <a:pt x="272923" y="125729"/>
                </a:lnTo>
                <a:lnTo>
                  <a:pt x="164211" y="165862"/>
                </a:lnTo>
                <a:lnTo>
                  <a:pt x="0" y="229488"/>
                </a:lnTo>
                <a:lnTo>
                  <a:pt x="9398" y="253619"/>
                </a:lnTo>
                <a:lnTo>
                  <a:pt x="173481" y="190119"/>
                </a:lnTo>
                <a:lnTo>
                  <a:pt x="227711" y="169799"/>
                </a:lnTo>
                <a:lnTo>
                  <a:pt x="281813" y="150113"/>
                </a:lnTo>
                <a:lnTo>
                  <a:pt x="335661" y="131190"/>
                </a:lnTo>
                <a:lnTo>
                  <a:pt x="389000" y="113284"/>
                </a:lnTo>
                <a:lnTo>
                  <a:pt x="441960" y="96774"/>
                </a:lnTo>
                <a:lnTo>
                  <a:pt x="494411" y="81534"/>
                </a:lnTo>
                <a:lnTo>
                  <a:pt x="546481" y="67690"/>
                </a:lnTo>
                <a:lnTo>
                  <a:pt x="597788" y="55625"/>
                </a:lnTo>
                <a:lnTo>
                  <a:pt x="648462" y="45212"/>
                </a:lnTo>
                <a:lnTo>
                  <a:pt x="698373" y="37084"/>
                </a:lnTo>
                <a:lnTo>
                  <a:pt x="747394" y="30987"/>
                </a:lnTo>
                <a:lnTo>
                  <a:pt x="795782" y="27177"/>
                </a:lnTo>
                <a:lnTo>
                  <a:pt x="843026" y="25908"/>
                </a:lnTo>
                <a:lnTo>
                  <a:pt x="1055134" y="25908"/>
                </a:lnTo>
                <a:lnTo>
                  <a:pt x="1029207" y="19812"/>
                </a:lnTo>
                <a:lnTo>
                  <a:pt x="983995" y="11429"/>
                </a:lnTo>
                <a:lnTo>
                  <a:pt x="937641" y="5207"/>
                </a:lnTo>
                <a:lnTo>
                  <a:pt x="890651" y="1397"/>
                </a:lnTo>
                <a:lnTo>
                  <a:pt x="866775" y="253"/>
                </a:lnTo>
                <a:lnTo>
                  <a:pt x="842772" y="0"/>
                </a:lnTo>
                <a:close/>
              </a:path>
              <a:path w="1529079" h="254000">
                <a:moveTo>
                  <a:pt x="1453883" y="216855"/>
                </a:moveTo>
                <a:lnTo>
                  <a:pt x="1441831" y="239775"/>
                </a:lnTo>
                <a:lnTo>
                  <a:pt x="1528699" y="241553"/>
                </a:lnTo>
                <a:lnTo>
                  <a:pt x="1515301" y="222885"/>
                </a:lnTo>
                <a:lnTo>
                  <a:pt x="1465326" y="222885"/>
                </a:lnTo>
                <a:lnTo>
                  <a:pt x="1453883" y="216855"/>
                </a:lnTo>
                <a:close/>
              </a:path>
              <a:path w="1529079" h="254000">
                <a:moveTo>
                  <a:pt x="1465964" y="193880"/>
                </a:moveTo>
                <a:lnTo>
                  <a:pt x="1453883" y="216855"/>
                </a:lnTo>
                <a:lnTo>
                  <a:pt x="1465326" y="222885"/>
                </a:lnTo>
                <a:lnTo>
                  <a:pt x="1477391" y="199898"/>
                </a:lnTo>
                <a:lnTo>
                  <a:pt x="1465964" y="193880"/>
                </a:lnTo>
                <a:close/>
              </a:path>
              <a:path w="1529079" h="254000">
                <a:moveTo>
                  <a:pt x="1478026" y="170941"/>
                </a:moveTo>
                <a:lnTo>
                  <a:pt x="1465964" y="193880"/>
                </a:lnTo>
                <a:lnTo>
                  <a:pt x="1477391" y="199898"/>
                </a:lnTo>
                <a:lnTo>
                  <a:pt x="1465326" y="222885"/>
                </a:lnTo>
                <a:lnTo>
                  <a:pt x="1515301" y="222885"/>
                </a:lnTo>
                <a:lnTo>
                  <a:pt x="1478026" y="170941"/>
                </a:lnTo>
                <a:close/>
              </a:path>
              <a:path w="1529079" h="254000">
                <a:moveTo>
                  <a:pt x="1055134" y="25908"/>
                </a:moveTo>
                <a:lnTo>
                  <a:pt x="843026" y="25908"/>
                </a:lnTo>
                <a:lnTo>
                  <a:pt x="866520" y="26162"/>
                </a:lnTo>
                <a:lnTo>
                  <a:pt x="889507" y="27177"/>
                </a:lnTo>
                <a:lnTo>
                  <a:pt x="935228" y="30987"/>
                </a:lnTo>
                <a:lnTo>
                  <a:pt x="980186" y="37084"/>
                </a:lnTo>
                <a:lnTo>
                  <a:pt x="1024509" y="45338"/>
                </a:lnTo>
                <a:lnTo>
                  <a:pt x="1068070" y="55625"/>
                </a:lnTo>
                <a:lnTo>
                  <a:pt x="1111123" y="67563"/>
                </a:lnTo>
                <a:lnTo>
                  <a:pt x="1153668" y="81407"/>
                </a:lnTo>
                <a:lnTo>
                  <a:pt x="1195705" y="96520"/>
                </a:lnTo>
                <a:lnTo>
                  <a:pt x="1237361" y="113157"/>
                </a:lnTo>
                <a:lnTo>
                  <a:pt x="1278636" y="130810"/>
                </a:lnTo>
                <a:lnTo>
                  <a:pt x="1319784" y="149733"/>
                </a:lnTo>
                <a:lnTo>
                  <a:pt x="1360551" y="169290"/>
                </a:lnTo>
                <a:lnTo>
                  <a:pt x="1401191" y="189611"/>
                </a:lnTo>
                <a:lnTo>
                  <a:pt x="1441704" y="210438"/>
                </a:lnTo>
                <a:lnTo>
                  <a:pt x="1453883" y="216855"/>
                </a:lnTo>
                <a:lnTo>
                  <a:pt x="1465964" y="193880"/>
                </a:lnTo>
                <a:lnTo>
                  <a:pt x="1371854" y="145923"/>
                </a:lnTo>
                <a:lnTo>
                  <a:pt x="1330579" y="126111"/>
                </a:lnTo>
                <a:lnTo>
                  <a:pt x="1288923" y="107061"/>
                </a:lnTo>
                <a:lnTo>
                  <a:pt x="1247013" y="89026"/>
                </a:lnTo>
                <a:lnTo>
                  <a:pt x="1204468" y="72262"/>
                </a:lnTo>
                <a:lnTo>
                  <a:pt x="1161542" y="56769"/>
                </a:lnTo>
                <a:lnTo>
                  <a:pt x="1118108" y="42672"/>
                </a:lnTo>
                <a:lnTo>
                  <a:pt x="1074039" y="30352"/>
                </a:lnTo>
                <a:lnTo>
                  <a:pt x="1055134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271011" y="1961388"/>
            <a:ext cx="1225550" cy="253365"/>
          </a:xfrm>
          <a:custGeom>
            <a:avLst/>
            <a:gdLst/>
            <a:ahLst/>
            <a:cxnLst/>
            <a:rect l="l" t="t" r="r" b="b"/>
            <a:pathLst>
              <a:path w="1225550" h="253364">
                <a:moveTo>
                  <a:pt x="615696" y="0"/>
                </a:moveTo>
                <a:lnTo>
                  <a:pt x="576707" y="1397"/>
                </a:lnTo>
                <a:lnTo>
                  <a:pt x="537845" y="5334"/>
                </a:lnTo>
                <a:lnTo>
                  <a:pt x="498855" y="11684"/>
                </a:lnTo>
                <a:lnTo>
                  <a:pt x="460121" y="20065"/>
                </a:lnTo>
                <a:lnTo>
                  <a:pt x="421513" y="30607"/>
                </a:lnTo>
                <a:lnTo>
                  <a:pt x="382904" y="42925"/>
                </a:lnTo>
                <a:lnTo>
                  <a:pt x="344424" y="57023"/>
                </a:lnTo>
                <a:lnTo>
                  <a:pt x="305942" y="72516"/>
                </a:lnTo>
                <a:lnTo>
                  <a:pt x="267588" y="89281"/>
                </a:lnTo>
                <a:lnTo>
                  <a:pt x="229235" y="107314"/>
                </a:lnTo>
                <a:lnTo>
                  <a:pt x="190880" y="126364"/>
                </a:lnTo>
                <a:lnTo>
                  <a:pt x="152653" y="146176"/>
                </a:lnTo>
                <a:lnTo>
                  <a:pt x="114426" y="166624"/>
                </a:lnTo>
                <a:lnTo>
                  <a:pt x="76200" y="187578"/>
                </a:lnTo>
                <a:lnTo>
                  <a:pt x="0" y="230250"/>
                </a:lnTo>
                <a:lnTo>
                  <a:pt x="12700" y="252857"/>
                </a:lnTo>
                <a:lnTo>
                  <a:pt x="88900" y="210185"/>
                </a:lnTo>
                <a:lnTo>
                  <a:pt x="126873" y="189357"/>
                </a:lnTo>
                <a:lnTo>
                  <a:pt x="164846" y="169037"/>
                </a:lnTo>
                <a:lnTo>
                  <a:pt x="202818" y="149478"/>
                </a:lnTo>
                <a:lnTo>
                  <a:pt x="240664" y="130556"/>
                </a:lnTo>
                <a:lnTo>
                  <a:pt x="278511" y="112775"/>
                </a:lnTo>
                <a:lnTo>
                  <a:pt x="316357" y="96265"/>
                </a:lnTo>
                <a:lnTo>
                  <a:pt x="354075" y="81025"/>
                </a:lnTo>
                <a:lnTo>
                  <a:pt x="391795" y="67310"/>
                </a:lnTo>
                <a:lnTo>
                  <a:pt x="429387" y="55245"/>
                </a:lnTo>
                <a:lnTo>
                  <a:pt x="466978" y="45085"/>
                </a:lnTo>
                <a:lnTo>
                  <a:pt x="504443" y="36957"/>
                </a:lnTo>
                <a:lnTo>
                  <a:pt x="560324" y="28828"/>
                </a:lnTo>
                <a:lnTo>
                  <a:pt x="616203" y="25908"/>
                </a:lnTo>
                <a:lnTo>
                  <a:pt x="793078" y="25908"/>
                </a:lnTo>
                <a:lnTo>
                  <a:pt x="771143" y="19938"/>
                </a:lnTo>
                <a:lnTo>
                  <a:pt x="732536" y="11557"/>
                </a:lnTo>
                <a:lnTo>
                  <a:pt x="693674" y="5207"/>
                </a:lnTo>
                <a:lnTo>
                  <a:pt x="654812" y="1397"/>
                </a:lnTo>
                <a:lnTo>
                  <a:pt x="635253" y="253"/>
                </a:lnTo>
                <a:lnTo>
                  <a:pt x="615696" y="0"/>
                </a:lnTo>
                <a:close/>
              </a:path>
              <a:path w="1225550" h="253364">
                <a:moveTo>
                  <a:pt x="1151461" y="214893"/>
                </a:moveTo>
                <a:lnTo>
                  <a:pt x="1138809" y="237489"/>
                </a:lnTo>
                <a:lnTo>
                  <a:pt x="1225550" y="241553"/>
                </a:lnTo>
                <a:lnTo>
                  <a:pt x="1211763" y="221234"/>
                </a:lnTo>
                <a:lnTo>
                  <a:pt x="1162685" y="221234"/>
                </a:lnTo>
                <a:lnTo>
                  <a:pt x="1151461" y="214893"/>
                </a:lnTo>
                <a:close/>
              </a:path>
              <a:path w="1225550" h="253364">
                <a:moveTo>
                  <a:pt x="1164094" y="192331"/>
                </a:moveTo>
                <a:lnTo>
                  <a:pt x="1151461" y="214893"/>
                </a:lnTo>
                <a:lnTo>
                  <a:pt x="1162685" y="221234"/>
                </a:lnTo>
                <a:lnTo>
                  <a:pt x="1175385" y="198627"/>
                </a:lnTo>
                <a:lnTo>
                  <a:pt x="1164094" y="192331"/>
                </a:lnTo>
                <a:close/>
              </a:path>
              <a:path w="1225550" h="253364">
                <a:moveTo>
                  <a:pt x="1176782" y="169672"/>
                </a:moveTo>
                <a:lnTo>
                  <a:pt x="1164094" y="192331"/>
                </a:lnTo>
                <a:lnTo>
                  <a:pt x="1175385" y="198627"/>
                </a:lnTo>
                <a:lnTo>
                  <a:pt x="1162685" y="221234"/>
                </a:lnTo>
                <a:lnTo>
                  <a:pt x="1211763" y="221234"/>
                </a:lnTo>
                <a:lnTo>
                  <a:pt x="1176782" y="169672"/>
                </a:lnTo>
                <a:close/>
              </a:path>
              <a:path w="1225550" h="253364">
                <a:moveTo>
                  <a:pt x="793078" y="25908"/>
                </a:moveTo>
                <a:lnTo>
                  <a:pt x="616203" y="25908"/>
                </a:lnTo>
                <a:lnTo>
                  <a:pt x="634746" y="26162"/>
                </a:lnTo>
                <a:lnTo>
                  <a:pt x="653288" y="27177"/>
                </a:lnTo>
                <a:lnTo>
                  <a:pt x="709295" y="33654"/>
                </a:lnTo>
                <a:lnTo>
                  <a:pt x="765555" y="45212"/>
                </a:lnTo>
                <a:lnTo>
                  <a:pt x="803021" y="55499"/>
                </a:lnTo>
                <a:lnTo>
                  <a:pt x="840613" y="67437"/>
                </a:lnTo>
                <a:lnTo>
                  <a:pt x="878204" y="81279"/>
                </a:lnTo>
                <a:lnTo>
                  <a:pt x="915924" y="96392"/>
                </a:lnTo>
                <a:lnTo>
                  <a:pt x="953642" y="112902"/>
                </a:lnTo>
                <a:lnTo>
                  <a:pt x="991488" y="130683"/>
                </a:lnTo>
                <a:lnTo>
                  <a:pt x="1029335" y="149478"/>
                </a:lnTo>
                <a:lnTo>
                  <a:pt x="1067180" y="169163"/>
                </a:lnTo>
                <a:lnTo>
                  <a:pt x="1105153" y="189484"/>
                </a:lnTo>
                <a:lnTo>
                  <a:pt x="1143127" y="210185"/>
                </a:lnTo>
                <a:lnTo>
                  <a:pt x="1151461" y="214893"/>
                </a:lnTo>
                <a:lnTo>
                  <a:pt x="1164094" y="192331"/>
                </a:lnTo>
                <a:lnTo>
                  <a:pt x="1117346" y="166624"/>
                </a:lnTo>
                <a:lnTo>
                  <a:pt x="1079118" y="146176"/>
                </a:lnTo>
                <a:lnTo>
                  <a:pt x="1040764" y="126364"/>
                </a:lnTo>
                <a:lnTo>
                  <a:pt x="1002411" y="107187"/>
                </a:lnTo>
                <a:lnTo>
                  <a:pt x="964057" y="89153"/>
                </a:lnTo>
                <a:lnTo>
                  <a:pt x="925576" y="72389"/>
                </a:lnTo>
                <a:lnTo>
                  <a:pt x="887095" y="56896"/>
                </a:lnTo>
                <a:lnTo>
                  <a:pt x="848487" y="42799"/>
                </a:lnTo>
                <a:lnTo>
                  <a:pt x="809878" y="30479"/>
                </a:lnTo>
                <a:lnTo>
                  <a:pt x="793078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491990" y="1961388"/>
            <a:ext cx="1833880" cy="254000"/>
          </a:xfrm>
          <a:custGeom>
            <a:avLst/>
            <a:gdLst/>
            <a:ahLst/>
            <a:cxnLst/>
            <a:rect l="l" t="t" r="r" b="b"/>
            <a:pathLst>
              <a:path w="1833879" h="254000">
                <a:moveTo>
                  <a:pt x="918845" y="0"/>
                </a:moveTo>
                <a:lnTo>
                  <a:pt x="861060" y="1397"/>
                </a:lnTo>
                <a:lnTo>
                  <a:pt x="803401" y="5207"/>
                </a:lnTo>
                <a:lnTo>
                  <a:pt x="745617" y="11429"/>
                </a:lnTo>
                <a:lnTo>
                  <a:pt x="688086" y="19812"/>
                </a:lnTo>
                <a:lnTo>
                  <a:pt x="630555" y="30225"/>
                </a:lnTo>
                <a:lnTo>
                  <a:pt x="573024" y="42545"/>
                </a:lnTo>
                <a:lnTo>
                  <a:pt x="515620" y="56514"/>
                </a:lnTo>
                <a:lnTo>
                  <a:pt x="458088" y="72009"/>
                </a:lnTo>
                <a:lnTo>
                  <a:pt x="400685" y="88646"/>
                </a:lnTo>
                <a:lnTo>
                  <a:pt x="343408" y="106679"/>
                </a:lnTo>
                <a:lnTo>
                  <a:pt x="286131" y="125729"/>
                </a:lnTo>
                <a:lnTo>
                  <a:pt x="228854" y="145414"/>
                </a:lnTo>
                <a:lnTo>
                  <a:pt x="171576" y="165862"/>
                </a:lnTo>
                <a:lnTo>
                  <a:pt x="0" y="229362"/>
                </a:lnTo>
                <a:lnTo>
                  <a:pt x="9144" y="253746"/>
                </a:lnTo>
                <a:lnTo>
                  <a:pt x="180467" y="190246"/>
                </a:lnTo>
                <a:lnTo>
                  <a:pt x="237489" y="169799"/>
                </a:lnTo>
                <a:lnTo>
                  <a:pt x="294513" y="150113"/>
                </a:lnTo>
                <a:lnTo>
                  <a:pt x="351536" y="131317"/>
                </a:lnTo>
                <a:lnTo>
                  <a:pt x="408432" y="113411"/>
                </a:lnTo>
                <a:lnTo>
                  <a:pt x="465455" y="96774"/>
                </a:lnTo>
                <a:lnTo>
                  <a:pt x="522224" y="81534"/>
                </a:lnTo>
                <a:lnTo>
                  <a:pt x="579120" y="67690"/>
                </a:lnTo>
                <a:lnTo>
                  <a:pt x="635888" y="55625"/>
                </a:lnTo>
                <a:lnTo>
                  <a:pt x="692658" y="45338"/>
                </a:lnTo>
                <a:lnTo>
                  <a:pt x="749426" y="37084"/>
                </a:lnTo>
                <a:lnTo>
                  <a:pt x="805942" y="30987"/>
                </a:lnTo>
                <a:lnTo>
                  <a:pt x="862584" y="27177"/>
                </a:lnTo>
                <a:lnTo>
                  <a:pt x="1183153" y="25908"/>
                </a:lnTo>
                <a:lnTo>
                  <a:pt x="1149477" y="19812"/>
                </a:lnTo>
                <a:lnTo>
                  <a:pt x="1091946" y="11429"/>
                </a:lnTo>
                <a:lnTo>
                  <a:pt x="1034288" y="5207"/>
                </a:lnTo>
                <a:lnTo>
                  <a:pt x="976630" y="1397"/>
                </a:lnTo>
                <a:lnTo>
                  <a:pt x="947674" y="253"/>
                </a:lnTo>
                <a:lnTo>
                  <a:pt x="918845" y="0"/>
                </a:lnTo>
                <a:close/>
              </a:path>
              <a:path w="1833879" h="254000">
                <a:moveTo>
                  <a:pt x="1756082" y="226496"/>
                </a:moveTo>
                <a:lnTo>
                  <a:pt x="1747012" y="250825"/>
                </a:lnTo>
                <a:lnTo>
                  <a:pt x="1833372" y="241553"/>
                </a:lnTo>
                <a:lnTo>
                  <a:pt x="1823567" y="231012"/>
                </a:lnTo>
                <a:lnTo>
                  <a:pt x="1768221" y="231012"/>
                </a:lnTo>
                <a:lnTo>
                  <a:pt x="1756082" y="226496"/>
                </a:lnTo>
                <a:close/>
              </a:path>
              <a:path w="1833879" h="254000">
                <a:moveTo>
                  <a:pt x="1765128" y="202232"/>
                </a:moveTo>
                <a:lnTo>
                  <a:pt x="1756082" y="226496"/>
                </a:lnTo>
                <a:lnTo>
                  <a:pt x="1768221" y="231012"/>
                </a:lnTo>
                <a:lnTo>
                  <a:pt x="1777238" y="206756"/>
                </a:lnTo>
                <a:lnTo>
                  <a:pt x="1765128" y="202232"/>
                </a:lnTo>
                <a:close/>
              </a:path>
              <a:path w="1833879" h="254000">
                <a:moveTo>
                  <a:pt x="1774189" y="177926"/>
                </a:moveTo>
                <a:lnTo>
                  <a:pt x="1765128" y="202232"/>
                </a:lnTo>
                <a:lnTo>
                  <a:pt x="1777238" y="206756"/>
                </a:lnTo>
                <a:lnTo>
                  <a:pt x="1768221" y="231012"/>
                </a:lnTo>
                <a:lnTo>
                  <a:pt x="1823567" y="231012"/>
                </a:lnTo>
                <a:lnTo>
                  <a:pt x="1774189" y="177926"/>
                </a:lnTo>
                <a:close/>
              </a:path>
              <a:path w="1833879" h="254000">
                <a:moveTo>
                  <a:pt x="1183153" y="25908"/>
                </a:moveTo>
                <a:lnTo>
                  <a:pt x="919099" y="25908"/>
                </a:lnTo>
                <a:lnTo>
                  <a:pt x="947420" y="26162"/>
                </a:lnTo>
                <a:lnTo>
                  <a:pt x="975613" y="27177"/>
                </a:lnTo>
                <a:lnTo>
                  <a:pt x="1032256" y="30987"/>
                </a:lnTo>
                <a:lnTo>
                  <a:pt x="1088898" y="37211"/>
                </a:lnTo>
                <a:lnTo>
                  <a:pt x="1145667" y="45338"/>
                </a:lnTo>
                <a:lnTo>
                  <a:pt x="1202436" y="55752"/>
                </a:lnTo>
                <a:lnTo>
                  <a:pt x="1259205" y="67817"/>
                </a:lnTo>
                <a:lnTo>
                  <a:pt x="1315974" y="81661"/>
                </a:lnTo>
                <a:lnTo>
                  <a:pt x="1372870" y="96900"/>
                </a:lnTo>
                <a:lnTo>
                  <a:pt x="1429639" y="113537"/>
                </a:lnTo>
                <a:lnTo>
                  <a:pt x="1486535" y="131317"/>
                </a:lnTo>
                <a:lnTo>
                  <a:pt x="1543558" y="150240"/>
                </a:lnTo>
                <a:lnTo>
                  <a:pt x="1600581" y="169925"/>
                </a:lnTo>
                <a:lnTo>
                  <a:pt x="1657604" y="190246"/>
                </a:lnTo>
                <a:lnTo>
                  <a:pt x="1756082" y="226496"/>
                </a:lnTo>
                <a:lnTo>
                  <a:pt x="1765128" y="202232"/>
                </a:lnTo>
                <a:lnTo>
                  <a:pt x="1666239" y="165862"/>
                </a:lnTo>
                <a:lnTo>
                  <a:pt x="1608963" y="145414"/>
                </a:lnTo>
                <a:lnTo>
                  <a:pt x="1551686" y="125602"/>
                </a:lnTo>
                <a:lnTo>
                  <a:pt x="1494282" y="106552"/>
                </a:lnTo>
                <a:lnTo>
                  <a:pt x="1437005" y="88646"/>
                </a:lnTo>
                <a:lnTo>
                  <a:pt x="1379474" y="71882"/>
                </a:lnTo>
                <a:lnTo>
                  <a:pt x="1322070" y="56514"/>
                </a:lnTo>
                <a:lnTo>
                  <a:pt x="1264539" y="42417"/>
                </a:lnTo>
                <a:lnTo>
                  <a:pt x="1207008" y="30225"/>
                </a:lnTo>
                <a:lnTo>
                  <a:pt x="1183153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600200" y="3962400"/>
            <a:ext cx="304800" cy="30480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270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10"/>
              </a:spcBef>
            </a:pPr>
            <a:r>
              <a:rPr dirty="0" sz="1600" spc="-5" b="1">
                <a:latin typeface="Courier New"/>
                <a:cs typeface="Courier New"/>
              </a:rPr>
              <a:t>5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9050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098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5146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8194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1242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1242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4290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4290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7338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7338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0386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0386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6482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9530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2578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5626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8674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6172200" y="3962400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rgbClr val="000000"/>
            </a:solidFill>
          </a:ln>
        </p:spPr>
        <p:txBody>
          <a:bodyPr wrap="square" lIns="0" tIns="14604" rIns="0" bIns="0" rtlCol="0" vert="horz">
            <a:spAutoFit/>
          </a:bodyPr>
          <a:lstStyle/>
          <a:p>
            <a:pPr marL="100330">
              <a:lnSpc>
                <a:spcPct val="100000"/>
              </a:lnSpc>
              <a:spcBef>
                <a:spcPts val="114"/>
              </a:spcBef>
            </a:pPr>
            <a:r>
              <a:rPr dirty="0" sz="1600" spc="-5" b="1">
                <a:latin typeface="Calibri"/>
                <a:cs typeface="Calibri"/>
              </a:rPr>
              <a:t>2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4770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4770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3434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3125723" y="3966717"/>
            <a:ext cx="15227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00330">
              <a:lnSpc>
                <a:spcPct val="100000"/>
              </a:lnSpc>
              <a:spcBef>
                <a:spcPts val="95"/>
              </a:spcBef>
              <a:tabLst>
                <a:tab pos="1318895" algn="l"/>
              </a:tabLst>
            </a:pPr>
            <a:r>
              <a:rPr dirty="0" sz="1600" spc="-5" b="1">
                <a:latin typeface="Calibri"/>
                <a:cs typeface="Calibri"/>
              </a:rPr>
              <a:t>4	6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053208" y="3642359"/>
            <a:ext cx="2443480" cy="485140"/>
          </a:xfrm>
          <a:custGeom>
            <a:avLst/>
            <a:gdLst/>
            <a:ahLst/>
            <a:cxnLst/>
            <a:rect l="l" t="t" r="r" b="b"/>
            <a:pathLst>
              <a:path w="2443479" h="485139">
                <a:moveTo>
                  <a:pt x="1527048" y="0"/>
                </a:moveTo>
                <a:lnTo>
                  <a:pt x="1451864" y="2666"/>
                </a:lnTo>
                <a:lnTo>
                  <a:pt x="1413129" y="5460"/>
                </a:lnTo>
                <a:lnTo>
                  <a:pt x="1373632" y="9397"/>
                </a:lnTo>
                <a:lnTo>
                  <a:pt x="1333627" y="14350"/>
                </a:lnTo>
                <a:lnTo>
                  <a:pt x="1292987" y="20319"/>
                </a:lnTo>
                <a:lnTo>
                  <a:pt x="1251966" y="27431"/>
                </a:lnTo>
                <a:lnTo>
                  <a:pt x="1210310" y="35306"/>
                </a:lnTo>
                <a:lnTo>
                  <a:pt x="1168019" y="44195"/>
                </a:lnTo>
                <a:lnTo>
                  <a:pt x="1125220" y="53847"/>
                </a:lnTo>
                <a:lnTo>
                  <a:pt x="1082040" y="64515"/>
                </a:lnTo>
                <a:lnTo>
                  <a:pt x="1038225" y="75945"/>
                </a:lnTo>
                <a:lnTo>
                  <a:pt x="994283" y="88137"/>
                </a:lnTo>
                <a:lnTo>
                  <a:pt x="949579" y="101091"/>
                </a:lnTo>
                <a:lnTo>
                  <a:pt x="904748" y="114681"/>
                </a:lnTo>
                <a:lnTo>
                  <a:pt x="813562" y="143890"/>
                </a:lnTo>
                <a:lnTo>
                  <a:pt x="767461" y="159512"/>
                </a:lnTo>
                <a:lnTo>
                  <a:pt x="674370" y="192277"/>
                </a:lnTo>
                <a:lnTo>
                  <a:pt x="580136" y="226948"/>
                </a:lnTo>
                <a:lnTo>
                  <a:pt x="484886" y="263397"/>
                </a:lnTo>
                <a:lnTo>
                  <a:pt x="292227" y="340232"/>
                </a:lnTo>
                <a:lnTo>
                  <a:pt x="0" y="461263"/>
                </a:lnTo>
                <a:lnTo>
                  <a:pt x="9906" y="485139"/>
                </a:lnTo>
                <a:lnTo>
                  <a:pt x="398526" y="325246"/>
                </a:lnTo>
                <a:lnTo>
                  <a:pt x="494411" y="287527"/>
                </a:lnTo>
                <a:lnTo>
                  <a:pt x="589407" y="251206"/>
                </a:lnTo>
                <a:lnTo>
                  <a:pt x="683387" y="216534"/>
                </a:lnTo>
                <a:lnTo>
                  <a:pt x="775970" y="183895"/>
                </a:lnTo>
                <a:lnTo>
                  <a:pt x="867410" y="153669"/>
                </a:lnTo>
                <a:lnTo>
                  <a:pt x="912495" y="139445"/>
                </a:lnTo>
                <a:lnTo>
                  <a:pt x="957072" y="125856"/>
                </a:lnTo>
                <a:lnTo>
                  <a:pt x="1001395" y="113029"/>
                </a:lnTo>
                <a:lnTo>
                  <a:pt x="1045210" y="100837"/>
                </a:lnTo>
                <a:lnTo>
                  <a:pt x="1088517" y="89534"/>
                </a:lnTo>
                <a:lnTo>
                  <a:pt x="1131443" y="79120"/>
                </a:lnTo>
                <a:lnTo>
                  <a:pt x="1173734" y="69341"/>
                </a:lnTo>
                <a:lnTo>
                  <a:pt x="1215517" y="60706"/>
                </a:lnTo>
                <a:lnTo>
                  <a:pt x="1256792" y="52831"/>
                </a:lnTo>
                <a:lnTo>
                  <a:pt x="1297432" y="45973"/>
                </a:lnTo>
                <a:lnTo>
                  <a:pt x="1337437" y="40004"/>
                </a:lnTo>
                <a:lnTo>
                  <a:pt x="1376807" y="35051"/>
                </a:lnTo>
                <a:lnTo>
                  <a:pt x="1415669" y="31114"/>
                </a:lnTo>
                <a:lnTo>
                  <a:pt x="1490980" y="26669"/>
                </a:lnTo>
                <a:lnTo>
                  <a:pt x="1527556" y="25907"/>
                </a:lnTo>
                <a:lnTo>
                  <a:pt x="1789789" y="25907"/>
                </a:lnTo>
                <a:lnTo>
                  <a:pt x="1772412" y="22351"/>
                </a:lnTo>
                <a:lnTo>
                  <a:pt x="1704975" y="11302"/>
                </a:lnTo>
                <a:lnTo>
                  <a:pt x="1635506" y="3937"/>
                </a:lnTo>
                <a:lnTo>
                  <a:pt x="1563878" y="253"/>
                </a:lnTo>
                <a:lnTo>
                  <a:pt x="1527048" y="0"/>
                </a:lnTo>
                <a:close/>
              </a:path>
              <a:path w="2443479" h="485139">
                <a:moveTo>
                  <a:pt x="2369140" y="294135"/>
                </a:moveTo>
                <a:lnTo>
                  <a:pt x="2356485" y="316738"/>
                </a:lnTo>
                <a:lnTo>
                  <a:pt x="2443353" y="320675"/>
                </a:lnTo>
                <a:lnTo>
                  <a:pt x="2429593" y="300481"/>
                </a:lnTo>
                <a:lnTo>
                  <a:pt x="2380488" y="300481"/>
                </a:lnTo>
                <a:lnTo>
                  <a:pt x="2369140" y="294135"/>
                </a:lnTo>
                <a:close/>
              </a:path>
              <a:path w="2443479" h="485139">
                <a:moveTo>
                  <a:pt x="2381854" y="271428"/>
                </a:moveTo>
                <a:lnTo>
                  <a:pt x="2369140" y="294135"/>
                </a:lnTo>
                <a:lnTo>
                  <a:pt x="2380488" y="300481"/>
                </a:lnTo>
                <a:lnTo>
                  <a:pt x="2393188" y="277748"/>
                </a:lnTo>
                <a:lnTo>
                  <a:pt x="2381854" y="271428"/>
                </a:lnTo>
                <a:close/>
              </a:path>
              <a:path w="2443479" h="485139">
                <a:moveTo>
                  <a:pt x="2394458" y="248919"/>
                </a:moveTo>
                <a:lnTo>
                  <a:pt x="2381854" y="271428"/>
                </a:lnTo>
                <a:lnTo>
                  <a:pt x="2393188" y="277748"/>
                </a:lnTo>
                <a:lnTo>
                  <a:pt x="2380488" y="300481"/>
                </a:lnTo>
                <a:lnTo>
                  <a:pt x="2429593" y="300481"/>
                </a:lnTo>
                <a:lnTo>
                  <a:pt x="2394458" y="248919"/>
                </a:lnTo>
                <a:close/>
              </a:path>
              <a:path w="2443479" h="485139">
                <a:moveTo>
                  <a:pt x="1789789" y="25907"/>
                </a:moveTo>
                <a:lnTo>
                  <a:pt x="1527556" y="25907"/>
                </a:lnTo>
                <a:lnTo>
                  <a:pt x="1563624" y="26162"/>
                </a:lnTo>
                <a:lnTo>
                  <a:pt x="1599057" y="27558"/>
                </a:lnTo>
                <a:lnTo>
                  <a:pt x="1668145" y="33019"/>
                </a:lnTo>
                <a:lnTo>
                  <a:pt x="1735074" y="42037"/>
                </a:lnTo>
                <a:lnTo>
                  <a:pt x="1800098" y="54356"/>
                </a:lnTo>
                <a:lnTo>
                  <a:pt x="1863344" y="69850"/>
                </a:lnTo>
                <a:lnTo>
                  <a:pt x="1925066" y="88137"/>
                </a:lnTo>
                <a:lnTo>
                  <a:pt x="1985391" y="108838"/>
                </a:lnTo>
                <a:lnTo>
                  <a:pt x="2044445" y="131825"/>
                </a:lnTo>
                <a:lnTo>
                  <a:pt x="2102485" y="156717"/>
                </a:lnTo>
                <a:lnTo>
                  <a:pt x="2159508" y="183260"/>
                </a:lnTo>
                <a:lnTo>
                  <a:pt x="2215769" y="211327"/>
                </a:lnTo>
                <a:lnTo>
                  <a:pt x="2271522" y="240410"/>
                </a:lnTo>
                <a:lnTo>
                  <a:pt x="2326894" y="270509"/>
                </a:lnTo>
                <a:lnTo>
                  <a:pt x="2369140" y="294135"/>
                </a:lnTo>
                <a:lnTo>
                  <a:pt x="2381854" y="271428"/>
                </a:lnTo>
                <a:lnTo>
                  <a:pt x="2339213" y="247650"/>
                </a:lnTo>
                <a:lnTo>
                  <a:pt x="2283587" y="217550"/>
                </a:lnTo>
                <a:lnTo>
                  <a:pt x="2227326" y="188087"/>
                </a:lnTo>
                <a:lnTo>
                  <a:pt x="2170557" y="159765"/>
                </a:lnTo>
                <a:lnTo>
                  <a:pt x="2112645" y="132841"/>
                </a:lnTo>
                <a:lnTo>
                  <a:pt x="2053970" y="107695"/>
                </a:lnTo>
                <a:lnTo>
                  <a:pt x="1994154" y="84327"/>
                </a:lnTo>
                <a:lnTo>
                  <a:pt x="1932686" y="63372"/>
                </a:lnTo>
                <a:lnTo>
                  <a:pt x="1869820" y="44831"/>
                </a:lnTo>
                <a:lnTo>
                  <a:pt x="1805305" y="29082"/>
                </a:lnTo>
                <a:lnTo>
                  <a:pt x="1789789" y="25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37" name="object 3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8099" y="444500"/>
            <a:ext cx="429641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Method </a:t>
            </a:r>
            <a:r>
              <a:rPr dirty="0"/>
              <a:t>1: Implicit</a:t>
            </a:r>
            <a:r>
              <a:rPr dirty="0" spc="-75"/>
              <a:t> </a:t>
            </a:r>
            <a:r>
              <a:rPr dirty="0"/>
              <a:t>List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9740" y="1162560"/>
            <a:ext cx="7287895" cy="2734945"/>
          </a:xfrm>
          <a:prstGeom prst="rect">
            <a:avLst/>
          </a:prstGeom>
        </p:spPr>
        <p:txBody>
          <a:bodyPr wrap="square" lIns="0" tIns="5588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40"/>
              </a:spcBef>
              <a:buClr>
                <a:srgbClr val="990000"/>
              </a:buClr>
              <a:buSzPct val="60416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b="1">
                <a:latin typeface="Calibri"/>
                <a:cs typeface="Calibri"/>
              </a:rPr>
              <a:t>For </a:t>
            </a:r>
            <a:r>
              <a:rPr dirty="0" sz="2400" spc="-5" b="1">
                <a:latin typeface="Calibri"/>
                <a:cs typeface="Calibri"/>
              </a:rPr>
              <a:t>each </a:t>
            </a:r>
            <a:r>
              <a:rPr dirty="0" sz="2400" b="1">
                <a:latin typeface="Calibri"/>
                <a:cs typeface="Calibri"/>
              </a:rPr>
              <a:t>block </a:t>
            </a:r>
            <a:r>
              <a:rPr dirty="0" sz="2400" spc="-5" b="1">
                <a:latin typeface="Calibri"/>
                <a:cs typeface="Calibri"/>
              </a:rPr>
              <a:t>we </a:t>
            </a:r>
            <a:r>
              <a:rPr dirty="0" sz="2400" b="1">
                <a:latin typeface="Calibri"/>
                <a:cs typeface="Calibri"/>
              </a:rPr>
              <a:t>need both size and </a:t>
            </a:r>
            <a:r>
              <a:rPr dirty="0" sz="2400" spc="-5" b="1">
                <a:latin typeface="Calibri"/>
                <a:cs typeface="Calibri"/>
              </a:rPr>
              <a:t>allocation</a:t>
            </a:r>
            <a:r>
              <a:rPr dirty="0" sz="2400" spc="-8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status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50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Could store </a:t>
            </a:r>
            <a:r>
              <a:rPr dirty="0" sz="2000">
                <a:latin typeface="Calibri"/>
                <a:cs typeface="Calibri"/>
              </a:rPr>
              <a:t>this </a:t>
            </a:r>
            <a:r>
              <a:rPr dirty="0" sz="2000" spc="-5">
                <a:latin typeface="Calibri"/>
                <a:cs typeface="Calibri"/>
              </a:rPr>
              <a:t>information </a:t>
            </a:r>
            <a:r>
              <a:rPr dirty="0" sz="2000">
                <a:latin typeface="Calibri"/>
                <a:cs typeface="Calibri"/>
              </a:rPr>
              <a:t>in two </a:t>
            </a:r>
            <a:r>
              <a:rPr dirty="0" sz="2000" spc="-5">
                <a:latin typeface="Calibri"/>
                <a:cs typeface="Calibri"/>
              </a:rPr>
              <a:t>words: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wasteful!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45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>
                <a:latin typeface="Calibri"/>
                <a:cs typeface="Calibri"/>
              </a:rPr>
              <a:t>Standard</a:t>
            </a:r>
            <a:r>
              <a:rPr dirty="0" sz="2400" spc="-5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trick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50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If </a:t>
            </a:r>
            <a:r>
              <a:rPr dirty="0" sz="2000" spc="-5">
                <a:latin typeface="Calibri"/>
                <a:cs typeface="Calibri"/>
              </a:rPr>
              <a:t>blocks are </a:t>
            </a:r>
            <a:r>
              <a:rPr dirty="0" sz="2000">
                <a:latin typeface="Calibri"/>
                <a:cs typeface="Calibri"/>
              </a:rPr>
              <a:t>aligned, </a:t>
            </a:r>
            <a:r>
              <a:rPr dirty="0" sz="2000" spc="-5">
                <a:latin typeface="Calibri"/>
                <a:cs typeface="Calibri"/>
              </a:rPr>
              <a:t>some low-order </a:t>
            </a:r>
            <a:r>
              <a:rPr dirty="0" sz="2000">
                <a:latin typeface="Calibri"/>
                <a:cs typeface="Calibri"/>
              </a:rPr>
              <a:t>address </a:t>
            </a:r>
            <a:r>
              <a:rPr dirty="0" sz="2000" spc="-5">
                <a:latin typeface="Calibri"/>
                <a:cs typeface="Calibri"/>
              </a:rPr>
              <a:t>bits </a:t>
            </a:r>
            <a:r>
              <a:rPr dirty="0" sz="2000">
                <a:latin typeface="Calibri"/>
                <a:cs typeface="Calibri"/>
              </a:rPr>
              <a:t>are </a:t>
            </a:r>
            <a:r>
              <a:rPr dirty="0" sz="2000" spc="-5">
                <a:latin typeface="Calibri"/>
                <a:cs typeface="Calibri"/>
              </a:rPr>
              <a:t>always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0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48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Instead </a:t>
            </a:r>
            <a:r>
              <a:rPr dirty="0" sz="2000" spc="-5">
                <a:latin typeface="Calibri"/>
                <a:cs typeface="Calibri"/>
              </a:rPr>
              <a:t>of storing an always-0 bit, use </a:t>
            </a:r>
            <a:r>
              <a:rPr dirty="0" sz="2000">
                <a:latin typeface="Calibri"/>
                <a:cs typeface="Calibri"/>
              </a:rPr>
              <a:t>it </a:t>
            </a:r>
            <a:r>
              <a:rPr dirty="0" sz="2000" spc="-5">
                <a:latin typeface="Calibri"/>
                <a:cs typeface="Calibri"/>
              </a:rPr>
              <a:t>as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5">
                <a:latin typeface="Calibri"/>
                <a:cs typeface="Calibri"/>
              </a:rPr>
              <a:t>allocated/free</a:t>
            </a:r>
            <a:r>
              <a:rPr dirty="0" sz="2000" spc="7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flag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48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When </a:t>
            </a:r>
            <a:r>
              <a:rPr dirty="0" sz="2000" spc="-5">
                <a:latin typeface="Calibri"/>
                <a:cs typeface="Calibri"/>
              </a:rPr>
              <a:t>reading size word, </a:t>
            </a:r>
            <a:r>
              <a:rPr dirty="0" sz="2000">
                <a:latin typeface="Calibri"/>
                <a:cs typeface="Calibri"/>
              </a:rPr>
              <a:t>must </a:t>
            </a:r>
            <a:r>
              <a:rPr dirty="0" sz="2000" spc="-5">
                <a:latin typeface="Calibri"/>
                <a:cs typeface="Calibri"/>
              </a:rPr>
              <a:t>mask out </a:t>
            </a:r>
            <a:r>
              <a:rPr dirty="0" sz="2000">
                <a:latin typeface="Calibri"/>
                <a:cs typeface="Calibri"/>
              </a:rPr>
              <a:t>this</a:t>
            </a:r>
            <a:r>
              <a:rPr dirty="0" sz="2000" spc="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bit</a:t>
            </a:r>
            <a:endParaRPr sz="2000">
              <a:latin typeface="Calibri"/>
              <a:cs typeface="Calibri"/>
            </a:endParaRPr>
          </a:p>
          <a:p>
            <a:pPr algn="ctr" marR="584835">
              <a:lnSpc>
                <a:spcPct val="100000"/>
              </a:lnSpc>
              <a:spcBef>
                <a:spcPts val="1185"/>
              </a:spcBef>
            </a:pPr>
            <a:r>
              <a:rPr dirty="0" sz="1600" spc="-5" b="1">
                <a:latin typeface="Calibri"/>
                <a:cs typeface="Calibri"/>
              </a:rPr>
              <a:t>1</a:t>
            </a:r>
            <a:r>
              <a:rPr dirty="0" sz="1600" spc="-95" b="1">
                <a:latin typeface="Calibri"/>
                <a:cs typeface="Calibri"/>
              </a:rPr>
              <a:t> </a:t>
            </a:r>
            <a:r>
              <a:rPr dirty="0" sz="1600" spc="-15" b="1">
                <a:latin typeface="Calibri"/>
                <a:cs typeface="Calibri"/>
              </a:rPr>
              <a:t>word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9261" y="4720209"/>
            <a:ext cx="1456055" cy="929005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>
              <a:lnSpc>
                <a:spcPct val="98100"/>
              </a:lnSpc>
              <a:spcBef>
                <a:spcPts val="150"/>
              </a:spcBef>
            </a:pPr>
            <a:r>
              <a:rPr dirty="0" sz="2000" spc="-10" b="1" i="1">
                <a:solidFill>
                  <a:srgbClr val="7E7E7E"/>
                </a:solidFill>
                <a:latin typeface="Calibri"/>
                <a:cs typeface="Calibri"/>
              </a:rPr>
              <a:t>Format </a:t>
            </a:r>
            <a:r>
              <a:rPr dirty="0" sz="2000" spc="-5" b="1" i="1">
                <a:solidFill>
                  <a:srgbClr val="7E7E7E"/>
                </a:solidFill>
                <a:latin typeface="Calibri"/>
                <a:cs typeface="Calibri"/>
              </a:rPr>
              <a:t>of  </a:t>
            </a:r>
            <a:r>
              <a:rPr dirty="0" sz="2000" spc="-5" b="1" i="1">
                <a:solidFill>
                  <a:srgbClr val="7E7E7E"/>
                </a:solidFill>
                <a:latin typeface="Calibri"/>
                <a:cs typeface="Calibri"/>
              </a:rPr>
              <a:t>allocated</a:t>
            </a:r>
            <a:r>
              <a:rPr dirty="0" sz="2000" spc="-130" b="1" i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2000" b="1" i="1">
                <a:solidFill>
                  <a:srgbClr val="7E7E7E"/>
                </a:solidFill>
                <a:latin typeface="Calibri"/>
                <a:cs typeface="Calibri"/>
              </a:rPr>
              <a:t>and  </a:t>
            </a:r>
            <a:r>
              <a:rPr dirty="0" sz="2000" spc="-5" b="1" i="1">
                <a:solidFill>
                  <a:srgbClr val="7E7E7E"/>
                </a:solidFill>
                <a:latin typeface="Calibri"/>
                <a:cs typeface="Calibri"/>
              </a:rPr>
              <a:t>free</a:t>
            </a:r>
            <a:r>
              <a:rPr dirty="0" sz="2000" spc="-60" b="1" i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2000" spc="-5" b="1" i="1">
                <a:solidFill>
                  <a:srgbClr val="7E7E7E"/>
                </a:solidFill>
                <a:latin typeface="Calibri"/>
                <a:cs typeface="Calibri"/>
              </a:rPr>
              <a:t>blocks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85079" y="4320921"/>
            <a:ext cx="1812925" cy="50673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12700" marR="5080">
              <a:lnSpc>
                <a:spcPts val="1870"/>
              </a:lnSpc>
              <a:spcBef>
                <a:spcPts val="200"/>
              </a:spcBef>
            </a:pPr>
            <a:r>
              <a:rPr dirty="0" sz="1600" spc="-5" b="1">
                <a:latin typeface="Calibri"/>
                <a:cs typeface="Calibri"/>
              </a:rPr>
              <a:t>a = 1: </a:t>
            </a:r>
            <a:r>
              <a:rPr dirty="0" sz="1600" spc="-10" b="1">
                <a:latin typeface="Calibri"/>
                <a:cs typeface="Calibri"/>
              </a:rPr>
              <a:t>Allocated </a:t>
            </a:r>
            <a:r>
              <a:rPr dirty="0" sz="1600" spc="-5" b="1">
                <a:latin typeface="Calibri"/>
                <a:cs typeface="Calibri"/>
              </a:rPr>
              <a:t>block  a = 0: </a:t>
            </a:r>
            <a:r>
              <a:rPr dirty="0" sz="1600" spc="-10" b="1">
                <a:latin typeface="Calibri"/>
                <a:cs typeface="Calibri"/>
              </a:rPr>
              <a:t>Free</a:t>
            </a:r>
            <a:r>
              <a:rPr dirty="0" sz="1600" spc="-5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block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85079" y="5036896"/>
            <a:ext cx="12598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latin typeface="Calibri"/>
                <a:cs typeface="Calibri"/>
              </a:rPr>
              <a:t>Size: </a:t>
            </a:r>
            <a:r>
              <a:rPr dirty="0" sz="1600" spc="-5" b="1">
                <a:latin typeface="Calibri"/>
                <a:cs typeface="Calibri"/>
              </a:rPr>
              <a:t>block</a:t>
            </a:r>
            <a:r>
              <a:rPr dirty="0" sz="1600" spc="-6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size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85079" y="5516067"/>
            <a:ext cx="2152015" cy="50673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12700" marR="5080">
              <a:lnSpc>
                <a:spcPts val="1870"/>
              </a:lnSpc>
              <a:spcBef>
                <a:spcPts val="200"/>
              </a:spcBef>
            </a:pPr>
            <a:r>
              <a:rPr dirty="0" sz="1600" spc="-10" b="1">
                <a:latin typeface="Calibri"/>
                <a:cs typeface="Calibri"/>
              </a:rPr>
              <a:t>Payload: </a:t>
            </a:r>
            <a:r>
              <a:rPr dirty="0" sz="1600" spc="-5" b="1">
                <a:latin typeface="Calibri"/>
                <a:cs typeface="Calibri"/>
              </a:rPr>
              <a:t>application</a:t>
            </a:r>
            <a:r>
              <a:rPr dirty="0" sz="1600" spc="-70" b="1">
                <a:latin typeface="Calibri"/>
                <a:cs typeface="Calibri"/>
              </a:rPr>
              <a:t> </a:t>
            </a:r>
            <a:r>
              <a:rPr dirty="0" sz="1600" spc="-15" b="1">
                <a:latin typeface="Calibri"/>
                <a:cs typeface="Calibri"/>
              </a:rPr>
              <a:t>data  </a:t>
            </a:r>
            <a:r>
              <a:rPr dirty="0" sz="1600" spc="-10" b="1">
                <a:latin typeface="Calibri"/>
                <a:cs typeface="Calibri"/>
              </a:rPr>
              <a:t>(allocated blocks</a:t>
            </a:r>
            <a:r>
              <a:rPr dirty="0" sz="1600" spc="-2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only)</a:t>
            </a:r>
            <a:endParaRPr sz="1600">
              <a:latin typeface="Calibri"/>
              <a:cs typeface="Calibri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2965704" y="4273296"/>
          <a:ext cx="1694814" cy="2362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0838"/>
                <a:gridCol w="305562"/>
              </a:tblGrid>
              <a:tr h="355600"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Size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8894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8894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AEAE"/>
                    </a:solidFill>
                  </a:tcPr>
                </a:tc>
              </a:tr>
              <a:tr h="12573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9910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 spc="-15" b="1">
                          <a:latin typeface="Calibri"/>
                          <a:cs typeface="Calibri"/>
                        </a:rPr>
                        <a:t>Payload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60400">
                <a:tc gridSpan="2">
                  <a:txBody>
                    <a:bodyPr/>
                    <a:lstStyle/>
                    <a:p>
                      <a:pPr marL="491490" marR="458470" indent="-26034">
                        <a:lnSpc>
                          <a:spcPts val="1870"/>
                        </a:lnSpc>
                        <a:spcBef>
                          <a:spcPts val="710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600" spc="-20" b="1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ti</a:t>
                      </a:r>
                      <a:r>
                        <a:rPr dirty="0" sz="1600" spc="0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al 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padding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01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2971800" y="3945635"/>
            <a:ext cx="1676400" cy="228600"/>
          </a:xfrm>
          <a:custGeom>
            <a:avLst/>
            <a:gdLst/>
            <a:ahLst/>
            <a:cxnLst/>
            <a:rect l="l" t="t" r="r" b="b"/>
            <a:pathLst>
              <a:path w="1676400" h="228600">
                <a:moveTo>
                  <a:pt x="0" y="228600"/>
                </a:moveTo>
                <a:lnTo>
                  <a:pt x="27590" y="178336"/>
                </a:lnTo>
                <a:lnTo>
                  <a:pt x="59632" y="157114"/>
                </a:lnTo>
                <a:lnTo>
                  <a:pt x="101665" y="139412"/>
                </a:lnTo>
                <a:lnTo>
                  <a:pt x="152057" y="125918"/>
                </a:lnTo>
                <a:lnTo>
                  <a:pt x="209178" y="117319"/>
                </a:lnTo>
                <a:lnTo>
                  <a:pt x="271399" y="114300"/>
                </a:lnTo>
                <a:lnTo>
                  <a:pt x="566801" y="114300"/>
                </a:lnTo>
                <a:lnTo>
                  <a:pt x="629021" y="111280"/>
                </a:lnTo>
                <a:lnTo>
                  <a:pt x="686142" y="102681"/>
                </a:lnTo>
                <a:lnTo>
                  <a:pt x="736534" y="89187"/>
                </a:lnTo>
                <a:lnTo>
                  <a:pt x="778567" y="71485"/>
                </a:lnTo>
                <a:lnTo>
                  <a:pt x="810609" y="50263"/>
                </a:lnTo>
                <a:lnTo>
                  <a:pt x="838200" y="0"/>
                </a:lnTo>
                <a:lnTo>
                  <a:pt x="845369" y="26205"/>
                </a:lnTo>
                <a:lnTo>
                  <a:pt x="897832" y="71485"/>
                </a:lnTo>
                <a:lnTo>
                  <a:pt x="939865" y="89187"/>
                </a:lnTo>
                <a:lnTo>
                  <a:pt x="990257" y="102681"/>
                </a:lnTo>
                <a:lnTo>
                  <a:pt x="1047378" y="111280"/>
                </a:lnTo>
                <a:lnTo>
                  <a:pt x="1109599" y="114300"/>
                </a:lnTo>
                <a:lnTo>
                  <a:pt x="1405001" y="114300"/>
                </a:lnTo>
                <a:lnTo>
                  <a:pt x="1467221" y="117319"/>
                </a:lnTo>
                <a:lnTo>
                  <a:pt x="1524342" y="125918"/>
                </a:lnTo>
                <a:lnTo>
                  <a:pt x="1574734" y="139412"/>
                </a:lnTo>
                <a:lnTo>
                  <a:pt x="1616767" y="157114"/>
                </a:lnTo>
                <a:lnTo>
                  <a:pt x="1648809" y="178336"/>
                </a:lnTo>
                <a:lnTo>
                  <a:pt x="1669230" y="202394"/>
                </a:lnTo>
                <a:lnTo>
                  <a:pt x="1676400" y="22860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5965" y="500887"/>
            <a:ext cx="656526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Detailed </a:t>
            </a:r>
            <a:r>
              <a:rPr dirty="0"/>
              <a:t>Implicit Free List</a:t>
            </a:r>
            <a:r>
              <a:rPr dirty="0" spc="-50"/>
              <a:t> </a:t>
            </a:r>
            <a:r>
              <a:rPr dirty="0" spc="-10"/>
              <a:t>Example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0004" y="2079701"/>
            <a:ext cx="516890" cy="8496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32384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libri"/>
                <a:cs typeface="Calibri"/>
              </a:rPr>
              <a:t>Start  </a:t>
            </a:r>
            <a:r>
              <a:rPr dirty="0" sz="1800" b="1">
                <a:latin typeface="Calibri"/>
                <a:cs typeface="Calibri"/>
              </a:rPr>
              <a:t>of  heap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59180" y="4070603"/>
            <a:ext cx="0" cy="501650"/>
          </a:xfrm>
          <a:custGeom>
            <a:avLst/>
            <a:gdLst/>
            <a:ahLst/>
            <a:cxnLst/>
            <a:rect l="l" t="t" r="r" b="b"/>
            <a:pathLst>
              <a:path w="0" h="501650">
                <a:moveTo>
                  <a:pt x="0" y="501396"/>
                </a:moveTo>
                <a:lnTo>
                  <a:pt x="0" y="0"/>
                </a:lnTo>
              </a:path>
            </a:pathLst>
          </a:custGeom>
          <a:ln w="1219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80287" y="3961003"/>
            <a:ext cx="1414145" cy="635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000" spc="-5" b="1">
                <a:latin typeface="Calibri"/>
                <a:cs typeface="Calibri"/>
              </a:rPr>
              <a:t>Do</a:t>
            </a:r>
            <a:r>
              <a:rPr dirty="0" sz="2000" spc="0" b="1">
                <a:latin typeface="Calibri"/>
                <a:cs typeface="Calibri"/>
              </a:rPr>
              <a:t>u</a:t>
            </a:r>
            <a:r>
              <a:rPr dirty="0" sz="2000" b="1">
                <a:latin typeface="Calibri"/>
                <a:cs typeface="Calibri"/>
              </a:rPr>
              <a:t>bl</a:t>
            </a:r>
            <a:r>
              <a:rPr dirty="0" sz="2000" spc="-5" b="1">
                <a:latin typeface="Calibri"/>
                <a:cs typeface="Calibri"/>
              </a:rPr>
              <a:t>e-</a:t>
            </a:r>
            <a:r>
              <a:rPr dirty="0" sz="2000" spc="-20" b="1">
                <a:latin typeface="Calibri"/>
                <a:cs typeface="Calibri"/>
              </a:rPr>
              <a:t>w</a:t>
            </a:r>
            <a:r>
              <a:rPr dirty="0" sz="2000" b="1">
                <a:latin typeface="Calibri"/>
                <a:cs typeface="Calibri"/>
              </a:rPr>
              <a:t>o</a:t>
            </a:r>
            <a:r>
              <a:rPr dirty="0" sz="2000" spc="-30" b="1">
                <a:latin typeface="Calibri"/>
                <a:cs typeface="Calibri"/>
              </a:rPr>
              <a:t>r</a:t>
            </a:r>
            <a:r>
              <a:rPr dirty="0" sz="2000" b="1">
                <a:latin typeface="Calibri"/>
                <a:cs typeface="Calibri"/>
              </a:rPr>
              <a:t>d  </a:t>
            </a:r>
            <a:r>
              <a:rPr dirty="0" sz="2000" b="1">
                <a:latin typeface="Calibri"/>
                <a:cs typeface="Calibri"/>
              </a:rPr>
              <a:t>aligned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432047" y="2310383"/>
            <a:ext cx="393191" cy="518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826252" y="2310383"/>
            <a:ext cx="396240" cy="518159"/>
          </a:xfrm>
          <a:custGeom>
            <a:avLst/>
            <a:gdLst/>
            <a:ahLst/>
            <a:cxnLst/>
            <a:rect l="l" t="t" r="r" b="b"/>
            <a:pathLst>
              <a:path w="396239" h="518160">
                <a:moveTo>
                  <a:pt x="0" y="518160"/>
                </a:moveTo>
                <a:lnTo>
                  <a:pt x="396239" y="518160"/>
                </a:lnTo>
                <a:lnTo>
                  <a:pt x="396239" y="0"/>
                </a:lnTo>
                <a:lnTo>
                  <a:pt x="0" y="0"/>
                </a:lnTo>
                <a:lnTo>
                  <a:pt x="0" y="5181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47622" y="1770633"/>
            <a:ext cx="814705" cy="508000"/>
          </a:xfrm>
          <a:custGeom>
            <a:avLst/>
            <a:gdLst/>
            <a:ahLst/>
            <a:cxnLst/>
            <a:rect l="l" t="t" r="r" b="b"/>
            <a:pathLst>
              <a:path w="814705" h="508000">
                <a:moveTo>
                  <a:pt x="448436" y="0"/>
                </a:moveTo>
                <a:lnTo>
                  <a:pt x="408304" y="6730"/>
                </a:lnTo>
                <a:lnTo>
                  <a:pt x="367791" y="25653"/>
                </a:lnTo>
                <a:lnTo>
                  <a:pt x="326897" y="55244"/>
                </a:lnTo>
                <a:lnTo>
                  <a:pt x="285622" y="93979"/>
                </a:lnTo>
                <a:lnTo>
                  <a:pt x="257683" y="124460"/>
                </a:lnTo>
                <a:lnTo>
                  <a:pt x="229615" y="158114"/>
                </a:lnTo>
                <a:lnTo>
                  <a:pt x="201422" y="194817"/>
                </a:lnTo>
                <a:lnTo>
                  <a:pt x="172847" y="233933"/>
                </a:lnTo>
                <a:lnTo>
                  <a:pt x="144398" y="275208"/>
                </a:lnTo>
                <a:lnTo>
                  <a:pt x="115697" y="318262"/>
                </a:lnTo>
                <a:lnTo>
                  <a:pt x="86740" y="362838"/>
                </a:lnTo>
                <a:lnTo>
                  <a:pt x="57912" y="408304"/>
                </a:lnTo>
                <a:lnTo>
                  <a:pt x="28956" y="454660"/>
                </a:lnTo>
                <a:lnTo>
                  <a:pt x="0" y="501395"/>
                </a:lnTo>
                <a:lnTo>
                  <a:pt x="10668" y="508000"/>
                </a:lnTo>
                <a:lnTo>
                  <a:pt x="39624" y="461390"/>
                </a:lnTo>
                <a:lnTo>
                  <a:pt x="68580" y="415163"/>
                </a:lnTo>
                <a:lnTo>
                  <a:pt x="97409" y="369569"/>
                </a:lnTo>
                <a:lnTo>
                  <a:pt x="126238" y="325119"/>
                </a:lnTo>
                <a:lnTo>
                  <a:pt x="154940" y="282193"/>
                </a:lnTo>
                <a:lnTo>
                  <a:pt x="183388" y="241173"/>
                </a:lnTo>
                <a:lnTo>
                  <a:pt x="211582" y="202311"/>
                </a:lnTo>
                <a:lnTo>
                  <a:pt x="239648" y="165988"/>
                </a:lnTo>
                <a:lnTo>
                  <a:pt x="267334" y="132714"/>
                </a:lnTo>
                <a:lnTo>
                  <a:pt x="294894" y="102742"/>
                </a:lnTo>
                <a:lnTo>
                  <a:pt x="335279" y="64769"/>
                </a:lnTo>
                <a:lnTo>
                  <a:pt x="374650" y="36321"/>
                </a:lnTo>
                <a:lnTo>
                  <a:pt x="412750" y="18668"/>
                </a:lnTo>
                <a:lnTo>
                  <a:pt x="449198" y="12700"/>
                </a:lnTo>
                <a:lnTo>
                  <a:pt x="502645" y="12700"/>
                </a:lnTo>
                <a:lnTo>
                  <a:pt x="500634" y="11683"/>
                </a:lnTo>
                <a:lnTo>
                  <a:pt x="487807" y="6603"/>
                </a:lnTo>
                <a:lnTo>
                  <a:pt x="474853" y="2920"/>
                </a:lnTo>
                <a:lnTo>
                  <a:pt x="461772" y="762"/>
                </a:lnTo>
                <a:lnTo>
                  <a:pt x="448436" y="0"/>
                </a:lnTo>
                <a:close/>
              </a:path>
              <a:path w="814705" h="508000">
                <a:moveTo>
                  <a:pt x="773908" y="438147"/>
                </a:moveTo>
                <a:lnTo>
                  <a:pt x="745109" y="451357"/>
                </a:lnTo>
                <a:lnTo>
                  <a:pt x="811529" y="504698"/>
                </a:lnTo>
                <a:lnTo>
                  <a:pt x="813335" y="449706"/>
                </a:lnTo>
                <a:lnTo>
                  <a:pt x="779272" y="449706"/>
                </a:lnTo>
                <a:lnTo>
                  <a:pt x="773908" y="438147"/>
                </a:lnTo>
                <a:close/>
              </a:path>
              <a:path w="814705" h="508000">
                <a:moveTo>
                  <a:pt x="785406" y="432872"/>
                </a:moveTo>
                <a:lnTo>
                  <a:pt x="773908" y="438147"/>
                </a:lnTo>
                <a:lnTo>
                  <a:pt x="779272" y="449706"/>
                </a:lnTo>
                <a:lnTo>
                  <a:pt x="790702" y="444373"/>
                </a:lnTo>
                <a:lnTo>
                  <a:pt x="785406" y="432872"/>
                </a:lnTo>
                <a:close/>
              </a:path>
              <a:path w="814705" h="508000">
                <a:moveTo>
                  <a:pt x="814323" y="419607"/>
                </a:moveTo>
                <a:lnTo>
                  <a:pt x="785406" y="432872"/>
                </a:lnTo>
                <a:lnTo>
                  <a:pt x="790702" y="444373"/>
                </a:lnTo>
                <a:lnTo>
                  <a:pt x="779272" y="449706"/>
                </a:lnTo>
                <a:lnTo>
                  <a:pt x="813335" y="449706"/>
                </a:lnTo>
                <a:lnTo>
                  <a:pt x="814323" y="419607"/>
                </a:lnTo>
                <a:close/>
              </a:path>
              <a:path w="814705" h="508000">
                <a:moveTo>
                  <a:pt x="502645" y="12700"/>
                </a:moveTo>
                <a:lnTo>
                  <a:pt x="449198" y="12700"/>
                </a:lnTo>
                <a:lnTo>
                  <a:pt x="461009" y="13462"/>
                </a:lnTo>
                <a:lnTo>
                  <a:pt x="472694" y="15493"/>
                </a:lnTo>
                <a:lnTo>
                  <a:pt x="519048" y="36449"/>
                </a:lnTo>
                <a:lnTo>
                  <a:pt x="553591" y="64769"/>
                </a:lnTo>
                <a:lnTo>
                  <a:pt x="587502" y="102362"/>
                </a:lnTo>
                <a:lnTo>
                  <a:pt x="621284" y="148589"/>
                </a:lnTo>
                <a:lnTo>
                  <a:pt x="643509" y="183387"/>
                </a:lnTo>
                <a:lnTo>
                  <a:pt x="665479" y="220852"/>
                </a:lnTo>
                <a:lnTo>
                  <a:pt x="698246" y="281686"/>
                </a:lnTo>
                <a:lnTo>
                  <a:pt x="719835" y="324612"/>
                </a:lnTo>
                <a:lnTo>
                  <a:pt x="741426" y="368935"/>
                </a:lnTo>
                <a:lnTo>
                  <a:pt x="762889" y="414400"/>
                </a:lnTo>
                <a:lnTo>
                  <a:pt x="773908" y="438147"/>
                </a:lnTo>
                <a:lnTo>
                  <a:pt x="785406" y="432872"/>
                </a:lnTo>
                <a:lnTo>
                  <a:pt x="752855" y="363474"/>
                </a:lnTo>
                <a:lnTo>
                  <a:pt x="731139" y="318896"/>
                </a:lnTo>
                <a:lnTo>
                  <a:pt x="709422" y="275716"/>
                </a:lnTo>
                <a:lnTo>
                  <a:pt x="687578" y="234441"/>
                </a:lnTo>
                <a:lnTo>
                  <a:pt x="665479" y="195325"/>
                </a:lnTo>
                <a:lnTo>
                  <a:pt x="643001" y="158623"/>
                </a:lnTo>
                <a:lnTo>
                  <a:pt x="620395" y="124840"/>
                </a:lnTo>
                <a:lnTo>
                  <a:pt x="597408" y="94361"/>
                </a:lnTo>
                <a:lnTo>
                  <a:pt x="562102" y="55244"/>
                </a:lnTo>
                <a:lnTo>
                  <a:pt x="525653" y="25653"/>
                </a:lnTo>
                <a:lnTo>
                  <a:pt x="513207" y="18033"/>
                </a:lnTo>
                <a:lnTo>
                  <a:pt x="502645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426335" y="1770633"/>
            <a:ext cx="1497965" cy="509270"/>
          </a:xfrm>
          <a:custGeom>
            <a:avLst/>
            <a:gdLst/>
            <a:ahLst/>
            <a:cxnLst/>
            <a:rect l="l" t="t" r="r" b="b"/>
            <a:pathLst>
              <a:path w="1497964" h="509269">
                <a:moveTo>
                  <a:pt x="750951" y="0"/>
                </a:moveTo>
                <a:lnTo>
                  <a:pt x="703579" y="2920"/>
                </a:lnTo>
                <a:lnTo>
                  <a:pt x="656208" y="11429"/>
                </a:lnTo>
                <a:lnTo>
                  <a:pt x="608964" y="25018"/>
                </a:lnTo>
                <a:lnTo>
                  <a:pt x="561847" y="43433"/>
                </a:lnTo>
                <a:lnTo>
                  <a:pt x="514857" y="66166"/>
                </a:lnTo>
                <a:lnTo>
                  <a:pt x="467740" y="92963"/>
                </a:lnTo>
                <a:lnTo>
                  <a:pt x="420877" y="123316"/>
                </a:lnTo>
                <a:lnTo>
                  <a:pt x="374014" y="157099"/>
                </a:lnTo>
                <a:lnTo>
                  <a:pt x="327151" y="193675"/>
                </a:lnTo>
                <a:lnTo>
                  <a:pt x="280288" y="232790"/>
                </a:lnTo>
                <a:lnTo>
                  <a:pt x="233552" y="273938"/>
                </a:lnTo>
                <a:lnTo>
                  <a:pt x="186816" y="317118"/>
                </a:lnTo>
                <a:lnTo>
                  <a:pt x="140081" y="361695"/>
                </a:lnTo>
                <a:lnTo>
                  <a:pt x="93344" y="407162"/>
                </a:lnTo>
                <a:lnTo>
                  <a:pt x="46608" y="453516"/>
                </a:lnTo>
                <a:lnTo>
                  <a:pt x="0" y="500252"/>
                </a:lnTo>
                <a:lnTo>
                  <a:pt x="8889" y="509142"/>
                </a:lnTo>
                <a:lnTo>
                  <a:pt x="62904" y="455294"/>
                </a:lnTo>
                <a:lnTo>
                  <a:pt x="102234" y="416178"/>
                </a:lnTo>
                <a:lnTo>
                  <a:pt x="148844" y="370713"/>
                </a:lnTo>
                <a:lnTo>
                  <a:pt x="195452" y="326263"/>
                </a:lnTo>
                <a:lnTo>
                  <a:pt x="242062" y="283337"/>
                </a:lnTo>
                <a:lnTo>
                  <a:pt x="288670" y="242315"/>
                </a:lnTo>
                <a:lnTo>
                  <a:pt x="335152" y="203453"/>
                </a:lnTo>
                <a:lnTo>
                  <a:pt x="381634" y="167131"/>
                </a:lnTo>
                <a:lnTo>
                  <a:pt x="428116" y="133730"/>
                </a:lnTo>
                <a:lnTo>
                  <a:pt x="474598" y="103758"/>
                </a:lnTo>
                <a:lnTo>
                  <a:pt x="520826" y="77342"/>
                </a:lnTo>
                <a:lnTo>
                  <a:pt x="567182" y="54990"/>
                </a:lnTo>
                <a:lnTo>
                  <a:pt x="613409" y="36956"/>
                </a:lnTo>
                <a:lnTo>
                  <a:pt x="659510" y="23749"/>
                </a:lnTo>
                <a:lnTo>
                  <a:pt x="705484" y="15493"/>
                </a:lnTo>
                <a:lnTo>
                  <a:pt x="751458" y="12700"/>
                </a:lnTo>
                <a:lnTo>
                  <a:pt x="850741" y="12700"/>
                </a:lnTo>
                <a:lnTo>
                  <a:pt x="845819" y="11429"/>
                </a:lnTo>
                <a:lnTo>
                  <a:pt x="822197" y="6476"/>
                </a:lnTo>
                <a:lnTo>
                  <a:pt x="798448" y="2920"/>
                </a:lnTo>
                <a:lnTo>
                  <a:pt x="774700" y="762"/>
                </a:lnTo>
                <a:lnTo>
                  <a:pt x="750951" y="0"/>
                </a:lnTo>
                <a:close/>
              </a:path>
              <a:path w="1497964" h="509269">
                <a:moveTo>
                  <a:pt x="1439535" y="455356"/>
                </a:moveTo>
                <a:lnTo>
                  <a:pt x="1417065" y="477774"/>
                </a:lnTo>
                <a:lnTo>
                  <a:pt x="1497964" y="504698"/>
                </a:lnTo>
                <a:lnTo>
                  <a:pt x="1484502" y="464312"/>
                </a:lnTo>
                <a:lnTo>
                  <a:pt x="1448562" y="464312"/>
                </a:lnTo>
                <a:lnTo>
                  <a:pt x="1439535" y="455356"/>
                </a:lnTo>
                <a:close/>
              </a:path>
              <a:path w="1497964" h="509269">
                <a:moveTo>
                  <a:pt x="1448512" y="446401"/>
                </a:moveTo>
                <a:lnTo>
                  <a:pt x="1439535" y="455356"/>
                </a:lnTo>
                <a:lnTo>
                  <a:pt x="1448562" y="464312"/>
                </a:lnTo>
                <a:lnTo>
                  <a:pt x="1457452" y="455294"/>
                </a:lnTo>
                <a:lnTo>
                  <a:pt x="1448512" y="446401"/>
                </a:lnTo>
                <a:close/>
              </a:path>
              <a:path w="1497964" h="509269">
                <a:moveTo>
                  <a:pt x="1471040" y="423925"/>
                </a:moveTo>
                <a:lnTo>
                  <a:pt x="1448512" y="446401"/>
                </a:lnTo>
                <a:lnTo>
                  <a:pt x="1457452" y="455294"/>
                </a:lnTo>
                <a:lnTo>
                  <a:pt x="1448562" y="464312"/>
                </a:lnTo>
                <a:lnTo>
                  <a:pt x="1484502" y="464312"/>
                </a:lnTo>
                <a:lnTo>
                  <a:pt x="1471040" y="423925"/>
                </a:lnTo>
                <a:close/>
              </a:path>
              <a:path w="1497964" h="509269">
                <a:moveTo>
                  <a:pt x="850741" y="12700"/>
                </a:moveTo>
                <a:lnTo>
                  <a:pt x="751458" y="12700"/>
                </a:lnTo>
                <a:lnTo>
                  <a:pt x="774319" y="13462"/>
                </a:lnTo>
                <a:lnTo>
                  <a:pt x="797306" y="15493"/>
                </a:lnTo>
                <a:lnTo>
                  <a:pt x="843279" y="23749"/>
                </a:lnTo>
                <a:lnTo>
                  <a:pt x="889380" y="37083"/>
                </a:lnTo>
                <a:lnTo>
                  <a:pt x="935481" y="55117"/>
                </a:lnTo>
                <a:lnTo>
                  <a:pt x="981710" y="77469"/>
                </a:lnTo>
                <a:lnTo>
                  <a:pt x="1028064" y="103886"/>
                </a:lnTo>
                <a:lnTo>
                  <a:pt x="1074419" y="133857"/>
                </a:lnTo>
                <a:lnTo>
                  <a:pt x="1120775" y="167258"/>
                </a:lnTo>
                <a:lnTo>
                  <a:pt x="1167256" y="203580"/>
                </a:lnTo>
                <a:lnTo>
                  <a:pt x="1213865" y="242315"/>
                </a:lnTo>
                <a:lnTo>
                  <a:pt x="1260348" y="283463"/>
                </a:lnTo>
                <a:lnTo>
                  <a:pt x="1306956" y="326389"/>
                </a:lnTo>
                <a:lnTo>
                  <a:pt x="1353565" y="370839"/>
                </a:lnTo>
                <a:lnTo>
                  <a:pt x="1400175" y="416305"/>
                </a:lnTo>
                <a:lnTo>
                  <a:pt x="1439535" y="455356"/>
                </a:lnTo>
                <a:lnTo>
                  <a:pt x="1448512" y="446401"/>
                </a:lnTo>
                <a:lnTo>
                  <a:pt x="1409064" y="407162"/>
                </a:lnTo>
                <a:lnTo>
                  <a:pt x="1362328" y="361568"/>
                </a:lnTo>
                <a:lnTo>
                  <a:pt x="1315592" y="316991"/>
                </a:lnTo>
                <a:lnTo>
                  <a:pt x="1268856" y="273938"/>
                </a:lnTo>
                <a:lnTo>
                  <a:pt x="1221993" y="232663"/>
                </a:lnTo>
                <a:lnTo>
                  <a:pt x="1175257" y="193548"/>
                </a:lnTo>
                <a:lnTo>
                  <a:pt x="1128394" y="156971"/>
                </a:lnTo>
                <a:lnTo>
                  <a:pt x="1081404" y="123316"/>
                </a:lnTo>
                <a:lnTo>
                  <a:pt x="1034414" y="92837"/>
                </a:lnTo>
                <a:lnTo>
                  <a:pt x="987425" y="66166"/>
                </a:lnTo>
                <a:lnTo>
                  <a:pt x="940307" y="43306"/>
                </a:lnTo>
                <a:lnTo>
                  <a:pt x="893063" y="25018"/>
                </a:lnTo>
                <a:lnTo>
                  <a:pt x="869441" y="17525"/>
                </a:lnTo>
                <a:lnTo>
                  <a:pt x="850741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951985" y="1752345"/>
            <a:ext cx="3104515" cy="510540"/>
          </a:xfrm>
          <a:custGeom>
            <a:avLst/>
            <a:gdLst/>
            <a:ahLst/>
            <a:cxnLst/>
            <a:rect l="l" t="t" r="r" b="b"/>
            <a:pathLst>
              <a:path w="3104515" h="510539">
                <a:moveTo>
                  <a:pt x="1553337" y="0"/>
                </a:moveTo>
                <a:lnTo>
                  <a:pt x="1504696" y="762"/>
                </a:lnTo>
                <a:lnTo>
                  <a:pt x="1456181" y="2920"/>
                </a:lnTo>
                <a:lnTo>
                  <a:pt x="1407540" y="6350"/>
                </a:lnTo>
                <a:lnTo>
                  <a:pt x="1358900" y="11302"/>
                </a:lnTo>
                <a:lnTo>
                  <a:pt x="1310259" y="17399"/>
                </a:lnTo>
                <a:lnTo>
                  <a:pt x="1261617" y="24764"/>
                </a:lnTo>
                <a:lnTo>
                  <a:pt x="1212977" y="33274"/>
                </a:lnTo>
                <a:lnTo>
                  <a:pt x="1164463" y="43052"/>
                </a:lnTo>
                <a:lnTo>
                  <a:pt x="1115949" y="53848"/>
                </a:lnTo>
                <a:lnTo>
                  <a:pt x="1067308" y="65658"/>
                </a:lnTo>
                <a:lnTo>
                  <a:pt x="1018666" y="78486"/>
                </a:lnTo>
                <a:lnTo>
                  <a:pt x="970152" y="92328"/>
                </a:lnTo>
                <a:lnTo>
                  <a:pt x="921638" y="106933"/>
                </a:lnTo>
                <a:lnTo>
                  <a:pt x="872998" y="122554"/>
                </a:lnTo>
                <a:lnTo>
                  <a:pt x="824484" y="138937"/>
                </a:lnTo>
                <a:lnTo>
                  <a:pt x="775969" y="156082"/>
                </a:lnTo>
                <a:lnTo>
                  <a:pt x="727455" y="174116"/>
                </a:lnTo>
                <a:lnTo>
                  <a:pt x="678941" y="192658"/>
                </a:lnTo>
                <a:lnTo>
                  <a:pt x="630427" y="211836"/>
                </a:lnTo>
                <a:lnTo>
                  <a:pt x="581787" y="231648"/>
                </a:lnTo>
                <a:lnTo>
                  <a:pt x="484886" y="272923"/>
                </a:lnTo>
                <a:lnTo>
                  <a:pt x="387858" y="315975"/>
                </a:lnTo>
                <a:lnTo>
                  <a:pt x="290829" y="360425"/>
                </a:lnTo>
                <a:lnTo>
                  <a:pt x="0" y="498982"/>
                </a:lnTo>
                <a:lnTo>
                  <a:pt x="5587" y="510413"/>
                </a:lnTo>
                <a:lnTo>
                  <a:pt x="199389" y="417449"/>
                </a:lnTo>
                <a:lnTo>
                  <a:pt x="393064" y="327532"/>
                </a:lnTo>
                <a:lnTo>
                  <a:pt x="489965" y="284479"/>
                </a:lnTo>
                <a:lnTo>
                  <a:pt x="586739" y="243331"/>
                </a:lnTo>
                <a:lnTo>
                  <a:pt x="635126" y="223646"/>
                </a:lnTo>
                <a:lnTo>
                  <a:pt x="683640" y="204469"/>
                </a:lnTo>
                <a:lnTo>
                  <a:pt x="732027" y="185927"/>
                </a:lnTo>
                <a:lnTo>
                  <a:pt x="780288" y="168020"/>
                </a:lnTo>
                <a:lnTo>
                  <a:pt x="828675" y="150875"/>
                </a:lnTo>
                <a:lnTo>
                  <a:pt x="877188" y="134619"/>
                </a:lnTo>
                <a:lnTo>
                  <a:pt x="925449" y="119125"/>
                </a:lnTo>
                <a:lnTo>
                  <a:pt x="973836" y="104393"/>
                </a:lnTo>
                <a:lnTo>
                  <a:pt x="1022223" y="90677"/>
                </a:lnTo>
                <a:lnTo>
                  <a:pt x="1070483" y="77977"/>
                </a:lnTo>
                <a:lnTo>
                  <a:pt x="1118869" y="66166"/>
                </a:lnTo>
                <a:lnTo>
                  <a:pt x="1167129" y="55371"/>
                </a:lnTo>
                <a:lnTo>
                  <a:pt x="1215516" y="45719"/>
                </a:lnTo>
                <a:lnTo>
                  <a:pt x="1263903" y="37337"/>
                </a:lnTo>
                <a:lnTo>
                  <a:pt x="1312037" y="29971"/>
                </a:lnTo>
                <a:lnTo>
                  <a:pt x="1360424" y="23875"/>
                </a:lnTo>
                <a:lnTo>
                  <a:pt x="1408684" y="19050"/>
                </a:lnTo>
                <a:lnTo>
                  <a:pt x="1457071" y="15493"/>
                </a:lnTo>
                <a:lnTo>
                  <a:pt x="1505203" y="13462"/>
                </a:lnTo>
                <a:lnTo>
                  <a:pt x="1553590" y="12700"/>
                </a:lnTo>
                <a:lnTo>
                  <a:pt x="1759047" y="12700"/>
                </a:lnTo>
                <a:lnTo>
                  <a:pt x="1747901" y="11302"/>
                </a:lnTo>
                <a:lnTo>
                  <a:pt x="1699260" y="6350"/>
                </a:lnTo>
                <a:lnTo>
                  <a:pt x="1650746" y="2920"/>
                </a:lnTo>
                <a:lnTo>
                  <a:pt x="1602104" y="762"/>
                </a:lnTo>
                <a:lnTo>
                  <a:pt x="1553337" y="0"/>
                </a:lnTo>
                <a:close/>
              </a:path>
              <a:path w="3104515" h="510539">
                <a:moveTo>
                  <a:pt x="3032677" y="477336"/>
                </a:moveTo>
                <a:lnTo>
                  <a:pt x="3018916" y="505967"/>
                </a:lnTo>
                <a:lnTo>
                  <a:pt x="3104134" y="504698"/>
                </a:lnTo>
                <a:lnTo>
                  <a:pt x="3087226" y="482853"/>
                </a:lnTo>
                <a:lnTo>
                  <a:pt x="3044190" y="482853"/>
                </a:lnTo>
                <a:lnTo>
                  <a:pt x="3032677" y="477336"/>
                </a:lnTo>
                <a:close/>
              </a:path>
              <a:path w="3104515" h="510539">
                <a:moveTo>
                  <a:pt x="3038178" y="465889"/>
                </a:moveTo>
                <a:lnTo>
                  <a:pt x="3032677" y="477336"/>
                </a:lnTo>
                <a:lnTo>
                  <a:pt x="3044190" y="482853"/>
                </a:lnTo>
                <a:lnTo>
                  <a:pt x="3049650" y="471424"/>
                </a:lnTo>
                <a:lnTo>
                  <a:pt x="3038178" y="465889"/>
                </a:lnTo>
                <a:close/>
              </a:path>
              <a:path w="3104515" h="510539">
                <a:moveTo>
                  <a:pt x="3051937" y="437261"/>
                </a:moveTo>
                <a:lnTo>
                  <a:pt x="3038178" y="465889"/>
                </a:lnTo>
                <a:lnTo>
                  <a:pt x="3049650" y="471424"/>
                </a:lnTo>
                <a:lnTo>
                  <a:pt x="3044190" y="482853"/>
                </a:lnTo>
                <a:lnTo>
                  <a:pt x="3087226" y="482853"/>
                </a:lnTo>
                <a:lnTo>
                  <a:pt x="3051937" y="437261"/>
                </a:lnTo>
                <a:close/>
              </a:path>
              <a:path w="3104515" h="510539">
                <a:moveTo>
                  <a:pt x="1759047" y="12700"/>
                </a:moveTo>
                <a:lnTo>
                  <a:pt x="1553590" y="12700"/>
                </a:lnTo>
                <a:lnTo>
                  <a:pt x="1601851" y="13462"/>
                </a:lnTo>
                <a:lnTo>
                  <a:pt x="1650111" y="15493"/>
                </a:lnTo>
                <a:lnTo>
                  <a:pt x="1698371" y="19050"/>
                </a:lnTo>
                <a:lnTo>
                  <a:pt x="1746630" y="23875"/>
                </a:lnTo>
                <a:lnTo>
                  <a:pt x="1795017" y="29971"/>
                </a:lnTo>
                <a:lnTo>
                  <a:pt x="1843277" y="37337"/>
                </a:lnTo>
                <a:lnTo>
                  <a:pt x="1891538" y="45719"/>
                </a:lnTo>
                <a:lnTo>
                  <a:pt x="1939925" y="55499"/>
                </a:lnTo>
                <a:lnTo>
                  <a:pt x="1988185" y="66166"/>
                </a:lnTo>
                <a:lnTo>
                  <a:pt x="2036572" y="77977"/>
                </a:lnTo>
                <a:lnTo>
                  <a:pt x="2084959" y="90677"/>
                </a:lnTo>
                <a:lnTo>
                  <a:pt x="2133218" y="104520"/>
                </a:lnTo>
                <a:lnTo>
                  <a:pt x="2181605" y="119125"/>
                </a:lnTo>
                <a:lnTo>
                  <a:pt x="2229992" y="134619"/>
                </a:lnTo>
                <a:lnTo>
                  <a:pt x="2278379" y="151002"/>
                </a:lnTo>
                <a:lnTo>
                  <a:pt x="2326640" y="168020"/>
                </a:lnTo>
                <a:lnTo>
                  <a:pt x="2375027" y="185927"/>
                </a:lnTo>
                <a:lnTo>
                  <a:pt x="2423541" y="204469"/>
                </a:lnTo>
                <a:lnTo>
                  <a:pt x="2471928" y="223646"/>
                </a:lnTo>
                <a:lnTo>
                  <a:pt x="2520188" y="243458"/>
                </a:lnTo>
                <a:lnTo>
                  <a:pt x="2617089" y="284479"/>
                </a:lnTo>
                <a:lnTo>
                  <a:pt x="2713863" y="327532"/>
                </a:lnTo>
                <a:lnTo>
                  <a:pt x="2810764" y="371982"/>
                </a:lnTo>
                <a:lnTo>
                  <a:pt x="3032677" y="477336"/>
                </a:lnTo>
                <a:lnTo>
                  <a:pt x="3038178" y="465889"/>
                </a:lnTo>
                <a:lnTo>
                  <a:pt x="2816097" y="360425"/>
                </a:lnTo>
                <a:lnTo>
                  <a:pt x="2719069" y="315975"/>
                </a:lnTo>
                <a:lnTo>
                  <a:pt x="2622041" y="272795"/>
                </a:lnTo>
                <a:lnTo>
                  <a:pt x="2525014" y="231648"/>
                </a:lnTo>
                <a:lnTo>
                  <a:pt x="2476627" y="211836"/>
                </a:lnTo>
                <a:lnTo>
                  <a:pt x="2379472" y="173989"/>
                </a:lnTo>
                <a:lnTo>
                  <a:pt x="2330958" y="156082"/>
                </a:lnTo>
                <a:lnTo>
                  <a:pt x="2282443" y="138937"/>
                </a:lnTo>
                <a:lnTo>
                  <a:pt x="2233803" y="122554"/>
                </a:lnTo>
                <a:lnTo>
                  <a:pt x="2185289" y="106933"/>
                </a:lnTo>
                <a:lnTo>
                  <a:pt x="2136648" y="92201"/>
                </a:lnTo>
                <a:lnTo>
                  <a:pt x="2088134" y="78358"/>
                </a:lnTo>
                <a:lnTo>
                  <a:pt x="2039619" y="65658"/>
                </a:lnTo>
                <a:lnTo>
                  <a:pt x="1990978" y="53720"/>
                </a:lnTo>
                <a:lnTo>
                  <a:pt x="1942338" y="42925"/>
                </a:lnTo>
                <a:lnTo>
                  <a:pt x="1893697" y="33274"/>
                </a:lnTo>
                <a:lnTo>
                  <a:pt x="1845183" y="24764"/>
                </a:lnTo>
                <a:lnTo>
                  <a:pt x="1796541" y="17399"/>
                </a:lnTo>
                <a:lnTo>
                  <a:pt x="1759047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75944" y="2310383"/>
            <a:ext cx="396240" cy="5181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959916" y="2001773"/>
            <a:ext cx="5905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Calibri"/>
                <a:cs typeface="Calibri"/>
              </a:rPr>
              <a:t>Unused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866900" y="2883407"/>
            <a:ext cx="0" cy="556260"/>
          </a:xfrm>
          <a:custGeom>
            <a:avLst/>
            <a:gdLst/>
            <a:ahLst/>
            <a:cxnLst/>
            <a:rect l="l" t="t" r="r" b="b"/>
            <a:pathLst>
              <a:path w="0" h="556260">
                <a:moveTo>
                  <a:pt x="0" y="556259"/>
                </a:moveTo>
                <a:lnTo>
                  <a:pt x="0" y="0"/>
                </a:lnTo>
              </a:path>
            </a:pathLst>
          </a:custGeom>
          <a:ln w="1219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644139" y="2883407"/>
            <a:ext cx="0" cy="556260"/>
          </a:xfrm>
          <a:custGeom>
            <a:avLst/>
            <a:gdLst/>
            <a:ahLst/>
            <a:cxnLst/>
            <a:rect l="l" t="t" r="r" b="b"/>
            <a:pathLst>
              <a:path w="0" h="556260">
                <a:moveTo>
                  <a:pt x="0" y="556259"/>
                </a:moveTo>
                <a:lnTo>
                  <a:pt x="0" y="0"/>
                </a:lnTo>
              </a:path>
            </a:pathLst>
          </a:custGeom>
          <a:ln w="1219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435096" y="2883407"/>
            <a:ext cx="0" cy="556260"/>
          </a:xfrm>
          <a:custGeom>
            <a:avLst/>
            <a:gdLst/>
            <a:ahLst/>
            <a:cxnLst/>
            <a:rect l="l" t="t" r="r" b="b"/>
            <a:pathLst>
              <a:path w="0" h="556260">
                <a:moveTo>
                  <a:pt x="0" y="556259"/>
                </a:moveTo>
                <a:lnTo>
                  <a:pt x="0" y="0"/>
                </a:lnTo>
              </a:path>
            </a:pathLst>
          </a:custGeom>
          <a:ln w="1219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253484" y="2883407"/>
            <a:ext cx="0" cy="556260"/>
          </a:xfrm>
          <a:custGeom>
            <a:avLst/>
            <a:gdLst/>
            <a:ahLst/>
            <a:cxnLst/>
            <a:rect l="l" t="t" r="r" b="b"/>
            <a:pathLst>
              <a:path w="0" h="556260">
                <a:moveTo>
                  <a:pt x="0" y="556259"/>
                </a:moveTo>
                <a:lnTo>
                  <a:pt x="0" y="0"/>
                </a:lnTo>
              </a:path>
            </a:pathLst>
          </a:custGeom>
          <a:ln w="1219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044440" y="2883407"/>
            <a:ext cx="0" cy="556260"/>
          </a:xfrm>
          <a:custGeom>
            <a:avLst/>
            <a:gdLst/>
            <a:ahLst/>
            <a:cxnLst/>
            <a:rect l="l" t="t" r="r" b="b"/>
            <a:pathLst>
              <a:path w="0" h="556260">
                <a:moveTo>
                  <a:pt x="0" y="556259"/>
                </a:moveTo>
                <a:lnTo>
                  <a:pt x="0" y="0"/>
                </a:lnTo>
              </a:path>
            </a:pathLst>
          </a:custGeom>
          <a:ln w="1219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821679" y="2883407"/>
            <a:ext cx="0" cy="556260"/>
          </a:xfrm>
          <a:custGeom>
            <a:avLst/>
            <a:gdLst/>
            <a:ahLst/>
            <a:cxnLst/>
            <a:rect l="l" t="t" r="r" b="b"/>
            <a:pathLst>
              <a:path w="0" h="556260">
                <a:moveTo>
                  <a:pt x="0" y="556259"/>
                </a:moveTo>
                <a:lnTo>
                  <a:pt x="0" y="0"/>
                </a:lnTo>
              </a:path>
            </a:pathLst>
          </a:custGeom>
          <a:ln w="1219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376159" y="2883407"/>
            <a:ext cx="0" cy="556260"/>
          </a:xfrm>
          <a:custGeom>
            <a:avLst/>
            <a:gdLst/>
            <a:ahLst/>
            <a:cxnLst/>
            <a:rect l="l" t="t" r="r" b="b"/>
            <a:pathLst>
              <a:path w="0" h="556260">
                <a:moveTo>
                  <a:pt x="0" y="556259"/>
                </a:moveTo>
                <a:lnTo>
                  <a:pt x="0" y="0"/>
                </a:lnTo>
              </a:path>
            </a:pathLst>
          </a:custGeom>
          <a:ln w="1219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89660" y="2865120"/>
            <a:ext cx="0" cy="556260"/>
          </a:xfrm>
          <a:custGeom>
            <a:avLst/>
            <a:gdLst/>
            <a:ahLst/>
            <a:cxnLst/>
            <a:rect l="l" t="t" r="r" b="b"/>
            <a:pathLst>
              <a:path w="0" h="556260">
                <a:moveTo>
                  <a:pt x="0" y="556259"/>
                </a:moveTo>
                <a:lnTo>
                  <a:pt x="0" y="0"/>
                </a:lnTo>
              </a:path>
            </a:pathLst>
          </a:custGeom>
          <a:ln w="1219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8167116" y="2883407"/>
            <a:ext cx="0" cy="556260"/>
          </a:xfrm>
          <a:custGeom>
            <a:avLst/>
            <a:gdLst/>
            <a:ahLst/>
            <a:cxnLst/>
            <a:rect l="l" t="t" r="r" b="b"/>
            <a:pathLst>
              <a:path w="0" h="556260">
                <a:moveTo>
                  <a:pt x="0" y="556259"/>
                </a:moveTo>
                <a:lnTo>
                  <a:pt x="0" y="0"/>
                </a:lnTo>
              </a:path>
            </a:pathLst>
          </a:custGeom>
          <a:ln w="1219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105015" y="1746250"/>
            <a:ext cx="1496695" cy="509270"/>
          </a:xfrm>
          <a:custGeom>
            <a:avLst/>
            <a:gdLst/>
            <a:ahLst/>
            <a:cxnLst/>
            <a:rect l="l" t="t" r="r" b="b"/>
            <a:pathLst>
              <a:path w="1496695" h="509269">
                <a:moveTo>
                  <a:pt x="750188" y="0"/>
                </a:moveTo>
                <a:lnTo>
                  <a:pt x="702944" y="2921"/>
                </a:lnTo>
                <a:lnTo>
                  <a:pt x="655574" y="11429"/>
                </a:lnTo>
                <a:lnTo>
                  <a:pt x="608456" y="25019"/>
                </a:lnTo>
                <a:lnTo>
                  <a:pt x="561212" y="43434"/>
                </a:lnTo>
                <a:lnTo>
                  <a:pt x="514350" y="66166"/>
                </a:lnTo>
                <a:lnTo>
                  <a:pt x="467359" y="92963"/>
                </a:lnTo>
                <a:lnTo>
                  <a:pt x="420496" y="123316"/>
                </a:lnTo>
                <a:lnTo>
                  <a:pt x="373506" y="157099"/>
                </a:lnTo>
                <a:lnTo>
                  <a:pt x="326898" y="193675"/>
                </a:lnTo>
                <a:lnTo>
                  <a:pt x="280034" y="232790"/>
                </a:lnTo>
                <a:lnTo>
                  <a:pt x="233299" y="273938"/>
                </a:lnTo>
                <a:lnTo>
                  <a:pt x="186562" y="317119"/>
                </a:lnTo>
                <a:lnTo>
                  <a:pt x="139953" y="361696"/>
                </a:lnTo>
                <a:lnTo>
                  <a:pt x="93217" y="407288"/>
                </a:lnTo>
                <a:lnTo>
                  <a:pt x="46608" y="453516"/>
                </a:lnTo>
                <a:lnTo>
                  <a:pt x="0" y="500252"/>
                </a:lnTo>
                <a:lnTo>
                  <a:pt x="8889" y="509142"/>
                </a:lnTo>
                <a:lnTo>
                  <a:pt x="102107" y="416178"/>
                </a:lnTo>
                <a:lnTo>
                  <a:pt x="148843" y="370713"/>
                </a:lnTo>
                <a:lnTo>
                  <a:pt x="195325" y="326263"/>
                </a:lnTo>
                <a:lnTo>
                  <a:pt x="241934" y="283337"/>
                </a:lnTo>
                <a:lnTo>
                  <a:pt x="288416" y="242315"/>
                </a:lnTo>
                <a:lnTo>
                  <a:pt x="334899" y="203453"/>
                </a:lnTo>
                <a:lnTo>
                  <a:pt x="381380" y="167132"/>
                </a:lnTo>
                <a:lnTo>
                  <a:pt x="427735" y="133730"/>
                </a:lnTo>
                <a:lnTo>
                  <a:pt x="474090" y="103759"/>
                </a:lnTo>
                <a:lnTo>
                  <a:pt x="520445" y="77342"/>
                </a:lnTo>
                <a:lnTo>
                  <a:pt x="566674" y="54990"/>
                </a:lnTo>
                <a:lnTo>
                  <a:pt x="612775" y="36957"/>
                </a:lnTo>
                <a:lnTo>
                  <a:pt x="658749" y="23749"/>
                </a:lnTo>
                <a:lnTo>
                  <a:pt x="704850" y="15494"/>
                </a:lnTo>
                <a:lnTo>
                  <a:pt x="750696" y="12700"/>
                </a:lnTo>
                <a:lnTo>
                  <a:pt x="849878" y="12700"/>
                </a:lnTo>
                <a:lnTo>
                  <a:pt x="844930" y="11429"/>
                </a:lnTo>
                <a:lnTo>
                  <a:pt x="821308" y="6476"/>
                </a:lnTo>
                <a:lnTo>
                  <a:pt x="797686" y="2921"/>
                </a:lnTo>
                <a:lnTo>
                  <a:pt x="773937" y="762"/>
                </a:lnTo>
                <a:lnTo>
                  <a:pt x="750188" y="0"/>
                </a:lnTo>
                <a:close/>
              </a:path>
              <a:path w="1496695" h="509269">
                <a:moveTo>
                  <a:pt x="1438060" y="455382"/>
                </a:moveTo>
                <a:lnTo>
                  <a:pt x="1415668" y="477774"/>
                </a:lnTo>
                <a:lnTo>
                  <a:pt x="1496440" y="504698"/>
                </a:lnTo>
                <a:lnTo>
                  <a:pt x="1482978" y="464312"/>
                </a:lnTo>
                <a:lnTo>
                  <a:pt x="1447037" y="464312"/>
                </a:lnTo>
                <a:lnTo>
                  <a:pt x="1438060" y="455382"/>
                </a:lnTo>
                <a:close/>
              </a:path>
              <a:path w="1496695" h="509269">
                <a:moveTo>
                  <a:pt x="1447077" y="446365"/>
                </a:moveTo>
                <a:lnTo>
                  <a:pt x="1438060" y="455382"/>
                </a:lnTo>
                <a:lnTo>
                  <a:pt x="1447037" y="464312"/>
                </a:lnTo>
                <a:lnTo>
                  <a:pt x="1456054" y="455295"/>
                </a:lnTo>
                <a:lnTo>
                  <a:pt x="1447077" y="446365"/>
                </a:lnTo>
                <a:close/>
              </a:path>
              <a:path w="1496695" h="509269">
                <a:moveTo>
                  <a:pt x="1469516" y="423925"/>
                </a:moveTo>
                <a:lnTo>
                  <a:pt x="1447077" y="446365"/>
                </a:lnTo>
                <a:lnTo>
                  <a:pt x="1456054" y="455295"/>
                </a:lnTo>
                <a:lnTo>
                  <a:pt x="1447037" y="464312"/>
                </a:lnTo>
                <a:lnTo>
                  <a:pt x="1482978" y="464312"/>
                </a:lnTo>
                <a:lnTo>
                  <a:pt x="1469516" y="423925"/>
                </a:lnTo>
                <a:close/>
              </a:path>
              <a:path w="1496695" h="509269">
                <a:moveTo>
                  <a:pt x="849878" y="12700"/>
                </a:moveTo>
                <a:lnTo>
                  <a:pt x="750696" y="12700"/>
                </a:lnTo>
                <a:lnTo>
                  <a:pt x="773556" y="13462"/>
                </a:lnTo>
                <a:lnTo>
                  <a:pt x="796543" y="15494"/>
                </a:lnTo>
                <a:lnTo>
                  <a:pt x="842390" y="23749"/>
                </a:lnTo>
                <a:lnTo>
                  <a:pt x="888491" y="37084"/>
                </a:lnTo>
                <a:lnTo>
                  <a:pt x="934465" y="55117"/>
                </a:lnTo>
                <a:lnTo>
                  <a:pt x="980693" y="77470"/>
                </a:lnTo>
                <a:lnTo>
                  <a:pt x="1026921" y="103759"/>
                </a:lnTo>
                <a:lnTo>
                  <a:pt x="1073403" y="133858"/>
                </a:lnTo>
                <a:lnTo>
                  <a:pt x="1119631" y="167132"/>
                </a:lnTo>
                <a:lnTo>
                  <a:pt x="1166113" y="203580"/>
                </a:lnTo>
                <a:lnTo>
                  <a:pt x="1212595" y="242315"/>
                </a:lnTo>
                <a:lnTo>
                  <a:pt x="1259204" y="283463"/>
                </a:lnTo>
                <a:lnTo>
                  <a:pt x="1305686" y="326389"/>
                </a:lnTo>
                <a:lnTo>
                  <a:pt x="1352168" y="370839"/>
                </a:lnTo>
                <a:lnTo>
                  <a:pt x="1398777" y="416305"/>
                </a:lnTo>
                <a:lnTo>
                  <a:pt x="1438060" y="455382"/>
                </a:lnTo>
                <a:lnTo>
                  <a:pt x="1447077" y="446365"/>
                </a:lnTo>
                <a:lnTo>
                  <a:pt x="1407667" y="407162"/>
                </a:lnTo>
                <a:lnTo>
                  <a:pt x="1360931" y="361569"/>
                </a:lnTo>
                <a:lnTo>
                  <a:pt x="1314195" y="317119"/>
                </a:lnTo>
                <a:lnTo>
                  <a:pt x="1267586" y="273938"/>
                </a:lnTo>
                <a:lnTo>
                  <a:pt x="1220851" y="232663"/>
                </a:lnTo>
                <a:lnTo>
                  <a:pt x="1174114" y="193548"/>
                </a:lnTo>
                <a:lnTo>
                  <a:pt x="1127252" y="156972"/>
                </a:lnTo>
                <a:lnTo>
                  <a:pt x="1080388" y="123316"/>
                </a:lnTo>
                <a:lnTo>
                  <a:pt x="1033399" y="92963"/>
                </a:lnTo>
                <a:lnTo>
                  <a:pt x="986535" y="66166"/>
                </a:lnTo>
                <a:lnTo>
                  <a:pt x="939418" y="43307"/>
                </a:lnTo>
                <a:lnTo>
                  <a:pt x="892301" y="25019"/>
                </a:lnTo>
                <a:lnTo>
                  <a:pt x="868679" y="17525"/>
                </a:lnTo>
                <a:lnTo>
                  <a:pt x="849878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8549640" y="2310383"/>
            <a:ext cx="394716" cy="5181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591300" y="2293620"/>
            <a:ext cx="394970" cy="518159"/>
          </a:xfrm>
          <a:custGeom>
            <a:avLst/>
            <a:gdLst/>
            <a:ahLst/>
            <a:cxnLst/>
            <a:rect l="l" t="t" r="r" b="b"/>
            <a:pathLst>
              <a:path w="394970" h="518160">
                <a:moveTo>
                  <a:pt x="0" y="518160"/>
                </a:moveTo>
                <a:lnTo>
                  <a:pt x="394716" y="518160"/>
                </a:lnTo>
                <a:lnTo>
                  <a:pt x="394716" y="0"/>
                </a:lnTo>
                <a:lnTo>
                  <a:pt x="0" y="0"/>
                </a:lnTo>
                <a:lnTo>
                  <a:pt x="0" y="5181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26" name="object 26"/>
          <p:cNvGraphicFramePr>
            <a:graphicFrameLocks noGrp="1"/>
          </p:cNvGraphicFramePr>
          <p:nvPr/>
        </p:nvGraphicFramePr>
        <p:xfrm>
          <a:off x="1069847" y="2290572"/>
          <a:ext cx="7893050" cy="556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7002"/>
                <a:gridCol w="393953"/>
                <a:gridCol w="383286"/>
                <a:gridCol w="390906"/>
                <a:gridCol w="394716"/>
                <a:gridCol w="396239"/>
                <a:gridCol w="409955"/>
                <a:gridCol w="406908"/>
                <a:gridCol w="393191"/>
                <a:gridCol w="396240"/>
                <a:gridCol w="393191"/>
                <a:gridCol w="394715"/>
                <a:gridCol w="396239"/>
                <a:gridCol w="375665"/>
                <a:gridCol w="381761"/>
                <a:gridCol w="382524"/>
                <a:gridCol w="394715"/>
                <a:gridCol w="394716"/>
                <a:gridCol w="403098"/>
                <a:gridCol w="369570"/>
              </a:tblGrid>
              <a:tr h="469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8/0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8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875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16/1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8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32/0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8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16/1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8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0/1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23825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7" name="object 27"/>
          <p:cNvSpPr/>
          <p:nvPr/>
        </p:nvSpPr>
        <p:spPr>
          <a:xfrm>
            <a:off x="6585204" y="2883407"/>
            <a:ext cx="0" cy="556260"/>
          </a:xfrm>
          <a:custGeom>
            <a:avLst/>
            <a:gdLst/>
            <a:ahLst/>
            <a:cxnLst/>
            <a:rect l="l" t="t" r="r" b="b"/>
            <a:pathLst>
              <a:path w="0" h="556260">
                <a:moveTo>
                  <a:pt x="0" y="556259"/>
                </a:moveTo>
                <a:lnTo>
                  <a:pt x="0" y="0"/>
                </a:lnTo>
              </a:path>
            </a:pathLst>
          </a:custGeom>
          <a:ln w="1219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3719829" y="3903345"/>
            <a:ext cx="5073650" cy="94106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447290">
              <a:lnSpc>
                <a:spcPct val="100000"/>
              </a:lnSpc>
              <a:spcBef>
                <a:spcPts val="100"/>
              </a:spcBef>
            </a:pPr>
            <a:r>
              <a:rPr dirty="0" sz="2000" spc="-10" b="1">
                <a:latin typeface="Calibri"/>
                <a:cs typeface="Calibri"/>
              </a:rPr>
              <a:t>Allocated </a:t>
            </a:r>
            <a:r>
              <a:rPr dirty="0" sz="2000" spc="-5" b="1">
                <a:latin typeface="Calibri"/>
                <a:cs typeface="Calibri"/>
              </a:rPr>
              <a:t>blocks:</a:t>
            </a:r>
            <a:r>
              <a:rPr dirty="0" sz="2000" spc="-45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shaded  </a:t>
            </a:r>
            <a:r>
              <a:rPr dirty="0" sz="2000" spc="-10" b="1">
                <a:latin typeface="Calibri"/>
                <a:cs typeface="Calibri"/>
              </a:rPr>
              <a:t>Free </a:t>
            </a:r>
            <a:r>
              <a:rPr dirty="0" sz="2000" b="1">
                <a:latin typeface="Calibri"/>
                <a:cs typeface="Calibri"/>
              </a:rPr>
              <a:t>blocks:</a:t>
            </a:r>
            <a:r>
              <a:rPr dirty="0" sz="2000" spc="-80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unshaded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2000" spc="-5" b="1">
                <a:latin typeface="Calibri"/>
                <a:cs typeface="Calibri"/>
              </a:rPr>
              <a:t>Headers: </a:t>
            </a:r>
            <a:r>
              <a:rPr dirty="0" sz="2000" b="1">
                <a:latin typeface="Calibri"/>
                <a:cs typeface="Calibri"/>
              </a:rPr>
              <a:t>labeled </a:t>
            </a:r>
            <a:r>
              <a:rPr dirty="0" sz="2000" spc="-5" b="1">
                <a:latin typeface="Calibri"/>
                <a:cs typeface="Calibri"/>
              </a:rPr>
              <a:t>with </a:t>
            </a:r>
            <a:r>
              <a:rPr dirty="0" sz="2000" spc="-10" b="1">
                <a:latin typeface="Calibri"/>
                <a:cs typeface="Calibri"/>
              </a:rPr>
              <a:t>size </a:t>
            </a:r>
            <a:r>
              <a:rPr dirty="0" sz="2000" b="1">
                <a:latin typeface="Calibri"/>
                <a:cs typeface="Calibri"/>
              </a:rPr>
              <a:t>in </a:t>
            </a:r>
            <a:r>
              <a:rPr dirty="0" sz="2000" spc="-10" b="1">
                <a:latin typeface="Calibri"/>
                <a:cs typeface="Calibri"/>
              </a:rPr>
              <a:t>bytes/allocated</a:t>
            </a:r>
            <a:r>
              <a:rPr dirty="0" sz="2000" spc="-95" b="1">
                <a:latin typeface="Calibri"/>
                <a:cs typeface="Calibri"/>
              </a:rPr>
              <a:t> </a:t>
            </a:r>
            <a:r>
              <a:rPr dirty="0" sz="2000" b="1">
                <a:latin typeface="Calibri"/>
                <a:cs typeface="Calibri"/>
              </a:rPr>
              <a:t>bit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8851" y="439927"/>
            <a:ext cx="621665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Implicit List: Finding a </a:t>
            </a:r>
            <a:r>
              <a:rPr dirty="0" spc="-5"/>
              <a:t>Free</a:t>
            </a:r>
            <a:r>
              <a:rPr dirty="0" spc="-85"/>
              <a:t> </a:t>
            </a:r>
            <a:r>
              <a:rPr dirty="0"/>
              <a:t>Block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9214" y="1094373"/>
            <a:ext cx="6207760" cy="668655"/>
          </a:xfrm>
          <a:prstGeom prst="rect">
            <a:avLst/>
          </a:prstGeom>
        </p:spPr>
        <p:txBody>
          <a:bodyPr wrap="square" lIns="0" tIns="31114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244"/>
              </a:spcBef>
              <a:buClr>
                <a:srgbClr val="990000"/>
              </a:buClr>
              <a:buSzPct val="60000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000" b="1" i="1">
                <a:solidFill>
                  <a:srgbClr val="C00000"/>
                </a:solidFill>
                <a:latin typeface="Calibri"/>
                <a:cs typeface="Calibri"/>
              </a:rPr>
              <a:t>First</a:t>
            </a:r>
            <a:r>
              <a:rPr dirty="0" sz="2000" spc="-130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5" b="1" i="1">
                <a:solidFill>
                  <a:srgbClr val="C00000"/>
                </a:solidFill>
                <a:latin typeface="Calibri"/>
                <a:cs typeface="Calibri"/>
              </a:rPr>
              <a:t>fit: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320"/>
              </a:spcBef>
              <a:buClr>
                <a:srgbClr val="990000"/>
              </a:buClr>
              <a:buSzPct val="108333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1800" spc="-5">
                <a:latin typeface="Calibri"/>
                <a:cs typeface="Calibri"/>
              </a:rPr>
              <a:t>Search list </a:t>
            </a:r>
            <a:r>
              <a:rPr dirty="0" sz="1800">
                <a:latin typeface="Calibri"/>
                <a:cs typeface="Calibri"/>
              </a:rPr>
              <a:t>from </a:t>
            </a:r>
            <a:r>
              <a:rPr dirty="0" sz="1800" spc="-5">
                <a:latin typeface="Calibri"/>
                <a:cs typeface="Calibri"/>
              </a:rPr>
              <a:t>beginning, choose </a:t>
            </a:r>
            <a:r>
              <a:rPr dirty="0" sz="1800" spc="-5" b="1" i="1">
                <a:solidFill>
                  <a:srgbClr val="C00000"/>
                </a:solidFill>
                <a:latin typeface="Calibri"/>
                <a:cs typeface="Calibri"/>
              </a:rPr>
              <a:t>first </a:t>
            </a:r>
            <a:r>
              <a:rPr dirty="0" sz="1800" spc="-5">
                <a:latin typeface="Calibri"/>
                <a:cs typeface="Calibri"/>
              </a:rPr>
              <a:t>free block </a:t>
            </a:r>
            <a:r>
              <a:rPr dirty="0" sz="1800">
                <a:latin typeface="Calibri"/>
                <a:cs typeface="Calibri"/>
              </a:rPr>
              <a:t>that</a:t>
            </a:r>
            <a:r>
              <a:rPr dirty="0" sz="1800" spc="10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fits: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9214" y="3344452"/>
            <a:ext cx="7639684" cy="3407410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 marL="756285" indent="-286385">
              <a:lnSpc>
                <a:spcPct val="100000"/>
              </a:lnSpc>
              <a:spcBef>
                <a:spcPts val="250"/>
              </a:spcBef>
              <a:buClr>
                <a:srgbClr val="990000"/>
              </a:buClr>
              <a:buSzPct val="108333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1800" spc="-5">
                <a:latin typeface="Calibri"/>
                <a:cs typeface="Calibri"/>
              </a:rPr>
              <a:t>Can </a:t>
            </a:r>
            <a:r>
              <a:rPr dirty="0" sz="1800">
                <a:latin typeface="Calibri"/>
                <a:cs typeface="Calibri"/>
              </a:rPr>
              <a:t>take </a:t>
            </a:r>
            <a:r>
              <a:rPr dirty="0" sz="1800" spc="-5">
                <a:latin typeface="Calibri"/>
                <a:cs typeface="Calibri"/>
              </a:rPr>
              <a:t>linear time in total number of blocks </a:t>
            </a:r>
            <a:r>
              <a:rPr dirty="0" sz="1800" spc="-10">
                <a:latin typeface="Calibri"/>
                <a:cs typeface="Calibri"/>
              </a:rPr>
              <a:t>(allocated </a:t>
            </a:r>
            <a:r>
              <a:rPr dirty="0" sz="1800">
                <a:latin typeface="Calibri"/>
                <a:cs typeface="Calibri"/>
              </a:rPr>
              <a:t>and</a:t>
            </a:r>
            <a:r>
              <a:rPr dirty="0" sz="1800" spc="17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free)</a:t>
            </a:r>
            <a:endParaRPr sz="18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345"/>
              </a:spcBef>
              <a:buClr>
                <a:srgbClr val="990000"/>
              </a:buClr>
              <a:buSzPct val="108333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1800">
                <a:latin typeface="Calibri"/>
                <a:cs typeface="Calibri"/>
              </a:rPr>
              <a:t>In </a:t>
            </a:r>
            <a:r>
              <a:rPr dirty="0" sz="1800" spc="-10">
                <a:latin typeface="Calibri"/>
                <a:cs typeface="Calibri"/>
              </a:rPr>
              <a:t>practice </a:t>
            </a:r>
            <a:r>
              <a:rPr dirty="0" sz="1800" spc="-5">
                <a:latin typeface="Calibri"/>
                <a:cs typeface="Calibri"/>
              </a:rPr>
              <a:t>it can cause “splinters” at beginning of</a:t>
            </a:r>
            <a:r>
              <a:rPr dirty="0" sz="1800" spc="12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list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00"/>
              </a:spcBef>
              <a:buClr>
                <a:srgbClr val="990000"/>
              </a:buClr>
              <a:buSzPct val="60000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000" spc="-5" b="1" i="1">
                <a:solidFill>
                  <a:srgbClr val="C00000"/>
                </a:solidFill>
                <a:latin typeface="Calibri"/>
                <a:cs typeface="Calibri"/>
              </a:rPr>
              <a:t>Next</a:t>
            </a:r>
            <a:r>
              <a:rPr dirty="0" sz="2000" spc="-8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5" b="1" i="1">
                <a:solidFill>
                  <a:srgbClr val="C00000"/>
                </a:solidFill>
                <a:latin typeface="Calibri"/>
                <a:cs typeface="Calibri"/>
              </a:rPr>
              <a:t>fit: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325"/>
              </a:spcBef>
              <a:buClr>
                <a:srgbClr val="990000"/>
              </a:buClr>
              <a:buSzPct val="108333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1800" spc="-5">
                <a:latin typeface="Calibri"/>
                <a:cs typeface="Calibri"/>
              </a:rPr>
              <a:t>Like first fit, but search list starting where previous search</a:t>
            </a:r>
            <a:r>
              <a:rPr dirty="0" sz="1800" spc="8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finished</a:t>
            </a:r>
            <a:endParaRPr sz="18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430"/>
              </a:spcBef>
              <a:buClr>
                <a:srgbClr val="990000"/>
              </a:buClr>
              <a:buSzPct val="108333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1800" spc="-5">
                <a:latin typeface="Calibri"/>
                <a:cs typeface="Calibri"/>
              </a:rPr>
              <a:t>Should often be faster </a:t>
            </a:r>
            <a:r>
              <a:rPr dirty="0" sz="1800">
                <a:latin typeface="Calibri"/>
                <a:cs typeface="Calibri"/>
              </a:rPr>
              <a:t>than </a:t>
            </a:r>
            <a:r>
              <a:rPr dirty="0" sz="1800" spc="-5">
                <a:latin typeface="Calibri"/>
                <a:cs typeface="Calibri"/>
              </a:rPr>
              <a:t>first fit: avoids re-scanning unhelpful</a:t>
            </a:r>
            <a:r>
              <a:rPr dirty="0" sz="1800" spc="114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blocks</a:t>
            </a:r>
            <a:endParaRPr sz="18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430"/>
              </a:spcBef>
              <a:buClr>
                <a:srgbClr val="990000"/>
              </a:buClr>
              <a:buSzPct val="108333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1800" spc="-5">
                <a:latin typeface="Calibri"/>
                <a:cs typeface="Calibri"/>
              </a:rPr>
              <a:t>Some research suggests </a:t>
            </a:r>
            <a:r>
              <a:rPr dirty="0" sz="1800">
                <a:latin typeface="Calibri"/>
                <a:cs typeface="Calibri"/>
              </a:rPr>
              <a:t>that </a:t>
            </a:r>
            <a:r>
              <a:rPr dirty="0" sz="1800" spc="-5">
                <a:latin typeface="Calibri"/>
                <a:cs typeface="Calibri"/>
              </a:rPr>
              <a:t>fragmentation is</a:t>
            </a:r>
            <a:r>
              <a:rPr dirty="0" sz="1800" spc="5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worse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00"/>
              </a:spcBef>
              <a:buClr>
                <a:srgbClr val="990000"/>
              </a:buClr>
              <a:buSzPct val="60000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000" b="1" i="1">
                <a:solidFill>
                  <a:srgbClr val="C00000"/>
                </a:solidFill>
                <a:latin typeface="Calibri"/>
                <a:cs typeface="Calibri"/>
              </a:rPr>
              <a:t>Best</a:t>
            </a:r>
            <a:r>
              <a:rPr dirty="0" sz="2000" spc="-110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5" b="1" i="1">
                <a:solidFill>
                  <a:srgbClr val="C00000"/>
                </a:solidFill>
                <a:latin typeface="Calibri"/>
                <a:cs typeface="Calibri"/>
              </a:rPr>
              <a:t>fit: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315"/>
              </a:spcBef>
              <a:buClr>
                <a:srgbClr val="990000"/>
              </a:buClr>
              <a:buSzPct val="108333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1800" spc="-5">
                <a:latin typeface="Calibri"/>
                <a:cs typeface="Calibri"/>
              </a:rPr>
              <a:t>Search </a:t>
            </a:r>
            <a:r>
              <a:rPr dirty="0" sz="1800">
                <a:latin typeface="Calibri"/>
                <a:cs typeface="Calibri"/>
              </a:rPr>
              <a:t>the </a:t>
            </a:r>
            <a:r>
              <a:rPr dirty="0" sz="1800" spc="-5">
                <a:latin typeface="Calibri"/>
                <a:cs typeface="Calibri"/>
              </a:rPr>
              <a:t>list, choose </a:t>
            </a:r>
            <a:r>
              <a:rPr dirty="0" sz="1800">
                <a:latin typeface="Calibri"/>
                <a:cs typeface="Calibri"/>
              </a:rPr>
              <a:t>the </a:t>
            </a:r>
            <a:r>
              <a:rPr dirty="0" sz="1800" b="1" i="1">
                <a:solidFill>
                  <a:srgbClr val="C00000"/>
                </a:solidFill>
                <a:latin typeface="Calibri"/>
                <a:cs typeface="Calibri"/>
              </a:rPr>
              <a:t>best </a:t>
            </a:r>
            <a:r>
              <a:rPr dirty="0" sz="1800" spc="-5">
                <a:latin typeface="Calibri"/>
                <a:cs typeface="Calibri"/>
              </a:rPr>
              <a:t>free block: fits, with fewest bytes left</a:t>
            </a:r>
            <a:r>
              <a:rPr dirty="0" sz="1800" spc="1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over</a:t>
            </a:r>
            <a:endParaRPr sz="18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345"/>
              </a:spcBef>
              <a:buClr>
                <a:srgbClr val="990000"/>
              </a:buClr>
              <a:buSzPct val="108333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1800" spc="-5">
                <a:latin typeface="Calibri"/>
                <a:cs typeface="Calibri"/>
              </a:rPr>
              <a:t>Keeps fragments small—usually </a:t>
            </a:r>
            <a:r>
              <a:rPr dirty="0" sz="1800">
                <a:latin typeface="Calibri"/>
                <a:cs typeface="Calibri"/>
              </a:rPr>
              <a:t>improves memory</a:t>
            </a:r>
            <a:r>
              <a:rPr dirty="0" sz="1800" spc="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utilization</a:t>
            </a:r>
            <a:endParaRPr sz="18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330"/>
              </a:spcBef>
              <a:buClr>
                <a:srgbClr val="990000"/>
              </a:buClr>
              <a:buSzPct val="108333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1800" spc="-5">
                <a:latin typeface="Calibri"/>
                <a:cs typeface="Calibri"/>
              </a:rPr>
              <a:t>Will typically </a:t>
            </a:r>
            <a:r>
              <a:rPr dirty="0" sz="1800">
                <a:latin typeface="Calibri"/>
                <a:cs typeface="Calibri"/>
              </a:rPr>
              <a:t>run </a:t>
            </a:r>
            <a:r>
              <a:rPr dirty="0" sz="1800" spc="-5">
                <a:latin typeface="Calibri"/>
                <a:cs typeface="Calibri"/>
              </a:rPr>
              <a:t>slower </a:t>
            </a:r>
            <a:r>
              <a:rPr dirty="0" sz="1800">
                <a:latin typeface="Calibri"/>
                <a:cs typeface="Calibri"/>
              </a:rPr>
              <a:t>than </a:t>
            </a:r>
            <a:r>
              <a:rPr dirty="0" sz="1800" spc="-5">
                <a:latin typeface="Calibri"/>
                <a:cs typeface="Calibri"/>
              </a:rPr>
              <a:t>first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fit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43000" y="1911095"/>
            <a:ext cx="7465059" cy="1252855"/>
          </a:xfrm>
          <a:custGeom>
            <a:avLst/>
            <a:gdLst/>
            <a:ahLst/>
            <a:cxnLst/>
            <a:rect l="l" t="t" r="r" b="b"/>
            <a:pathLst>
              <a:path w="7465059" h="1252855">
                <a:moveTo>
                  <a:pt x="0" y="1252727"/>
                </a:moveTo>
                <a:lnTo>
                  <a:pt x="7464552" y="1252727"/>
                </a:lnTo>
                <a:lnTo>
                  <a:pt x="7464552" y="0"/>
                </a:lnTo>
                <a:lnTo>
                  <a:pt x="0" y="0"/>
                </a:lnTo>
                <a:lnTo>
                  <a:pt x="0" y="1252727"/>
                </a:lnTo>
                <a:close/>
              </a:path>
            </a:pathLst>
          </a:custGeom>
          <a:solidFill>
            <a:srgbClr val="F6F5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143000" y="1911095"/>
            <a:ext cx="7465059" cy="1252855"/>
          </a:xfrm>
          <a:custGeom>
            <a:avLst/>
            <a:gdLst/>
            <a:ahLst/>
            <a:cxnLst/>
            <a:rect l="l" t="t" r="r" b="b"/>
            <a:pathLst>
              <a:path w="7465059" h="1252855">
                <a:moveTo>
                  <a:pt x="0" y="1252727"/>
                </a:moveTo>
                <a:lnTo>
                  <a:pt x="7464552" y="1252727"/>
                </a:lnTo>
                <a:lnTo>
                  <a:pt x="7464552" y="0"/>
                </a:lnTo>
                <a:lnTo>
                  <a:pt x="0" y="0"/>
                </a:lnTo>
                <a:lnTo>
                  <a:pt x="0" y="1252727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233220" y="1910842"/>
            <a:ext cx="2577465" cy="11861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ts val="1864"/>
              </a:lnSpc>
              <a:spcBef>
                <a:spcPts val="95"/>
              </a:spcBef>
            </a:pPr>
            <a:r>
              <a:rPr dirty="0" sz="1600" spc="-5" b="1">
                <a:latin typeface="Courier New"/>
                <a:cs typeface="Courier New"/>
              </a:rPr>
              <a:t>p =</a:t>
            </a:r>
            <a:r>
              <a:rPr dirty="0" sz="1600" spc="-75" b="1">
                <a:latin typeface="Courier New"/>
                <a:cs typeface="Courier New"/>
              </a:rPr>
              <a:t> </a:t>
            </a:r>
            <a:r>
              <a:rPr dirty="0" sz="1600" spc="-5" b="1">
                <a:latin typeface="Courier New"/>
                <a:cs typeface="Courier New"/>
              </a:rPr>
              <a:t>start;</a:t>
            </a:r>
            <a:endParaRPr sz="1600">
              <a:latin typeface="Courier New"/>
              <a:cs typeface="Courier New"/>
            </a:endParaRPr>
          </a:p>
          <a:p>
            <a:pPr>
              <a:lnSpc>
                <a:spcPts val="1805"/>
              </a:lnSpc>
            </a:pPr>
            <a:r>
              <a:rPr dirty="0" sz="1600" spc="-5" b="1">
                <a:latin typeface="Courier New"/>
                <a:cs typeface="Courier New"/>
              </a:rPr>
              <a:t>while ((p &lt; end)</a:t>
            </a:r>
            <a:r>
              <a:rPr dirty="0" sz="1600" spc="-55" b="1">
                <a:latin typeface="Courier New"/>
                <a:cs typeface="Courier New"/>
              </a:rPr>
              <a:t> </a:t>
            </a:r>
            <a:r>
              <a:rPr dirty="0" sz="1600" spc="-5" b="1">
                <a:latin typeface="Courier New"/>
                <a:cs typeface="Courier New"/>
              </a:rPr>
              <a:t>&amp;&amp;</a:t>
            </a:r>
            <a:endParaRPr sz="1600">
              <a:latin typeface="Courier New"/>
              <a:cs typeface="Courier New"/>
            </a:endParaRPr>
          </a:p>
          <a:p>
            <a:pPr marL="854710">
              <a:lnSpc>
                <a:spcPts val="1805"/>
              </a:lnSpc>
            </a:pPr>
            <a:r>
              <a:rPr dirty="0" sz="1600" spc="-5" b="1">
                <a:latin typeface="Courier New"/>
                <a:cs typeface="Courier New"/>
              </a:rPr>
              <a:t>((*p &amp; 1)</a:t>
            </a:r>
            <a:r>
              <a:rPr dirty="0" sz="1600" spc="-75" b="1">
                <a:latin typeface="Courier New"/>
                <a:cs typeface="Courier New"/>
              </a:rPr>
              <a:t> </a:t>
            </a:r>
            <a:r>
              <a:rPr dirty="0" sz="1600" spc="-5" b="1">
                <a:latin typeface="Courier New"/>
                <a:cs typeface="Courier New"/>
              </a:rPr>
              <a:t>||</a:t>
            </a:r>
            <a:endParaRPr sz="1600">
              <a:latin typeface="Courier New"/>
              <a:cs typeface="Courier New"/>
            </a:endParaRPr>
          </a:p>
          <a:p>
            <a:pPr marL="854710">
              <a:lnSpc>
                <a:spcPts val="1805"/>
              </a:lnSpc>
              <a:tabLst>
                <a:tab pos="1466215" algn="l"/>
              </a:tabLst>
            </a:pPr>
            <a:r>
              <a:rPr dirty="0" sz="1600" spc="-5" b="1">
                <a:latin typeface="Courier New"/>
                <a:cs typeface="Courier New"/>
              </a:rPr>
              <a:t>(*p	&lt;=</a:t>
            </a:r>
            <a:r>
              <a:rPr dirty="0" sz="1600" spc="-80" b="1">
                <a:latin typeface="Courier New"/>
                <a:cs typeface="Courier New"/>
              </a:rPr>
              <a:t> </a:t>
            </a:r>
            <a:r>
              <a:rPr dirty="0" sz="1600" spc="-5" b="1">
                <a:latin typeface="Courier New"/>
                <a:cs typeface="Courier New"/>
              </a:rPr>
              <a:t>len)))</a:t>
            </a:r>
            <a:endParaRPr sz="1600">
              <a:latin typeface="Courier New"/>
              <a:cs typeface="Courier New"/>
            </a:endParaRPr>
          </a:p>
          <a:p>
            <a:pPr marL="243204">
              <a:lnSpc>
                <a:spcPts val="1860"/>
              </a:lnSpc>
            </a:pPr>
            <a:r>
              <a:rPr dirty="0" sz="1600" spc="-5" b="1">
                <a:latin typeface="Courier New"/>
                <a:cs typeface="Courier New"/>
              </a:rPr>
              <a:t>p = p + (*p &amp;</a:t>
            </a:r>
            <a:r>
              <a:rPr dirty="0" sz="1600" b="1">
                <a:latin typeface="Courier New"/>
                <a:cs typeface="Courier New"/>
              </a:rPr>
              <a:t> </a:t>
            </a:r>
            <a:r>
              <a:rPr dirty="0" sz="1600" spc="-5" b="1">
                <a:latin typeface="Courier New"/>
                <a:cs typeface="Courier New"/>
              </a:rPr>
              <a:t>-2);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165980" y="2140966"/>
            <a:ext cx="4284345" cy="9563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ts val="1860"/>
              </a:lnSpc>
              <a:spcBef>
                <a:spcPts val="95"/>
              </a:spcBef>
            </a:pP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\\ not passed</a:t>
            </a:r>
            <a:r>
              <a:rPr dirty="0" sz="1600" spc="-55" b="1">
                <a:solidFill>
                  <a:srgbClr val="990000"/>
                </a:solidFill>
                <a:latin typeface="Courier New"/>
                <a:cs typeface="Courier New"/>
              </a:rPr>
              <a:t> </a:t>
            </a: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end</a:t>
            </a:r>
            <a:endParaRPr sz="1600">
              <a:latin typeface="Courier New"/>
              <a:cs typeface="Courier New"/>
            </a:endParaRPr>
          </a:p>
          <a:p>
            <a:pPr>
              <a:lnSpc>
                <a:spcPts val="1805"/>
              </a:lnSpc>
            </a:pP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\\ already</a:t>
            </a:r>
            <a:r>
              <a:rPr dirty="0" sz="1600" spc="-45" b="1">
                <a:solidFill>
                  <a:srgbClr val="990000"/>
                </a:solidFill>
                <a:latin typeface="Courier New"/>
                <a:cs typeface="Courier New"/>
              </a:rPr>
              <a:t> </a:t>
            </a: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allocated</a:t>
            </a:r>
            <a:endParaRPr sz="1600">
              <a:latin typeface="Courier New"/>
              <a:cs typeface="Courier New"/>
            </a:endParaRPr>
          </a:p>
          <a:p>
            <a:pPr>
              <a:lnSpc>
                <a:spcPts val="1805"/>
              </a:lnSpc>
            </a:pP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\\ too</a:t>
            </a:r>
            <a:r>
              <a:rPr dirty="0" sz="1600" spc="-75" b="1">
                <a:solidFill>
                  <a:srgbClr val="990000"/>
                </a:solidFill>
                <a:latin typeface="Courier New"/>
                <a:cs typeface="Courier New"/>
              </a:rPr>
              <a:t> </a:t>
            </a: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small</a:t>
            </a:r>
            <a:endParaRPr sz="1600">
              <a:latin typeface="Courier New"/>
              <a:cs typeface="Courier New"/>
            </a:endParaRPr>
          </a:p>
          <a:p>
            <a:pPr>
              <a:lnSpc>
                <a:spcPts val="1860"/>
              </a:lnSpc>
            </a:pP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\\ goto next block (word</a:t>
            </a:r>
            <a:r>
              <a:rPr dirty="0" sz="1600" spc="-10" b="1">
                <a:solidFill>
                  <a:srgbClr val="990000"/>
                </a:solidFill>
                <a:latin typeface="Courier New"/>
                <a:cs typeface="Courier New"/>
              </a:rPr>
              <a:t> </a:t>
            </a: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addressed)</a:t>
            </a:r>
            <a:endParaRPr sz="16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5440" y="464566"/>
            <a:ext cx="686117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Implicit List: Allocating in Free</a:t>
            </a:r>
            <a:r>
              <a:rPr dirty="0" spc="-65"/>
              <a:t> </a:t>
            </a:r>
            <a:r>
              <a:rPr dirty="0" spc="-5"/>
              <a:t>Block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9214" y="1190182"/>
            <a:ext cx="8079105" cy="1109980"/>
          </a:xfrm>
          <a:prstGeom prst="rect">
            <a:avLst/>
          </a:prstGeom>
        </p:spPr>
        <p:txBody>
          <a:bodyPr wrap="square" lIns="0" tIns="5651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45"/>
              </a:spcBef>
              <a:buClr>
                <a:srgbClr val="990000"/>
              </a:buClr>
              <a:buSzPct val="60416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Allocating </a:t>
            </a:r>
            <a:r>
              <a:rPr dirty="0" sz="2400" b="1">
                <a:latin typeface="Calibri"/>
                <a:cs typeface="Calibri"/>
              </a:rPr>
              <a:t>in a </a:t>
            </a:r>
            <a:r>
              <a:rPr dirty="0" sz="2400" spc="-5" b="1">
                <a:latin typeface="Calibri"/>
                <a:cs typeface="Calibri"/>
              </a:rPr>
              <a:t>free </a:t>
            </a:r>
            <a:r>
              <a:rPr dirty="0" sz="2400" b="1">
                <a:latin typeface="Calibri"/>
                <a:cs typeface="Calibri"/>
              </a:rPr>
              <a:t>block:</a:t>
            </a:r>
            <a:r>
              <a:rPr dirty="0" sz="2400" spc="-90" b="1">
                <a:latin typeface="Calibri"/>
                <a:cs typeface="Calibri"/>
              </a:rPr>
              <a:t> </a:t>
            </a: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splitting</a:t>
            </a:r>
            <a:endParaRPr sz="2400">
              <a:latin typeface="Calibri"/>
              <a:cs typeface="Calibri"/>
            </a:endParaRPr>
          </a:p>
          <a:p>
            <a:pPr lvl="1" marL="756285" marR="5080" indent="-286385">
              <a:lnSpc>
                <a:spcPct val="100000"/>
              </a:lnSpc>
              <a:spcBef>
                <a:spcPts val="509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Since allocated space might be smaller </a:t>
            </a:r>
            <a:r>
              <a:rPr dirty="0" sz="2000">
                <a:latin typeface="Calibri"/>
                <a:cs typeface="Calibri"/>
              </a:rPr>
              <a:t>than </a:t>
            </a:r>
            <a:r>
              <a:rPr dirty="0" sz="2000" spc="-5">
                <a:latin typeface="Calibri"/>
                <a:cs typeface="Calibri"/>
              </a:rPr>
              <a:t>free space, we might </a:t>
            </a:r>
            <a:r>
              <a:rPr dirty="0" sz="2000">
                <a:latin typeface="Calibri"/>
                <a:cs typeface="Calibri"/>
              </a:rPr>
              <a:t>want  to </a:t>
            </a:r>
            <a:r>
              <a:rPr dirty="0" sz="2000" spc="-5">
                <a:latin typeface="Calibri"/>
                <a:cs typeface="Calibri"/>
              </a:rPr>
              <a:t>split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block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4527" y="4910328"/>
            <a:ext cx="8327390" cy="1719580"/>
          </a:xfrm>
          <a:custGeom>
            <a:avLst/>
            <a:gdLst/>
            <a:ahLst/>
            <a:cxnLst/>
            <a:rect l="l" t="t" r="r" b="b"/>
            <a:pathLst>
              <a:path w="8327390" h="1719579">
                <a:moveTo>
                  <a:pt x="0" y="1719072"/>
                </a:moveTo>
                <a:lnTo>
                  <a:pt x="8327135" y="1719072"/>
                </a:lnTo>
                <a:lnTo>
                  <a:pt x="8327135" y="0"/>
                </a:lnTo>
                <a:lnTo>
                  <a:pt x="0" y="0"/>
                </a:lnTo>
                <a:lnTo>
                  <a:pt x="0" y="1719072"/>
                </a:lnTo>
                <a:close/>
              </a:path>
            </a:pathLst>
          </a:custGeom>
          <a:solidFill>
            <a:srgbClr val="F6F5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14527" y="4910328"/>
            <a:ext cx="8327390" cy="1719580"/>
          </a:xfrm>
          <a:custGeom>
            <a:avLst/>
            <a:gdLst/>
            <a:ahLst/>
            <a:cxnLst/>
            <a:rect l="l" t="t" r="r" b="b"/>
            <a:pathLst>
              <a:path w="8327390" h="1719579">
                <a:moveTo>
                  <a:pt x="0" y="1719072"/>
                </a:moveTo>
                <a:lnTo>
                  <a:pt x="8327135" y="1719072"/>
                </a:lnTo>
                <a:lnTo>
                  <a:pt x="8327135" y="0"/>
                </a:lnTo>
                <a:lnTo>
                  <a:pt x="0" y="0"/>
                </a:lnTo>
                <a:lnTo>
                  <a:pt x="0" y="1719072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390641" y="5140909"/>
            <a:ext cx="2332990" cy="7283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ts val="1860"/>
              </a:lnSpc>
              <a:spcBef>
                <a:spcPts val="95"/>
              </a:spcBef>
            </a:pP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// round up to</a:t>
            </a:r>
            <a:r>
              <a:rPr dirty="0" sz="1600" spc="-30" b="1">
                <a:solidFill>
                  <a:srgbClr val="990000"/>
                </a:solidFill>
                <a:latin typeface="Courier New"/>
                <a:cs typeface="Courier New"/>
              </a:rPr>
              <a:t> </a:t>
            </a:r>
            <a:r>
              <a:rPr dirty="0" sz="1600" spc="-10" b="1">
                <a:solidFill>
                  <a:srgbClr val="990000"/>
                </a:solidFill>
                <a:latin typeface="Courier New"/>
                <a:cs typeface="Courier New"/>
              </a:rPr>
              <a:t>even</a:t>
            </a:r>
            <a:endParaRPr sz="1600">
              <a:latin typeface="Courier New"/>
              <a:cs typeface="Courier New"/>
            </a:endParaRPr>
          </a:p>
          <a:p>
            <a:pPr>
              <a:lnSpc>
                <a:spcPts val="1805"/>
              </a:lnSpc>
            </a:pP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// mask out low</a:t>
            </a:r>
            <a:r>
              <a:rPr dirty="0" sz="1600" spc="-40" b="1">
                <a:solidFill>
                  <a:srgbClr val="990000"/>
                </a:solidFill>
                <a:latin typeface="Courier New"/>
                <a:cs typeface="Courier New"/>
              </a:rPr>
              <a:t> </a:t>
            </a:r>
            <a:r>
              <a:rPr dirty="0" sz="1600" spc="-10" b="1">
                <a:solidFill>
                  <a:srgbClr val="990000"/>
                </a:solidFill>
                <a:latin typeface="Courier New"/>
                <a:cs typeface="Courier New"/>
              </a:rPr>
              <a:t>bit</a:t>
            </a:r>
            <a:endParaRPr sz="1600">
              <a:latin typeface="Courier New"/>
              <a:cs typeface="Courier New"/>
            </a:endParaRPr>
          </a:p>
          <a:p>
            <a:pPr>
              <a:lnSpc>
                <a:spcPts val="1864"/>
              </a:lnSpc>
            </a:pP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// set new</a:t>
            </a:r>
            <a:r>
              <a:rPr dirty="0" sz="1600" spc="-55" b="1">
                <a:solidFill>
                  <a:srgbClr val="990000"/>
                </a:solidFill>
                <a:latin typeface="Courier New"/>
                <a:cs typeface="Courier New"/>
              </a:rPr>
              <a:t> </a:t>
            </a: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length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4139" y="4911090"/>
            <a:ext cx="4653280" cy="16452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ts val="1864"/>
              </a:lnSpc>
              <a:spcBef>
                <a:spcPts val="95"/>
              </a:spcBef>
            </a:pPr>
            <a:r>
              <a:rPr dirty="0" sz="1600" spc="-5" b="1">
                <a:latin typeface="Courier New"/>
                <a:cs typeface="Courier New"/>
              </a:rPr>
              <a:t>void addblock(ptr </a:t>
            </a:r>
            <a:r>
              <a:rPr dirty="0" sz="1600" b="1">
                <a:latin typeface="Courier New"/>
                <a:cs typeface="Courier New"/>
              </a:rPr>
              <a:t>p, </a:t>
            </a:r>
            <a:r>
              <a:rPr dirty="0" sz="1600" spc="-5" b="1">
                <a:latin typeface="Courier New"/>
                <a:cs typeface="Courier New"/>
              </a:rPr>
              <a:t>int len)</a:t>
            </a:r>
            <a:r>
              <a:rPr dirty="0" sz="1600" spc="-30" b="1">
                <a:latin typeface="Courier New"/>
                <a:cs typeface="Courier New"/>
              </a:rPr>
              <a:t> </a:t>
            </a:r>
            <a:r>
              <a:rPr dirty="0" sz="1600" spc="-5" b="1">
                <a:latin typeface="Courier New"/>
                <a:cs typeface="Courier New"/>
              </a:rPr>
              <a:t>{</a:t>
            </a:r>
            <a:endParaRPr sz="1600">
              <a:latin typeface="Courier New"/>
              <a:cs typeface="Courier New"/>
            </a:endParaRPr>
          </a:p>
          <a:p>
            <a:pPr marL="243840">
              <a:lnSpc>
                <a:spcPts val="1805"/>
              </a:lnSpc>
            </a:pPr>
            <a:r>
              <a:rPr dirty="0" sz="1600" spc="-5" b="1">
                <a:latin typeface="Courier New"/>
                <a:cs typeface="Courier New"/>
              </a:rPr>
              <a:t>int newsize = ((len + 1) &gt;&gt; </a:t>
            </a:r>
            <a:r>
              <a:rPr dirty="0" sz="1600" b="1">
                <a:latin typeface="Courier New"/>
                <a:cs typeface="Courier New"/>
              </a:rPr>
              <a:t>1) </a:t>
            </a:r>
            <a:r>
              <a:rPr dirty="0" sz="1600" spc="-5" b="1">
                <a:latin typeface="Courier New"/>
                <a:cs typeface="Courier New"/>
              </a:rPr>
              <a:t>&lt;&lt;</a:t>
            </a:r>
            <a:r>
              <a:rPr dirty="0" sz="1600" spc="10" b="1">
                <a:latin typeface="Courier New"/>
                <a:cs typeface="Courier New"/>
              </a:rPr>
              <a:t> </a:t>
            </a:r>
            <a:r>
              <a:rPr dirty="0" sz="1600" spc="-10" b="1">
                <a:latin typeface="Courier New"/>
                <a:cs typeface="Courier New"/>
              </a:rPr>
              <a:t>1;</a:t>
            </a:r>
            <a:endParaRPr sz="1600">
              <a:latin typeface="Courier New"/>
              <a:cs typeface="Courier New"/>
            </a:endParaRPr>
          </a:p>
          <a:p>
            <a:pPr marL="243840">
              <a:lnSpc>
                <a:spcPts val="1805"/>
              </a:lnSpc>
            </a:pPr>
            <a:r>
              <a:rPr dirty="0" sz="1600" spc="-5" b="1">
                <a:latin typeface="Courier New"/>
                <a:cs typeface="Courier New"/>
              </a:rPr>
              <a:t>int oldsize = *p &amp; </a:t>
            </a:r>
            <a:r>
              <a:rPr dirty="0" sz="1600" spc="-10" b="1">
                <a:latin typeface="Courier New"/>
                <a:cs typeface="Courier New"/>
              </a:rPr>
              <a:t>-2;</a:t>
            </a:r>
            <a:endParaRPr sz="1600">
              <a:latin typeface="Courier New"/>
              <a:cs typeface="Courier New"/>
            </a:endParaRPr>
          </a:p>
          <a:p>
            <a:pPr marL="243840">
              <a:lnSpc>
                <a:spcPts val="1805"/>
              </a:lnSpc>
            </a:pPr>
            <a:r>
              <a:rPr dirty="0" sz="1600" spc="-5" b="1">
                <a:latin typeface="Courier New"/>
                <a:cs typeface="Courier New"/>
              </a:rPr>
              <a:t>*p = newsize |</a:t>
            </a:r>
            <a:r>
              <a:rPr dirty="0" sz="1600" spc="-55" b="1">
                <a:latin typeface="Courier New"/>
                <a:cs typeface="Courier New"/>
              </a:rPr>
              <a:t> </a:t>
            </a:r>
            <a:r>
              <a:rPr dirty="0" sz="1600" spc="-5" b="1">
                <a:latin typeface="Courier New"/>
                <a:cs typeface="Courier New"/>
              </a:rPr>
              <a:t>1;</a:t>
            </a:r>
            <a:endParaRPr sz="1600">
              <a:latin typeface="Courier New"/>
              <a:cs typeface="Courier New"/>
            </a:endParaRPr>
          </a:p>
          <a:p>
            <a:pPr marL="243840">
              <a:lnSpc>
                <a:spcPts val="1800"/>
              </a:lnSpc>
            </a:pPr>
            <a:r>
              <a:rPr dirty="0" sz="1600" spc="-5" b="1">
                <a:latin typeface="Courier New"/>
                <a:cs typeface="Courier New"/>
              </a:rPr>
              <a:t>if (newsize &lt;</a:t>
            </a:r>
            <a:r>
              <a:rPr dirty="0" sz="1600" spc="-45" b="1">
                <a:latin typeface="Courier New"/>
                <a:cs typeface="Courier New"/>
              </a:rPr>
              <a:t> </a:t>
            </a:r>
            <a:r>
              <a:rPr dirty="0" sz="1600" spc="-5" b="1">
                <a:latin typeface="Courier New"/>
                <a:cs typeface="Courier New"/>
              </a:rPr>
              <a:t>oldsize)</a:t>
            </a:r>
            <a:endParaRPr sz="1600">
              <a:latin typeface="Courier New"/>
              <a:cs typeface="Courier New"/>
            </a:endParaRPr>
          </a:p>
          <a:p>
            <a:pPr algn="ctr" marL="353695">
              <a:lnSpc>
                <a:spcPts val="1805"/>
              </a:lnSpc>
            </a:pPr>
            <a:r>
              <a:rPr dirty="0" sz="1600" spc="-5" b="1">
                <a:latin typeface="Courier New"/>
                <a:cs typeface="Courier New"/>
              </a:rPr>
              <a:t>*(p+newsize) = oldsize -</a:t>
            </a:r>
            <a:r>
              <a:rPr dirty="0" sz="1600" spc="25" b="1">
                <a:latin typeface="Courier New"/>
                <a:cs typeface="Courier New"/>
              </a:rPr>
              <a:t> </a:t>
            </a:r>
            <a:r>
              <a:rPr dirty="0" sz="1600" spc="-5" b="1">
                <a:latin typeface="Courier New"/>
                <a:cs typeface="Courier New"/>
              </a:rPr>
              <a:t>newsize;</a:t>
            </a:r>
            <a:endParaRPr sz="1600">
              <a:latin typeface="Courier New"/>
              <a:cs typeface="Courier New"/>
            </a:endParaRPr>
          </a:p>
          <a:p>
            <a:pPr>
              <a:lnSpc>
                <a:spcPts val="1864"/>
              </a:lnSpc>
            </a:pPr>
            <a:r>
              <a:rPr dirty="0" sz="1600" spc="-5" b="1">
                <a:latin typeface="Courier New"/>
                <a:cs typeface="Courier New"/>
              </a:rPr>
              <a:t>}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90641" y="6057391"/>
            <a:ext cx="3185795" cy="49910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ts val="1864"/>
              </a:lnSpc>
              <a:spcBef>
                <a:spcPts val="95"/>
              </a:spcBef>
            </a:pP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// set length </a:t>
            </a:r>
            <a:r>
              <a:rPr dirty="0" sz="1600" b="1">
                <a:solidFill>
                  <a:srgbClr val="990000"/>
                </a:solidFill>
                <a:latin typeface="Courier New"/>
                <a:cs typeface="Courier New"/>
              </a:rPr>
              <a:t>in</a:t>
            </a:r>
            <a:r>
              <a:rPr dirty="0" sz="1600" spc="-45" b="1">
                <a:solidFill>
                  <a:srgbClr val="990000"/>
                </a:solidFill>
                <a:latin typeface="Courier New"/>
                <a:cs typeface="Courier New"/>
              </a:rPr>
              <a:t> </a:t>
            </a: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remaining</a:t>
            </a:r>
            <a:endParaRPr sz="1600">
              <a:latin typeface="Courier New"/>
              <a:cs typeface="Courier New"/>
            </a:endParaRPr>
          </a:p>
          <a:p>
            <a:pPr>
              <a:lnSpc>
                <a:spcPts val="1864"/>
              </a:lnSpc>
              <a:tabLst>
                <a:tab pos="610235" algn="l"/>
              </a:tabLst>
            </a:pP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//	part of</a:t>
            </a:r>
            <a:r>
              <a:rPr dirty="0" sz="1600" spc="-65" b="1">
                <a:solidFill>
                  <a:srgbClr val="990000"/>
                </a:solidFill>
                <a:latin typeface="Courier New"/>
                <a:cs typeface="Courier New"/>
              </a:rPr>
              <a:t> </a:t>
            </a: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block</a:t>
            </a:r>
            <a:endParaRPr sz="1600">
              <a:latin typeface="Courier New"/>
              <a:cs typeface="Courier New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055876" y="2749295"/>
          <a:ext cx="4881880" cy="307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92100"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3423411" y="2502407"/>
            <a:ext cx="1225550" cy="253365"/>
          </a:xfrm>
          <a:custGeom>
            <a:avLst/>
            <a:gdLst/>
            <a:ahLst/>
            <a:cxnLst/>
            <a:rect l="l" t="t" r="r" b="b"/>
            <a:pathLst>
              <a:path w="1225550" h="253364">
                <a:moveTo>
                  <a:pt x="615696" y="0"/>
                </a:moveTo>
                <a:lnTo>
                  <a:pt x="576707" y="1396"/>
                </a:lnTo>
                <a:lnTo>
                  <a:pt x="537845" y="5333"/>
                </a:lnTo>
                <a:lnTo>
                  <a:pt x="498855" y="11683"/>
                </a:lnTo>
                <a:lnTo>
                  <a:pt x="460121" y="20065"/>
                </a:lnTo>
                <a:lnTo>
                  <a:pt x="421513" y="30606"/>
                </a:lnTo>
                <a:lnTo>
                  <a:pt x="382904" y="42925"/>
                </a:lnTo>
                <a:lnTo>
                  <a:pt x="344424" y="57022"/>
                </a:lnTo>
                <a:lnTo>
                  <a:pt x="305942" y="72516"/>
                </a:lnTo>
                <a:lnTo>
                  <a:pt x="267588" y="89280"/>
                </a:lnTo>
                <a:lnTo>
                  <a:pt x="229235" y="107314"/>
                </a:lnTo>
                <a:lnTo>
                  <a:pt x="190880" y="126364"/>
                </a:lnTo>
                <a:lnTo>
                  <a:pt x="152653" y="146176"/>
                </a:lnTo>
                <a:lnTo>
                  <a:pt x="114426" y="166624"/>
                </a:lnTo>
                <a:lnTo>
                  <a:pt x="76200" y="187578"/>
                </a:lnTo>
                <a:lnTo>
                  <a:pt x="0" y="230250"/>
                </a:lnTo>
                <a:lnTo>
                  <a:pt x="12700" y="252856"/>
                </a:lnTo>
                <a:lnTo>
                  <a:pt x="88900" y="210184"/>
                </a:lnTo>
                <a:lnTo>
                  <a:pt x="126873" y="189356"/>
                </a:lnTo>
                <a:lnTo>
                  <a:pt x="164846" y="169037"/>
                </a:lnTo>
                <a:lnTo>
                  <a:pt x="202818" y="149478"/>
                </a:lnTo>
                <a:lnTo>
                  <a:pt x="240664" y="130555"/>
                </a:lnTo>
                <a:lnTo>
                  <a:pt x="278511" y="112775"/>
                </a:lnTo>
                <a:lnTo>
                  <a:pt x="316357" y="96265"/>
                </a:lnTo>
                <a:lnTo>
                  <a:pt x="354075" y="81025"/>
                </a:lnTo>
                <a:lnTo>
                  <a:pt x="391795" y="67309"/>
                </a:lnTo>
                <a:lnTo>
                  <a:pt x="429387" y="55244"/>
                </a:lnTo>
                <a:lnTo>
                  <a:pt x="466978" y="45084"/>
                </a:lnTo>
                <a:lnTo>
                  <a:pt x="504443" y="36956"/>
                </a:lnTo>
                <a:lnTo>
                  <a:pt x="560324" y="28828"/>
                </a:lnTo>
                <a:lnTo>
                  <a:pt x="616203" y="25907"/>
                </a:lnTo>
                <a:lnTo>
                  <a:pt x="793078" y="25907"/>
                </a:lnTo>
                <a:lnTo>
                  <a:pt x="771143" y="19938"/>
                </a:lnTo>
                <a:lnTo>
                  <a:pt x="732536" y="11556"/>
                </a:lnTo>
                <a:lnTo>
                  <a:pt x="693674" y="5206"/>
                </a:lnTo>
                <a:lnTo>
                  <a:pt x="654812" y="1396"/>
                </a:lnTo>
                <a:lnTo>
                  <a:pt x="635253" y="253"/>
                </a:lnTo>
                <a:lnTo>
                  <a:pt x="615696" y="0"/>
                </a:lnTo>
                <a:close/>
              </a:path>
              <a:path w="1225550" h="253364">
                <a:moveTo>
                  <a:pt x="1151461" y="214893"/>
                </a:moveTo>
                <a:lnTo>
                  <a:pt x="1138809" y="237489"/>
                </a:lnTo>
                <a:lnTo>
                  <a:pt x="1225550" y="241553"/>
                </a:lnTo>
                <a:lnTo>
                  <a:pt x="1211763" y="221233"/>
                </a:lnTo>
                <a:lnTo>
                  <a:pt x="1162685" y="221233"/>
                </a:lnTo>
                <a:lnTo>
                  <a:pt x="1151461" y="214893"/>
                </a:lnTo>
                <a:close/>
              </a:path>
              <a:path w="1225550" h="253364">
                <a:moveTo>
                  <a:pt x="1164094" y="192331"/>
                </a:moveTo>
                <a:lnTo>
                  <a:pt x="1151461" y="214893"/>
                </a:lnTo>
                <a:lnTo>
                  <a:pt x="1162685" y="221233"/>
                </a:lnTo>
                <a:lnTo>
                  <a:pt x="1175385" y="198627"/>
                </a:lnTo>
                <a:lnTo>
                  <a:pt x="1164094" y="192331"/>
                </a:lnTo>
                <a:close/>
              </a:path>
              <a:path w="1225550" h="253364">
                <a:moveTo>
                  <a:pt x="1176782" y="169671"/>
                </a:moveTo>
                <a:lnTo>
                  <a:pt x="1164094" y="192331"/>
                </a:lnTo>
                <a:lnTo>
                  <a:pt x="1175385" y="198627"/>
                </a:lnTo>
                <a:lnTo>
                  <a:pt x="1162685" y="221233"/>
                </a:lnTo>
                <a:lnTo>
                  <a:pt x="1211763" y="221233"/>
                </a:lnTo>
                <a:lnTo>
                  <a:pt x="1176782" y="169671"/>
                </a:lnTo>
                <a:close/>
              </a:path>
              <a:path w="1225550" h="253364">
                <a:moveTo>
                  <a:pt x="793078" y="25907"/>
                </a:moveTo>
                <a:lnTo>
                  <a:pt x="616203" y="25907"/>
                </a:lnTo>
                <a:lnTo>
                  <a:pt x="634746" y="26162"/>
                </a:lnTo>
                <a:lnTo>
                  <a:pt x="653288" y="27177"/>
                </a:lnTo>
                <a:lnTo>
                  <a:pt x="709295" y="33654"/>
                </a:lnTo>
                <a:lnTo>
                  <a:pt x="765555" y="45212"/>
                </a:lnTo>
                <a:lnTo>
                  <a:pt x="803021" y="55499"/>
                </a:lnTo>
                <a:lnTo>
                  <a:pt x="840613" y="67437"/>
                </a:lnTo>
                <a:lnTo>
                  <a:pt x="878204" y="81279"/>
                </a:lnTo>
                <a:lnTo>
                  <a:pt x="915924" y="96392"/>
                </a:lnTo>
                <a:lnTo>
                  <a:pt x="953642" y="112902"/>
                </a:lnTo>
                <a:lnTo>
                  <a:pt x="991488" y="130682"/>
                </a:lnTo>
                <a:lnTo>
                  <a:pt x="1029335" y="149478"/>
                </a:lnTo>
                <a:lnTo>
                  <a:pt x="1067180" y="169163"/>
                </a:lnTo>
                <a:lnTo>
                  <a:pt x="1105153" y="189483"/>
                </a:lnTo>
                <a:lnTo>
                  <a:pt x="1143127" y="210184"/>
                </a:lnTo>
                <a:lnTo>
                  <a:pt x="1151461" y="214893"/>
                </a:lnTo>
                <a:lnTo>
                  <a:pt x="1164094" y="192331"/>
                </a:lnTo>
                <a:lnTo>
                  <a:pt x="1117346" y="166624"/>
                </a:lnTo>
                <a:lnTo>
                  <a:pt x="1079118" y="146176"/>
                </a:lnTo>
                <a:lnTo>
                  <a:pt x="1040764" y="126364"/>
                </a:lnTo>
                <a:lnTo>
                  <a:pt x="1002411" y="107187"/>
                </a:lnTo>
                <a:lnTo>
                  <a:pt x="964057" y="89153"/>
                </a:lnTo>
                <a:lnTo>
                  <a:pt x="925576" y="72389"/>
                </a:lnTo>
                <a:lnTo>
                  <a:pt x="887095" y="56895"/>
                </a:lnTo>
                <a:lnTo>
                  <a:pt x="848487" y="42799"/>
                </a:lnTo>
                <a:lnTo>
                  <a:pt x="809878" y="30479"/>
                </a:lnTo>
                <a:lnTo>
                  <a:pt x="793078" y="25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644390" y="2502407"/>
            <a:ext cx="1833880" cy="254000"/>
          </a:xfrm>
          <a:custGeom>
            <a:avLst/>
            <a:gdLst/>
            <a:ahLst/>
            <a:cxnLst/>
            <a:rect l="l" t="t" r="r" b="b"/>
            <a:pathLst>
              <a:path w="1833879" h="254000">
                <a:moveTo>
                  <a:pt x="918845" y="0"/>
                </a:moveTo>
                <a:lnTo>
                  <a:pt x="861060" y="1396"/>
                </a:lnTo>
                <a:lnTo>
                  <a:pt x="803401" y="5206"/>
                </a:lnTo>
                <a:lnTo>
                  <a:pt x="745617" y="11429"/>
                </a:lnTo>
                <a:lnTo>
                  <a:pt x="688086" y="19812"/>
                </a:lnTo>
                <a:lnTo>
                  <a:pt x="630555" y="30225"/>
                </a:lnTo>
                <a:lnTo>
                  <a:pt x="573024" y="42544"/>
                </a:lnTo>
                <a:lnTo>
                  <a:pt x="515620" y="56514"/>
                </a:lnTo>
                <a:lnTo>
                  <a:pt x="458088" y="72008"/>
                </a:lnTo>
                <a:lnTo>
                  <a:pt x="400685" y="88645"/>
                </a:lnTo>
                <a:lnTo>
                  <a:pt x="343408" y="106679"/>
                </a:lnTo>
                <a:lnTo>
                  <a:pt x="286131" y="125729"/>
                </a:lnTo>
                <a:lnTo>
                  <a:pt x="228854" y="145414"/>
                </a:lnTo>
                <a:lnTo>
                  <a:pt x="171576" y="165862"/>
                </a:lnTo>
                <a:lnTo>
                  <a:pt x="0" y="229362"/>
                </a:lnTo>
                <a:lnTo>
                  <a:pt x="9144" y="253745"/>
                </a:lnTo>
                <a:lnTo>
                  <a:pt x="180467" y="190245"/>
                </a:lnTo>
                <a:lnTo>
                  <a:pt x="237489" y="169799"/>
                </a:lnTo>
                <a:lnTo>
                  <a:pt x="294513" y="150113"/>
                </a:lnTo>
                <a:lnTo>
                  <a:pt x="351536" y="131317"/>
                </a:lnTo>
                <a:lnTo>
                  <a:pt x="408432" y="113411"/>
                </a:lnTo>
                <a:lnTo>
                  <a:pt x="465455" y="96774"/>
                </a:lnTo>
                <a:lnTo>
                  <a:pt x="522224" y="81533"/>
                </a:lnTo>
                <a:lnTo>
                  <a:pt x="579120" y="67690"/>
                </a:lnTo>
                <a:lnTo>
                  <a:pt x="635888" y="55625"/>
                </a:lnTo>
                <a:lnTo>
                  <a:pt x="692658" y="45338"/>
                </a:lnTo>
                <a:lnTo>
                  <a:pt x="749426" y="37083"/>
                </a:lnTo>
                <a:lnTo>
                  <a:pt x="805942" y="30987"/>
                </a:lnTo>
                <a:lnTo>
                  <a:pt x="862584" y="27177"/>
                </a:lnTo>
                <a:lnTo>
                  <a:pt x="1183153" y="25907"/>
                </a:lnTo>
                <a:lnTo>
                  <a:pt x="1149477" y="19812"/>
                </a:lnTo>
                <a:lnTo>
                  <a:pt x="1091946" y="11429"/>
                </a:lnTo>
                <a:lnTo>
                  <a:pt x="1034288" y="5206"/>
                </a:lnTo>
                <a:lnTo>
                  <a:pt x="976630" y="1396"/>
                </a:lnTo>
                <a:lnTo>
                  <a:pt x="947674" y="253"/>
                </a:lnTo>
                <a:lnTo>
                  <a:pt x="918845" y="0"/>
                </a:lnTo>
                <a:close/>
              </a:path>
              <a:path w="1833879" h="254000">
                <a:moveTo>
                  <a:pt x="1756082" y="226496"/>
                </a:moveTo>
                <a:lnTo>
                  <a:pt x="1747012" y="250825"/>
                </a:lnTo>
                <a:lnTo>
                  <a:pt x="1833372" y="241553"/>
                </a:lnTo>
                <a:lnTo>
                  <a:pt x="1823567" y="231012"/>
                </a:lnTo>
                <a:lnTo>
                  <a:pt x="1768221" y="231012"/>
                </a:lnTo>
                <a:lnTo>
                  <a:pt x="1756082" y="226496"/>
                </a:lnTo>
                <a:close/>
              </a:path>
              <a:path w="1833879" h="254000">
                <a:moveTo>
                  <a:pt x="1765128" y="202232"/>
                </a:moveTo>
                <a:lnTo>
                  <a:pt x="1756082" y="226496"/>
                </a:lnTo>
                <a:lnTo>
                  <a:pt x="1768221" y="231012"/>
                </a:lnTo>
                <a:lnTo>
                  <a:pt x="1777238" y="206755"/>
                </a:lnTo>
                <a:lnTo>
                  <a:pt x="1765128" y="202232"/>
                </a:lnTo>
                <a:close/>
              </a:path>
              <a:path w="1833879" h="254000">
                <a:moveTo>
                  <a:pt x="1774189" y="177926"/>
                </a:moveTo>
                <a:lnTo>
                  <a:pt x="1765128" y="202232"/>
                </a:lnTo>
                <a:lnTo>
                  <a:pt x="1777238" y="206755"/>
                </a:lnTo>
                <a:lnTo>
                  <a:pt x="1768221" y="231012"/>
                </a:lnTo>
                <a:lnTo>
                  <a:pt x="1823567" y="231012"/>
                </a:lnTo>
                <a:lnTo>
                  <a:pt x="1774189" y="177926"/>
                </a:lnTo>
                <a:close/>
              </a:path>
              <a:path w="1833879" h="254000">
                <a:moveTo>
                  <a:pt x="1183153" y="25907"/>
                </a:moveTo>
                <a:lnTo>
                  <a:pt x="919099" y="25907"/>
                </a:lnTo>
                <a:lnTo>
                  <a:pt x="947420" y="26162"/>
                </a:lnTo>
                <a:lnTo>
                  <a:pt x="975613" y="27177"/>
                </a:lnTo>
                <a:lnTo>
                  <a:pt x="1032256" y="30987"/>
                </a:lnTo>
                <a:lnTo>
                  <a:pt x="1088898" y="37211"/>
                </a:lnTo>
                <a:lnTo>
                  <a:pt x="1145667" y="45338"/>
                </a:lnTo>
                <a:lnTo>
                  <a:pt x="1202436" y="55752"/>
                </a:lnTo>
                <a:lnTo>
                  <a:pt x="1259205" y="67817"/>
                </a:lnTo>
                <a:lnTo>
                  <a:pt x="1315974" y="81661"/>
                </a:lnTo>
                <a:lnTo>
                  <a:pt x="1372870" y="96900"/>
                </a:lnTo>
                <a:lnTo>
                  <a:pt x="1429639" y="113537"/>
                </a:lnTo>
                <a:lnTo>
                  <a:pt x="1486535" y="131317"/>
                </a:lnTo>
                <a:lnTo>
                  <a:pt x="1543558" y="150240"/>
                </a:lnTo>
                <a:lnTo>
                  <a:pt x="1600581" y="169925"/>
                </a:lnTo>
                <a:lnTo>
                  <a:pt x="1657604" y="190245"/>
                </a:lnTo>
                <a:lnTo>
                  <a:pt x="1756082" y="226496"/>
                </a:lnTo>
                <a:lnTo>
                  <a:pt x="1765128" y="202232"/>
                </a:lnTo>
                <a:lnTo>
                  <a:pt x="1666239" y="165862"/>
                </a:lnTo>
                <a:lnTo>
                  <a:pt x="1608963" y="145414"/>
                </a:lnTo>
                <a:lnTo>
                  <a:pt x="1551686" y="125602"/>
                </a:lnTo>
                <a:lnTo>
                  <a:pt x="1494282" y="106552"/>
                </a:lnTo>
                <a:lnTo>
                  <a:pt x="1437005" y="88645"/>
                </a:lnTo>
                <a:lnTo>
                  <a:pt x="1379474" y="71881"/>
                </a:lnTo>
                <a:lnTo>
                  <a:pt x="1322070" y="56514"/>
                </a:lnTo>
                <a:lnTo>
                  <a:pt x="1264539" y="42417"/>
                </a:lnTo>
                <a:lnTo>
                  <a:pt x="1207008" y="30225"/>
                </a:lnTo>
                <a:lnTo>
                  <a:pt x="1183153" y="25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423411" y="4002023"/>
            <a:ext cx="1225550" cy="253365"/>
          </a:xfrm>
          <a:custGeom>
            <a:avLst/>
            <a:gdLst/>
            <a:ahLst/>
            <a:cxnLst/>
            <a:rect l="l" t="t" r="r" b="b"/>
            <a:pathLst>
              <a:path w="1225550" h="253364">
                <a:moveTo>
                  <a:pt x="615696" y="0"/>
                </a:moveTo>
                <a:lnTo>
                  <a:pt x="576707" y="1396"/>
                </a:lnTo>
                <a:lnTo>
                  <a:pt x="537845" y="5333"/>
                </a:lnTo>
                <a:lnTo>
                  <a:pt x="498855" y="11683"/>
                </a:lnTo>
                <a:lnTo>
                  <a:pt x="460121" y="20065"/>
                </a:lnTo>
                <a:lnTo>
                  <a:pt x="421513" y="30606"/>
                </a:lnTo>
                <a:lnTo>
                  <a:pt x="382904" y="42925"/>
                </a:lnTo>
                <a:lnTo>
                  <a:pt x="344424" y="57023"/>
                </a:lnTo>
                <a:lnTo>
                  <a:pt x="305942" y="72517"/>
                </a:lnTo>
                <a:lnTo>
                  <a:pt x="267588" y="89281"/>
                </a:lnTo>
                <a:lnTo>
                  <a:pt x="229235" y="107314"/>
                </a:lnTo>
                <a:lnTo>
                  <a:pt x="190880" y="126364"/>
                </a:lnTo>
                <a:lnTo>
                  <a:pt x="152653" y="146176"/>
                </a:lnTo>
                <a:lnTo>
                  <a:pt x="114426" y="166624"/>
                </a:lnTo>
                <a:lnTo>
                  <a:pt x="76200" y="187578"/>
                </a:lnTo>
                <a:lnTo>
                  <a:pt x="0" y="230250"/>
                </a:lnTo>
                <a:lnTo>
                  <a:pt x="12700" y="252856"/>
                </a:lnTo>
                <a:lnTo>
                  <a:pt x="88900" y="210184"/>
                </a:lnTo>
                <a:lnTo>
                  <a:pt x="126873" y="189356"/>
                </a:lnTo>
                <a:lnTo>
                  <a:pt x="164846" y="169037"/>
                </a:lnTo>
                <a:lnTo>
                  <a:pt x="202818" y="149478"/>
                </a:lnTo>
                <a:lnTo>
                  <a:pt x="240664" y="130556"/>
                </a:lnTo>
                <a:lnTo>
                  <a:pt x="278511" y="112775"/>
                </a:lnTo>
                <a:lnTo>
                  <a:pt x="316357" y="96265"/>
                </a:lnTo>
                <a:lnTo>
                  <a:pt x="354075" y="81025"/>
                </a:lnTo>
                <a:lnTo>
                  <a:pt x="391795" y="67309"/>
                </a:lnTo>
                <a:lnTo>
                  <a:pt x="429387" y="55244"/>
                </a:lnTo>
                <a:lnTo>
                  <a:pt x="466978" y="45084"/>
                </a:lnTo>
                <a:lnTo>
                  <a:pt x="504443" y="36956"/>
                </a:lnTo>
                <a:lnTo>
                  <a:pt x="560324" y="28828"/>
                </a:lnTo>
                <a:lnTo>
                  <a:pt x="616203" y="25907"/>
                </a:lnTo>
                <a:lnTo>
                  <a:pt x="793078" y="25907"/>
                </a:lnTo>
                <a:lnTo>
                  <a:pt x="771143" y="19938"/>
                </a:lnTo>
                <a:lnTo>
                  <a:pt x="732536" y="11556"/>
                </a:lnTo>
                <a:lnTo>
                  <a:pt x="693674" y="5206"/>
                </a:lnTo>
                <a:lnTo>
                  <a:pt x="654812" y="1396"/>
                </a:lnTo>
                <a:lnTo>
                  <a:pt x="635253" y="253"/>
                </a:lnTo>
                <a:lnTo>
                  <a:pt x="615696" y="0"/>
                </a:lnTo>
                <a:close/>
              </a:path>
              <a:path w="1225550" h="253364">
                <a:moveTo>
                  <a:pt x="1151461" y="214893"/>
                </a:moveTo>
                <a:lnTo>
                  <a:pt x="1138809" y="237489"/>
                </a:lnTo>
                <a:lnTo>
                  <a:pt x="1225550" y="241553"/>
                </a:lnTo>
                <a:lnTo>
                  <a:pt x="1211763" y="221233"/>
                </a:lnTo>
                <a:lnTo>
                  <a:pt x="1162685" y="221233"/>
                </a:lnTo>
                <a:lnTo>
                  <a:pt x="1151461" y="214893"/>
                </a:lnTo>
                <a:close/>
              </a:path>
              <a:path w="1225550" h="253364">
                <a:moveTo>
                  <a:pt x="1164094" y="192331"/>
                </a:moveTo>
                <a:lnTo>
                  <a:pt x="1151461" y="214893"/>
                </a:lnTo>
                <a:lnTo>
                  <a:pt x="1162685" y="221233"/>
                </a:lnTo>
                <a:lnTo>
                  <a:pt x="1175385" y="198627"/>
                </a:lnTo>
                <a:lnTo>
                  <a:pt x="1164094" y="192331"/>
                </a:lnTo>
                <a:close/>
              </a:path>
              <a:path w="1225550" h="253364">
                <a:moveTo>
                  <a:pt x="1176782" y="169671"/>
                </a:moveTo>
                <a:lnTo>
                  <a:pt x="1164094" y="192331"/>
                </a:lnTo>
                <a:lnTo>
                  <a:pt x="1175385" y="198627"/>
                </a:lnTo>
                <a:lnTo>
                  <a:pt x="1162685" y="221233"/>
                </a:lnTo>
                <a:lnTo>
                  <a:pt x="1211763" y="221233"/>
                </a:lnTo>
                <a:lnTo>
                  <a:pt x="1176782" y="169671"/>
                </a:lnTo>
                <a:close/>
              </a:path>
              <a:path w="1225550" h="253364">
                <a:moveTo>
                  <a:pt x="793078" y="25907"/>
                </a:moveTo>
                <a:lnTo>
                  <a:pt x="616203" y="25907"/>
                </a:lnTo>
                <a:lnTo>
                  <a:pt x="634746" y="26162"/>
                </a:lnTo>
                <a:lnTo>
                  <a:pt x="653288" y="27177"/>
                </a:lnTo>
                <a:lnTo>
                  <a:pt x="709295" y="33655"/>
                </a:lnTo>
                <a:lnTo>
                  <a:pt x="765555" y="45212"/>
                </a:lnTo>
                <a:lnTo>
                  <a:pt x="803021" y="55499"/>
                </a:lnTo>
                <a:lnTo>
                  <a:pt x="840613" y="67437"/>
                </a:lnTo>
                <a:lnTo>
                  <a:pt x="878204" y="81280"/>
                </a:lnTo>
                <a:lnTo>
                  <a:pt x="915924" y="96393"/>
                </a:lnTo>
                <a:lnTo>
                  <a:pt x="953642" y="112902"/>
                </a:lnTo>
                <a:lnTo>
                  <a:pt x="991488" y="130682"/>
                </a:lnTo>
                <a:lnTo>
                  <a:pt x="1029335" y="149478"/>
                </a:lnTo>
                <a:lnTo>
                  <a:pt x="1067180" y="169163"/>
                </a:lnTo>
                <a:lnTo>
                  <a:pt x="1105153" y="189483"/>
                </a:lnTo>
                <a:lnTo>
                  <a:pt x="1143127" y="210184"/>
                </a:lnTo>
                <a:lnTo>
                  <a:pt x="1151461" y="214893"/>
                </a:lnTo>
                <a:lnTo>
                  <a:pt x="1164094" y="192331"/>
                </a:lnTo>
                <a:lnTo>
                  <a:pt x="1117346" y="166624"/>
                </a:lnTo>
                <a:lnTo>
                  <a:pt x="1079118" y="146176"/>
                </a:lnTo>
                <a:lnTo>
                  <a:pt x="1040764" y="126364"/>
                </a:lnTo>
                <a:lnTo>
                  <a:pt x="1002411" y="107187"/>
                </a:lnTo>
                <a:lnTo>
                  <a:pt x="964057" y="89153"/>
                </a:lnTo>
                <a:lnTo>
                  <a:pt x="925576" y="72389"/>
                </a:lnTo>
                <a:lnTo>
                  <a:pt x="887095" y="56895"/>
                </a:lnTo>
                <a:lnTo>
                  <a:pt x="848487" y="42799"/>
                </a:lnTo>
                <a:lnTo>
                  <a:pt x="809878" y="30480"/>
                </a:lnTo>
                <a:lnTo>
                  <a:pt x="793078" y="25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601971" y="3054857"/>
            <a:ext cx="78105" cy="231775"/>
          </a:xfrm>
          <a:custGeom>
            <a:avLst/>
            <a:gdLst/>
            <a:ahLst/>
            <a:cxnLst/>
            <a:rect l="l" t="t" r="r" b="b"/>
            <a:pathLst>
              <a:path w="78104" h="231775">
                <a:moveTo>
                  <a:pt x="25945" y="77639"/>
                </a:moveTo>
                <a:lnTo>
                  <a:pt x="24891" y="231520"/>
                </a:lnTo>
                <a:lnTo>
                  <a:pt x="50800" y="231775"/>
                </a:lnTo>
                <a:lnTo>
                  <a:pt x="51854" y="77808"/>
                </a:lnTo>
                <a:lnTo>
                  <a:pt x="25945" y="77639"/>
                </a:lnTo>
                <a:close/>
              </a:path>
              <a:path w="78104" h="231775">
                <a:moveTo>
                  <a:pt x="71165" y="64642"/>
                </a:moveTo>
                <a:lnTo>
                  <a:pt x="26035" y="64642"/>
                </a:lnTo>
                <a:lnTo>
                  <a:pt x="51942" y="64896"/>
                </a:lnTo>
                <a:lnTo>
                  <a:pt x="51854" y="77808"/>
                </a:lnTo>
                <a:lnTo>
                  <a:pt x="77724" y="77977"/>
                </a:lnTo>
                <a:lnTo>
                  <a:pt x="71165" y="64642"/>
                </a:lnTo>
                <a:close/>
              </a:path>
              <a:path w="78104" h="231775">
                <a:moveTo>
                  <a:pt x="26035" y="64642"/>
                </a:moveTo>
                <a:lnTo>
                  <a:pt x="25945" y="77639"/>
                </a:lnTo>
                <a:lnTo>
                  <a:pt x="51854" y="77808"/>
                </a:lnTo>
                <a:lnTo>
                  <a:pt x="51942" y="64896"/>
                </a:lnTo>
                <a:lnTo>
                  <a:pt x="26035" y="64642"/>
                </a:lnTo>
                <a:close/>
              </a:path>
              <a:path w="78104" h="231775">
                <a:moveTo>
                  <a:pt x="39369" y="0"/>
                </a:moveTo>
                <a:lnTo>
                  <a:pt x="0" y="77469"/>
                </a:lnTo>
                <a:lnTo>
                  <a:pt x="25945" y="77639"/>
                </a:lnTo>
                <a:lnTo>
                  <a:pt x="26035" y="64642"/>
                </a:lnTo>
                <a:lnTo>
                  <a:pt x="71165" y="64642"/>
                </a:lnTo>
                <a:lnTo>
                  <a:pt x="393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560823" y="3226689"/>
            <a:ext cx="1346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p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204211" y="2502407"/>
            <a:ext cx="1225550" cy="253365"/>
          </a:xfrm>
          <a:custGeom>
            <a:avLst/>
            <a:gdLst/>
            <a:ahLst/>
            <a:cxnLst/>
            <a:rect l="l" t="t" r="r" b="b"/>
            <a:pathLst>
              <a:path w="1225550" h="253364">
                <a:moveTo>
                  <a:pt x="615695" y="0"/>
                </a:moveTo>
                <a:lnTo>
                  <a:pt x="576707" y="1396"/>
                </a:lnTo>
                <a:lnTo>
                  <a:pt x="537844" y="5333"/>
                </a:lnTo>
                <a:lnTo>
                  <a:pt x="498856" y="11683"/>
                </a:lnTo>
                <a:lnTo>
                  <a:pt x="460120" y="20065"/>
                </a:lnTo>
                <a:lnTo>
                  <a:pt x="421513" y="30606"/>
                </a:lnTo>
                <a:lnTo>
                  <a:pt x="382905" y="42925"/>
                </a:lnTo>
                <a:lnTo>
                  <a:pt x="344424" y="57022"/>
                </a:lnTo>
                <a:lnTo>
                  <a:pt x="305943" y="72516"/>
                </a:lnTo>
                <a:lnTo>
                  <a:pt x="267588" y="89280"/>
                </a:lnTo>
                <a:lnTo>
                  <a:pt x="229235" y="107314"/>
                </a:lnTo>
                <a:lnTo>
                  <a:pt x="190881" y="126364"/>
                </a:lnTo>
                <a:lnTo>
                  <a:pt x="152654" y="146176"/>
                </a:lnTo>
                <a:lnTo>
                  <a:pt x="114426" y="166624"/>
                </a:lnTo>
                <a:lnTo>
                  <a:pt x="76200" y="187578"/>
                </a:lnTo>
                <a:lnTo>
                  <a:pt x="0" y="230250"/>
                </a:lnTo>
                <a:lnTo>
                  <a:pt x="12700" y="252856"/>
                </a:lnTo>
                <a:lnTo>
                  <a:pt x="88900" y="210184"/>
                </a:lnTo>
                <a:lnTo>
                  <a:pt x="126873" y="189356"/>
                </a:lnTo>
                <a:lnTo>
                  <a:pt x="164845" y="169037"/>
                </a:lnTo>
                <a:lnTo>
                  <a:pt x="202819" y="149478"/>
                </a:lnTo>
                <a:lnTo>
                  <a:pt x="240664" y="130555"/>
                </a:lnTo>
                <a:lnTo>
                  <a:pt x="278511" y="112775"/>
                </a:lnTo>
                <a:lnTo>
                  <a:pt x="316356" y="96265"/>
                </a:lnTo>
                <a:lnTo>
                  <a:pt x="354075" y="81025"/>
                </a:lnTo>
                <a:lnTo>
                  <a:pt x="391794" y="67309"/>
                </a:lnTo>
                <a:lnTo>
                  <a:pt x="429387" y="55244"/>
                </a:lnTo>
                <a:lnTo>
                  <a:pt x="466979" y="45084"/>
                </a:lnTo>
                <a:lnTo>
                  <a:pt x="504444" y="36956"/>
                </a:lnTo>
                <a:lnTo>
                  <a:pt x="560324" y="28828"/>
                </a:lnTo>
                <a:lnTo>
                  <a:pt x="616204" y="25907"/>
                </a:lnTo>
                <a:lnTo>
                  <a:pt x="793078" y="25907"/>
                </a:lnTo>
                <a:lnTo>
                  <a:pt x="771144" y="19938"/>
                </a:lnTo>
                <a:lnTo>
                  <a:pt x="732536" y="11556"/>
                </a:lnTo>
                <a:lnTo>
                  <a:pt x="693674" y="5206"/>
                </a:lnTo>
                <a:lnTo>
                  <a:pt x="654812" y="1396"/>
                </a:lnTo>
                <a:lnTo>
                  <a:pt x="635254" y="253"/>
                </a:lnTo>
                <a:lnTo>
                  <a:pt x="615695" y="0"/>
                </a:lnTo>
                <a:close/>
              </a:path>
              <a:path w="1225550" h="253364">
                <a:moveTo>
                  <a:pt x="1151461" y="214893"/>
                </a:moveTo>
                <a:lnTo>
                  <a:pt x="1138809" y="237489"/>
                </a:lnTo>
                <a:lnTo>
                  <a:pt x="1225550" y="241553"/>
                </a:lnTo>
                <a:lnTo>
                  <a:pt x="1211763" y="221233"/>
                </a:lnTo>
                <a:lnTo>
                  <a:pt x="1162685" y="221233"/>
                </a:lnTo>
                <a:lnTo>
                  <a:pt x="1151461" y="214893"/>
                </a:lnTo>
                <a:close/>
              </a:path>
              <a:path w="1225550" h="253364">
                <a:moveTo>
                  <a:pt x="1164094" y="192331"/>
                </a:moveTo>
                <a:lnTo>
                  <a:pt x="1151461" y="214893"/>
                </a:lnTo>
                <a:lnTo>
                  <a:pt x="1162685" y="221233"/>
                </a:lnTo>
                <a:lnTo>
                  <a:pt x="1175385" y="198627"/>
                </a:lnTo>
                <a:lnTo>
                  <a:pt x="1164094" y="192331"/>
                </a:lnTo>
                <a:close/>
              </a:path>
              <a:path w="1225550" h="253364">
                <a:moveTo>
                  <a:pt x="1176782" y="169671"/>
                </a:moveTo>
                <a:lnTo>
                  <a:pt x="1164094" y="192331"/>
                </a:lnTo>
                <a:lnTo>
                  <a:pt x="1175385" y="198627"/>
                </a:lnTo>
                <a:lnTo>
                  <a:pt x="1162685" y="221233"/>
                </a:lnTo>
                <a:lnTo>
                  <a:pt x="1211763" y="221233"/>
                </a:lnTo>
                <a:lnTo>
                  <a:pt x="1176782" y="169671"/>
                </a:lnTo>
                <a:close/>
              </a:path>
              <a:path w="1225550" h="253364">
                <a:moveTo>
                  <a:pt x="793078" y="25907"/>
                </a:moveTo>
                <a:lnTo>
                  <a:pt x="616204" y="25907"/>
                </a:lnTo>
                <a:lnTo>
                  <a:pt x="634745" y="26162"/>
                </a:lnTo>
                <a:lnTo>
                  <a:pt x="653288" y="27177"/>
                </a:lnTo>
                <a:lnTo>
                  <a:pt x="709294" y="33654"/>
                </a:lnTo>
                <a:lnTo>
                  <a:pt x="765556" y="45212"/>
                </a:lnTo>
                <a:lnTo>
                  <a:pt x="803020" y="55499"/>
                </a:lnTo>
                <a:lnTo>
                  <a:pt x="840613" y="67437"/>
                </a:lnTo>
                <a:lnTo>
                  <a:pt x="878205" y="81279"/>
                </a:lnTo>
                <a:lnTo>
                  <a:pt x="915924" y="96392"/>
                </a:lnTo>
                <a:lnTo>
                  <a:pt x="953643" y="112902"/>
                </a:lnTo>
                <a:lnTo>
                  <a:pt x="991488" y="130682"/>
                </a:lnTo>
                <a:lnTo>
                  <a:pt x="1029335" y="149478"/>
                </a:lnTo>
                <a:lnTo>
                  <a:pt x="1067180" y="169163"/>
                </a:lnTo>
                <a:lnTo>
                  <a:pt x="1105153" y="189483"/>
                </a:lnTo>
                <a:lnTo>
                  <a:pt x="1143127" y="210184"/>
                </a:lnTo>
                <a:lnTo>
                  <a:pt x="1151461" y="214893"/>
                </a:lnTo>
                <a:lnTo>
                  <a:pt x="1164094" y="192331"/>
                </a:lnTo>
                <a:lnTo>
                  <a:pt x="1117346" y="166624"/>
                </a:lnTo>
                <a:lnTo>
                  <a:pt x="1079118" y="146176"/>
                </a:lnTo>
                <a:lnTo>
                  <a:pt x="1040764" y="126364"/>
                </a:lnTo>
                <a:lnTo>
                  <a:pt x="1002411" y="107187"/>
                </a:lnTo>
                <a:lnTo>
                  <a:pt x="964057" y="89153"/>
                </a:lnTo>
                <a:lnTo>
                  <a:pt x="925576" y="72389"/>
                </a:lnTo>
                <a:lnTo>
                  <a:pt x="887094" y="56895"/>
                </a:lnTo>
                <a:lnTo>
                  <a:pt x="848487" y="42799"/>
                </a:lnTo>
                <a:lnTo>
                  <a:pt x="809879" y="30479"/>
                </a:lnTo>
                <a:lnTo>
                  <a:pt x="793078" y="25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67173" y="4002023"/>
            <a:ext cx="1301115" cy="253365"/>
          </a:xfrm>
          <a:custGeom>
            <a:avLst/>
            <a:gdLst/>
            <a:ahLst/>
            <a:cxnLst/>
            <a:rect l="l" t="t" r="r" b="b"/>
            <a:pathLst>
              <a:path w="1301114" h="253364">
                <a:moveTo>
                  <a:pt x="691261" y="0"/>
                </a:moveTo>
                <a:lnTo>
                  <a:pt x="649731" y="1396"/>
                </a:lnTo>
                <a:lnTo>
                  <a:pt x="607822" y="5206"/>
                </a:lnTo>
                <a:lnTo>
                  <a:pt x="565658" y="11556"/>
                </a:lnTo>
                <a:lnTo>
                  <a:pt x="523113" y="19938"/>
                </a:lnTo>
                <a:lnTo>
                  <a:pt x="480440" y="30480"/>
                </a:lnTo>
                <a:lnTo>
                  <a:pt x="437514" y="42799"/>
                </a:lnTo>
                <a:lnTo>
                  <a:pt x="394335" y="56895"/>
                </a:lnTo>
                <a:lnTo>
                  <a:pt x="351027" y="72262"/>
                </a:lnTo>
                <a:lnTo>
                  <a:pt x="307466" y="89026"/>
                </a:lnTo>
                <a:lnTo>
                  <a:pt x="263778" y="107061"/>
                </a:lnTo>
                <a:lnTo>
                  <a:pt x="219963" y="126111"/>
                </a:lnTo>
                <a:lnTo>
                  <a:pt x="176022" y="145923"/>
                </a:lnTo>
                <a:lnTo>
                  <a:pt x="88011" y="187198"/>
                </a:lnTo>
                <a:lnTo>
                  <a:pt x="0" y="229869"/>
                </a:lnTo>
                <a:lnTo>
                  <a:pt x="11175" y="253237"/>
                </a:lnTo>
                <a:lnTo>
                  <a:pt x="143128" y="189737"/>
                </a:lnTo>
                <a:lnTo>
                  <a:pt x="186943" y="169418"/>
                </a:lnTo>
                <a:lnTo>
                  <a:pt x="230631" y="149732"/>
                </a:lnTo>
                <a:lnTo>
                  <a:pt x="274065" y="130809"/>
                </a:lnTo>
                <a:lnTo>
                  <a:pt x="317373" y="113030"/>
                </a:lnTo>
                <a:lnTo>
                  <a:pt x="360299" y="96519"/>
                </a:lnTo>
                <a:lnTo>
                  <a:pt x="402971" y="81280"/>
                </a:lnTo>
                <a:lnTo>
                  <a:pt x="445515" y="67437"/>
                </a:lnTo>
                <a:lnTo>
                  <a:pt x="487552" y="55371"/>
                </a:lnTo>
                <a:lnTo>
                  <a:pt x="529336" y="45212"/>
                </a:lnTo>
                <a:lnTo>
                  <a:pt x="570611" y="36956"/>
                </a:lnTo>
                <a:lnTo>
                  <a:pt x="611251" y="30987"/>
                </a:lnTo>
                <a:lnTo>
                  <a:pt x="651763" y="27177"/>
                </a:lnTo>
                <a:lnTo>
                  <a:pt x="691514" y="25907"/>
                </a:lnTo>
                <a:lnTo>
                  <a:pt x="875098" y="25907"/>
                </a:lnTo>
                <a:lnTo>
                  <a:pt x="852804" y="19938"/>
                </a:lnTo>
                <a:lnTo>
                  <a:pt x="813180" y="11556"/>
                </a:lnTo>
                <a:lnTo>
                  <a:pt x="772922" y="5206"/>
                </a:lnTo>
                <a:lnTo>
                  <a:pt x="732409" y="1396"/>
                </a:lnTo>
                <a:lnTo>
                  <a:pt x="711708" y="253"/>
                </a:lnTo>
                <a:lnTo>
                  <a:pt x="691261" y="0"/>
                </a:lnTo>
                <a:close/>
              </a:path>
              <a:path w="1301114" h="253364">
                <a:moveTo>
                  <a:pt x="1227220" y="213877"/>
                </a:moveTo>
                <a:lnTo>
                  <a:pt x="1214247" y="236346"/>
                </a:lnTo>
                <a:lnTo>
                  <a:pt x="1300988" y="241553"/>
                </a:lnTo>
                <a:lnTo>
                  <a:pt x="1286984" y="220344"/>
                </a:lnTo>
                <a:lnTo>
                  <a:pt x="1238377" y="220344"/>
                </a:lnTo>
                <a:lnTo>
                  <a:pt x="1227220" y="213877"/>
                </a:lnTo>
                <a:close/>
              </a:path>
              <a:path w="1301114" h="253364">
                <a:moveTo>
                  <a:pt x="1240198" y="191397"/>
                </a:moveTo>
                <a:lnTo>
                  <a:pt x="1227220" y="213877"/>
                </a:lnTo>
                <a:lnTo>
                  <a:pt x="1238377" y="220344"/>
                </a:lnTo>
                <a:lnTo>
                  <a:pt x="1251458" y="197865"/>
                </a:lnTo>
                <a:lnTo>
                  <a:pt x="1240198" y="191397"/>
                </a:lnTo>
                <a:close/>
              </a:path>
              <a:path w="1301114" h="253364">
                <a:moveTo>
                  <a:pt x="1253109" y="169037"/>
                </a:moveTo>
                <a:lnTo>
                  <a:pt x="1240198" y="191397"/>
                </a:lnTo>
                <a:lnTo>
                  <a:pt x="1251458" y="197865"/>
                </a:lnTo>
                <a:lnTo>
                  <a:pt x="1238377" y="220344"/>
                </a:lnTo>
                <a:lnTo>
                  <a:pt x="1286984" y="220344"/>
                </a:lnTo>
                <a:lnTo>
                  <a:pt x="1253109" y="169037"/>
                </a:lnTo>
                <a:close/>
              </a:path>
              <a:path w="1301114" h="253364">
                <a:moveTo>
                  <a:pt x="875098" y="25907"/>
                </a:moveTo>
                <a:lnTo>
                  <a:pt x="691514" y="25907"/>
                </a:lnTo>
                <a:lnTo>
                  <a:pt x="711453" y="26162"/>
                </a:lnTo>
                <a:lnTo>
                  <a:pt x="731012" y="27177"/>
                </a:lnTo>
                <a:lnTo>
                  <a:pt x="770127" y="30987"/>
                </a:lnTo>
                <a:lnTo>
                  <a:pt x="808736" y="37083"/>
                </a:lnTo>
                <a:lnTo>
                  <a:pt x="847343" y="45212"/>
                </a:lnTo>
                <a:lnTo>
                  <a:pt x="885443" y="55499"/>
                </a:lnTo>
                <a:lnTo>
                  <a:pt x="923289" y="67437"/>
                </a:lnTo>
                <a:lnTo>
                  <a:pt x="961009" y="81280"/>
                </a:lnTo>
                <a:lnTo>
                  <a:pt x="998474" y="96393"/>
                </a:lnTo>
                <a:lnTo>
                  <a:pt x="1035812" y="112902"/>
                </a:lnTo>
                <a:lnTo>
                  <a:pt x="1073023" y="130682"/>
                </a:lnTo>
                <a:lnTo>
                  <a:pt x="1110106" y="149478"/>
                </a:lnTo>
                <a:lnTo>
                  <a:pt x="1146937" y="169037"/>
                </a:lnTo>
                <a:lnTo>
                  <a:pt x="1183893" y="189356"/>
                </a:lnTo>
                <a:lnTo>
                  <a:pt x="1220851" y="210184"/>
                </a:lnTo>
                <a:lnTo>
                  <a:pt x="1227220" y="213877"/>
                </a:lnTo>
                <a:lnTo>
                  <a:pt x="1240198" y="191397"/>
                </a:lnTo>
                <a:lnTo>
                  <a:pt x="1196339" y="166624"/>
                </a:lnTo>
                <a:lnTo>
                  <a:pt x="1159128" y="146176"/>
                </a:lnTo>
                <a:lnTo>
                  <a:pt x="1121790" y="126364"/>
                </a:lnTo>
                <a:lnTo>
                  <a:pt x="1084199" y="107314"/>
                </a:lnTo>
                <a:lnTo>
                  <a:pt x="1046226" y="89153"/>
                </a:lnTo>
                <a:lnTo>
                  <a:pt x="1008126" y="72389"/>
                </a:lnTo>
                <a:lnTo>
                  <a:pt x="969899" y="56895"/>
                </a:lnTo>
                <a:lnTo>
                  <a:pt x="931163" y="42799"/>
                </a:lnTo>
                <a:lnTo>
                  <a:pt x="892175" y="30480"/>
                </a:lnTo>
                <a:lnTo>
                  <a:pt x="875098" y="25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860415" y="4078223"/>
            <a:ext cx="617855" cy="175895"/>
          </a:xfrm>
          <a:custGeom>
            <a:avLst/>
            <a:gdLst/>
            <a:ahLst/>
            <a:cxnLst/>
            <a:rect l="l" t="t" r="r" b="b"/>
            <a:pathLst>
              <a:path w="617854" h="175895">
                <a:moveTo>
                  <a:pt x="311912" y="0"/>
                </a:moveTo>
                <a:lnTo>
                  <a:pt x="271780" y="3682"/>
                </a:lnTo>
                <a:lnTo>
                  <a:pt x="231901" y="13969"/>
                </a:lnTo>
                <a:lnTo>
                  <a:pt x="192532" y="29337"/>
                </a:lnTo>
                <a:lnTo>
                  <a:pt x="153543" y="49402"/>
                </a:lnTo>
                <a:lnTo>
                  <a:pt x="114935" y="72770"/>
                </a:lnTo>
                <a:lnTo>
                  <a:pt x="76326" y="98932"/>
                </a:lnTo>
                <a:lnTo>
                  <a:pt x="38100" y="126618"/>
                </a:lnTo>
                <a:lnTo>
                  <a:pt x="0" y="154939"/>
                </a:lnTo>
                <a:lnTo>
                  <a:pt x="15494" y="175768"/>
                </a:lnTo>
                <a:lnTo>
                  <a:pt x="53594" y="147319"/>
                </a:lnTo>
                <a:lnTo>
                  <a:pt x="91567" y="119887"/>
                </a:lnTo>
                <a:lnTo>
                  <a:pt x="129159" y="94487"/>
                </a:lnTo>
                <a:lnTo>
                  <a:pt x="166624" y="71755"/>
                </a:lnTo>
                <a:lnTo>
                  <a:pt x="203962" y="52705"/>
                </a:lnTo>
                <a:lnTo>
                  <a:pt x="240792" y="38226"/>
                </a:lnTo>
                <a:lnTo>
                  <a:pt x="295275" y="26669"/>
                </a:lnTo>
                <a:lnTo>
                  <a:pt x="313182" y="25907"/>
                </a:lnTo>
                <a:lnTo>
                  <a:pt x="424355" y="25907"/>
                </a:lnTo>
                <a:lnTo>
                  <a:pt x="412242" y="20827"/>
                </a:lnTo>
                <a:lnTo>
                  <a:pt x="392430" y="13715"/>
                </a:lnTo>
                <a:lnTo>
                  <a:pt x="372363" y="7874"/>
                </a:lnTo>
                <a:lnTo>
                  <a:pt x="352425" y="3556"/>
                </a:lnTo>
                <a:lnTo>
                  <a:pt x="332232" y="888"/>
                </a:lnTo>
                <a:lnTo>
                  <a:pt x="311912" y="0"/>
                </a:lnTo>
                <a:close/>
              </a:path>
              <a:path w="617854" h="175895">
                <a:moveTo>
                  <a:pt x="547073" y="129809"/>
                </a:moveTo>
                <a:lnTo>
                  <a:pt x="531749" y="150621"/>
                </a:lnTo>
                <a:lnTo>
                  <a:pt x="617347" y="165353"/>
                </a:lnTo>
                <a:lnTo>
                  <a:pt x="603078" y="137413"/>
                </a:lnTo>
                <a:lnTo>
                  <a:pt x="557530" y="137413"/>
                </a:lnTo>
                <a:lnTo>
                  <a:pt x="547073" y="129809"/>
                </a:lnTo>
                <a:close/>
              </a:path>
              <a:path w="617854" h="175895">
                <a:moveTo>
                  <a:pt x="562439" y="108940"/>
                </a:moveTo>
                <a:lnTo>
                  <a:pt x="547073" y="129809"/>
                </a:lnTo>
                <a:lnTo>
                  <a:pt x="557530" y="137413"/>
                </a:lnTo>
                <a:lnTo>
                  <a:pt x="572770" y="116458"/>
                </a:lnTo>
                <a:lnTo>
                  <a:pt x="562439" y="108940"/>
                </a:lnTo>
                <a:close/>
              </a:path>
              <a:path w="617854" h="175895">
                <a:moveTo>
                  <a:pt x="577850" y="88011"/>
                </a:moveTo>
                <a:lnTo>
                  <a:pt x="562439" y="108940"/>
                </a:lnTo>
                <a:lnTo>
                  <a:pt x="572770" y="116458"/>
                </a:lnTo>
                <a:lnTo>
                  <a:pt x="557530" y="137413"/>
                </a:lnTo>
                <a:lnTo>
                  <a:pt x="603078" y="137413"/>
                </a:lnTo>
                <a:lnTo>
                  <a:pt x="577850" y="88011"/>
                </a:lnTo>
                <a:close/>
              </a:path>
              <a:path w="617854" h="175895">
                <a:moveTo>
                  <a:pt x="424355" y="25907"/>
                </a:moveTo>
                <a:lnTo>
                  <a:pt x="313182" y="25907"/>
                </a:lnTo>
                <a:lnTo>
                  <a:pt x="330962" y="26796"/>
                </a:lnTo>
                <a:lnTo>
                  <a:pt x="348869" y="29209"/>
                </a:lnTo>
                <a:lnTo>
                  <a:pt x="403351" y="45084"/>
                </a:lnTo>
                <a:lnTo>
                  <a:pt x="440182" y="61975"/>
                </a:lnTo>
                <a:lnTo>
                  <a:pt x="477393" y="82931"/>
                </a:lnTo>
                <a:lnTo>
                  <a:pt x="514985" y="107061"/>
                </a:lnTo>
                <a:lnTo>
                  <a:pt x="547073" y="129809"/>
                </a:lnTo>
                <a:lnTo>
                  <a:pt x="562439" y="108940"/>
                </a:lnTo>
                <a:lnTo>
                  <a:pt x="529209" y="85343"/>
                </a:lnTo>
                <a:lnTo>
                  <a:pt x="490474" y="60578"/>
                </a:lnTo>
                <a:lnTo>
                  <a:pt x="451612" y="38607"/>
                </a:lnTo>
                <a:lnTo>
                  <a:pt x="431926" y="29082"/>
                </a:lnTo>
                <a:lnTo>
                  <a:pt x="424355" y="25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2055876" y="4248911"/>
          <a:ext cx="4881880" cy="307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92100"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20" name="object 20"/>
          <p:cNvSpPr/>
          <p:nvPr/>
        </p:nvSpPr>
        <p:spPr>
          <a:xfrm>
            <a:off x="2204211" y="4002023"/>
            <a:ext cx="1225550" cy="253365"/>
          </a:xfrm>
          <a:custGeom>
            <a:avLst/>
            <a:gdLst/>
            <a:ahLst/>
            <a:cxnLst/>
            <a:rect l="l" t="t" r="r" b="b"/>
            <a:pathLst>
              <a:path w="1225550" h="253364">
                <a:moveTo>
                  <a:pt x="615695" y="0"/>
                </a:moveTo>
                <a:lnTo>
                  <a:pt x="576707" y="1396"/>
                </a:lnTo>
                <a:lnTo>
                  <a:pt x="537844" y="5333"/>
                </a:lnTo>
                <a:lnTo>
                  <a:pt x="498856" y="11683"/>
                </a:lnTo>
                <a:lnTo>
                  <a:pt x="460120" y="20065"/>
                </a:lnTo>
                <a:lnTo>
                  <a:pt x="421513" y="30606"/>
                </a:lnTo>
                <a:lnTo>
                  <a:pt x="382905" y="42925"/>
                </a:lnTo>
                <a:lnTo>
                  <a:pt x="344424" y="57023"/>
                </a:lnTo>
                <a:lnTo>
                  <a:pt x="305943" y="72517"/>
                </a:lnTo>
                <a:lnTo>
                  <a:pt x="267588" y="89281"/>
                </a:lnTo>
                <a:lnTo>
                  <a:pt x="229235" y="107314"/>
                </a:lnTo>
                <a:lnTo>
                  <a:pt x="190881" y="126364"/>
                </a:lnTo>
                <a:lnTo>
                  <a:pt x="152654" y="146176"/>
                </a:lnTo>
                <a:lnTo>
                  <a:pt x="114426" y="166624"/>
                </a:lnTo>
                <a:lnTo>
                  <a:pt x="76200" y="187578"/>
                </a:lnTo>
                <a:lnTo>
                  <a:pt x="0" y="230250"/>
                </a:lnTo>
                <a:lnTo>
                  <a:pt x="12700" y="252856"/>
                </a:lnTo>
                <a:lnTo>
                  <a:pt x="88900" y="210184"/>
                </a:lnTo>
                <a:lnTo>
                  <a:pt x="126873" y="189356"/>
                </a:lnTo>
                <a:lnTo>
                  <a:pt x="164845" y="169037"/>
                </a:lnTo>
                <a:lnTo>
                  <a:pt x="202819" y="149478"/>
                </a:lnTo>
                <a:lnTo>
                  <a:pt x="240664" y="130556"/>
                </a:lnTo>
                <a:lnTo>
                  <a:pt x="278511" y="112775"/>
                </a:lnTo>
                <a:lnTo>
                  <a:pt x="316356" y="96265"/>
                </a:lnTo>
                <a:lnTo>
                  <a:pt x="354075" y="81025"/>
                </a:lnTo>
                <a:lnTo>
                  <a:pt x="391794" y="67309"/>
                </a:lnTo>
                <a:lnTo>
                  <a:pt x="429387" y="55244"/>
                </a:lnTo>
                <a:lnTo>
                  <a:pt x="466979" y="45084"/>
                </a:lnTo>
                <a:lnTo>
                  <a:pt x="504444" y="36956"/>
                </a:lnTo>
                <a:lnTo>
                  <a:pt x="560324" y="28828"/>
                </a:lnTo>
                <a:lnTo>
                  <a:pt x="616204" y="25907"/>
                </a:lnTo>
                <a:lnTo>
                  <a:pt x="793078" y="25907"/>
                </a:lnTo>
                <a:lnTo>
                  <a:pt x="771144" y="19938"/>
                </a:lnTo>
                <a:lnTo>
                  <a:pt x="732536" y="11556"/>
                </a:lnTo>
                <a:lnTo>
                  <a:pt x="693674" y="5206"/>
                </a:lnTo>
                <a:lnTo>
                  <a:pt x="654812" y="1396"/>
                </a:lnTo>
                <a:lnTo>
                  <a:pt x="635254" y="253"/>
                </a:lnTo>
                <a:lnTo>
                  <a:pt x="615695" y="0"/>
                </a:lnTo>
                <a:close/>
              </a:path>
              <a:path w="1225550" h="253364">
                <a:moveTo>
                  <a:pt x="1151461" y="214893"/>
                </a:moveTo>
                <a:lnTo>
                  <a:pt x="1138809" y="237489"/>
                </a:lnTo>
                <a:lnTo>
                  <a:pt x="1225550" y="241553"/>
                </a:lnTo>
                <a:lnTo>
                  <a:pt x="1211763" y="221233"/>
                </a:lnTo>
                <a:lnTo>
                  <a:pt x="1162685" y="221233"/>
                </a:lnTo>
                <a:lnTo>
                  <a:pt x="1151461" y="214893"/>
                </a:lnTo>
                <a:close/>
              </a:path>
              <a:path w="1225550" h="253364">
                <a:moveTo>
                  <a:pt x="1164094" y="192331"/>
                </a:moveTo>
                <a:lnTo>
                  <a:pt x="1151461" y="214893"/>
                </a:lnTo>
                <a:lnTo>
                  <a:pt x="1162685" y="221233"/>
                </a:lnTo>
                <a:lnTo>
                  <a:pt x="1175385" y="198627"/>
                </a:lnTo>
                <a:lnTo>
                  <a:pt x="1164094" y="192331"/>
                </a:lnTo>
                <a:close/>
              </a:path>
              <a:path w="1225550" h="253364">
                <a:moveTo>
                  <a:pt x="1176782" y="169671"/>
                </a:moveTo>
                <a:lnTo>
                  <a:pt x="1164094" y="192331"/>
                </a:lnTo>
                <a:lnTo>
                  <a:pt x="1175385" y="198627"/>
                </a:lnTo>
                <a:lnTo>
                  <a:pt x="1162685" y="221233"/>
                </a:lnTo>
                <a:lnTo>
                  <a:pt x="1211763" y="221233"/>
                </a:lnTo>
                <a:lnTo>
                  <a:pt x="1176782" y="169671"/>
                </a:lnTo>
                <a:close/>
              </a:path>
              <a:path w="1225550" h="253364">
                <a:moveTo>
                  <a:pt x="793078" y="25907"/>
                </a:moveTo>
                <a:lnTo>
                  <a:pt x="616204" y="25907"/>
                </a:lnTo>
                <a:lnTo>
                  <a:pt x="634745" y="26162"/>
                </a:lnTo>
                <a:lnTo>
                  <a:pt x="653288" y="27177"/>
                </a:lnTo>
                <a:lnTo>
                  <a:pt x="709294" y="33655"/>
                </a:lnTo>
                <a:lnTo>
                  <a:pt x="765556" y="45212"/>
                </a:lnTo>
                <a:lnTo>
                  <a:pt x="803020" y="55499"/>
                </a:lnTo>
                <a:lnTo>
                  <a:pt x="840613" y="67437"/>
                </a:lnTo>
                <a:lnTo>
                  <a:pt x="878205" y="81280"/>
                </a:lnTo>
                <a:lnTo>
                  <a:pt x="915924" y="96393"/>
                </a:lnTo>
                <a:lnTo>
                  <a:pt x="953643" y="112902"/>
                </a:lnTo>
                <a:lnTo>
                  <a:pt x="991488" y="130682"/>
                </a:lnTo>
                <a:lnTo>
                  <a:pt x="1029335" y="149478"/>
                </a:lnTo>
                <a:lnTo>
                  <a:pt x="1067180" y="169163"/>
                </a:lnTo>
                <a:lnTo>
                  <a:pt x="1105153" y="189483"/>
                </a:lnTo>
                <a:lnTo>
                  <a:pt x="1143127" y="210184"/>
                </a:lnTo>
                <a:lnTo>
                  <a:pt x="1151461" y="214893"/>
                </a:lnTo>
                <a:lnTo>
                  <a:pt x="1164094" y="192331"/>
                </a:lnTo>
                <a:lnTo>
                  <a:pt x="1117346" y="166624"/>
                </a:lnTo>
                <a:lnTo>
                  <a:pt x="1079118" y="146176"/>
                </a:lnTo>
                <a:lnTo>
                  <a:pt x="1040764" y="126364"/>
                </a:lnTo>
                <a:lnTo>
                  <a:pt x="1002411" y="107187"/>
                </a:lnTo>
                <a:lnTo>
                  <a:pt x="964057" y="89153"/>
                </a:lnTo>
                <a:lnTo>
                  <a:pt x="925576" y="72389"/>
                </a:lnTo>
                <a:lnTo>
                  <a:pt x="887094" y="56895"/>
                </a:lnTo>
                <a:lnTo>
                  <a:pt x="848487" y="42799"/>
                </a:lnTo>
                <a:lnTo>
                  <a:pt x="809879" y="30480"/>
                </a:lnTo>
                <a:lnTo>
                  <a:pt x="793078" y="25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731316" y="3669868"/>
            <a:ext cx="17354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ourier New"/>
                <a:cs typeface="Courier New"/>
              </a:rPr>
              <a:t>addblock(p,</a:t>
            </a:r>
            <a:r>
              <a:rPr dirty="0" sz="1600" spc="-60" b="1">
                <a:latin typeface="Courier New"/>
                <a:cs typeface="Courier New"/>
              </a:rPr>
              <a:t> </a:t>
            </a:r>
            <a:r>
              <a:rPr dirty="0" sz="1600" spc="-10" b="1">
                <a:latin typeface="Courier New"/>
                <a:cs typeface="Courier New"/>
              </a:rPr>
              <a:t>4)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5965" y="500887"/>
            <a:ext cx="543433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Dynamic Memory</a:t>
            </a:r>
            <a:r>
              <a:rPr dirty="0" spc="-95"/>
              <a:t> </a:t>
            </a:r>
            <a:r>
              <a:rPr dirty="0"/>
              <a:t>Allocation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75589" y="1685289"/>
            <a:ext cx="7352030" cy="35375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SzPct val="60416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Allocator maintains </a:t>
            </a:r>
            <a:r>
              <a:rPr dirty="0" sz="2400" b="1">
                <a:latin typeface="Calibri"/>
                <a:cs typeface="Calibri"/>
              </a:rPr>
              <a:t>heap as </a:t>
            </a:r>
            <a:r>
              <a:rPr dirty="0" sz="2400" spc="-5" b="1">
                <a:latin typeface="Calibri"/>
                <a:cs typeface="Calibri"/>
              </a:rPr>
              <a:t>collection </a:t>
            </a:r>
            <a:r>
              <a:rPr dirty="0" sz="2400" b="1">
                <a:latin typeface="Calibri"/>
                <a:cs typeface="Calibri"/>
              </a:rPr>
              <a:t>of </a:t>
            </a:r>
            <a:r>
              <a:rPr dirty="0" sz="2400" spc="-5" b="1">
                <a:latin typeface="Calibri"/>
                <a:cs typeface="Calibri"/>
              </a:rPr>
              <a:t>variable</a:t>
            </a:r>
            <a:r>
              <a:rPr dirty="0" sz="2400" spc="-3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sized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dirty="0" sz="2400" spc="-5" b="1" i="1">
                <a:solidFill>
                  <a:srgbClr val="990000"/>
                </a:solidFill>
                <a:latin typeface="Calibri"/>
                <a:cs typeface="Calibri"/>
              </a:rPr>
              <a:t>blocks</a:t>
            </a:r>
            <a:r>
              <a:rPr dirty="0" sz="2400" spc="-5" b="1">
                <a:latin typeface="Calibri"/>
                <a:cs typeface="Calibri"/>
              </a:rPr>
              <a:t>, which </a:t>
            </a:r>
            <a:r>
              <a:rPr dirty="0" sz="2400" b="1">
                <a:latin typeface="Calibri"/>
                <a:cs typeface="Calibri"/>
              </a:rPr>
              <a:t>are </a:t>
            </a:r>
            <a:r>
              <a:rPr dirty="0" sz="2400" spc="-10" b="1">
                <a:latin typeface="Calibri"/>
                <a:cs typeface="Calibri"/>
              </a:rPr>
              <a:t>either </a:t>
            </a:r>
            <a:r>
              <a:rPr dirty="0" sz="2400" spc="-5" b="1" i="1">
                <a:solidFill>
                  <a:srgbClr val="990000"/>
                </a:solidFill>
                <a:latin typeface="Calibri"/>
                <a:cs typeface="Calibri"/>
              </a:rPr>
              <a:t>allocated </a:t>
            </a:r>
            <a:r>
              <a:rPr dirty="0" sz="2400" b="1">
                <a:latin typeface="Calibri"/>
                <a:cs typeface="Calibri"/>
              </a:rPr>
              <a:t>or </a:t>
            </a:r>
            <a:r>
              <a:rPr dirty="0" sz="2400" spc="-10" b="1" i="1">
                <a:solidFill>
                  <a:srgbClr val="990000"/>
                </a:solidFill>
                <a:latin typeface="Calibri"/>
                <a:cs typeface="Calibri"/>
              </a:rPr>
              <a:t>free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990000"/>
              </a:buClr>
              <a:buSzPct val="60416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Types </a:t>
            </a:r>
            <a:r>
              <a:rPr dirty="0" sz="2400" b="1">
                <a:latin typeface="Calibri"/>
                <a:cs typeface="Calibri"/>
              </a:rPr>
              <a:t>of</a:t>
            </a:r>
            <a:r>
              <a:rPr dirty="0" sz="2400" spc="-4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allocators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509"/>
              </a:spcBef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b="1" i="1">
                <a:solidFill>
                  <a:srgbClr val="990000"/>
                </a:solidFill>
                <a:latin typeface="Calibri"/>
                <a:cs typeface="Calibri"/>
              </a:rPr>
              <a:t>Explicit allocator</a:t>
            </a:r>
            <a:r>
              <a:rPr dirty="0" sz="2000" b="1">
                <a:latin typeface="Calibri"/>
                <a:cs typeface="Calibri"/>
              </a:rPr>
              <a:t>:  </a:t>
            </a:r>
            <a:r>
              <a:rPr dirty="0" sz="2000">
                <a:latin typeface="Calibri"/>
                <a:cs typeface="Calibri"/>
              </a:rPr>
              <a:t>application </a:t>
            </a:r>
            <a:r>
              <a:rPr dirty="0" sz="2000" spc="-5">
                <a:latin typeface="Calibri"/>
                <a:cs typeface="Calibri"/>
              </a:rPr>
              <a:t>allocates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5">
                <a:latin typeface="Calibri"/>
                <a:cs typeface="Calibri"/>
              </a:rPr>
              <a:t>frees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space</a:t>
            </a:r>
            <a:endParaRPr sz="20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395"/>
              </a:spcBef>
              <a:buSzPct val="80000"/>
              <a:buFont typeface="Wingdings"/>
              <a:buChar char=""/>
              <a:tabLst>
                <a:tab pos="1155700" algn="l"/>
                <a:tab pos="1156335" algn="l"/>
              </a:tabLst>
            </a:pPr>
            <a:r>
              <a:rPr dirty="0" sz="2000" spc="-5">
                <a:latin typeface="Calibri"/>
                <a:cs typeface="Calibri"/>
              </a:rPr>
              <a:t>E.g.,</a:t>
            </a:r>
            <a:r>
              <a:rPr dirty="0" sz="2000" spc="409">
                <a:latin typeface="Calibri"/>
                <a:cs typeface="Calibri"/>
              </a:rPr>
              <a:t> </a:t>
            </a:r>
            <a:r>
              <a:rPr dirty="0" sz="2000" spc="-5">
                <a:latin typeface="Courier New"/>
                <a:cs typeface="Courier New"/>
              </a:rPr>
              <a:t>malloc</a:t>
            </a:r>
            <a:r>
              <a:rPr dirty="0" sz="2000" spc="-770">
                <a:latin typeface="Courier New"/>
                <a:cs typeface="Courier New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ourier New"/>
                <a:cs typeface="Courier New"/>
              </a:rPr>
              <a:t>free</a:t>
            </a:r>
            <a:r>
              <a:rPr dirty="0" sz="2000" spc="-770">
                <a:latin typeface="Courier New"/>
                <a:cs typeface="Courier New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560"/>
              </a:spcBef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b="1" i="1">
                <a:solidFill>
                  <a:srgbClr val="990000"/>
                </a:solidFill>
                <a:latin typeface="Calibri"/>
                <a:cs typeface="Calibri"/>
              </a:rPr>
              <a:t>Implicit </a:t>
            </a:r>
            <a:r>
              <a:rPr dirty="0" sz="2000" spc="-5" b="1" i="1">
                <a:solidFill>
                  <a:srgbClr val="990000"/>
                </a:solidFill>
                <a:latin typeface="Calibri"/>
                <a:cs typeface="Calibri"/>
              </a:rPr>
              <a:t>allocator: </a:t>
            </a:r>
            <a:r>
              <a:rPr dirty="0" sz="2000">
                <a:latin typeface="Calibri"/>
                <a:cs typeface="Calibri"/>
              </a:rPr>
              <a:t>application </a:t>
            </a:r>
            <a:r>
              <a:rPr dirty="0" sz="2000" spc="-5">
                <a:latin typeface="Calibri"/>
                <a:cs typeface="Calibri"/>
              </a:rPr>
              <a:t>allocates, </a:t>
            </a:r>
            <a:r>
              <a:rPr dirty="0" sz="2000">
                <a:latin typeface="Calibri"/>
                <a:cs typeface="Calibri"/>
              </a:rPr>
              <a:t>but </a:t>
            </a:r>
            <a:r>
              <a:rPr dirty="0" sz="2000" spc="-5">
                <a:latin typeface="Calibri"/>
                <a:cs typeface="Calibri"/>
              </a:rPr>
              <a:t>does not free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space</a:t>
            </a:r>
            <a:endParaRPr sz="20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475"/>
              </a:spcBef>
              <a:buSzPct val="80000"/>
              <a:buFont typeface="Wingdings"/>
              <a:buChar char=""/>
              <a:tabLst>
                <a:tab pos="1155700" algn="l"/>
                <a:tab pos="1156335" algn="l"/>
              </a:tabLst>
            </a:pPr>
            <a:r>
              <a:rPr dirty="0" sz="2000" spc="-5">
                <a:latin typeface="Calibri"/>
                <a:cs typeface="Calibri"/>
              </a:rPr>
              <a:t>E.g. </a:t>
            </a:r>
            <a:r>
              <a:rPr dirty="0" sz="2000">
                <a:latin typeface="Calibri"/>
                <a:cs typeface="Calibri"/>
              </a:rPr>
              <a:t>garbage collection </a:t>
            </a:r>
            <a:r>
              <a:rPr dirty="0" sz="2000" spc="-5">
                <a:latin typeface="Calibri"/>
                <a:cs typeface="Calibri"/>
              </a:rPr>
              <a:t>in Java, </a:t>
            </a:r>
            <a:r>
              <a:rPr dirty="0" sz="2000">
                <a:latin typeface="Calibri"/>
                <a:cs typeface="Calibri"/>
              </a:rPr>
              <a:t>ML, and</a:t>
            </a:r>
            <a:r>
              <a:rPr dirty="0" sz="2000" spc="-8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Lisp</a:t>
            </a:r>
            <a:endParaRPr sz="2000">
              <a:latin typeface="Calibri"/>
              <a:cs typeface="Calibri"/>
            </a:endParaRPr>
          </a:p>
          <a:p>
            <a:pPr lvl="2">
              <a:lnSpc>
                <a:spcPct val="100000"/>
              </a:lnSpc>
              <a:buFont typeface="Wingdings"/>
              <a:buChar char=""/>
            </a:pP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70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Will discuss simple explicit memory </a:t>
            </a:r>
            <a:r>
              <a:rPr dirty="0" sz="2400" b="1">
                <a:latin typeface="Calibri"/>
                <a:cs typeface="Calibri"/>
              </a:rPr>
              <a:t>allocation</a:t>
            </a:r>
            <a:r>
              <a:rPr dirty="0" sz="2400" spc="-3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today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5440" y="504190"/>
            <a:ext cx="530098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Implicit List: Freeing a</a:t>
            </a:r>
            <a:r>
              <a:rPr dirty="0" spc="-100"/>
              <a:t> </a:t>
            </a:r>
            <a:r>
              <a:rPr dirty="0"/>
              <a:t>Block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9214" y="1190182"/>
            <a:ext cx="6003290" cy="1875789"/>
          </a:xfrm>
          <a:prstGeom prst="rect">
            <a:avLst/>
          </a:prstGeom>
        </p:spPr>
        <p:txBody>
          <a:bodyPr wrap="square" lIns="0" tIns="56515" rIns="0" bIns="0" rtlCol="0" vert="horz">
            <a:spAutoFit/>
          </a:bodyPr>
          <a:lstStyle/>
          <a:p>
            <a:pPr marL="358775" indent="-346075">
              <a:lnSpc>
                <a:spcPct val="100000"/>
              </a:lnSpc>
              <a:spcBef>
                <a:spcPts val="445"/>
              </a:spcBef>
              <a:buClr>
                <a:srgbClr val="990000"/>
              </a:buClr>
              <a:buSzPct val="60416"/>
              <a:buFont typeface="Wingdings 2"/>
              <a:buChar char=""/>
              <a:tabLst>
                <a:tab pos="358775" algn="l"/>
                <a:tab pos="359410" algn="l"/>
              </a:tabLst>
            </a:pPr>
            <a:r>
              <a:rPr dirty="0" sz="2400" b="1">
                <a:latin typeface="Calibri"/>
                <a:cs typeface="Calibri"/>
              </a:rPr>
              <a:t>Simplest</a:t>
            </a:r>
            <a:r>
              <a:rPr dirty="0" sz="2400" spc="-5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implementation: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509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Need </a:t>
            </a:r>
            <a:r>
              <a:rPr dirty="0" sz="2000" spc="-5">
                <a:latin typeface="Calibri"/>
                <a:cs typeface="Calibri"/>
              </a:rPr>
              <a:t>only </a:t>
            </a:r>
            <a:r>
              <a:rPr dirty="0" sz="2000">
                <a:latin typeface="Calibri"/>
                <a:cs typeface="Calibri"/>
              </a:rPr>
              <a:t>clear the </a:t>
            </a:r>
            <a:r>
              <a:rPr dirty="0" sz="2000" spc="-5">
                <a:latin typeface="Calibri"/>
                <a:cs typeface="Calibri"/>
              </a:rPr>
              <a:t>“allocated”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flag</a:t>
            </a:r>
            <a:endParaRPr sz="2000">
              <a:latin typeface="Calibri"/>
              <a:cs typeface="Calibri"/>
            </a:endParaRPr>
          </a:p>
          <a:p>
            <a:pPr marL="1225550">
              <a:lnSpc>
                <a:spcPct val="100000"/>
              </a:lnSpc>
              <a:spcBef>
                <a:spcPts val="520"/>
              </a:spcBef>
            </a:pPr>
            <a:r>
              <a:rPr dirty="0" sz="1600" spc="-5" b="1">
                <a:latin typeface="Courier New"/>
                <a:cs typeface="Courier New"/>
              </a:rPr>
              <a:t>void free_block(ptr p) { *p = *p &amp; -2</a:t>
            </a:r>
            <a:r>
              <a:rPr dirty="0" sz="1600" spc="75" b="1">
                <a:latin typeface="Courier New"/>
                <a:cs typeface="Courier New"/>
              </a:rPr>
              <a:t> </a:t>
            </a:r>
            <a:r>
              <a:rPr dirty="0" sz="1600" spc="-5" b="1">
                <a:latin typeface="Courier New"/>
                <a:cs typeface="Courier New"/>
              </a:rPr>
              <a:t>}</a:t>
            </a:r>
            <a:endParaRPr sz="16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lvl="1" marL="756285" indent="-286385">
              <a:lnSpc>
                <a:spcPct val="100000"/>
              </a:lnSpc>
              <a:spcBef>
                <a:spcPts val="147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But can lead to </a:t>
            </a:r>
            <a:r>
              <a:rPr dirty="0" sz="2000" spc="-5">
                <a:latin typeface="Calibri"/>
                <a:cs typeface="Calibri"/>
              </a:rPr>
              <a:t>“false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fragmentation”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499611" y="3154679"/>
            <a:ext cx="1225550" cy="253365"/>
          </a:xfrm>
          <a:custGeom>
            <a:avLst/>
            <a:gdLst/>
            <a:ahLst/>
            <a:cxnLst/>
            <a:rect l="l" t="t" r="r" b="b"/>
            <a:pathLst>
              <a:path w="1225550" h="253364">
                <a:moveTo>
                  <a:pt x="615696" y="0"/>
                </a:moveTo>
                <a:lnTo>
                  <a:pt x="576707" y="1397"/>
                </a:lnTo>
                <a:lnTo>
                  <a:pt x="537845" y="5334"/>
                </a:lnTo>
                <a:lnTo>
                  <a:pt x="498855" y="11684"/>
                </a:lnTo>
                <a:lnTo>
                  <a:pt x="460121" y="20066"/>
                </a:lnTo>
                <a:lnTo>
                  <a:pt x="421513" y="30607"/>
                </a:lnTo>
                <a:lnTo>
                  <a:pt x="382904" y="42925"/>
                </a:lnTo>
                <a:lnTo>
                  <a:pt x="344424" y="57023"/>
                </a:lnTo>
                <a:lnTo>
                  <a:pt x="305942" y="72517"/>
                </a:lnTo>
                <a:lnTo>
                  <a:pt x="267588" y="89281"/>
                </a:lnTo>
                <a:lnTo>
                  <a:pt x="229235" y="107315"/>
                </a:lnTo>
                <a:lnTo>
                  <a:pt x="190880" y="126365"/>
                </a:lnTo>
                <a:lnTo>
                  <a:pt x="152653" y="146177"/>
                </a:lnTo>
                <a:lnTo>
                  <a:pt x="114426" y="166624"/>
                </a:lnTo>
                <a:lnTo>
                  <a:pt x="76200" y="187579"/>
                </a:lnTo>
                <a:lnTo>
                  <a:pt x="0" y="230250"/>
                </a:lnTo>
                <a:lnTo>
                  <a:pt x="12700" y="252857"/>
                </a:lnTo>
                <a:lnTo>
                  <a:pt x="88900" y="210185"/>
                </a:lnTo>
                <a:lnTo>
                  <a:pt x="126873" y="189357"/>
                </a:lnTo>
                <a:lnTo>
                  <a:pt x="164846" y="169037"/>
                </a:lnTo>
                <a:lnTo>
                  <a:pt x="202818" y="149479"/>
                </a:lnTo>
                <a:lnTo>
                  <a:pt x="240664" y="130556"/>
                </a:lnTo>
                <a:lnTo>
                  <a:pt x="278511" y="112775"/>
                </a:lnTo>
                <a:lnTo>
                  <a:pt x="316357" y="96266"/>
                </a:lnTo>
                <a:lnTo>
                  <a:pt x="354075" y="81025"/>
                </a:lnTo>
                <a:lnTo>
                  <a:pt x="391795" y="67310"/>
                </a:lnTo>
                <a:lnTo>
                  <a:pt x="429387" y="55245"/>
                </a:lnTo>
                <a:lnTo>
                  <a:pt x="466978" y="45085"/>
                </a:lnTo>
                <a:lnTo>
                  <a:pt x="504443" y="36957"/>
                </a:lnTo>
                <a:lnTo>
                  <a:pt x="560324" y="28829"/>
                </a:lnTo>
                <a:lnTo>
                  <a:pt x="616203" y="25908"/>
                </a:lnTo>
                <a:lnTo>
                  <a:pt x="793078" y="25908"/>
                </a:lnTo>
                <a:lnTo>
                  <a:pt x="771143" y="19939"/>
                </a:lnTo>
                <a:lnTo>
                  <a:pt x="732536" y="11557"/>
                </a:lnTo>
                <a:lnTo>
                  <a:pt x="693674" y="5207"/>
                </a:lnTo>
                <a:lnTo>
                  <a:pt x="654812" y="1397"/>
                </a:lnTo>
                <a:lnTo>
                  <a:pt x="635253" y="254"/>
                </a:lnTo>
                <a:lnTo>
                  <a:pt x="615696" y="0"/>
                </a:lnTo>
                <a:close/>
              </a:path>
              <a:path w="1225550" h="253364">
                <a:moveTo>
                  <a:pt x="1151461" y="214893"/>
                </a:moveTo>
                <a:lnTo>
                  <a:pt x="1138809" y="237490"/>
                </a:lnTo>
                <a:lnTo>
                  <a:pt x="1225550" y="241554"/>
                </a:lnTo>
                <a:lnTo>
                  <a:pt x="1211763" y="221234"/>
                </a:lnTo>
                <a:lnTo>
                  <a:pt x="1162685" y="221234"/>
                </a:lnTo>
                <a:lnTo>
                  <a:pt x="1151461" y="214893"/>
                </a:lnTo>
                <a:close/>
              </a:path>
              <a:path w="1225550" h="253364">
                <a:moveTo>
                  <a:pt x="1164094" y="192331"/>
                </a:moveTo>
                <a:lnTo>
                  <a:pt x="1151461" y="214893"/>
                </a:lnTo>
                <a:lnTo>
                  <a:pt x="1162685" y="221234"/>
                </a:lnTo>
                <a:lnTo>
                  <a:pt x="1175385" y="198628"/>
                </a:lnTo>
                <a:lnTo>
                  <a:pt x="1164094" y="192331"/>
                </a:lnTo>
                <a:close/>
              </a:path>
              <a:path w="1225550" h="253364">
                <a:moveTo>
                  <a:pt x="1176782" y="169672"/>
                </a:moveTo>
                <a:lnTo>
                  <a:pt x="1164094" y="192331"/>
                </a:lnTo>
                <a:lnTo>
                  <a:pt x="1175385" y="198628"/>
                </a:lnTo>
                <a:lnTo>
                  <a:pt x="1162685" y="221234"/>
                </a:lnTo>
                <a:lnTo>
                  <a:pt x="1211763" y="221234"/>
                </a:lnTo>
                <a:lnTo>
                  <a:pt x="1176782" y="169672"/>
                </a:lnTo>
                <a:close/>
              </a:path>
              <a:path w="1225550" h="253364">
                <a:moveTo>
                  <a:pt x="793078" y="25908"/>
                </a:moveTo>
                <a:lnTo>
                  <a:pt x="616203" y="25908"/>
                </a:lnTo>
                <a:lnTo>
                  <a:pt x="634746" y="26162"/>
                </a:lnTo>
                <a:lnTo>
                  <a:pt x="653288" y="27178"/>
                </a:lnTo>
                <a:lnTo>
                  <a:pt x="709295" y="33655"/>
                </a:lnTo>
                <a:lnTo>
                  <a:pt x="765555" y="45212"/>
                </a:lnTo>
                <a:lnTo>
                  <a:pt x="803021" y="55499"/>
                </a:lnTo>
                <a:lnTo>
                  <a:pt x="840613" y="67437"/>
                </a:lnTo>
                <a:lnTo>
                  <a:pt x="878204" y="81280"/>
                </a:lnTo>
                <a:lnTo>
                  <a:pt x="915924" y="96393"/>
                </a:lnTo>
                <a:lnTo>
                  <a:pt x="953642" y="112903"/>
                </a:lnTo>
                <a:lnTo>
                  <a:pt x="991488" y="130683"/>
                </a:lnTo>
                <a:lnTo>
                  <a:pt x="1029335" y="149479"/>
                </a:lnTo>
                <a:lnTo>
                  <a:pt x="1067180" y="169164"/>
                </a:lnTo>
                <a:lnTo>
                  <a:pt x="1105153" y="189484"/>
                </a:lnTo>
                <a:lnTo>
                  <a:pt x="1143127" y="210185"/>
                </a:lnTo>
                <a:lnTo>
                  <a:pt x="1151461" y="214893"/>
                </a:lnTo>
                <a:lnTo>
                  <a:pt x="1164094" y="192331"/>
                </a:lnTo>
                <a:lnTo>
                  <a:pt x="1117346" y="166624"/>
                </a:lnTo>
                <a:lnTo>
                  <a:pt x="1079118" y="146177"/>
                </a:lnTo>
                <a:lnTo>
                  <a:pt x="1040764" y="126365"/>
                </a:lnTo>
                <a:lnTo>
                  <a:pt x="1002411" y="107187"/>
                </a:lnTo>
                <a:lnTo>
                  <a:pt x="964057" y="89154"/>
                </a:lnTo>
                <a:lnTo>
                  <a:pt x="925576" y="72390"/>
                </a:lnTo>
                <a:lnTo>
                  <a:pt x="887095" y="56896"/>
                </a:lnTo>
                <a:lnTo>
                  <a:pt x="848487" y="42799"/>
                </a:lnTo>
                <a:lnTo>
                  <a:pt x="809878" y="30480"/>
                </a:lnTo>
                <a:lnTo>
                  <a:pt x="793078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643373" y="3154679"/>
            <a:ext cx="1301115" cy="253365"/>
          </a:xfrm>
          <a:custGeom>
            <a:avLst/>
            <a:gdLst/>
            <a:ahLst/>
            <a:cxnLst/>
            <a:rect l="l" t="t" r="r" b="b"/>
            <a:pathLst>
              <a:path w="1301114" h="253364">
                <a:moveTo>
                  <a:pt x="691261" y="0"/>
                </a:moveTo>
                <a:lnTo>
                  <a:pt x="649731" y="1397"/>
                </a:lnTo>
                <a:lnTo>
                  <a:pt x="607822" y="5207"/>
                </a:lnTo>
                <a:lnTo>
                  <a:pt x="565658" y="11557"/>
                </a:lnTo>
                <a:lnTo>
                  <a:pt x="523113" y="19939"/>
                </a:lnTo>
                <a:lnTo>
                  <a:pt x="480440" y="30480"/>
                </a:lnTo>
                <a:lnTo>
                  <a:pt x="437514" y="42799"/>
                </a:lnTo>
                <a:lnTo>
                  <a:pt x="394335" y="56896"/>
                </a:lnTo>
                <a:lnTo>
                  <a:pt x="351027" y="72262"/>
                </a:lnTo>
                <a:lnTo>
                  <a:pt x="307466" y="89027"/>
                </a:lnTo>
                <a:lnTo>
                  <a:pt x="263778" y="107061"/>
                </a:lnTo>
                <a:lnTo>
                  <a:pt x="219963" y="126111"/>
                </a:lnTo>
                <a:lnTo>
                  <a:pt x="176022" y="145923"/>
                </a:lnTo>
                <a:lnTo>
                  <a:pt x="88011" y="187198"/>
                </a:lnTo>
                <a:lnTo>
                  <a:pt x="0" y="229870"/>
                </a:lnTo>
                <a:lnTo>
                  <a:pt x="11175" y="253237"/>
                </a:lnTo>
                <a:lnTo>
                  <a:pt x="143128" y="189737"/>
                </a:lnTo>
                <a:lnTo>
                  <a:pt x="186943" y="169418"/>
                </a:lnTo>
                <a:lnTo>
                  <a:pt x="230631" y="149733"/>
                </a:lnTo>
                <a:lnTo>
                  <a:pt x="274065" y="130810"/>
                </a:lnTo>
                <a:lnTo>
                  <a:pt x="317373" y="113030"/>
                </a:lnTo>
                <a:lnTo>
                  <a:pt x="360299" y="96520"/>
                </a:lnTo>
                <a:lnTo>
                  <a:pt x="402971" y="81280"/>
                </a:lnTo>
                <a:lnTo>
                  <a:pt x="445515" y="67437"/>
                </a:lnTo>
                <a:lnTo>
                  <a:pt x="487552" y="55372"/>
                </a:lnTo>
                <a:lnTo>
                  <a:pt x="529336" y="45212"/>
                </a:lnTo>
                <a:lnTo>
                  <a:pt x="570611" y="36957"/>
                </a:lnTo>
                <a:lnTo>
                  <a:pt x="611251" y="30987"/>
                </a:lnTo>
                <a:lnTo>
                  <a:pt x="651763" y="27178"/>
                </a:lnTo>
                <a:lnTo>
                  <a:pt x="691514" y="25908"/>
                </a:lnTo>
                <a:lnTo>
                  <a:pt x="875098" y="25908"/>
                </a:lnTo>
                <a:lnTo>
                  <a:pt x="852804" y="19939"/>
                </a:lnTo>
                <a:lnTo>
                  <a:pt x="813180" y="11557"/>
                </a:lnTo>
                <a:lnTo>
                  <a:pt x="772922" y="5207"/>
                </a:lnTo>
                <a:lnTo>
                  <a:pt x="732409" y="1397"/>
                </a:lnTo>
                <a:lnTo>
                  <a:pt x="711708" y="254"/>
                </a:lnTo>
                <a:lnTo>
                  <a:pt x="691261" y="0"/>
                </a:lnTo>
                <a:close/>
              </a:path>
              <a:path w="1301114" h="253364">
                <a:moveTo>
                  <a:pt x="1227220" y="213877"/>
                </a:moveTo>
                <a:lnTo>
                  <a:pt x="1214247" y="236347"/>
                </a:lnTo>
                <a:lnTo>
                  <a:pt x="1300988" y="241554"/>
                </a:lnTo>
                <a:lnTo>
                  <a:pt x="1286984" y="220345"/>
                </a:lnTo>
                <a:lnTo>
                  <a:pt x="1238377" y="220345"/>
                </a:lnTo>
                <a:lnTo>
                  <a:pt x="1227220" y="213877"/>
                </a:lnTo>
                <a:close/>
              </a:path>
              <a:path w="1301114" h="253364">
                <a:moveTo>
                  <a:pt x="1240198" y="191397"/>
                </a:moveTo>
                <a:lnTo>
                  <a:pt x="1227220" y="213877"/>
                </a:lnTo>
                <a:lnTo>
                  <a:pt x="1238377" y="220345"/>
                </a:lnTo>
                <a:lnTo>
                  <a:pt x="1251458" y="197866"/>
                </a:lnTo>
                <a:lnTo>
                  <a:pt x="1240198" y="191397"/>
                </a:lnTo>
                <a:close/>
              </a:path>
              <a:path w="1301114" h="253364">
                <a:moveTo>
                  <a:pt x="1253109" y="169037"/>
                </a:moveTo>
                <a:lnTo>
                  <a:pt x="1240198" y="191397"/>
                </a:lnTo>
                <a:lnTo>
                  <a:pt x="1251458" y="197866"/>
                </a:lnTo>
                <a:lnTo>
                  <a:pt x="1238377" y="220345"/>
                </a:lnTo>
                <a:lnTo>
                  <a:pt x="1286984" y="220345"/>
                </a:lnTo>
                <a:lnTo>
                  <a:pt x="1253109" y="169037"/>
                </a:lnTo>
                <a:close/>
              </a:path>
              <a:path w="1301114" h="253364">
                <a:moveTo>
                  <a:pt x="875098" y="25908"/>
                </a:moveTo>
                <a:lnTo>
                  <a:pt x="691514" y="25908"/>
                </a:lnTo>
                <a:lnTo>
                  <a:pt x="711453" y="26162"/>
                </a:lnTo>
                <a:lnTo>
                  <a:pt x="731012" y="27178"/>
                </a:lnTo>
                <a:lnTo>
                  <a:pt x="770127" y="30987"/>
                </a:lnTo>
                <a:lnTo>
                  <a:pt x="808736" y="37084"/>
                </a:lnTo>
                <a:lnTo>
                  <a:pt x="847343" y="45212"/>
                </a:lnTo>
                <a:lnTo>
                  <a:pt x="885443" y="55499"/>
                </a:lnTo>
                <a:lnTo>
                  <a:pt x="923289" y="67437"/>
                </a:lnTo>
                <a:lnTo>
                  <a:pt x="961009" y="81280"/>
                </a:lnTo>
                <a:lnTo>
                  <a:pt x="998474" y="96393"/>
                </a:lnTo>
                <a:lnTo>
                  <a:pt x="1035812" y="112903"/>
                </a:lnTo>
                <a:lnTo>
                  <a:pt x="1073023" y="130683"/>
                </a:lnTo>
                <a:lnTo>
                  <a:pt x="1110106" y="149479"/>
                </a:lnTo>
                <a:lnTo>
                  <a:pt x="1146937" y="169037"/>
                </a:lnTo>
                <a:lnTo>
                  <a:pt x="1183893" y="189357"/>
                </a:lnTo>
                <a:lnTo>
                  <a:pt x="1220851" y="210185"/>
                </a:lnTo>
                <a:lnTo>
                  <a:pt x="1227220" y="213877"/>
                </a:lnTo>
                <a:lnTo>
                  <a:pt x="1240198" y="191397"/>
                </a:lnTo>
                <a:lnTo>
                  <a:pt x="1196339" y="166624"/>
                </a:lnTo>
                <a:lnTo>
                  <a:pt x="1159128" y="146177"/>
                </a:lnTo>
                <a:lnTo>
                  <a:pt x="1121790" y="126365"/>
                </a:lnTo>
                <a:lnTo>
                  <a:pt x="1084199" y="107315"/>
                </a:lnTo>
                <a:lnTo>
                  <a:pt x="1046226" y="89154"/>
                </a:lnTo>
                <a:lnTo>
                  <a:pt x="1008126" y="72390"/>
                </a:lnTo>
                <a:lnTo>
                  <a:pt x="969899" y="56896"/>
                </a:lnTo>
                <a:lnTo>
                  <a:pt x="931163" y="42799"/>
                </a:lnTo>
                <a:lnTo>
                  <a:pt x="892175" y="30480"/>
                </a:lnTo>
                <a:lnTo>
                  <a:pt x="875098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36615" y="3230879"/>
            <a:ext cx="617855" cy="175895"/>
          </a:xfrm>
          <a:custGeom>
            <a:avLst/>
            <a:gdLst/>
            <a:ahLst/>
            <a:cxnLst/>
            <a:rect l="l" t="t" r="r" b="b"/>
            <a:pathLst>
              <a:path w="617854" h="175895">
                <a:moveTo>
                  <a:pt x="311912" y="0"/>
                </a:moveTo>
                <a:lnTo>
                  <a:pt x="271780" y="3683"/>
                </a:lnTo>
                <a:lnTo>
                  <a:pt x="231901" y="13970"/>
                </a:lnTo>
                <a:lnTo>
                  <a:pt x="192532" y="29337"/>
                </a:lnTo>
                <a:lnTo>
                  <a:pt x="153543" y="49403"/>
                </a:lnTo>
                <a:lnTo>
                  <a:pt x="114935" y="72771"/>
                </a:lnTo>
                <a:lnTo>
                  <a:pt x="76326" y="98933"/>
                </a:lnTo>
                <a:lnTo>
                  <a:pt x="38100" y="126619"/>
                </a:lnTo>
                <a:lnTo>
                  <a:pt x="0" y="154940"/>
                </a:lnTo>
                <a:lnTo>
                  <a:pt x="15494" y="175768"/>
                </a:lnTo>
                <a:lnTo>
                  <a:pt x="53594" y="147320"/>
                </a:lnTo>
                <a:lnTo>
                  <a:pt x="91567" y="119887"/>
                </a:lnTo>
                <a:lnTo>
                  <a:pt x="129159" y="94487"/>
                </a:lnTo>
                <a:lnTo>
                  <a:pt x="166624" y="71755"/>
                </a:lnTo>
                <a:lnTo>
                  <a:pt x="203962" y="52705"/>
                </a:lnTo>
                <a:lnTo>
                  <a:pt x="240792" y="38227"/>
                </a:lnTo>
                <a:lnTo>
                  <a:pt x="295275" y="26670"/>
                </a:lnTo>
                <a:lnTo>
                  <a:pt x="313182" y="25908"/>
                </a:lnTo>
                <a:lnTo>
                  <a:pt x="424355" y="25908"/>
                </a:lnTo>
                <a:lnTo>
                  <a:pt x="412242" y="20828"/>
                </a:lnTo>
                <a:lnTo>
                  <a:pt x="392430" y="13716"/>
                </a:lnTo>
                <a:lnTo>
                  <a:pt x="372363" y="7874"/>
                </a:lnTo>
                <a:lnTo>
                  <a:pt x="352425" y="3556"/>
                </a:lnTo>
                <a:lnTo>
                  <a:pt x="332232" y="889"/>
                </a:lnTo>
                <a:lnTo>
                  <a:pt x="311912" y="0"/>
                </a:lnTo>
                <a:close/>
              </a:path>
              <a:path w="617854" h="175895">
                <a:moveTo>
                  <a:pt x="547073" y="129809"/>
                </a:moveTo>
                <a:lnTo>
                  <a:pt x="531749" y="150622"/>
                </a:lnTo>
                <a:lnTo>
                  <a:pt x="617346" y="165354"/>
                </a:lnTo>
                <a:lnTo>
                  <a:pt x="603078" y="137414"/>
                </a:lnTo>
                <a:lnTo>
                  <a:pt x="557530" y="137414"/>
                </a:lnTo>
                <a:lnTo>
                  <a:pt x="547073" y="129809"/>
                </a:lnTo>
                <a:close/>
              </a:path>
              <a:path w="617854" h="175895">
                <a:moveTo>
                  <a:pt x="562439" y="108940"/>
                </a:moveTo>
                <a:lnTo>
                  <a:pt x="547073" y="129809"/>
                </a:lnTo>
                <a:lnTo>
                  <a:pt x="557530" y="137414"/>
                </a:lnTo>
                <a:lnTo>
                  <a:pt x="572769" y="116459"/>
                </a:lnTo>
                <a:lnTo>
                  <a:pt x="562439" y="108940"/>
                </a:lnTo>
                <a:close/>
              </a:path>
              <a:path w="617854" h="175895">
                <a:moveTo>
                  <a:pt x="577850" y="88011"/>
                </a:moveTo>
                <a:lnTo>
                  <a:pt x="562439" y="108940"/>
                </a:lnTo>
                <a:lnTo>
                  <a:pt x="572769" y="116459"/>
                </a:lnTo>
                <a:lnTo>
                  <a:pt x="557530" y="137414"/>
                </a:lnTo>
                <a:lnTo>
                  <a:pt x="603078" y="137414"/>
                </a:lnTo>
                <a:lnTo>
                  <a:pt x="577850" y="88011"/>
                </a:lnTo>
                <a:close/>
              </a:path>
              <a:path w="617854" h="175895">
                <a:moveTo>
                  <a:pt x="424355" y="25908"/>
                </a:moveTo>
                <a:lnTo>
                  <a:pt x="313182" y="25908"/>
                </a:lnTo>
                <a:lnTo>
                  <a:pt x="330962" y="26797"/>
                </a:lnTo>
                <a:lnTo>
                  <a:pt x="348869" y="29210"/>
                </a:lnTo>
                <a:lnTo>
                  <a:pt x="403351" y="45085"/>
                </a:lnTo>
                <a:lnTo>
                  <a:pt x="440182" y="61975"/>
                </a:lnTo>
                <a:lnTo>
                  <a:pt x="477393" y="82931"/>
                </a:lnTo>
                <a:lnTo>
                  <a:pt x="514985" y="107061"/>
                </a:lnTo>
                <a:lnTo>
                  <a:pt x="547073" y="129809"/>
                </a:lnTo>
                <a:lnTo>
                  <a:pt x="562439" y="108940"/>
                </a:lnTo>
                <a:lnTo>
                  <a:pt x="529209" y="85344"/>
                </a:lnTo>
                <a:lnTo>
                  <a:pt x="490474" y="60579"/>
                </a:lnTo>
                <a:lnTo>
                  <a:pt x="451612" y="38608"/>
                </a:lnTo>
                <a:lnTo>
                  <a:pt x="431926" y="29083"/>
                </a:lnTo>
                <a:lnTo>
                  <a:pt x="424355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132076" y="3403091"/>
          <a:ext cx="4881880" cy="307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92100"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2225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2280411" y="3154679"/>
            <a:ext cx="1225550" cy="253365"/>
          </a:xfrm>
          <a:custGeom>
            <a:avLst/>
            <a:gdLst/>
            <a:ahLst/>
            <a:cxnLst/>
            <a:rect l="l" t="t" r="r" b="b"/>
            <a:pathLst>
              <a:path w="1225550" h="253364">
                <a:moveTo>
                  <a:pt x="615695" y="0"/>
                </a:moveTo>
                <a:lnTo>
                  <a:pt x="576707" y="1397"/>
                </a:lnTo>
                <a:lnTo>
                  <a:pt x="537844" y="5334"/>
                </a:lnTo>
                <a:lnTo>
                  <a:pt x="498856" y="11684"/>
                </a:lnTo>
                <a:lnTo>
                  <a:pt x="460120" y="20066"/>
                </a:lnTo>
                <a:lnTo>
                  <a:pt x="421513" y="30607"/>
                </a:lnTo>
                <a:lnTo>
                  <a:pt x="382905" y="42925"/>
                </a:lnTo>
                <a:lnTo>
                  <a:pt x="344424" y="57023"/>
                </a:lnTo>
                <a:lnTo>
                  <a:pt x="305943" y="72517"/>
                </a:lnTo>
                <a:lnTo>
                  <a:pt x="267588" y="89281"/>
                </a:lnTo>
                <a:lnTo>
                  <a:pt x="229235" y="107315"/>
                </a:lnTo>
                <a:lnTo>
                  <a:pt x="190881" y="126365"/>
                </a:lnTo>
                <a:lnTo>
                  <a:pt x="152654" y="146177"/>
                </a:lnTo>
                <a:lnTo>
                  <a:pt x="114426" y="166624"/>
                </a:lnTo>
                <a:lnTo>
                  <a:pt x="76200" y="187579"/>
                </a:lnTo>
                <a:lnTo>
                  <a:pt x="0" y="230250"/>
                </a:lnTo>
                <a:lnTo>
                  <a:pt x="12700" y="252857"/>
                </a:lnTo>
                <a:lnTo>
                  <a:pt x="88900" y="210185"/>
                </a:lnTo>
                <a:lnTo>
                  <a:pt x="126873" y="189357"/>
                </a:lnTo>
                <a:lnTo>
                  <a:pt x="164845" y="169037"/>
                </a:lnTo>
                <a:lnTo>
                  <a:pt x="202819" y="149479"/>
                </a:lnTo>
                <a:lnTo>
                  <a:pt x="240664" y="130556"/>
                </a:lnTo>
                <a:lnTo>
                  <a:pt x="278511" y="112775"/>
                </a:lnTo>
                <a:lnTo>
                  <a:pt x="316356" y="96266"/>
                </a:lnTo>
                <a:lnTo>
                  <a:pt x="354075" y="81025"/>
                </a:lnTo>
                <a:lnTo>
                  <a:pt x="391794" y="67310"/>
                </a:lnTo>
                <a:lnTo>
                  <a:pt x="429387" y="55245"/>
                </a:lnTo>
                <a:lnTo>
                  <a:pt x="466979" y="45085"/>
                </a:lnTo>
                <a:lnTo>
                  <a:pt x="504444" y="36957"/>
                </a:lnTo>
                <a:lnTo>
                  <a:pt x="560324" y="28829"/>
                </a:lnTo>
                <a:lnTo>
                  <a:pt x="616204" y="25908"/>
                </a:lnTo>
                <a:lnTo>
                  <a:pt x="793078" y="25908"/>
                </a:lnTo>
                <a:lnTo>
                  <a:pt x="771144" y="19939"/>
                </a:lnTo>
                <a:lnTo>
                  <a:pt x="732536" y="11557"/>
                </a:lnTo>
                <a:lnTo>
                  <a:pt x="693674" y="5207"/>
                </a:lnTo>
                <a:lnTo>
                  <a:pt x="654812" y="1397"/>
                </a:lnTo>
                <a:lnTo>
                  <a:pt x="635254" y="254"/>
                </a:lnTo>
                <a:lnTo>
                  <a:pt x="615695" y="0"/>
                </a:lnTo>
                <a:close/>
              </a:path>
              <a:path w="1225550" h="253364">
                <a:moveTo>
                  <a:pt x="1151461" y="214893"/>
                </a:moveTo>
                <a:lnTo>
                  <a:pt x="1138809" y="237490"/>
                </a:lnTo>
                <a:lnTo>
                  <a:pt x="1225550" y="241554"/>
                </a:lnTo>
                <a:lnTo>
                  <a:pt x="1211763" y="221234"/>
                </a:lnTo>
                <a:lnTo>
                  <a:pt x="1162685" y="221234"/>
                </a:lnTo>
                <a:lnTo>
                  <a:pt x="1151461" y="214893"/>
                </a:lnTo>
                <a:close/>
              </a:path>
              <a:path w="1225550" h="253364">
                <a:moveTo>
                  <a:pt x="1164094" y="192331"/>
                </a:moveTo>
                <a:lnTo>
                  <a:pt x="1151461" y="214893"/>
                </a:lnTo>
                <a:lnTo>
                  <a:pt x="1162685" y="221234"/>
                </a:lnTo>
                <a:lnTo>
                  <a:pt x="1175385" y="198628"/>
                </a:lnTo>
                <a:lnTo>
                  <a:pt x="1164094" y="192331"/>
                </a:lnTo>
                <a:close/>
              </a:path>
              <a:path w="1225550" h="253364">
                <a:moveTo>
                  <a:pt x="1176782" y="169672"/>
                </a:moveTo>
                <a:lnTo>
                  <a:pt x="1164094" y="192331"/>
                </a:lnTo>
                <a:lnTo>
                  <a:pt x="1175385" y="198628"/>
                </a:lnTo>
                <a:lnTo>
                  <a:pt x="1162685" y="221234"/>
                </a:lnTo>
                <a:lnTo>
                  <a:pt x="1211763" y="221234"/>
                </a:lnTo>
                <a:lnTo>
                  <a:pt x="1176782" y="169672"/>
                </a:lnTo>
                <a:close/>
              </a:path>
              <a:path w="1225550" h="253364">
                <a:moveTo>
                  <a:pt x="793078" y="25908"/>
                </a:moveTo>
                <a:lnTo>
                  <a:pt x="616204" y="25908"/>
                </a:lnTo>
                <a:lnTo>
                  <a:pt x="634745" y="26162"/>
                </a:lnTo>
                <a:lnTo>
                  <a:pt x="653288" y="27178"/>
                </a:lnTo>
                <a:lnTo>
                  <a:pt x="709294" y="33655"/>
                </a:lnTo>
                <a:lnTo>
                  <a:pt x="765556" y="45212"/>
                </a:lnTo>
                <a:lnTo>
                  <a:pt x="803020" y="55499"/>
                </a:lnTo>
                <a:lnTo>
                  <a:pt x="840613" y="67437"/>
                </a:lnTo>
                <a:lnTo>
                  <a:pt x="878205" y="81280"/>
                </a:lnTo>
                <a:lnTo>
                  <a:pt x="915924" y="96393"/>
                </a:lnTo>
                <a:lnTo>
                  <a:pt x="953643" y="112903"/>
                </a:lnTo>
                <a:lnTo>
                  <a:pt x="991488" y="130683"/>
                </a:lnTo>
                <a:lnTo>
                  <a:pt x="1029335" y="149479"/>
                </a:lnTo>
                <a:lnTo>
                  <a:pt x="1067180" y="169164"/>
                </a:lnTo>
                <a:lnTo>
                  <a:pt x="1105153" y="189484"/>
                </a:lnTo>
                <a:lnTo>
                  <a:pt x="1143127" y="210185"/>
                </a:lnTo>
                <a:lnTo>
                  <a:pt x="1151461" y="214893"/>
                </a:lnTo>
                <a:lnTo>
                  <a:pt x="1164094" y="192331"/>
                </a:lnTo>
                <a:lnTo>
                  <a:pt x="1117346" y="166624"/>
                </a:lnTo>
                <a:lnTo>
                  <a:pt x="1079118" y="146177"/>
                </a:lnTo>
                <a:lnTo>
                  <a:pt x="1040764" y="126365"/>
                </a:lnTo>
                <a:lnTo>
                  <a:pt x="1002411" y="107187"/>
                </a:lnTo>
                <a:lnTo>
                  <a:pt x="964057" y="89154"/>
                </a:lnTo>
                <a:lnTo>
                  <a:pt x="925576" y="72390"/>
                </a:lnTo>
                <a:lnTo>
                  <a:pt x="887094" y="56896"/>
                </a:lnTo>
                <a:lnTo>
                  <a:pt x="848487" y="42799"/>
                </a:lnTo>
                <a:lnTo>
                  <a:pt x="809879" y="30480"/>
                </a:lnTo>
                <a:lnTo>
                  <a:pt x="793078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2919" y="3863085"/>
            <a:ext cx="8788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ourier New"/>
                <a:cs typeface="Courier New"/>
              </a:rPr>
              <a:t>free(p)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51628" y="3785361"/>
            <a:ext cx="1473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ourier New"/>
                <a:cs typeface="Courier New"/>
              </a:rPr>
              <a:t>p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687061" y="3708653"/>
            <a:ext cx="78105" cy="155575"/>
          </a:xfrm>
          <a:custGeom>
            <a:avLst/>
            <a:gdLst/>
            <a:ahLst/>
            <a:cxnLst/>
            <a:rect l="l" t="t" r="r" b="b"/>
            <a:pathLst>
              <a:path w="78104" h="155575">
                <a:moveTo>
                  <a:pt x="25908" y="77597"/>
                </a:moveTo>
                <a:lnTo>
                  <a:pt x="25146" y="155321"/>
                </a:lnTo>
                <a:lnTo>
                  <a:pt x="51053" y="155575"/>
                </a:lnTo>
                <a:lnTo>
                  <a:pt x="51815" y="77851"/>
                </a:lnTo>
                <a:lnTo>
                  <a:pt x="25908" y="77597"/>
                </a:lnTo>
                <a:close/>
              </a:path>
              <a:path w="78104" h="155575">
                <a:moveTo>
                  <a:pt x="71157" y="64643"/>
                </a:moveTo>
                <a:lnTo>
                  <a:pt x="26035" y="64643"/>
                </a:lnTo>
                <a:lnTo>
                  <a:pt x="51942" y="64897"/>
                </a:lnTo>
                <a:lnTo>
                  <a:pt x="51815" y="77851"/>
                </a:lnTo>
                <a:lnTo>
                  <a:pt x="77724" y="78105"/>
                </a:lnTo>
                <a:lnTo>
                  <a:pt x="71157" y="64643"/>
                </a:lnTo>
                <a:close/>
              </a:path>
              <a:path w="78104" h="155575">
                <a:moveTo>
                  <a:pt x="26035" y="64643"/>
                </a:moveTo>
                <a:lnTo>
                  <a:pt x="25908" y="77597"/>
                </a:lnTo>
                <a:lnTo>
                  <a:pt x="51815" y="77851"/>
                </a:lnTo>
                <a:lnTo>
                  <a:pt x="51942" y="64897"/>
                </a:lnTo>
                <a:lnTo>
                  <a:pt x="26035" y="64643"/>
                </a:lnTo>
                <a:close/>
              </a:path>
              <a:path w="78104" h="155575">
                <a:moveTo>
                  <a:pt x="39624" y="0"/>
                </a:moveTo>
                <a:lnTo>
                  <a:pt x="0" y="77343"/>
                </a:lnTo>
                <a:lnTo>
                  <a:pt x="25908" y="77597"/>
                </a:lnTo>
                <a:lnTo>
                  <a:pt x="26035" y="64643"/>
                </a:lnTo>
                <a:lnTo>
                  <a:pt x="71157" y="64643"/>
                </a:lnTo>
                <a:lnTo>
                  <a:pt x="39624" y="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499611" y="4145279"/>
            <a:ext cx="1225550" cy="253365"/>
          </a:xfrm>
          <a:custGeom>
            <a:avLst/>
            <a:gdLst/>
            <a:ahLst/>
            <a:cxnLst/>
            <a:rect l="l" t="t" r="r" b="b"/>
            <a:pathLst>
              <a:path w="1225550" h="253364">
                <a:moveTo>
                  <a:pt x="615696" y="0"/>
                </a:moveTo>
                <a:lnTo>
                  <a:pt x="576707" y="1397"/>
                </a:lnTo>
                <a:lnTo>
                  <a:pt x="537845" y="5334"/>
                </a:lnTo>
                <a:lnTo>
                  <a:pt x="498855" y="11684"/>
                </a:lnTo>
                <a:lnTo>
                  <a:pt x="460121" y="20066"/>
                </a:lnTo>
                <a:lnTo>
                  <a:pt x="421513" y="30607"/>
                </a:lnTo>
                <a:lnTo>
                  <a:pt x="382904" y="42926"/>
                </a:lnTo>
                <a:lnTo>
                  <a:pt x="344424" y="57023"/>
                </a:lnTo>
                <a:lnTo>
                  <a:pt x="305942" y="72517"/>
                </a:lnTo>
                <a:lnTo>
                  <a:pt x="267588" y="89281"/>
                </a:lnTo>
                <a:lnTo>
                  <a:pt x="229235" y="107315"/>
                </a:lnTo>
                <a:lnTo>
                  <a:pt x="190880" y="126365"/>
                </a:lnTo>
                <a:lnTo>
                  <a:pt x="152653" y="146177"/>
                </a:lnTo>
                <a:lnTo>
                  <a:pt x="114426" y="166624"/>
                </a:lnTo>
                <a:lnTo>
                  <a:pt x="76200" y="187579"/>
                </a:lnTo>
                <a:lnTo>
                  <a:pt x="0" y="230251"/>
                </a:lnTo>
                <a:lnTo>
                  <a:pt x="12700" y="252857"/>
                </a:lnTo>
                <a:lnTo>
                  <a:pt x="88900" y="210185"/>
                </a:lnTo>
                <a:lnTo>
                  <a:pt x="126873" y="189357"/>
                </a:lnTo>
                <a:lnTo>
                  <a:pt x="164846" y="169037"/>
                </a:lnTo>
                <a:lnTo>
                  <a:pt x="202818" y="149479"/>
                </a:lnTo>
                <a:lnTo>
                  <a:pt x="240664" y="130556"/>
                </a:lnTo>
                <a:lnTo>
                  <a:pt x="278511" y="112776"/>
                </a:lnTo>
                <a:lnTo>
                  <a:pt x="316357" y="96266"/>
                </a:lnTo>
                <a:lnTo>
                  <a:pt x="354075" y="81026"/>
                </a:lnTo>
                <a:lnTo>
                  <a:pt x="391795" y="67310"/>
                </a:lnTo>
                <a:lnTo>
                  <a:pt x="429387" y="55245"/>
                </a:lnTo>
                <a:lnTo>
                  <a:pt x="466978" y="45085"/>
                </a:lnTo>
                <a:lnTo>
                  <a:pt x="504443" y="36957"/>
                </a:lnTo>
                <a:lnTo>
                  <a:pt x="560324" y="28829"/>
                </a:lnTo>
                <a:lnTo>
                  <a:pt x="616203" y="25908"/>
                </a:lnTo>
                <a:lnTo>
                  <a:pt x="793078" y="25908"/>
                </a:lnTo>
                <a:lnTo>
                  <a:pt x="771143" y="19939"/>
                </a:lnTo>
                <a:lnTo>
                  <a:pt x="732536" y="11557"/>
                </a:lnTo>
                <a:lnTo>
                  <a:pt x="693674" y="5207"/>
                </a:lnTo>
                <a:lnTo>
                  <a:pt x="654812" y="1397"/>
                </a:lnTo>
                <a:lnTo>
                  <a:pt x="635253" y="254"/>
                </a:lnTo>
                <a:lnTo>
                  <a:pt x="615696" y="0"/>
                </a:lnTo>
                <a:close/>
              </a:path>
              <a:path w="1225550" h="253364">
                <a:moveTo>
                  <a:pt x="1151461" y="214893"/>
                </a:moveTo>
                <a:lnTo>
                  <a:pt x="1138809" y="237490"/>
                </a:lnTo>
                <a:lnTo>
                  <a:pt x="1225550" y="241554"/>
                </a:lnTo>
                <a:lnTo>
                  <a:pt x="1211763" y="221234"/>
                </a:lnTo>
                <a:lnTo>
                  <a:pt x="1162685" y="221234"/>
                </a:lnTo>
                <a:lnTo>
                  <a:pt x="1151461" y="214893"/>
                </a:lnTo>
                <a:close/>
              </a:path>
              <a:path w="1225550" h="253364">
                <a:moveTo>
                  <a:pt x="1164094" y="192331"/>
                </a:moveTo>
                <a:lnTo>
                  <a:pt x="1151461" y="214893"/>
                </a:lnTo>
                <a:lnTo>
                  <a:pt x="1162685" y="221234"/>
                </a:lnTo>
                <a:lnTo>
                  <a:pt x="1175385" y="198628"/>
                </a:lnTo>
                <a:lnTo>
                  <a:pt x="1164094" y="192331"/>
                </a:lnTo>
                <a:close/>
              </a:path>
              <a:path w="1225550" h="253364">
                <a:moveTo>
                  <a:pt x="1176782" y="169672"/>
                </a:moveTo>
                <a:lnTo>
                  <a:pt x="1164094" y="192331"/>
                </a:lnTo>
                <a:lnTo>
                  <a:pt x="1175385" y="198628"/>
                </a:lnTo>
                <a:lnTo>
                  <a:pt x="1162685" y="221234"/>
                </a:lnTo>
                <a:lnTo>
                  <a:pt x="1211763" y="221234"/>
                </a:lnTo>
                <a:lnTo>
                  <a:pt x="1176782" y="169672"/>
                </a:lnTo>
                <a:close/>
              </a:path>
              <a:path w="1225550" h="253364">
                <a:moveTo>
                  <a:pt x="793078" y="25908"/>
                </a:moveTo>
                <a:lnTo>
                  <a:pt x="616203" y="25908"/>
                </a:lnTo>
                <a:lnTo>
                  <a:pt x="634746" y="26162"/>
                </a:lnTo>
                <a:lnTo>
                  <a:pt x="653288" y="27178"/>
                </a:lnTo>
                <a:lnTo>
                  <a:pt x="709295" y="33655"/>
                </a:lnTo>
                <a:lnTo>
                  <a:pt x="765555" y="45212"/>
                </a:lnTo>
                <a:lnTo>
                  <a:pt x="803021" y="55499"/>
                </a:lnTo>
                <a:lnTo>
                  <a:pt x="840613" y="67437"/>
                </a:lnTo>
                <a:lnTo>
                  <a:pt x="878204" y="81280"/>
                </a:lnTo>
                <a:lnTo>
                  <a:pt x="915924" y="96393"/>
                </a:lnTo>
                <a:lnTo>
                  <a:pt x="953642" y="112903"/>
                </a:lnTo>
                <a:lnTo>
                  <a:pt x="991488" y="130683"/>
                </a:lnTo>
                <a:lnTo>
                  <a:pt x="1029335" y="149479"/>
                </a:lnTo>
                <a:lnTo>
                  <a:pt x="1067180" y="169164"/>
                </a:lnTo>
                <a:lnTo>
                  <a:pt x="1105153" y="189484"/>
                </a:lnTo>
                <a:lnTo>
                  <a:pt x="1143127" y="210185"/>
                </a:lnTo>
                <a:lnTo>
                  <a:pt x="1151461" y="214893"/>
                </a:lnTo>
                <a:lnTo>
                  <a:pt x="1164094" y="192331"/>
                </a:lnTo>
                <a:lnTo>
                  <a:pt x="1117346" y="166624"/>
                </a:lnTo>
                <a:lnTo>
                  <a:pt x="1079118" y="146177"/>
                </a:lnTo>
                <a:lnTo>
                  <a:pt x="1040764" y="126365"/>
                </a:lnTo>
                <a:lnTo>
                  <a:pt x="1002411" y="107188"/>
                </a:lnTo>
                <a:lnTo>
                  <a:pt x="964057" y="89154"/>
                </a:lnTo>
                <a:lnTo>
                  <a:pt x="925576" y="72390"/>
                </a:lnTo>
                <a:lnTo>
                  <a:pt x="887095" y="56896"/>
                </a:lnTo>
                <a:lnTo>
                  <a:pt x="848487" y="42799"/>
                </a:lnTo>
                <a:lnTo>
                  <a:pt x="809878" y="30480"/>
                </a:lnTo>
                <a:lnTo>
                  <a:pt x="793078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80411" y="4145279"/>
            <a:ext cx="1225550" cy="253365"/>
          </a:xfrm>
          <a:custGeom>
            <a:avLst/>
            <a:gdLst/>
            <a:ahLst/>
            <a:cxnLst/>
            <a:rect l="l" t="t" r="r" b="b"/>
            <a:pathLst>
              <a:path w="1225550" h="253364">
                <a:moveTo>
                  <a:pt x="615695" y="0"/>
                </a:moveTo>
                <a:lnTo>
                  <a:pt x="576707" y="1397"/>
                </a:lnTo>
                <a:lnTo>
                  <a:pt x="537844" y="5334"/>
                </a:lnTo>
                <a:lnTo>
                  <a:pt x="498856" y="11684"/>
                </a:lnTo>
                <a:lnTo>
                  <a:pt x="460120" y="20066"/>
                </a:lnTo>
                <a:lnTo>
                  <a:pt x="421513" y="30607"/>
                </a:lnTo>
                <a:lnTo>
                  <a:pt x="382905" y="42926"/>
                </a:lnTo>
                <a:lnTo>
                  <a:pt x="344424" y="57023"/>
                </a:lnTo>
                <a:lnTo>
                  <a:pt x="305943" y="72517"/>
                </a:lnTo>
                <a:lnTo>
                  <a:pt x="267588" y="89281"/>
                </a:lnTo>
                <a:lnTo>
                  <a:pt x="229235" y="107315"/>
                </a:lnTo>
                <a:lnTo>
                  <a:pt x="190881" y="126365"/>
                </a:lnTo>
                <a:lnTo>
                  <a:pt x="152654" y="146177"/>
                </a:lnTo>
                <a:lnTo>
                  <a:pt x="114426" y="166624"/>
                </a:lnTo>
                <a:lnTo>
                  <a:pt x="76200" y="187579"/>
                </a:lnTo>
                <a:lnTo>
                  <a:pt x="0" y="230251"/>
                </a:lnTo>
                <a:lnTo>
                  <a:pt x="12700" y="252857"/>
                </a:lnTo>
                <a:lnTo>
                  <a:pt x="88900" y="210185"/>
                </a:lnTo>
                <a:lnTo>
                  <a:pt x="126873" y="189357"/>
                </a:lnTo>
                <a:lnTo>
                  <a:pt x="164845" y="169037"/>
                </a:lnTo>
                <a:lnTo>
                  <a:pt x="202819" y="149479"/>
                </a:lnTo>
                <a:lnTo>
                  <a:pt x="240664" y="130556"/>
                </a:lnTo>
                <a:lnTo>
                  <a:pt x="278511" y="112776"/>
                </a:lnTo>
                <a:lnTo>
                  <a:pt x="316356" y="96266"/>
                </a:lnTo>
                <a:lnTo>
                  <a:pt x="354075" y="81026"/>
                </a:lnTo>
                <a:lnTo>
                  <a:pt x="391794" y="67310"/>
                </a:lnTo>
                <a:lnTo>
                  <a:pt x="429387" y="55245"/>
                </a:lnTo>
                <a:lnTo>
                  <a:pt x="466979" y="45085"/>
                </a:lnTo>
                <a:lnTo>
                  <a:pt x="504444" y="36957"/>
                </a:lnTo>
                <a:lnTo>
                  <a:pt x="560324" y="28829"/>
                </a:lnTo>
                <a:lnTo>
                  <a:pt x="616204" y="25908"/>
                </a:lnTo>
                <a:lnTo>
                  <a:pt x="793078" y="25908"/>
                </a:lnTo>
                <a:lnTo>
                  <a:pt x="771144" y="19939"/>
                </a:lnTo>
                <a:lnTo>
                  <a:pt x="732536" y="11557"/>
                </a:lnTo>
                <a:lnTo>
                  <a:pt x="693674" y="5207"/>
                </a:lnTo>
                <a:lnTo>
                  <a:pt x="654812" y="1397"/>
                </a:lnTo>
                <a:lnTo>
                  <a:pt x="635254" y="254"/>
                </a:lnTo>
                <a:lnTo>
                  <a:pt x="615695" y="0"/>
                </a:lnTo>
                <a:close/>
              </a:path>
              <a:path w="1225550" h="253364">
                <a:moveTo>
                  <a:pt x="1151461" y="214893"/>
                </a:moveTo>
                <a:lnTo>
                  <a:pt x="1138809" y="237490"/>
                </a:lnTo>
                <a:lnTo>
                  <a:pt x="1225550" y="241554"/>
                </a:lnTo>
                <a:lnTo>
                  <a:pt x="1211763" y="221234"/>
                </a:lnTo>
                <a:lnTo>
                  <a:pt x="1162685" y="221234"/>
                </a:lnTo>
                <a:lnTo>
                  <a:pt x="1151461" y="214893"/>
                </a:lnTo>
                <a:close/>
              </a:path>
              <a:path w="1225550" h="253364">
                <a:moveTo>
                  <a:pt x="1164094" y="192331"/>
                </a:moveTo>
                <a:lnTo>
                  <a:pt x="1151461" y="214893"/>
                </a:lnTo>
                <a:lnTo>
                  <a:pt x="1162685" y="221234"/>
                </a:lnTo>
                <a:lnTo>
                  <a:pt x="1175385" y="198628"/>
                </a:lnTo>
                <a:lnTo>
                  <a:pt x="1164094" y="192331"/>
                </a:lnTo>
                <a:close/>
              </a:path>
              <a:path w="1225550" h="253364">
                <a:moveTo>
                  <a:pt x="1176782" y="169672"/>
                </a:moveTo>
                <a:lnTo>
                  <a:pt x="1164094" y="192331"/>
                </a:lnTo>
                <a:lnTo>
                  <a:pt x="1175385" y="198628"/>
                </a:lnTo>
                <a:lnTo>
                  <a:pt x="1162685" y="221234"/>
                </a:lnTo>
                <a:lnTo>
                  <a:pt x="1211763" y="221234"/>
                </a:lnTo>
                <a:lnTo>
                  <a:pt x="1176782" y="169672"/>
                </a:lnTo>
                <a:close/>
              </a:path>
              <a:path w="1225550" h="253364">
                <a:moveTo>
                  <a:pt x="793078" y="25908"/>
                </a:moveTo>
                <a:lnTo>
                  <a:pt x="616204" y="25908"/>
                </a:lnTo>
                <a:lnTo>
                  <a:pt x="634745" y="26162"/>
                </a:lnTo>
                <a:lnTo>
                  <a:pt x="653288" y="27178"/>
                </a:lnTo>
                <a:lnTo>
                  <a:pt x="709294" y="33655"/>
                </a:lnTo>
                <a:lnTo>
                  <a:pt x="765556" y="45212"/>
                </a:lnTo>
                <a:lnTo>
                  <a:pt x="803020" y="55499"/>
                </a:lnTo>
                <a:lnTo>
                  <a:pt x="840613" y="67437"/>
                </a:lnTo>
                <a:lnTo>
                  <a:pt x="878205" y="81280"/>
                </a:lnTo>
                <a:lnTo>
                  <a:pt x="915924" y="96393"/>
                </a:lnTo>
                <a:lnTo>
                  <a:pt x="953643" y="112903"/>
                </a:lnTo>
                <a:lnTo>
                  <a:pt x="991488" y="130683"/>
                </a:lnTo>
                <a:lnTo>
                  <a:pt x="1029335" y="149479"/>
                </a:lnTo>
                <a:lnTo>
                  <a:pt x="1067180" y="169164"/>
                </a:lnTo>
                <a:lnTo>
                  <a:pt x="1105153" y="189484"/>
                </a:lnTo>
                <a:lnTo>
                  <a:pt x="1143127" y="210185"/>
                </a:lnTo>
                <a:lnTo>
                  <a:pt x="1151461" y="214893"/>
                </a:lnTo>
                <a:lnTo>
                  <a:pt x="1164094" y="192331"/>
                </a:lnTo>
                <a:lnTo>
                  <a:pt x="1117346" y="166624"/>
                </a:lnTo>
                <a:lnTo>
                  <a:pt x="1079118" y="146177"/>
                </a:lnTo>
                <a:lnTo>
                  <a:pt x="1040764" y="126365"/>
                </a:lnTo>
                <a:lnTo>
                  <a:pt x="1002411" y="107188"/>
                </a:lnTo>
                <a:lnTo>
                  <a:pt x="964057" y="89154"/>
                </a:lnTo>
                <a:lnTo>
                  <a:pt x="925576" y="72390"/>
                </a:lnTo>
                <a:lnTo>
                  <a:pt x="887094" y="56896"/>
                </a:lnTo>
                <a:lnTo>
                  <a:pt x="848487" y="42799"/>
                </a:lnTo>
                <a:lnTo>
                  <a:pt x="809879" y="30480"/>
                </a:lnTo>
                <a:lnTo>
                  <a:pt x="793078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2132076" y="4393691"/>
          <a:ext cx="4881880" cy="307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92100"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2225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16" name="object 16"/>
          <p:cNvSpPr/>
          <p:nvPr/>
        </p:nvSpPr>
        <p:spPr>
          <a:xfrm>
            <a:off x="4643373" y="4145279"/>
            <a:ext cx="1301115" cy="253365"/>
          </a:xfrm>
          <a:custGeom>
            <a:avLst/>
            <a:gdLst/>
            <a:ahLst/>
            <a:cxnLst/>
            <a:rect l="l" t="t" r="r" b="b"/>
            <a:pathLst>
              <a:path w="1301114" h="253364">
                <a:moveTo>
                  <a:pt x="691261" y="0"/>
                </a:moveTo>
                <a:lnTo>
                  <a:pt x="649731" y="1397"/>
                </a:lnTo>
                <a:lnTo>
                  <a:pt x="607822" y="5207"/>
                </a:lnTo>
                <a:lnTo>
                  <a:pt x="565658" y="11557"/>
                </a:lnTo>
                <a:lnTo>
                  <a:pt x="523113" y="19939"/>
                </a:lnTo>
                <a:lnTo>
                  <a:pt x="480440" y="30480"/>
                </a:lnTo>
                <a:lnTo>
                  <a:pt x="437514" y="42799"/>
                </a:lnTo>
                <a:lnTo>
                  <a:pt x="394335" y="56896"/>
                </a:lnTo>
                <a:lnTo>
                  <a:pt x="351027" y="72263"/>
                </a:lnTo>
                <a:lnTo>
                  <a:pt x="307466" y="89027"/>
                </a:lnTo>
                <a:lnTo>
                  <a:pt x="263778" y="107061"/>
                </a:lnTo>
                <a:lnTo>
                  <a:pt x="219963" y="126111"/>
                </a:lnTo>
                <a:lnTo>
                  <a:pt x="176022" y="145923"/>
                </a:lnTo>
                <a:lnTo>
                  <a:pt x="88011" y="187198"/>
                </a:lnTo>
                <a:lnTo>
                  <a:pt x="0" y="229870"/>
                </a:lnTo>
                <a:lnTo>
                  <a:pt x="11175" y="253238"/>
                </a:lnTo>
                <a:lnTo>
                  <a:pt x="143128" y="189738"/>
                </a:lnTo>
                <a:lnTo>
                  <a:pt x="186943" y="169418"/>
                </a:lnTo>
                <a:lnTo>
                  <a:pt x="230631" y="149733"/>
                </a:lnTo>
                <a:lnTo>
                  <a:pt x="274065" y="130810"/>
                </a:lnTo>
                <a:lnTo>
                  <a:pt x="317373" y="113030"/>
                </a:lnTo>
                <a:lnTo>
                  <a:pt x="360299" y="96520"/>
                </a:lnTo>
                <a:lnTo>
                  <a:pt x="402971" y="81280"/>
                </a:lnTo>
                <a:lnTo>
                  <a:pt x="445515" y="67437"/>
                </a:lnTo>
                <a:lnTo>
                  <a:pt x="487552" y="55372"/>
                </a:lnTo>
                <a:lnTo>
                  <a:pt x="529336" y="45212"/>
                </a:lnTo>
                <a:lnTo>
                  <a:pt x="570611" y="36957"/>
                </a:lnTo>
                <a:lnTo>
                  <a:pt x="611251" y="30988"/>
                </a:lnTo>
                <a:lnTo>
                  <a:pt x="651763" y="27178"/>
                </a:lnTo>
                <a:lnTo>
                  <a:pt x="691514" y="25908"/>
                </a:lnTo>
                <a:lnTo>
                  <a:pt x="875098" y="25908"/>
                </a:lnTo>
                <a:lnTo>
                  <a:pt x="852804" y="19939"/>
                </a:lnTo>
                <a:lnTo>
                  <a:pt x="813180" y="11557"/>
                </a:lnTo>
                <a:lnTo>
                  <a:pt x="772922" y="5207"/>
                </a:lnTo>
                <a:lnTo>
                  <a:pt x="732409" y="1397"/>
                </a:lnTo>
                <a:lnTo>
                  <a:pt x="711708" y="254"/>
                </a:lnTo>
                <a:lnTo>
                  <a:pt x="691261" y="0"/>
                </a:lnTo>
                <a:close/>
              </a:path>
              <a:path w="1301114" h="253364">
                <a:moveTo>
                  <a:pt x="1227220" y="213877"/>
                </a:moveTo>
                <a:lnTo>
                  <a:pt x="1214247" y="236347"/>
                </a:lnTo>
                <a:lnTo>
                  <a:pt x="1300988" y="241554"/>
                </a:lnTo>
                <a:lnTo>
                  <a:pt x="1286984" y="220345"/>
                </a:lnTo>
                <a:lnTo>
                  <a:pt x="1238377" y="220345"/>
                </a:lnTo>
                <a:lnTo>
                  <a:pt x="1227220" y="213877"/>
                </a:lnTo>
                <a:close/>
              </a:path>
              <a:path w="1301114" h="253364">
                <a:moveTo>
                  <a:pt x="1240198" y="191397"/>
                </a:moveTo>
                <a:lnTo>
                  <a:pt x="1227220" y="213877"/>
                </a:lnTo>
                <a:lnTo>
                  <a:pt x="1238377" y="220345"/>
                </a:lnTo>
                <a:lnTo>
                  <a:pt x="1251458" y="197866"/>
                </a:lnTo>
                <a:lnTo>
                  <a:pt x="1240198" y="191397"/>
                </a:lnTo>
                <a:close/>
              </a:path>
              <a:path w="1301114" h="253364">
                <a:moveTo>
                  <a:pt x="1253109" y="169037"/>
                </a:moveTo>
                <a:lnTo>
                  <a:pt x="1240198" y="191397"/>
                </a:lnTo>
                <a:lnTo>
                  <a:pt x="1251458" y="197866"/>
                </a:lnTo>
                <a:lnTo>
                  <a:pt x="1238377" y="220345"/>
                </a:lnTo>
                <a:lnTo>
                  <a:pt x="1286984" y="220345"/>
                </a:lnTo>
                <a:lnTo>
                  <a:pt x="1253109" y="169037"/>
                </a:lnTo>
                <a:close/>
              </a:path>
              <a:path w="1301114" h="253364">
                <a:moveTo>
                  <a:pt x="875098" y="25908"/>
                </a:moveTo>
                <a:lnTo>
                  <a:pt x="691514" y="25908"/>
                </a:lnTo>
                <a:lnTo>
                  <a:pt x="711453" y="26162"/>
                </a:lnTo>
                <a:lnTo>
                  <a:pt x="731012" y="27178"/>
                </a:lnTo>
                <a:lnTo>
                  <a:pt x="770127" y="30988"/>
                </a:lnTo>
                <a:lnTo>
                  <a:pt x="808736" y="37084"/>
                </a:lnTo>
                <a:lnTo>
                  <a:pt x="847343" y="45212"/>
                </a:lnTo>
                <a:lnTo>
                  <a:pt x="885443" y="55499"/>
                </a:lnTo>
                <a:lnTo>
                  <a:pt x="923289" y="67437"/>
                </a:lnTo>
                <a:lnTo>
                  <a:pt x="961009" y="81280"/>
                </a:lnTo>
                <a:lnTo>
                  <a:pt x="998474" y="96393"/>
                </a:lnTo>
                <a:lnTo>
                  <a:pt x="1035812" y="112903"/>
                </a:lnTo>
                <a:lnTo>
                  <a:pt x="1073023" y="130683"/>
                </a:lnTo>
                <a:lnTo>
                  <a:pt x="1110106" y="149479"/>
                </a:lnTo>
                <a:lnTo>
                  <a:pt x="1146937" y="169037"/>
                </a:lnTo>
                <a:lnTo>
                  <a:pt x="1183893" y="189357"/>
                </a:lnTo>
                <a:lnTo>
                  <a:pt x="1220851" y="210185"/>
                </a:lnTo>
                <a:lnTo>
                  <a:pt x="1227220" y="213877"/>
                </a:lnTo>
                <a:lnTo>
                  <a:pt x="1240198" y="191397"/>
                </a:lnTo>
                <a:lnTo>
                  <a:pt x="1196339" y="166624"/>
                </a:lnTo>
                <a:lnTo>
                  <a:pt x="1159128" y="146177"/>
                </a:lnTo>
                <a:lnTo>
                  <a:pt x="1121790" y="126365"/>
                </a:lnTo>
                <a:lnTo>
                  <a:pt x="1084199" y="107315"/>
                </a:lnTo>
                <a:lnTo>
                  <a:pt x="1046226" y="89154"/>
                </a:lnTo>
                <a:lnTo>
                  <a:pt x="1008126" y="72390"/>
                </a:lnTo>
                <a:lnTo>
                  <a:pt x="969899" y="56896"/>
                </a:lnTo>
                <a:lnTo>
                  <a:pt x="931163" y="42799"/>
                </a:lnTo>
                <a:lnTo>
                  <a:pt x="892175" y="30480"/>
                </a:lnTo>
                <a:lnTo>
                  <a:pt x="875098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936615" y="4221479"/>
            <a:ext cx="617855" cy="175895"/>
          </a:xfrm>
          <a:custGeom>
            <a:avLst/>
            <a:gdLst/>
            <a:ahLst/>
            <a:cxnLst/>
            <a:rect l="l" t="t" r="r" b="b"/>
            <a:pathLst>
              <a:path w="617854" h="175895">
                <a:moveTo>
                  <a:pt x="311912" y="0"/>
                </a:moveTo>
                <a:lnTo>
                  <a:pt x="271780" y="3683"/>
                </a:lnTo>
                <a:lnTo>
                  <a:pt x="231901" y="13970"/>
                </a:lnTo>
                <a:lnTo>
                  <a:pt x="192532" y="29337"/>
                </a:lnTo>
                <a:lnTo>
                  <a:pt x="153543" y="49403"/>
                </a:lnTo>
                <a:lnTo>
                  <a:pt x="114935" y="72771"/>
                </a:lnTo>
                <a:lnTo>
                  <a:pt x="76326" y="98933"/>
                </a:lnTo>
                <a:lnTo>
                  <a:pt x="38100" y="126619"/>
                </a:lnTo>
                <a:lnTo>
                  <a:pt x="0" y="154940"/>
                </a:lnTo>
                <a:lnTo>
                  <a:pt x="15494" y="175768"/>
                </a:lnTo>
                <a:lnTo>
                  <a:pt x="53594" y="147320"/>
                </a:lnTo>
                <a:lnTo>
                  <a:pt x="91567" y="119888"/>
                </a:lnTo>
                <a:lnTo>
                  <a:pt x="129159" y="94488"/>
                </a:lnTo>
                <a:lnTo>
                  <a:pt x="166750" y="71755"/>
                </a:lnTo>
                <a:lnTo>
                  <a:pt x="203962" y="52705"/>
                </a:lnTo>
                <a:lnTo>
                  <a:pt x="240792" y="38227"/>
                </a:lnTo>
                <a:lnTo>
                  <a:pt x="295275" y="26670"/>
                </a:lnTo>
                <a:lnTo>
                  <a:pt x="313182" y="25908"/>
                </a:lnTo>
                <a:lnTo>
                  <a:pt x="424355" y="25908"/>
                </a:lnTo>
                <a:lnTo>
                  <a:pt x="412242" y="20828"/>
                </a:lnTo>
                <a:lnTo>
                  <a:pt x="392430" y="13716"/>
                </a:lnTo>
                <a:lnTo>
                  <a:pt x="372363" y="7874"/>
                </a:lnTo>
                <a:lnTo>
                  <a:pt x="352425" y="3556"/>
                </a:lnTo>
                <a:lnTo>
                  <a:pt x="332232" y="889"/>
                </a:lnTo>
                <a:lnTo>
                  <a:pt x="311912" y="0"/>
                </a:lnTo>
                <a:close/>
              </a:path>
              <a:path w="617854" h="175895">
                <a:moveTo>
                  <a:pt x="547073" y="129809"/>
                </a:moveTo>
                <a:lnTo>
                  <a:pt x="531749" y="150622"/>
                </a:lnTo>
                <a:lnTo>
                  <a:pt x="617346" y="165354"/>
                </a:lnTo>
                <a:lnTo>
                  <a:pt x="603078" y="137414"/>
                </a:lnTo>
                <a:lnTo>
                  <a:pt x="557530" y="137414"/>
                </a:lnTo>
                <a:lnTo>
                  <a:pt x="547073" y="129809"/>
                </a:lnTo>
                <a:close/>
              </a:path>
              <a:path w="617854" h="175895">
                <a:moveTo>
                  <a:pt x="562439" y="108940"/>
                </a:moveTo>
                <a:lnTo>
                  <a:pt x="547073" y="129809"/>
                </a:lnTo>
                <a:lnTo>
                  <a:pt x="557530" y="137414"/>
                </a:lnTo>
                <a:lnTo>
                  <a:pt x="572769" y="116459"/>
                </a:lnTo>
                <a:lnTo>
                  <a:pt x="562439" y="108940"/>
                </a:lnTo>
                <a:close/>
              </a:path>
              <a:path w="617854" h="175895">
                <a:moveTo>
                  <a:pt x="577850" y="88011"/>
                </a:moveTo>
                <a:lnTo>
                  <a:pt x="562439" y="108940"/>
                </a:lnTo>
                <a:lnTo>
                  <a:pt x="572769" y="116459"/>
                </a:lnTo>
                <a:lnTo>
                  <a:pt x="557530" y="137414"/>
                </a:lnTo>
                <a:lnTo>
                  <a:pt x="603078" y="137414"/>
                </a:lnTo>
                <a:lnTo>
                  <a:pt x="577850" y="88011"/>
                </a:lnTo>
                <a:close/>
              </a:path>
              <a:path w="617854" h="175895">
                <a:moveTo>
                  <a:pt x="424355" y="25908"/>
                </a:moveTo>
                <a:lnTo>
                  <a:pt x="313182" y="25908"/>
                </a:lnTo>
                <a:lnTo>
                  <a:pt x="330962" y="26797"/>
                </a:lnTo>
                <a:lnTo>
                  <a:pt x="348869" y="29210"/>
                </a:lnTo>
                <a:lnTo>
                  <a:pt x="403351" y="45085"/>
                </a:lnTo>
                <a:lnTo>
                  <a:pt x="440182" y="61976"/>
                </a:lnTo>
                <a:lnTo>
                  <a:pt x="477393" y="82931"/>
                </a:lnTo>
                <a:lnTo>
                  <a:pt x="514985" y="107061"/>
                </a:lnTo>
                <a:lnTo>
                  <a:pt x="547073" y="129809"/>
                </a:lnTo>
                <a:lnTo>
                  <a:pt x="562439" y="108940"/>
                </a:lnTo>
                <a:lnTo>
                  <a:pt x="529209" y="85344"/>
                </a:lnTo>
                <a:lnTo>
                  <a:pt x="490474" y="60579"/>
                </a:lnTo>
                <a:lnTo>
                  <a:pt x="451612" y="38608"/>
                </a:lnTo>
                <a:lnTo>
                  <a:pt x="431926" y="29083"/>
                </a:lnTo>
                <a:lnTo>
                  <a:pt x="424355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918768" y="4967985"/>
            <a:ext cx="11239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ourier New"/>
                <a:cs typeface="Courier New"/>
              </a:rPr>
              <a:t>malloc(5)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169922" y="4886705"/>
            <a:ext cx="76898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 b="1" i="1">
                <a:solidFill>
                  <a:srgbClr val="C00000"/>
                </a:solidFill>
                <a:latin typeface="Calibri"/>
                <a:cs typeface="Calibri"/>
              </a:rPr>
              <a:t>Oops!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9214" y="5831230"/>
            <a:ext cx="806005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 i="1">
                <a:solidFill>
                  <a:srgbClr val="C00000"/>
                </a:solidFill>
                <a:latin typeface="Arial Narrow"/>
                <a:cs typeface="Arial Narrow"/>
              </a:rPr>
              <a:t>There </a:t>
            </a:r>
            <a:r>
              <a:rPr dirty="0" sz="2400" spc="-5" b="1" i="1">
                <a:solidFill>
                  <a:srgbClr val="C00000"/>
                </a:solidFill>
                <a:latin typeface="Arial Narrow"/>
                <a:cs typeface="Arial Narrow"/>
              </a:rPr>
              <a:t>is enough free space, </a:t>
            </a:r>
            <a:r>
              <a:rPr dirty="0" sz="2400" b="1" i="1">
                <a:solidFill>
                  <a:srgbClr val="C00000"/>
                </a:solidFill>
                <a:latin typeface="Arial Narrow"/>
                <a:cs typeface="Arial Narrow"/>
              </a:rPr>
              <a:t>but the </a:t>
            </a:r>
            <a:r>
              <a:rPr dirty="0" sz="2400" spc="-5" b="1" i="1">
                <a:solidFill>
                  <a:srgbClr val="C00000"/>
                </a:solidFill>
                <a:latin typeface="Arial Narrow"/>
                <a:cs typeface="Arial Narrow"/>
              </a:rPr>
              <a:t>allocator won’t be able </a:t>
            </a:r>
            <a:r>
              <a:rPr dirty="0" sz="2400" b="1" i="1">
                <a:solidFill>
                  <a:srgbClr val="C00000"/>
                </a:solidFill>
                <a:latin typeface="Arial Narrow"/>
                <a:cs typeface="Arial Narrow"/>
              </a:rPr>
              <a:t>to find</a:t>
            </a:r>
            <a:r>
              <a:rPr dirty="0" sz="2400" spc="40" b="1" i="1">
                <a:solidFill>
                  <a:srgbClr val="C00000"/>
                </a:solidFill>
                <a:latin typeface="Arial Narrow"/>
                <a:cs typeface="Arial Narrow"/>
              </a:rPr>
              <a:t> </a:t>
            </a:r>
            <a:r>
              <a:rPr dirty="0" sz="2400" spc="-5" b="1" i="1">
                <a:solidFill>
                  <a:srgbClr val="C00000"/>
                </a:solidFill>
                <a:latin typeface="Arial Narrow"/>
                <a:cs typeface="Arial Narrow"/>
              </a:rPr>
              <a:t>it</a:t>
            </a:r>
            <a:endParaRPr sz="240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540" y="427990"/>
            <a:ext cx="443928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Implicit List:</a:t>
            </a:r>
            <a:r>
              <a:rPr dirty="0" spc="-55"/>
              <a:t> </a:t>
            </a:r>
            <a:r>
              <a:rPr dirty="0" spc="-5"/>
              <a:t>Coalescing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98475" y="1132270"/>
            <a:ext cx="7574280" cy="810260"/>
          </a:xfrm>
          <a:prstGeom prst="rect">
            <a:avLst/>
          </a:prstGeom>
        </p:spPr>
        <p:txBody>
          <a:bodyPr wrap="square" lIns="0" tIns="5651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45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>
                <a:latin typeface="Calibri"/>
                <a:cs typeface="Calibri"/>
              </a:rPr>
              <a:t>Join </a:t>
            </a:r>
            <a:r>
              <a:rPr dirty="0" sz="2400" spc="-10" b="1" i="1">
                <a:solidFill>
                  <a:srgbClr val="C00000"/>
                </a:solidFill>
                <a:latin typeface="Calibri"/>
                <a:cs typeface="Calibri"/>
              </a:rPr>
              <a:t>(coalesce) </a:t>
            </a:r>
            <a:r>
              <a:rPr dirty="0" sz="2400" spc="-5" b="1">
                <a:latin typeface="Calibri"/>
                <a:cs typeface="Calibri"/>
              </a:rPr>
              <a:t>with next/previous blocks, </a:t>
            </a:r>
            <a:r>
              <a:rPr dirty="0" sz="2400" b="1">
                <a:latin typeface="Calibri"/>
                <a:cs typeface="Calibri"/>
              </a:rPr>
              <a:t>if </a:t>
            </a:r>
            <a:r>
              <a:rPr dirty="0" sz="2400" spc="-5" b="1">
                <a:latin typeface="Calibri"/>
                <a:cs typeface="Calibri"/>
              </a:rPr>
              <a:t>they </a:t>
            </a:r>
            <a:r>
              <a:rPr dirty="0" sz="2400" b="1">
                <a:latin typeface="Calibri"/>
                <a:cs typeface="Calibri"/>
              </a:rPr>
              <a:t>are</a:t>
            </a:r>
            <a:r>
              <a:rPr dirty="0" sz="2400" spc="5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free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509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Coalescing with </a:t>
            </a:r>
            <a:r>
              <a:rPr dirty="0" sz="2000">
                <a:latin typeface="Calibri"/>
                <a:cs typeface="Calibri"/>
              </a:rPr>
              <a:t>next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block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5675" y="5609335"/>
            <a:ext cx="497141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2000">
                <a:latin typeface="Calibri"/>
                <a:cs typeface="Calibri"/>
              </a:rPr>
              <a:t>But how do we </a:t>
            </a:r>
            <a:r>
              <a:rPr dirty="0" sz="2000" spc="-5">
                <a:latin typeface="Calibri"/>
                <a:cs typeface="Calibri"/>
              </a:rPr>
              <a:t>coalesce with </a:t>
            </a:r>
            <a:r>
              <a:rPr dirty="0" sz="2000" spc="-5" i="1">
                <a:latin typeface="Calibri"/>
                <a:cs typeface="Calibri"/>
              </a:rPr>
              <a:t>previous</a:t>
            </a:r>
            <a:r>
              <a:rPr dirty="0" sz="2000" spc="-80" i="1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block?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86967" y="3998976"/>
            <a:ext cx="6353810" cy="1487805"/>
          </a:xfrm>
          <a:custGeom>
            <a:avLst/>
            <a:gdLst/>
            <a:ahLst/>
            <a:cxnLst/>
            <a:rect l="l" t="t" r="r" b="b"/>
            <a:pathLst>
              <a:path w="6353809" h="1487804">
                <a:moveTo>
                  <a:pt x="0" y="1487424"/>
                </a:moveTo>
                <a:lnTo>
                  <a:pt x="6353556" y="1487424"/>
                </a:lnTo>
                <a:lnTo>
                  <a:pt x="6353556" y="0"/>
                </a:lnTo>
                <a:lnTo>
                  <a:pt x="0" y="0"/>
                </a:lnTo>
                <a:lnTo>
                  <a:pt x="0" y="1487424"/>
                </a:lnTo>
                <a:close/>
              </a:path>
            </a:pathLst>
          </a:custGeom>
          <a:solidFill>
            <a:srgbClr val="F6F5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86967" y="3998976"/>
            <a:ext cx="6353810" cy="1487805"/>
          </a:xfrm>
          <a:custGeom>
            <a:avLst/>
            <a:gdLst/>
            <a:ahLst/>
            <a:cxnLst/>
            <a:rect l="l" t="t" r="r" b="b"/>
            <a:pathLst>
              <a:path w="6353809" h="1487804">
                <a:moveTo>
                  <a:pt x="0" y="1487424"/>
                </a:moveTo>
                <a:lnTo>
                  <a:pt x="6353556" y="1487424"/>
                </a:lnTo>
                <a:lnTo>
                  <a:pt x="6353556" y="0"/>
                </a:lnTo>
                <a:lnTo>
                  <a:pt x="0" y="0"/>
                </a:lnTo>
                <a:lnTo>
                  <a:pt x="0" y="1487424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275709" y="4229480"/>
            <a:ext cx="2820035" cy="497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ts val="1860"/>
              </a:lnSpc>
              <a:spcBef>
                <a:spcPts val="95"/>
              </a:spcBef>
            </a:pP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// clear allocated</a:t>
            </a:r>
            <a:r>
              <a:rPr dirty="0" sz="1600" spc="-40" b="1">
                <a:solidFill>
                  <a:srgbClr val="990000"/>
                </a:solidFill>
                <a:latin typeface="Courier New"/>
                <a:cs typeface="Courier New"/>
              </a:rPr>
              <a:t> </a:t>
            </a: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flag</a:t>
            </a:r>
            <a:endParaRPr sz="1600">
              <a:latin typeface="Courier New"/>
              <a:cs typeface="Courier New"/>
            </a:endParaRPr>
          </a:p>
          <a:p>
            <a:pPr>
              <a:lnSpc>
                <a:spcPts val="1860"/>
              </a:lnSpc>
            </a:pP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// find next</a:t>
            </a:r>
            <a:r>
              <a:rPr dirty="0" sz="1600" spc="-50" b="1">
                <a:solidFill>
                  <a:srgbClr val="990000"/>
                </a:solidFill>
                <a:latin typeface="Courier New"/>
                <a:cs typeface="Courier New"/>
              </a:rPr>
              <a:t> </a:t>
            </a: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block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77188" y="3999357"/>
            <a:ext cx="3064510" cy="14154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ts val="1864"/>
              </a:lnSpc>
              <a:spcBef>
                <a:spcPts val="95"/>
              </a:spcBef>
            </a:pPr>
            <a:r>
              <a:rPr dirty="0" sz="1600" spc="-5" b="1">
                <a:latin typeface="Courier New"/>
                <a:cs typeface="Courier New"/>
              </a:rPr>
              <a:t>void free_block(ptr p)</a:t>
            </a:r>
            <a:r>
              <a:rPr dirty="0" sz="1600" spc="-45" b="1">
                <a:latin typeface="Courier New"/>
                <a:cs typeface="Courier New"/>
              </a:rPr>
              <a:t> </a:t>
            </a:r>
            <a:r>
              <a:rPr dirty="0" sz="1600" spc="-5" b="1">
                <a:latin typeface="Courier New"/>
                <a:cs typeface="Courier New"/>
              </a:rPr>
              <a:t>{</a:t>
            </a:r>
            <a:endParaRPr sz="1600">
              <a:latin typeface="Courier New"/>
              <a:cs typeface="Courier New"/>
            </a:endParaRPr>
          </a:p>
          <a:p>
            <a:pPr marL="487045" marR="860425">
              <a:lnSpc>
                <a:spcPts val="1800"/>
              </a:lnSpc>
              <a:spcBef>
                <a:spcPts val="105"/>
              </a:spcBef>
            </a:pPr>
            <a:r>
              <a:rPr dirty="0" sz="1600" spc="-5" b="1">
                <a:latin typeface="Courier New"/>
                <a:cs typeface="Courier New"/>
              </a:rPr>
              <a:t>*p = *p &amp; </a:t>
            </a:r>
            <a:r>
              <a:rPr dirty="0" sz="1600" spc="-10" b="1">
                <a:latin typeface="Courier New"/>
                <a:cs typeface="Courier New"/>
              </a:rPr>
              <a:t>-2;  </a:t>
            </a:r>
            <a:r>
              <a:rPr dirty="0" sz="1600" spc="-5" b="1">
                <a:latin typeface="Courier New"/>
                <a:cs typeface="Courier New"/>
              </a:rPr>
              <a:t>next = p +</a:t>
            </a:r>
            <a:r>
              <a:rPr dirty="0" sz="1600" spc="-40" b="1">
                <a:latin typeface="Courier New"/>
                <a:cs typeface="Courier New"/>
              </a:rPr>
              <a:t> </a:t>
            </a:r>
            <a:r>
              <a:rPr dirty="0" sz="1600" spc="-10" b="1">
                <a:latin typeface="Courier New"/>
                <a:cs typeface="Courier New"/>
              </a:rPr>
              <a:t>*p;</a:t>
            </a:r>
            <a:endParaRPr sz="1600">
              <a:latin typeface="Courier New"/>
              <a:cs typeface="Courier New"/>
            </a:endParaRPr>
          </a:p>
          <a:p>
            <a:pPr marL="487045">
              <a:lnSpc>
                <a:spcPts val="1714"/>
              </a:lnSpc>
            </a:pPr>
            <a:r>
              <a:rPr dirty="0" sz="1600" spc="-5" b="1">
                <a:latin typeface="Courier New"/>
                <a:cs typeface="Courier New"/>
              </a:rPr>
              <a:t>if ((*next &amp; 1) ==</a:t>
            </a:r>
            <a:r>
              <a:rPr dirty="0" sz="1600" spc="-30" b="1">
                <a:latin typeface="Courier New"/>
                <a:cs typeface="Courier New"/>
              </a:rPr>
              <a:t> </a:t>
            </a:r>
            <a:r>
              <a:rPr dirty="0" sz="1600" b="1">
                <a:latin typeface="Courier New"/>
                <a:cs typeface="Courier New"/>
              </a:rPr>
              <a:t>0)</a:t>
            </a:r>
            <a:endParaRPr sz="1600">
              <a:latin typeface="Courier New"/>
              <a:cs typeface="Courier New"/>
            </a:endParaRPr>
          </a:p>
          <a:p>
            <a:pPr algn="ctr" marL="351790">
              <a:lnSpc>
                <a:spcPts val="1800"/>
              </a:lnSpc>
            </a:pPr>
            <a:r>
              <a:rPr dirty="0" sz="1600" b="1">
                <a:latin typeface="Courier New"/>
                <a:cs typeface="Courier New"/>
              </a:rPr>
              <a:t>*p </a:t>
            </a:r>
            <a:r>
              <a:rPr dirty="0" sz="1600" spc="-5" b="1">
                <a:latin typeface="Courier New"/>
                <a:cs typeface="Courier New"/>
              </a:rPr>
              <a:t>= </a:t>
            </a:r>
            <a:r>
              <a:rPr dirty="0" sz="1600" b="1">
                <a:latin typeface="Courier New"/>
                <a:cs typeface="Courier New"/>
              </a:rPr>
              <a:t>*p </a:t>
            </a:r>
            <a:r>
              <a:rPr dirty="0" sz="1600" spc="-5" b="1">
                <a:latin typeface="Courier New"/>
                <a:cs typeface="Courier New"/>
              </a:rPr>
              <a:t>+</a:t>
            </a:r>
            <a:r>
              <a:rPr dirty="0" sz="1600" spc="-65" b="1">
                <a:latin typeface="Courier New"/>
                <a:cs typeface="Courier New"/>
              </a:rPr>
              <a:t> </a:t>
            </a:r>
            <a:r>
              <a:rPr dirty="0" sz="1600" spc="-5" b="1">
                <a:latin typeface="Courier New"/>
                <a:cs typeface="Courier New"/>
              </a:rPr>
              <a:t>*next;</a:t>
            </a:r>
            <a:endParaRPr sz="1600">
              <a:latin typeface="Courier New"/>
              <a:cs typeface="Courier New"/>
            </a:endParaRPr>
          </a:p>
          <a:p>
            <a:pPr>
              <a:lnSpc>
                <a:spcPts val="1860"/>
              </a:lnSpc>
            </a:pPr>
            <a:r>
              <a:rPr dirty="0" sz="1600" spc="-5" b="1">
                <a:latin typeface="Courier New"/>
                <a:cs typeface="Courier New"/>
              </a:rPr>
              <a:t>}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75709" y="4917185"/>
            <a:ext cx="2820035" cy="497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ts val="1860"/>
              </a:lnSpc>
              <a:spcBef>
                <a:spcPts val="95"/>
              </a:spcBef>
            </a:pP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// add to this block</a:t>
            </a:r>
            <a:r>
              <a:rPr dirty="0" sz="1600" spc="-15" b="1">
                <a:solidFill>
                  <a:srgbClr val="990000"/>
                </a:solidFill>
                <a:latin typeface="Courier New"/>
                <a:cs typeface="Courier New"/>
              </a:rPr>
              <a:t> </a:t>
            </a:r>
            <a:r>
              <a:rPr dirty="0" sz="1600" spc="-10" b="1">
                <a:solidFill>
                  <a:srgbClr val="990000"/>
                </a:solidFill>
                <a:latin typeface="Courier New"/>
                <a:cs typeface="Courier New"/>
              </a:rPr>
              <a:t>if</a:t>
            </a:r>
            <a:endParaRPr sz="1600">
              <a:latin typeface="Courier New"/>
              <a:cs typeface="Courier New"/>
            </a:endParaRPr>
          </a:p>
          <a:p>
            <a:pPr>
              <a:lnSpc>
                <a:spcPts val="1860"/>
              </a:lnSpc>
              <a:tabLst>
                <a:tab pos="732155" algn="l"/>
              </a:tabLst>
            </a:pP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//	not</a:t>
            </a:r>
            <a:r>
              <a:rPr dirty="0" sz="1600" spc="-70" b="1">
                <a:solidFill>
                  <a:srgbClr val="990000"/>
                </a:solidFill>
                <a:latin typeface="Courier New"/>
                <a:cs typeface="Courier New"/>
              </a:rPr>
              <a:t> </a:t>
            </a:r>
            <a:r>
              <a:rPr dirty="0" sz="1600" spc="-5" b="1">
                <a:solidFill>
                  <a:srgbClr val="990000"/>
                </a:solidFill>
                <a:latin typeface="Courier New"/>
                <a:cs typeface="Courier New"/>
              </a:rPr>
              <a:t>allocated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728211" y="2164079"/>
            <a:ext cx="1225550" cy="253365"/>
          </a:xfrm>
          <a:custGeom>
            <a:avLst/>
            <a:gdLst/>
            <a:ahLst/>
            <a:cxnLst/>
            <a:rect l="l" t="t" r="r" b="b"/>
            <a:pathLst>
              <a:path w="1225550" h="253364">
                <a:moveTo>
                  <a:pt x="615696" y="0"/>
                </a:moveTo>
                <a:lnTo>
                  <a:pt x="576707" y="1397"/>
                </a:lnTo>
                <a:lnTo>
                  <a:pt x="537845" y="5334"/>
                </a:lnTo>
                <a:lnTo>
                  <a:pt x="498855" y="11684"/>
                </a:lnTo>
                <a:lnTo>
                  <a:pt x="460121" y="20066"/>
                </a:lnTo>
                <a:lnTo>
                  <a:pt x="421513" y="30607"/>
                </a:lnTo>
                <a:lnTo>
                  <a:pt x="382904" y="42925"/>
                </a:lnTo>
                <a:lnTo>
                  <a:pt x="344424" y="57023"/>
                </a:lnTo>
                <a:lnTo>
                  <a:pt x="305942" y="72517"/>
                </a:lnTo>
                <a:lnTo>
                  <a:pt x="267588" y="89281"/>
                </a:lnTo>
                <a:lnTo>
                  <a:pt x="229235" y="107315"/>
                </a:lnTo>
                <a:lnTo>
                  <a:pt x="190880" y="126365"/>
                </a:lnTo>
                <a:lnTo>
                  <a:pt x="152653" y="146177"/>
                </a:lnTo>
                <a:lnTo>
                  <a:pt x="114426" y="166624"/>
                </a:lnTo>
                <a:lnTo>
                  <a:pt x="76200" y="187579"/>
                </a:lnTo>
                <a:lnTo>
                  <a:pt x="0" y="230250"/>
                </a:lnTo>
                <a:lnTo>
                  <a:pt x="12700" y="252857"/>
                </a:lnTo>
                <a:lnTo>
                  <a:pt x="88900" y="210185"/>
                </a:lnTo>
                <a:lnTo>
                  <a:pt x="126873" y="189357"/>
                </a:lnTo>
                <a:lnTo>
                  <a:pt x="164846" y="169037"/>
                </a:lnTo>
                <a:lnTo>
                  <a:pt x="202818" y="149479"/>
                </a:lnTo>
                <a:lnTo>
                  <a:pt x="240664" y="130556"/>
                </a:lnTo>
                <a:lnTo>
                  <a:pt x="278511" y="112775"/>
                </a:lnTo>
                <a:lnTo>
                  <a:pt x="316357" y="96266"/>
                </a:lnTo>
                <a:lnTo>
                  <a:pt x="354075" y="81025"/>
                </a:lnTo>
                <a:lnTo>
                  <a:pt x="391795" y="67310"/>
                </a:lnTo>
                <a:lnTo>
                  <a:pt x="429387" y="55245"/>
                </a:lnTo>
                <a:lnTo>
                  <a:pt x="466978" y="45085"/>
                </a:lnTo>
                <a:lnTo>
                  <a:pt x="504443" y="36957"/>
                </a:lnTo>
                <a:lnTo>
                  <a:pt x="560324" y="28829"/>
                </a:lnTo>
                <a:lnTo>
                  <a:pt x="616203" y="25908"/>
                </a:lnTo>
                <a:lnTo>
                  <a:pt x="793078" y="25908"/>
                </a:lnTo>
                <a:lnTo>
                  <a:pt x="771143" y="19939"/>
                </a:lnTo>
                <a:lnTo>
                  <a:pt x="732536" y="11557"/>
                </a:lnTo>
                <a:lnTo>
                  <a:pt x="693674" y="5207"/>
                </a:lnTo>
                <a:lnTo>
                  <a:pt x="654812" y="1397"/>
                </a:lnTo>
                <a:lnTo>
                  <a:pt x="635253" y="254"/>
                </a:lnTo>
                <a:lnTo>
                  <a:pt x="615696" y="0"/>
                </a:lnTo>
                <a:close/>
              </a:path>
              <a:path w="1225550" h="253364">
                <a:moveTo>
                  <a:pt x="1151461" y="214893"/>
                </a:moveTo>
                <a:lnTo>
                  <a:pt x="1138809" y="237490"/>
                </a:lnTo>
                <a:lnTo>
                  <a:pt x="1225550" y="241554"/>
                </a:lnTo>
                <a:lnTo>
                  <a:pt x="1211763" y="221234"/>
                </a:lnTo>
                <a:lnTo>
                  <a:pt x="1162685" y="221234"/>
                </a:lnTo>
                <a:lnTo>
                  <a:pt x="1151461" y="214893"/>
                </a:lnTo>
                <a:close/>
              </a:path>
              <a:path w="1225550" h="253364">
                <a:moveTo>
                  <a:pt x="1164094" y="192331"/>
                </a:moveTo>
                <a:lnTo>
                  <a:pt x="1151461" y="214893"/>
                </a:lnTo>
                <a:lnTo>
                  <a:pt x="1162685" y="221234"/>
                </a:lnTo>
                <a:lnTo>
                  <a:pt x="1175385" y="198628"/>
                </a:lnTo>
                <a:lnTo>
                  <a:pt x="1164094" y="192331"/>
                </a:lnTo>
                <a:close/>
              </a:path>
              <a:path w="1225550" h="253364">
                <a:moveTo>
                  <a:pt x="1176782" y="169672"/>
                </a:moveTo>
                <a:lnTo>
                  <a:pt x="1164094" y="192331"/>
                </a:lnTo>
                <a:lnTo>
                  <a:pt x="1175385" y="198628"/>
                </a:lnTo>
                <a:lnTo>
                  <a:pt x="1162685" y="221234"/>
                </a:lnTo>
                <a:lnTo>
                  <a:pt x="1211763" y="221234"/>
                </a:lnTo>
                <a:lnTo>
                  <a:pt x="1176782" y="169672"/>
                </a:lnTo>
                <a:close/>
              </a:path>
              <a:path w="1225550" h="253364">
                <a:moveTo>
                  <a:pt x="793078" y="25908"/>
                </a:moveTo>
                <a:lnTo>
                  <a:pt x="616203" y="25908"/>
                </a:lnTo>
                <a:lnTo>
                  <a:pt x="634746" y="26162"/>
                </a:lnTo>
                <a:lnTo>
                  <a:pt x="653288" y="27178"/>
                </a:lnTo>
                <a:lnTo>
                  <a:pt x="709295" y="33655"/>
                </a:lnTo>
                <a:lnTo>
                  <a:pt x="765555" y="45212"/>
                </a:lnTo>
                <a:lnTo>
                  <a:pt x="803021" y="55499"/>
                </a:lnTo>
                <a:lnTo>
                  <a:pt x="840613" y="67437"/>
                </a:lnTo>
                <a:lnTo>
                  <a:pt x="878204" y="81280"/>
                </a:lnTo>
                <a:lnTo>
                  <a:pt x="915924" y="96393"/>
                </a:lnTo>
                <a:lnTo>
                  <a:pt x="953642" y="112903"/>
                </a:lnTo>
                <a:lnTo>
                  <a:pt x="991488" y="130683"/>
                </a:lnTo>
                <a:lnTo>
                  <a:pt x="1029335" y="149479"/>
                </a:lnTo>
                <a:lnTo>
                  <a:pt x="1067180" y="169164"/>
                </a:lnTo>
                <a:lnTo>
                  <a:pt x="1105153" y="189484"/>
                </a:lnTo>
                <a:lnTo>
                  <a:pt x="1143127" y="210185"/>
                </a:lnTo>
                <a:lnTo>
                  <a:pt x="1151461" y="214893"/>
                </a:lnTo>
                <a:lnTo>
                  <a:pt x="1164094" y="192331"/>
                </a:lnTo>
                <a:lnTo>
                  <a:pt x="1117346" y="166624"/>
                </a:lnTo>
                <a:lnTo>
                  <a:pt x="1079118" y="146177"/>
                </a:lnTo>
                <a:lnTo>
                  <a:pt x="1040764" y="126365"/>
                </a:lnTo>
                <a:lnTo>
                  <a:pt x="1002411" y="107187"/>
                </a:lnTo>
                <a:lnTo>
                  <a:pt x="964057" y="89154"/>
                </a:lnTo>
                <a:lnTo>
                  <a:pt x="925576" y="72390"/>
                </a:lnTo>
                <a:lnTo>
                  <a:pt x="887095" y="56896"/>
                </a:lnTo>
                <a:lnTo>
                  <a:pt x="848487" y="42799"/>
                </a:lnTo>
                <a:lnTo>
                  <a:pt x="809878" y="30480"/>
                </a:lnTo>
                <a:lnTo>
                  <a:pt x="793078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871973" y="2164079"/>
            <a:ext cx="1301115" cy="253365"/>
          </a:xfrm>
          <a:custGeom>
            <a:avLst/>
            <a:gdLst/>
            <a:ahLst/>
            <a:cxnLst/>
            <a:rect l="l" t="t" r="r" b="b"/>
            <a:pathLst>
              <a:path w="1301114" h="253364">
                <a:moveTo>
                  <a:pt x="691261" y="0"/>
                </a:moveTo>
                <a:lnTo>
                  <a:pt x="649731" y="1397"/>
                </a:lnTo>
                <a:lnTo>
                  <a:pt x="607822" y="5207"/>
                </a:lnTo>
                <a:lnTo>
                  <a:pt x="565658" y="11557"/>
                </a:lnTo>
                <a:lnTo>
                  <a:pt x="523113" y="19939"/>
                </a:lnTo>
                <a:lnTo>
                  <a:pt x="480440" y="30480"/>
                </a:lnTo>
                <a:lnTo>
                  <a:pt x="437514" y="42799"/>
                </a:lnTo>
                <a:lnTo>
                  <a:pt x="394335" y="56896"/>
                </a:lnTo>
                <a:lnTo>
                  <a:pt x="351027" y="72262"/>
                </a:lnTo>
                <a:lnTo>
                  <a:pt x="307466" y="89027"/>
                </a:lnTo>
                <a:lnTo>
                  <a:pt x="263778" y="107061"/>
                </a:lnTo>
                <a:lnTo>
                  <a:pt x="219963" y="126111"/>
                </a:lnTo>
                <a:lnTo>
                  <a:pt x="176022" y="145923"/>
                </a:lnTo>
                <a:lnTo>
                  <a:pt x="88011" y="187198"/>
                </a:lnTo>
                <a:lnTo>
                  <a:pt x="0" y="229870"/>
                </a:lnTo>
                <a:lnTo>
                  <a:pt x="11175" y="253237"/>
                </a:lnTo>
                <a:lnTo>
                  <a:pt x="143128" y="189737"/>
                </a:lnTo>
                <a:lnTo>
                  <a:pt x="186943" y="169418"/>
                </a:lnTo>
                <a:lnTo>
                  <a:pt x="230631" y="149733"/>
                </a:lnTo>
                <a:lnTo>
                  <a:pt x="274065" y="130810"/>
                </a:lnTo>
                <a:lnTo>
                  <a:pt x="317373" y="113030"/>
                </a:lnTo>
                <a:lnTo>
                  <a:pt x="360299" y="96520"/>
                </a:lnTo>
                <a:lnTo>
                  <a:pt x="402971" y="81280"/>
                </a:lnTo>
                <a:lnTo>
                  <a:pt x="445515" y="67437"/>
                </a:lnTo>
                <a:lnTo>
                  <a:pt x="487552" y="55372"/>
                </a:lnTo>
                <a:lnTo>
                  <a:pt x="529336" y="45212"/>
                </a:lnTo>
                <a:lnTo>
                  <a:pt x="570611" y="36957"/>
                </a:lnTo>
                <a:lnTo>
                  <a:pt x="611251" y="30987"/>
                </a:lnTo>
                <a:lnTo>
                  <a:pt x="651763" y="27178"/>
                </a:lnTo>
                <a:lnTo>
                  <a:pt x="691514" y="25908"/>
                </a:lnTo>
                <a:lnTo>
                  <a:pt x="875098" y="25908"/>
                </a:lnTo>
                <a:lnTo>
                  <a:pt x="852804" y="19939"/>
                </a:lnTo>
                <a:lnTo>
                  <a:pt x="813180" y="11557"/>
                </a:lnTo>
                <a:lnTo>
                  <a:pt x="772922" y="5207"/>
                </a:lnTo>
                <a:lnTo>
                  <a:pt x="732409" y="1397"/>
                </a:lnTo>
                <a:lnTo>
                  <a:pt x="711708" y="254"/>
                </a:lnTo>
                <a:lnTo>
                  <a:pt x="691261" y="0"/>
                </a:lnTo>
                <a:close/>
              </a:path>
              <a:path w="1301114" h="253364">
                <a:moveTo>
                  <a:pt x="1227220" y="213877"/>
                </a:moveTo>
                <a:lnTo>
                  <a:pt x="1214247" y="236347"/>
                </a:lnTo>
                <a:lnTo>
                  <a:pt x="1300988" y="241554"/>
                </a:lnTo>
                <a:lnTo>
                  <a:pt x="1286984" y="220345"/>
                </a:lnTo>
                <a:lnTo>
                  <a:pt x="1238377" y="220345"/>
                </a:lnTo>
                <a:lnTo>
                  <a:pt x="1227220" y="213877"/>
                </a:lnTo>
                <a:close/>
              </a:path>
              <a:path w="1301114" h="253364">
                <a:moveTo>
                  <a:pt x="1240198" y="191397"/>
                </a:moveTo>
                <a:lnTo>
                  <a:pt x="1227220" y="213877"/>
                </a:lnTo>
                <a:lnTo>
                  <a:pt x="1238377" y="220345"/>
                </a:lnTo>
                <a:lnTo>
                  <a:pt x="1251458" y="197866"/>
                </a:lnTo>
                <a:lnTo>
                  <a:pt x="1240198" y="191397"/>
                </a:lnTo>
                <a:close/>
              </a:path>
              <a:path w="1301114" h="253364">
                <a:moveTo>
                  <a:pt x="1253109" y="169037"/>
                </a:moveTo>
                <a:lnTo>
                  <a:pt x="1240198" y="191397"/>
                </a:lnTo>
                <a:lnTo>
                  <a:pt x="1251458" y="197866"/>
                </a:lnTo>
                <a:lnTo>
                  <a:pt x="1238377" y="220345"/>
                </a:lnTo>
                <a:lnTo>
                  <a:pt x="1286984" y="220345"/>
                </a:lnTo>
                <a:lnTo>
                  <a:pt x="1253109" y="169037"/>
                </a:lnTo>
                <a:close/>
              </a:path>
              <a:path w="1301114" h="253364">
                <a:moveTo>
                  <a:pt x="875098" y="25908"/>
                </a:moveTo>
                <a:lnTo>
                  <a:pt x="691514" y="25908"/>
                </a:lnTo>
                <a:lnTo>
                  <a:pt x="711453" y="26162"/>
                </a:lnTo>
                <a:lnTo>
                  <a:pt x="731012" y="27178"/>
                </a:lnTo>
                <a:lnTo>
                  <a:pt x="770127" y="30987"/>
                </a:lnTo>
                <a:lnTo>
                  <a:pt x="808736" y="37084"/>
                </a:lnTo>
                <a:lnTo>
                  <a:pt x="847343" y="45212"/>
                </a:lnTo>
                <a:lnTo>
                  <a:pt x="885443" y="55499"/>
                </a:lnTo>
                <a:lnTo>
                  <a:pt x="923289" y="67437"/>
                </a:lnTo>
                <a:lnTo>
                  <a:pt x="961009" y="81280"/>
                </a:lnTo>
                <a:lnTo>
                  <a:pt x="998474" y="96393"/>
                </a:lnTo>
                <a:lnTo>
                  <a:pt x="1035812" y="112903"/>
                </a:lnTo>
                <a:lnTo>
                  <a:pt x="1073023" y="130683"/>
                </a:lnTo>
                <a:lnTo>
                  <a:pt x="1110106" y="149479"/>
                </a:lnTo>
                <a:lnTo>
                  <a:pt x="1146937" y="169037"/>
                </a:lnTo>
                <a:lnTo>
                  <a:pt x="1183893" y="189357"/>
                </a:lnTo>
                <a:lnTo>
                  <a:pt x="1220851" y="210185"/>
                </a:lnTo>
                <a:lnTo>
                  <a:pt x="1227220" y="213877"/>
                </a:lnTo>
                <a:lnTo>
                  <a:pt x="1240198" y="191397"/>
                </a:lnTo>
                <a:lnTo>
                  <a:pt x="1196339" y="166624"/>
                </a:lnTo>
                <a:lnTo>
                  <a:pt x="1159128" y="146177"/>
                </a:lnTo>
                <a:lnTo>
                  <a:pt x="1121790" y="126365"/>
                </a:lnTo>
                <a:lnTo>
                  <a:pt x="1084199" y="107315"/>
                </a:lnTo>
                <a:lnTo>
                  <a:pt x="1046226" y="89154"/>
                </a:lnTo>
                <a:lnTo>
                  <a:pt x="1008126" y="72390"/>
                </a:lnTo>
                <a:lnTo>
                  <a:pt x="969899" y="56896"/>
                </a:lnTo>
                <a:lnTo>
                  <a:pt x="931163" y="42799"/>
                </a:lnTo>
                <a:lnTo>
                  <a:pt x="892175" y="30480"/>
                </a:lnTo>
                <a:lnTo>
                  <a:pt x="875098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165215" y="2240279"/>
            <a:ext cx="617855" cy="175895"/>
          </a:xfrm>
          <a:custGeom>
            <a:avLst/>
            <a:gdLst/>
            <a:ahLst/>
            <a:cxnLst/>
            <a:rect l="l" t="t" r="r" b="b"/>
            <a:pathLst>
              <a:path w="617854" h="175894">
                <a:moveTo>
                  <a:pt x="311912" y="0"/>
                </a:moveTo>
                <a:lnTo>
                  <a:pt x="271780" y="3683"/>
                </a:lnTo>
                <a:lnTo>
                  <a:pt x="231901" y="13970"/>
                </a:lnTo>
                <a:lnTo>
                  <a:pt x="192532" y="29337"/>
                </a:lnTo>
                <a:lnTo>
                  <a:pt x="153543" y="49403"/>
                </a:lnTo>
                <a:lnTo>
                  <a:pt x="114935" y="72771"/>
                </a:lnTo>
                <a:lnTo>
                  <a:pt x="76326" y="98933"/>
                </a:lnTo>
                <a:lnTo>
                  <a:pt x="38100" y="126619"/>
                </a:lnTo>
                <a:lnTo>
                  <a:pt x="0" y="154940"/>
                </a:lnTo>
                <a:lnTo>
                  <a:pt x="15494" y="175768"/>
                </a:lnTo>
                <a:lnTo>
                  <a:pt x="53594" y="147320"/>
                </a:lnTo>
                <a:lnTo>
                  <a:pt x="91567" y="119887"/>
                </a:lnTo>
                <a:lnTo>
                  <a:pt x="129159" y="94487"/>
                </a:lnTo>
                <a:lnTo>
                  <a:pt x="166750" y="71755"/>
                </a:lnTo>
                <a:lnTo>
                  <a:pt x="203962" y="52705"/>
                </a:lnTo>
                <a:lnTo>
                  <a:pt x="240792" y="38227"/>
                </a:lnTo>
                <a:lnTo>
                  <a:pt x="295275" y="26670"/>
                </a:lnTo>
                <a:lnTo>
                  <a:pt x="313182" y="25908"/>
                </a:lnTo>
                <a:lnTo>
                  <a:pt x="424355" y="25908"/>
                </a:lnTo>
                <a:lnTo>
                  <a:pt x="412241" y="20828"/>
                </a:lnTo>
                <a:lnTo>
                  <a:pt x="392430" y="13716"/>
                </a:lnTo>
                <a:lnTo>
                  <a:pt x="372363" y="7874"/>
                </a:lnTo>
                <a:lnTo>
                  <a:pt x="352425" y="3556"/>
                </a:lnTo>
                <a:lnTo>
                  <a:pt x="332232" y="889"/>
                </a:lnTo>
                <a:lnTo>
                  <a:pt x="311912" y="0"/>
                </a:lnTo>
                <a:close/>
              </a:path>
              <a:path w="617854" h="175894">
                <a:moveTo>
                  <a:pt x="547073" y="129809"/>
                </a:moveTo>
                <a:lnTo>
                  <a:pt x="531749" y="150622"/>
                </a:lnTo>
                <a:lnTo>
                  <a:pt x="617346" y="165354"/>
                </a:lnTo>
                <a:lnTo>
                  <a:pt x="603078" y="137414"/>
                </a:lnTo>
                <a:lnTo>
                  <a:pt x="557530" y="137414"/>
                </a:lnTo>
                <a:lnTo>
                  <a:pt x="547073" y="129809"/>
                </a:lnTo>
                <a:close/>
              </a:path>
              <a:path w="617854" h="175894">
                <a:moveTo>
                  <a:pt x="562439" y="108940"/>
                </a:moveTo>
                <a:lnTo>
                  <a:pt x="547073" y="129809"/>
                </a:lnTo>
                <a:lnTo>
                  <a:pt x="557530" y="137414"/>
                </a:lnTo>
                <a:lnTo>
                  <a:pt x="572769" y="116459"/>
                </a:lnTo>
                <a:lnTo>
                  <a:pt x="562439" y="108940"/>
                </a:lnTo>
                <a:close/>
              </a:path>
              <a:path w="617854" h="175894">
                <a:moveTo>
                  <a:pt x="577850" y="88011"/>
                </a:moveTo>
                <a:lnTo>
                  <a:pt x="562439" y="108940"/>
                </a:lnTo>
                <a:lnTo>
                  <a:pt x="572769" y="116459"/>
                </a:lnTo>
                <a:lnTo>
                  <a:pt x="557530" y="137414"/>
                </a:lnTo>
                <a:lnTo>
                  <a:pt x="603078" y="137414"/>
                </a:lnTo>
                <a:lnTo>
                  <a:pt x="577850" y="88011"/>
                </a:lnTo>
                <a:close/>
              </a:path>
              <a:path w="617854" h="175894">
                <a:moveTo>
                  <a:pt x="424355" y="25908"/>
                </a:moveTo>
                <a:lnTo>
                  <a:pt x="313182" y="25908"/>
                </a:lnTo>
                <a:lnTo>
                  <a:pt x="330962" y="26797"/>
                </a:lnTo>
                <a:lnTo>
                  <a:pt x="348868" y="29210"/>
                </a:lnTo>
                <a:lnTo>
                  <a:pt x="403352" y="45085"/>
                </a:lnTo>
                <a:lnTo>
                  <a:pt x="440182" y="61975"/>
                </a:lnTo>
                <a:lnTo>
                  <a:pt x="477392" y="82931"/>
                </a:lnTo>
                <a:lnTo>
                  <a:pt x="514985" y="107061"/>
                </a:lnTo>
                <a:lnTo>
                  <a:pt x="547073" y="129809"/>
                </a:lnTo>
                <a:lnTo>
                  <a:pt x="562439" y="108940"/>
                </a:lnTo>
                <a:lnTo>
                  <a:pt x="529209" y="85344"/>
                </a:lnTo>
                <a:lnTo>
                  <a:pt x="490474" y="60579"/>
                </a:lnTo>
                <a:lnTo>
                  <a:pt x="451612" y="38608"/>
                </a:lnTo>
                <a:lnTo>
                  <a:pt x="431927" y="29083"/>
                </a:lnTo>
                <a:lnTo>
                  <a:pt x="424355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131519" y="2872232"/>
            <a:ext cx="8788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ourier New"/>
                <a:cs typeface="Courier New"/>
              </a:rPr>
              <a:t>free(p)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80228" y="2794507"/>
            <a:ext cx="1473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ourier New"/>
                <a:cs typeface="Courier New"/>
              </a:rPr>
              <a:t>p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915661" y="2718054"/>
            <a:ext cx="78105" cy="155575"/>
          </a:xfrm>
          <a:custGeom>
            <a:avLst/>
            <a:gdLst/>
            <a:ahLst/>
            <a:cxnLst/>
            <a:rect l="l" t="t" r="r" b="b"/>
            <a:pathLst>
              <a:path w="78104" h="155575">
                <a:moveTo>
                  <a:pt x="25908" y="77597"/>
                </a:moveTo>
                <a:lnTo>
                  <a:pt x="25146" y="155321"/>
                </a:lnTo>
                <a:lnTo>
                  <a:pt x="51053" y="155575"/>
                </a:lnTo>
                <a:lnTo>
                  <a:pt x="51815" y="77851"/>
                </a:lnTo>
                <a:lnTo>
                  <a:pt x="25908" y="77597"/>
                </a:lnTo>
                <a:close/>
              </a:path>
              <a:path w="78104" h="155575">
                <a:moveTo>
                  <a:pt x="71157" y="64643"/>
                </a:moveTo>
                <a:lnTo>
                  <a:pt x="26035" y="64643"/>
                </a:lnTo>
                <a:lnTo>
                  <a:pt x="51942" y="64897"/>
                </a:lnTo>
                <a:lnTo>
                  <a:pt x="51815" y="77851"/>
                </a:lnTo>
                <a:lnTo>
                  <a:pt x="77724" y="78105"/>
                </a:lnTo>
                <a:lnTo>
                  <a:pt x="71157" y="64643"/>
                </a:lnTo>
                <a:close/>
              </a:path>
              <a:path w="78104" h="155575">
                <a:moveTo>
                  <a:pt x="26035" y="64643"/>
                </a:moveTo>
                <a:lnTo>
                  <a:pt x="25908" y="77597"/>
                </a:lnTo>
                <a:lnTo>
                  <a:pt x="51815" y="77851"/>
                </a:lnTo>
                <a:lnTo>
                  <a:pt x="51942" y="64897"/>
                </a:lnTo>
                <a:lnTo>
                  <a:pt x="26035" y="64643"/>
                </a:lnTo>
                <a:close/>
              </a:path>
              <a:path w="78104" h="155575">
                <a:moveTo>
                  <a:pt x="39624" y="0"/>
                </a:moveTo>
                <a:lnTo>
                  <a:pt x="0" y="77343"/>
                </a:lnTo>
                <a:lnTo>
                  <a:pt x="25908" y="77597"/>
                </a:lnTo>
                <a:lnTo>
                  <a:pt x="26035" y="64643"/>
                </a:lnTo>
                <a:lnTo>
                  <a:pt x="71157" y="64643"/>
                </a:lnTo>
                <a:lnTo>
                  <a:pt x="39624" y="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362200" y="3404615"/>
            <a:ext cx="304800" cy="304800"/>
          </a:xfrm>
          <a:prstGeom prst="rect">
            <a:avLst/>
          </a:prstGeom>
          <a:ln w="3175">
            <a:solidFill>
              <a:srgbClr val="000066"/>
            </a:solidFill>
          </a:ln>
        </p:spPr>
        <p:txBody>
          <a:bodyPr wrap="square" lIns="0" tIns="14604" rIns="0" bIns="0" rtlCol="0" vert="horz">
            <a:spAutoFit/>
          </a:bodyPr>
          <a:lstStyle/>
          <a:p>
            <a:pPr marL="99695">
              <a:lnSpc>
                <a:spcPct val="100000"/>
              </a:lnSpc>
              <a:spcBef>
                <a:spcPts val="114"/>
              </a:spcBef>
            </a:pPr>
            <a:r>
              <a:rPr dirty="0" sz="1600" spc="-5" b="1">
                <a:latin typeface="Calibri"/>
                <a:cs typeface="Calibri"/>
              </a:rPr>
              <a:t>4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667000" y="34046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971800" y="34046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276600" y="34046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581400" y="3404615"/>
            <a:ext cx="304800" cy="304800"/>
          </a:xfrm>
          <a:prstGeom prst="rect">
            <a:avLst/>
          </a:prstGeom>
          <a:solidFill>
            <a:srgbClr val="BEBEBE"/>
          </a:solidFill>
          <a:ln w="3175">
            <a:solidFill>
              <a:srgbClr val="000066"/>
            </a:solidFill>
          </a:ln>
        </p:spPr>
        <p:txBody>
          <a:bodyPr wrap="square" lIns="0" tIns="14604" rIns="0" bIns="0" rtlCol="0" vert="horz">
            <a:spAutoFit/>
          </a:bodyPr>
          <a:lstStyle/>
          <a:p>
            <a:pPr marL="99695">
              <a:lnSpc>
                <a:spcPct val="100000"/>
              </a:lnSpc>
              <a:spcBef>
                <a:spcPts val="114"/>
              </a:spcBef>
            </a:pPr>
            <a:r>
              <a:rPr dirty="0" sz="1600" spc="-5" b="1">
                <a:latin typeface="Calibri"/>
                <a:cs typeface="Calibri"/>
              </a:rPr>
              <a:t>4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886200" y="34046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886200" y="34046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91000" y="34046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91000" y="34046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495800" y="34046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495800" y="34046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629400" y="34046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629400" y="34046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6629400" y="3408679"/>
            <a:ext cx="6096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02235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2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934200" y="34046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934200" y="34046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728211" y="3154679"/>
            <a:ext cx="1225550" cy="253365"/>
          </a:xfrm>
          <a:custGeom>
            <a:avLst/>
            <a:gdLst/>
            <a:ahLst/>
            <a:cxnLst/>
            <a:rect l="l" t="t" r="r" b="b"/>
            <a:pathLst>
              <a:path w="1225550" h="253364">
                <a:moveTo>
                  <a:pt x="615696" y="0"/>
                </a:moveTo>
                <a:lnTo>
                  <a:pt x="576707" y="1397"/>
                </a:lnTo>
                <a:lnTo>
                  <a:pt x="537845" y="5334"/>
                </a:lnTo>
                <a:lnTo>
                  <a:pt x="498855" y="11684"/>
                </a:lnTo>
                <a:lnTo>
                  <a:pt x="460121" y="20066"/>
                </a:lnTo>
                <a:lnTo>
                  <a:pt x="421513" y="30607"/>
                </a:lnTo>
                <a:lnTo>
                  <a:pt x="382904" y="42925"/>
                </a:lnTo>
                <a:lnTo>
                  <a:pt x="344424" y="57023"/>
                </a:lnTo>
                <a:lnTo>
                  <a:pt x="305942" y="72517"/>
                </a:lnTo>
                <a:lnTo>
                  <a:pt x="267588" y="89281"/>
                </a:lnTo>
                <a:lnTo>
                  <a:pt x="229235" y="107315"/>
                </a:lnTo>
                <a:lnTo>
                  <a:pt x="190880" y="126365"/>
                </a:lnTo>
                <a:lnTo>
                  <a:pt x="152653" y="146177"/>
                </a:lnTo>
                <a:lnTo>
                  <a:pt x="114426" y="166624"/>
                </a:lnTo>
                <a:lnTo>
                  <a:pt x="76200" y="187579"/>
                </a:lnTo>
                <a:lnTo>
                  <a:pt x="0" y="230250"/>
                </a:lnTo>
                <a:lnTo>
                  <a:pt x="12700" y="252857"/>
                </a:lnTo>
                <a:lnTo>
                  <a:pt x="88900" y="210185"/>
                </a:lnTo>
                <a:lnTo>
                  <a:pt x="126873" y="189357"/>
                </a:lnTo>
                <a:lnTo>
                  <a:pt x="164846" y="169037"/>
                </a:lnTo>
                <a:lnTo>
                  <a:pt x="202818" y="149479"/>
                </a:lnTo>
                <a:lnTo>
                  <a:pt x="240664" y="130556"/>
                </a:lnTo>
                <a:lnTo>
                  <a:pt x="278511" y="112775"/>
                </a:lnTo>
                <a:lnTo>
                  <a:pt x="316357" y="96266"/>
                </a:lnTo>
                <a:lnTo>
                  <a:pt x="354075" y="81025"/>
                </a:lnTo>
                <a:lnTo>
                  <a:pt x="391795" y="67310"/>
                </a:lnTo>
                <a:lnTo>
                  <a:pt x="429387" y="55245"/>
                </a:lnTo>
                <a:lnTo>
                  <a:pt x="466978" y="45085"/>
                </a:lnTo>
                <a:lnTo>
                  <a:pt x="504443" y="36957"/>
                </a:lnTo>
                <a:lnTo>
                  <a:pt x="560324" y="28829"/>
                </a:lnTo>
                <a:lnTo>
                  <a:pt x="616203" y="25908"/>
                </a:lnTo>
                <a:lnTo>
                  <a:pt x="793078" y="25908"/>
                </a:lnTo>
                <a:lnTo>
                  <a:pt x="771143" y="19939"/>
                </a:lnTo>
                <a:lnTo>
                  <a:pt x="732536" y="11557"/>
                </a:lnTo>
                <a:lnTo>
                  <a:pt x="693674" y="5207"/>
                </a:lnTo>
                <a:lnTo>
                  <a:pt x="654812" y="1397"/>
                </a:lnTo>
                <a:lnTo>
                  <a:pt x="635253" y="254"/>
                </a:lnTo>
                <a:lnTo>
                  <a:pt x="615696" y="0"/>
                </a:lnTo>
                <a:close/>
              </a:path>
              <a:path w="1225550" h="253364">
                <a:moveTo>
                  <a:pt x="1151461" y="214893"/>
                </a:moveTo>
                <a:lnTo>
                  <a:pt x="1138809" y="237490"/>
                </a:lnTo>
                <a:lnTo>
                  <a:pt x="1225550" y="241554"/>
                </a:lnTo>
                <a:lnTo>
                  <a:pt x="1211763" y="221234"/>
                </a:lnTo>
                <a:lnTo>
                  <a:pt x="1162685" y="221234"/>
                </a:lnTo>
                <a:lnTo>
                  <a:pt x="1151461" y="214893"/>
                </a:lnTo>
                <a:close/>
              </a:path>
              <a:path w="1225550" h="253364">
                <a:moveTo>
                  <a:pt x="1164094" y="192331"/>
                </a:moveTo>
                <a:lnTo>
                  <a:pt x="1151461" y="214893"/>
                </a:lnTo>
                <a:lnTo>
                  <a:pt x="1162685" y="221234"/>
                </a:lnTo>
                <a:lnTo>
                  <a:pt x="1175385" y="198628"/>
                </a:lnTo>
                <a:lnTo>
                  <a:pt x="1164094" y="192331"/>
                </a:lnTo>
                <a:close/>
              </a:path>
              <a:path w="1225550" h="253364">
                <a:moveTo>
                  <a:pt x="1176782" y="169672"/>
                </a:moveTo>
                <a:lnTo>
                  <a:pt x="1164094" y="192331"/>
                </a:lnTo>
                <a:lnTo>
                  <a:pt x="1175385" y="198628"/>
                </a:lnTo>
                <a:lnTo>
                  <a:pt x="1162685" y="221234"/>
                </a:lnTo>
                <a:lnTo>
                  <a:pt x="1211763" y="221234"/>
                </a:lnTo>
                <a:lnTo>
                  <a:pt x="1176782" y="169672"/>
                </a:lnTo>
                <a:close/>
              </a:path>
              <a:path w="1225550" h="253364">
                <a:moveTo>
                  <a:pt x="793078" y="25908"/>
                </a:moveTo>
                <a:lnTo>
                  <a:pt x="616203" y="25908"/>
                </a:lnTo>
                <a:lnTo>
                  <a:pt x="634746" y="26162"/>
                </a:lnTo>
                <a:lnTo>
                  <a:pt x="653288" y="27178"/>
                </a:lnTo>
                <a:lnTo>
                  <a:pt x="709295" y="33655"/>
                </a:lnTo>
                <a:lnTo>
                  <a:pt x="765555" y="45212"/>
                </a:lnTo>
                <a:lnTo>
                  <a:pt x="803021" y="55499"/>
                </a:lnTo>
                <a:lnTo>
                  <a:pt x="840613" y="67437"/>
                </a:lnTo>
                <a:lnTo>
                  <a:pt x="878204" y="81280"/>
                </a:lnTo>
                <a:lnTo>
                  <a:pt x="915924" y="96393"/>
                </a:lnTo>
                <a:lnTo>
                  <a:pt x="953642" y="112903"/>
                </a:lnTo>
                <a:lnTo>
                  <a:pt x="991488" y="130683"/>
                </a:lnTo>
                <a:lnTo>
                  <a:pt x="1029335" y="149479"/>
                </a:lnTo>
                <a:lnTo>
                  <a:pt x="1067180" y="169164"/>
                </a:lnTo>
                <a:lnTo>
                  <a:pt x="1105153" y="189484"/>
                </a:lnTo>
                <a:lnTo>
                  <a:pt x="1143127" y="210185"/>
                </a:lnTo>
                <a:lnTo>
                  <a:pt x="1151461" y="214893"/>
                </a:lnTo>
                <a:lnTo>
                  <a:pt x="1164094" y="192331"/>
                </a:lnTo>
                <a:lnTo>
                  <a:pt x="1117346" y="166624"/>
                </a:lnTo>
                <a:lnTo>
                  <a:pt x="1079118" y="146177"/>
                </a:lnTo>
                <a:lnTo>
                  <a:pt x="1040764" y="126365"/>
                </a:lnTo>
                <a:lnTo>
                  <a:pt x="1002411" y="107187"/>
                </a:lnTo>
                <a:lnTo>
                  <a:pt x="964057" y="89154"/>
                </a:lnTo>
                <a:lnTo>
                  <a:pt x="925576" y="72390"/>
                </a:lnTo>
                <a:lnTo>
                  <a:pt x="887095" y="56896"/>
                </a:lnTo>
                <a:lnTo>
                  <a:pt x="848487" y="42799"/>
                </a:lnTo>
                <a:lnTo>
                  <a:pt x="809878" y="30480"/>
                </a:lnTo>
                <a:lnTo>
                  <a:pt x="793078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509011" y="3154679"/>
            <a:ext cx="1225550" cy="253365"/>
          </a:xfrm>
          <a:custGeom>
            <a:avLst/>
            <a:gdLst/>
            <a:ahLst/>
            <a:cxnLst/>
            <a:rect l="l" t="t" r="r" b="b"/>
            <a:pathLst>
              <a:path w="1225550" h="253364">
                <a:moveTo>
                  <a:pt x="615695" y="0"/>
                </a:moveTo>
                <a:lnTo>
                  <a:pt x="576707" y="1397"/>
                </a:lnTo>
                <a:lnTo>
                  <a:pt x="537844" y="5334"/>
                </a:lnTo>
                <a:lnTo>
                  <a:pt x="498856" y="11684"/>
                </a:lnTo>
                <a:lnTo>
                  <a:pt x="460120" y="20066"/>
                </a:lnTo>
                <a:lnTo>
                  <a:pt x="421513" y="30607"/>
                </a:lnTo>
                <a:lnTo>
                  <a:pt x="382905" y="42925"/>
                </a:lnTo>
                <a:lnTo>
                  <a:pt x="344424" y="57023"/>
                </a:lnTo>
                <a:lnTo>
                  <a:pt x="305943" y="72517"/>
                </a:lnTo>
                <a:lnTo>
                  <a:pt x="267588" y="89281"/>
                </a:lnTo>
                <a:lnTo>
                  <a:pt x="229235" y="107315"/>
                </a:lnTo>
                <a:lnTo>
                  <a:pt x="190881" y="126365"/>
                </a:lnTo>
                <a:lnTo>
                  <a:pt x="152654" y="146177"/>
                </a:lnTo>
                <a:lnTo>
                  <a:pt x="114426" y="166624"/>
                </a:lnTo>
                <a:lnTo>
                  <a:pt x="76200" y="187579"/>
                </a:lnTo>
                <a:lnTo>
                  <a:pt x="0" y="230250"/>
                </a:lnTo>
                <a:lnTo>
                  <a:pt x="12700" y="252857"/>
                </a:lnTo>
                <a:lnTo>
                  <a:pt x="88900" y="210185"/>
                </a:lnTo>
                <a:lnTo>
                  <a:pt x="126873" y="189357"/>
                </a:lnTo>
                <a:lnTo>
                  <a:pt x="164845" y="169037"/>
                </a:lnTo>
                <a:lnTo>
                  <a:pt x="202819" y="149479"/>
                </a:lnTo>
                <a:lnTo>
                  <a:pt x="240664" y="130556"/>
                </a:lnTo>
                <a:lnTo>
                  <a:pt x="278511" y="112775"/>
                </a:lnTo>
                <a:lnTo>
                  <a:pt x="316356" y="96266"/>
                </a:lnTo>
                <a:lnTo>
                  <a:pt x="354075" y="81025"/>
                </a:lnTo>
                <a:lnTo>
                  <a:pt x="391794" y="67310"/>
                </a:lnTo>
                <a:lnTo>
                  <a:pt x="429387" y="55245"/>
                </a:lnTo>
                <a:lnTo>
                  <a:pt x="466979" y="45085"/>
                </a:lnTo>
                <a:lnTo>
                  <a:pt x="504444" y="36957"/>
                </a:lnTo>
                <a:lnTo>
                  <a:pt x="560324" y="28829"/>
                </a:lnTo>
                <a:lnTo>
                  <a:pt x="616204" y="25908"/>
                </a:lnTo>
                <a:lnTo>
                  <a:pt x="793078" y="25908"/>
                </a:lnTo>
                <a:lnTo>
                  <a:pt x="771143" y="19939"/>
                </a:lnTo>
                <a:lnTo>
                  <a:pt x="732536" y="11557"/>
                </a:lnTo>
                <a:lnTo>
                  <a:pt x="693674" y="5207"/>
                </a:lnTo>
                <a:lnTo>
                  <a:pt x="654812" y="1397"/>
                </a:lnTo>
                <a:lnTo>
                  <a:pt x="635254" y="254"/>
                </a:lnTo>
                <a:lnTo>
                  <a:pt x="615695" y="0"/>
                </a:lnTo>
                <a:close/>
              </a:path>
              <a:path w="1225550" h="253364">
                <a:moveTo>
                  <a:pt x="1151461" y="214893"/>
                </a:moveTo>
                <a:lnTo>
                  <a:pt x="1138809" y="237490"/>
                </a:lnTo>
                <a:lnTo>
                  <a:pt x="1225550" y="241554"/>
                </a:lnTo>
                <a:lnTo>
                  <a:pt x="1211763" y="221234"/>
                </a:lnTo>
                <a:lnTo>
                  <a:pt x="1162685" y="221234"/>
                </a:lnTo>
                <a:lnTo>
                  <a:pt x="1151461" y="214893"/>
                </a:lnTo>
                <a:close/>
              </a:path>
              <a:path w="1225550" h="253364">
                <a:moveTo>
                  <a:pt x="1164094" y="192331"/>
                </a:moveTo>
                <a:lnTo>
                  <a:pt x="1151461" y="214893"/>
                </a:lnTo>
                <a:lnTo>
                  <a:pt x="1162685" y="221234"/>
                </a:lnTo>
                <a:lnTo>
                  <a:pt x="1175385" y="198628"/>
                </a:lnTo>
                <a:lnTo>
                  <a:pt x="1164094" y="192331"/>
                </a:lnTo>
                <a:close/>
              </a:path>
              <a:path w="1225550" h="253364">
                <a:moveTo>
                  <a:pt x="1176782" y="169672"/>
                </a:moveTo>
                <a:lnTo>
                  <a:pt x="1164094" y="192331"/>
                </a:lnTo>
                <a:lnTo>
                  <a:pt x="1175385" y="198628"/>
                </a:lnTo>
                <a:lnTo>
                  <a:pt x="1162685" y="221234"/>
                </a:lnTo>
                <a:lnTo>
                  <a:pt x="1211763" y="221234"/>
                </a:lnTo>
                <a:lnTo>
                  <a:pt x="1176782" y="169672"/>
                </a:lnTo>
                <a:close/>
              </a:path>
              <a:path w="1225550" h="253364">
                <a:moveTo>
                  <a:pt x="793078" y="25908"/>
                </a:moveTo>
                <a:lnTo>
                  <a:pt x="616204" y="25908"/>
                </a:lnTo>
                <a:lnTo>
                  <a:pt x="634745" y="26162"/>
                </a:lnTo>
                <a:lnTo>
                  <a:pt x="653288" y="27178"/>
                </a:lnTo>
                <a:lnTo>
                  <a:pt x="709294" y="33655"/>
                </a:lnTo>
                <a:lnTo>
                  <a:pt x="765555" y="45212"/>
                </a:lnTo>
                <a:lnTo>
                  <a:pt x="803021" y="55499"/>
                </a:lnTo>
                <a:lnTo>
                  <a:pt x="840613" y="67437"/>
                </a:lnTo>
                <a:lnTo>
                  <a:pt x="878204" y="81280"/>
                </a:lnTo>
                <a:lnTo>
                  <a:pt x="915924" y="96393"/>
                </a:lnTo>
                <a:lnTo>
                  <a:pt x="953642" y="112903"/>
                </a:lnTo>
                <a:lnTo>
                  <a:pt x="991488" y="130683"/>
                </a:lnTo>
                <a:lnTo>
                  <a:pt x="1029335" y="149479"/>
                </a:lnTo>
                <a:lnTo>
                  <a:pt x="1067180" y="169164"/>
                </a:lnTo>
                <a:lnTo>
                  <a:pt x="1105153" y="189484"/>
                </a:lnTo>
                <a:lnTo>
                  <a:pt x="1143127" y="210185"/>
                </a:lnTo>
                <a:lnTo>
                  <a:pt x="1151461" y="214893"/>
                </a:lnTo>
                <a:lnTo>
                  <a:pt x="1164094" y="192331"/>
                </a:lnTo>
                <a:lnTo>
                  <a:pt x="1117346" y="166624"/>
                </a:lnTo>
                <a:lnTo>
                  <a:pt x="1079118" y="146177"/>
                </a:lnTo>
                <a:lnTo>
                  <a:pt x="1040764" y="126365"/>
                </a:lnTo>
                <a:lnTo>
                  <a:pt x="1002411" y="107187"/>
                </a:lnTo>
                <a:lnTo>
                  <a:pt x="964057" y="89154"/>
                </a:lnTo>
                <a:lnTo>
                  <a:pt x="925576" y="72390"/>
                </a:lnTo>
                <a:lnTo>
                  <a:pt x="887095" y="56896"/>
                </a:lnTo>
                <a:lnTo>
                  <a:pt x="848487" y="42799"/>
                </a:lnTo>
                <a:lnTo>
                  <a:pt x="809878" y="30480"/>
                </a:lnTo>
                <a:lnTo>
                  <a:pt x="793078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35" name="object 35"/>
          <p:cNvGraphicFramePr>
            <a:graphicFrameLocks noGrp="1"/>
          </p:cNvGraphicFramePr>
          <p:nvPr/>
        </p:nvGraphicFramePr>
        <p:xfrm>
          <a:off x="2360676" y="2412492"/>
          <a:ext cx="4881880" cy="307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92100"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159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66"/>
                      </a:solidFill>
                      <a:prstDash val="solid"/>
                    </a:lnL>
                    <a:lnR w="3175">
                      <a:solidFill>
                        <a:srgbClr val="000066"/>
                      </a:solidFill>
                      <a:prstDash val="solid"/>
                    </a:lnR>
                    <a:lnT w="3175">
                      <a:solidFill>
                        <a:srgbClr val="000066"/>
                      </a:solidFill>
                      <a:prstDash val="solid"/>
                    </a:lnT>
                    <a:lnB w="3175">
                      <a:solidFill>
                        <a:srgbClr val="000066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36" name="object 36"/>
          <p:cNvSpPr/>
          <p:nvPr/>
        </p:nvSpPr>
        <p:spPr>
          <a:xfrm>
            <a:off x="2509011" y="2164079"/>
            <a:ext cx="1225550" cy="253365"/>
          </a:xfrm>
          <a:custGeom>
            <a:avLst/>
            <a:gdLst/>
            <a:ahLst/>
            <a:cxnLst/>
            <a:rect l="l" t="t" r="r" b="b"/>
            <a:pathLst>
              <a:path w="1225550" h="253364">
                <a:moveTo>
                  <a:pt x="615695" y="0"/>
                </a:moveTo>
                <a:lnTo>
                  <a:pt x="576707" y="1397"/>
                </a:lnTo>
                <a:lnTo>
                  <a:pt x="537844" y="5334"/>
                </a:lnTo>
                <a:lnTo>
                  <a:pt x="498856" y="11684"/>
                </a:lnTo>
                <a:lnTo>
                  <a:pt x="460120" y="20066"/>
                </a:lnTo>
                <a:lnTo>
                  <a:pt x="421513" y="30607"/>
                </a:lnTo>
                <a:lnTo>
                  <a:pt x="382905" y="42925"/>
                </a:lnTo>
                <a:lnTo>
                  <a:pt x="344424" y="57023"/>
                </a:lnTo>
                <a:lnTo>
                  <a:pt x="305943" y="72517"/>
                </a:lnTo>
                <a:lnTo>
                  <a:pt x="267588" y="89281"/>
                </a:lnTo>
                <a:lnTo>
                  <a:pt x="229235" y="107315"/>
                </a:lnTo>
                <a:lnTo>
                  <a:pt x="190881" y="126365"/>
                </a:lnTo>
                <a:lnTo>
                  <a:pt x="152654" y="146177"/>
                </a:lnTo>
                <a:lnTo>
                  <a:pt x="114426" y="166624"/>
                </a:lnTo>
                <a:lnTo>
                  <a:pt x="76200" y="187579"/>
                </a:lnTo>
                <a:lnTo>
                  <a:pt x="0" y="230250"/>
                </a:lnTo>
                <a:lnTo>
                  <a:pt x="12700" y="252857"/>
                </a:lnTo>
                <a:lnTo>
                  <a:pt x="88900" y="210185"/>
                </a:lnTo>
                <a:lnTo>
                  <a:pt x="126873" y="189357"/>
                </a:lnTo>
                <a:lnTo>
                  <a:pt x="164845" y="169037"/>
                </a:lnTo>
                <a:lnTo>
                  <a:pt x="202819" y="149479"/>
                </a:lnTo>
                <a:lnTo>
                  <a:pt x="240664" y="130556"/>
                </a:lnTo>
                <a:lnTo>
                  <a:pt x="278511" y="112775"/>
                </a:lnTo>
                <a:lnTo>
                  <a:pt x="316356" y="96266"/>
                </a:lnTo>
                <a:lnTo>
                  <a:pt x="354075" y="81025"/>
                </a:lnTo>
                <a:lnTo>
                  <a:pt x="391794" y="67310"/>
                </a:lnTo>
                <a:lnTo>
                  <a:pt x="429387" y="55245"/>
                </a:lnTo>
                <a:lnTo>
                  <a:pt x="466979" y="45085"/>
                </a:lnTo>
                <a:lnTo>
                  <a:pt x="504444" y="36957"/>
                </a:lnTo>
                <a:lnTo>
                  <a:pt x="560324" y="28829"/>
                </a:lnTo>
                <a:lnTo>
                  <a:pt x="616204" y="25908"/>
                </a:lnTo>
                <a:lnTo>
                  <a:pt x="793078" y="25908"/>
                </a:lnTo>
                <a:lnTo>
                  <a:pt x="771143" y="19939"/>
                </a:lnTo>
                <a:lnTo>
                  <a:pt x="732536" y="11557"/>
                </a:lnTo>
                <a:lnTo>
                  <a:pt x="693674" y="5207"/>
                </a:lnTo>
                <a:lnTo>
                  <a:pt x="654812" y="1397"/>
                </a:lnTo>
                <a:lnTo>
                  <a:pt x="635254" y="254"/>
                </a:lnTo>
                <a:lnTo>
                  <a:pt x="615695" y="0"/>
                </a:lnTo>
                <a:close/>
              </a:path>
              <a:path w="1225550" h="253364">
                <a:moveTo>
                  <a:pt x="1151461" y="214893"/>
                </a:moveTo>
                <a:lnTo>
                  <a:pt x="1138809" y="237490"/>
                </a:lnTo>
                <a:lnTo>
                  <a:pt x="1225550" y="241554"/>
                </a:lnTo>
                <a:lnTo>
                  <a:pt x="1211763" y="221234"/>
                </a:lnTo>
                <a:lnTo>
                  <a:pt x="1162685" y="221234"/>
                </a:lnTo>
                <a:lnTo>
                  <a:pt x="1151461" y="214893"/>
                </a:lnTo>
                <a:close/>
              </a:path>
              <a:path w="1225550" h="253364">
                <a:moveTo>
                  <a:pt x="1164094" y="192331"/>
                </a:moveTo>
                <a:lnTo>
                  <a:pt x="1151461" y="214893"/>
                </a:lnTo>
                <a:lnTo>
                  <a:pt x="1162685" y="221234"/>
                </a:lnTo>
                <a:lnTo>
                  <a:pt x="1175385" y="198628"/>
                </a:lnTo>
                <a:lnTo>
                  <a:pt x="1164094" y="192331"/>
                </a:lnTo>
                <a:close/>
              </a:path>
              <a:path w="1225550" h="253364">
                <a:moveTo>
                  <a:pt x="1176782" y="169672"/>
                </a:moveTo>
                <a:lnTo>
                  <a:pt x="1164094" y="192331"/>
                </a:lnTo>
                <a:lnTo>
                  <a:pt x="1175385" y="198628"/>
                </a:lnTo>
                <a:lnTo>
                  <a:pt x="1162685" y="221234"/>
                </a:lnTo>
                <a:lnTo>
                  <a:pt x="1211763" y="221234"/>
                </a:lnTo>
                <a:lnTo>
                  <a:pt x="1176782" y="169672"/>
                </a:lnTo>
                <a:close/>
              </a:path>
              <a:path w="1225550" h="253364">
                <a:moveTo>
                  <a:pt x="793078" y="25908"/>
                </a:moveTo>
                <a:lnTo>
                  <a:pt x="616204" y="25908"/>
                </a:lnTo>
                <a:lnTo>
                  <a:pt x="634745" y="26162"/>
                </a:lnTo>
                <a:lnTo>
                  <a:pt x="653288" y="27178"/>
                </a:lnTo>
                <a:lnTo>
                  <a:pt x="709294" y="33655"/>
                </a:lnTo>
                <a:lnTo>
                  <a:pt x="765555" y="45212"/>
                </a:lnTo>
                <a:lnTo>
                  <a:pt x="803021" y="55499"/>
                </a:lnTo>
                <a:lnTo>
                  <a:pt x="840613" y="67437"/>
                </a:lnTo>
                <a:lnTo>
                  <a:pt x="878204" y="81280"/>
                </a:lnTo>
                <a:lnTo>
                  <a:pt x="915924" y="96393"/>
                </a:lnTo>
                <a:lnTo>
                  <a:pt x="953642" y="112903"/>
                </a:lnTo>
                <a:lnTo>
                  <a:pt x="991488" y="130683"/>
                </a:lnTo>
                <a:lnTo>
                  <a:pt x="1029335" y="149479"/>
                </a:lnTo>
                <a:lnTo>
                  <a:pt x="1067180" y="169164"/>
                </a:lnTo>
                <a:lnTo>
                  <a:pt x="1105153" y="189484"/>
                </a:lnTo>
                <a:lnTo>
                  <a:pt x="1143127" y="210185"/>
                </a:lnTo>
                <a:lnTo>
                  <a:pt x="1151461" y="214893"/>
                </a:lnTo>
                <a:lnTo>
                  <a:pt x="1164094" y="192331"/>
                </a:lnTo>
                <a:lnTo>
                  <a:pt x="1117346" y="166624"/>
                </a:lnTo>
                <a:lnTo>
                  <a:pt x="1079118" y="146177"/>
                </a:lnTo>
                <a:lnTo>
                  <a:pt x="1040764" y="126365"/>
                </a:lnTo>
                <a:lnTo>
                  <a:pt x="1002411" y="107187"/>
                </a:lnTo>
                <a:lnTo>
                  <a:pt x="964057" y="89154"/>
                </a:lnTo>
                <a:lnTo>
                  <a:pt x="925576" y="72390"/>
                </a:lnTo>
                <a:lnTo>
                  <a:pt x="887095" y="56896"/>
                </a:lnTo>
                <a:lnTo>
                  <a:pt x="848487" y="42799"/>
                </a:lnTo>
                <a:lnTo>
                  <a:pt x="809878" y="30480"/>
                </a:lnTo>
                <a:lnTo>
                  <a:pt x="793078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105400" y="34046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410200" y="34046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715000" y="34046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324600" y="34046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4800600" y="3404615"/>
            <a:ext cx="304800" cy="304800"/>
          </a:xfrm>
          <a:prstGeom prst="rect">
            <a:avLst/>
          </a:prstGeom>
          <a:ln w="3175">
            <a:solidFill>
              <a:srgbClr val="000066"/>
            </a:solidFill>
          </a:ln>
        </p:spPr>
        <p:txBody>
          <a:bodyPr wrap="square" lIns="0" tIns="14604" rIns="0" bIns="0" rtlCol="0" vert="horz">
            <a:spAutoFit/>
          </a:bodyPr>
          <a:lstStyle/>
          <a:p>
            <a:pPr marL="100330">
              <a:lnSpc>
                <a:spcPct val="100000"/>
              </a:lnSpc>
              <a:spcBef>
                <a:spcPts val="114"/>
              </a:spcBef>
            </a:pPr>
            <a:r>
              <a:rPr dirty="0" sz="1600" spc="-5" b="1">
                <a:latin typeface="Calibri"/>
                <a:cs typeface="Calibri"/>
              </a:rPr>
              <a:t>6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019800" y="3404615"/>
            <a:ext cx="304800" cy="304800"/>
          </a:xfrm>
          <a:prstGeom prst="rect">
            <a:avLst/>
          </a:prstGeom>
          <a:ln w="3175">
            <a:solidFill>
              <a:srgbClr val="000066"/>
            </a:solidFill>
          </a:ln>
        </p:spPr>
        <p:txBody>
          <a:bodyPr wrap="square" lIns="0" tIns="22225" rIns="0" bIns="0" rtlCol="0" vert="horz">
            <a:spAutoFit/>
          </a:bodyPr>
          <a:lstStyle/>
          <a:p>
            <a:pPr marL="99695">
              <a:lnSpc>
                <a:spcPct val="100000"/>
              </a:lnSpc>
              <a:spcBef>
                <a:spcPts val="175"/>
              </a:spcBef>
            </a:pPr>
            <a:r>
              <a:rPr dirty="0" sz="1600" spc="-5" b="1">
                <a:latin typeface="Calibri"/>
                <a:cs typeface="Calibri"/>
              </a:rPr>
              <a:t>2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4873497" y="3154679"/>
            <a:ext cx="1909445" cy="254000"/>
          </a:xfrm>
          <a:custGeom>
            <a:avLst/>
            <a:gdLst/>
            <a:ahLst/>
            <a:cxnLst/>
            <a:rect l="l" t="t" r="r" b="b"/>
            <a:pathLst>
              <a:path w="1909445" h="254000">
                <a:moveTo>
                  <a:pt x="1012571" y="0"/>
                </a:moveTo>
                <a:lnTo>
                  <a:pt x="952118" y="1397"/>
                </a:lnTo>
                <a:lnTo>
                  <a:pt x="891159" y="5207"/>
                </a:lnTo>
                <a:lnTo>
                  <a:pt x="829563" y="11430"/>
                </a:lnTo>
                <a:lnTo>
                  <a:pt x="767588" y="19812"/>
                </a:lnTo>
                <a:lnTo>
                  <a:pt x="705103" y="30225"/>
                </a:lnTo>
                <a:lnTo>
                  <a:pt x="642238" y="42545"/>
                </a:lnTo>
                <a:lnTo>
                  <a:pt x="579119" y="56515"/>
                </a:lnTo>
                <a:lnTo>
                  <a:pt x="515619" y="71882"/>
                </a:lnTo>
                <a:lnTo>
                  <a:pt x="451738" y="88646"/>
                </a:lnTo>
                <a:lnTo>
                  <a:pt x="387730" y="106553"/>
                </a:lnTo>
                <a:lnTo>
                  <a:pt x="323341" y="125475"/>
                </a:lnTo>
                <a:lnTo>
                  <a:pt x="258825" y="145287"/>
                </a:lnTo>
                <a:lnTo>
                  <a:pt x="0" y="229235"/>
                </a:lnTo>
                <a:lnTo>
                  <a:pt x="8127" y="253873"/>
                </a:lnTo>
                <a:lnTo>
                  <a:pt x="202311" y="190373"/>
                </a:lnTo>
                <a:lnTo>
                  <a:pt x="330962" y="150368"/>
                </a:lnTo>
                <a:lnTo>
                  <a:pt x="394969" y="131445"/>
                </a:lnTo>
                <a:lnTo>
                  <a:pt x="458724" y="113537"/>
                </a:lnTo>
                <a:lnTo>
                  <a:pt x="522224" y="96900"/>
                </a:lnTo>
                <a:lnTo>
                  <a:pt x="585215" y="81661"/>
                </a:lnTo>
                <a:lnTo>
                  <a:pt x="647826" y="67818"/>
                </a:lnTo>
                <a:lnTo>
                  <a:pt x="710056" y="55625"/>
                </a:lnTo>
                <a:lnTo>
                  <a:pt x="771778" y="45339"/>
                </a:lnTo>
                <a:lnTo>
                  <a:pt x="832992" y="37084"/>
                </a:lnTo>
                <a:lnTo>
                  <a:pt x="893572" y="30987"/>
                </a:lnTo>
                <a:lnTo>
                  <a:pt x="953515" y="27178"/>
                </a:lnTo>
                <a:lnTo>
                  <a:pt x="1281451" y="25908"/>
                </a:lnTo>
                <a:lnTo>
                  <a:pt x="1247775" y="19812"/>
                </a:lnTo>
                <a:lnTo>
                  <a:pt x="1189989" y="11430"/>
                </a:lnTo>
                <a:lnTo>
                  <a:pt x="1131442" y="5207"/>
                </a:lnTo>
                <a:lnTo>
                  <a:pt x="1072388" y="1397"/>
                </a:lnTo>
                <a:lnTo>
                  <a:pt x="1042542" y="254"/>
                </a:lnTo>
                <a:lnTo>
                  <a:pt x="1012571" y="0"/>
                </a:lnTo>
                <a:close/>
              </a:path>
              <a:path w="1909445" h="254000">
                <a:moveTo>
                  <a:pt x="1831949" y="225129"/>
                </a:moveTo>
                <a:lnTo>
                  <a:pt x="1822450" y="249300"/>
                </a:lnTo>
                <a:lnTo>
                  <a:pt x="1909063" y="241554"/>
                </a:lnTo>
                <a:lnTo>
                  <a:pt x="1898550" y="229870"/>
                </a:lnTo>
                <a:lnTo>
                  <a:pt x="1844040" y="229870"/>
                </a:lnTo>
                <a:lnTo>
                  <a:pt x="1831949" y="225129"/>
                </a:lnTo>
                <a:close/>
              </a:path>
              <a:path w="1909445" h="254000">
                <a:moveTo>
                  <a:pt x="1841400" y="201077"/>
                </a:moveTo>
                <a:lnTo>
                  <a:pt x="1831949" y="225129"/>
                </a:lnTo>
                <a:lnTo>
                  <a:pt x="1844040" y="229870"/>
                </a:lnTo>
                <a:lnTo>
                  <a:pt x="1853565" y="205867"/>
                </a:lnTo>
                <a:lnTo>
                  <a:pt x="1841400" y="201077"/>
                </a:lnTo>
                <a:close/>
              </a:path>
              <a:path w="1909445" h="254000">
                <a:moveTo>
                  <a:pt x="1850898" y="176911"/>
                </a:moveTo>
                <a:lnTo>
                  <a:pt x="1841400" y="201077"/>
                </a:lnTo>
                <a:lnTo>
                  <a:pt x="1853565" y="205867"/>
                </a:lnTo>
                <a:lnTo>
                  <a:pt x="1844040" y="229870"/>
                </a:lnTo>
                <a:lnTo>
                  <a:pt x="1898550" y="229870"/>
                </a:lnTo>
                <a:lnTo>
                  <a:pt x="1850898" y="176911"/>
                </a:lnTo>
                <a:close/>
              </a:path>
              <a:path w="1909445" h="254000">
                <a:moveTo>
                  <a:pt x="1281451" y="25908"/>
                </a:moveTo>
                <a:lnTo>
                  <a:pt x="1012825" y="25908"/>
                </a:lnTo>
                <a:lnTo>
                  <a:pt x="1042288" y="26162"/>
                </a:lnTo>
                <a:lnTo>
                  <a:pt x="1071499" y="27178"/>
                </a:lnTo>
                <a:lnTo>
                  <a:pt x="1129538" y="30987"/>
                </a:lnTo>
                <a:lnTo>
                  <a:pt x="1186941" y="37211"/>
                </a:lnTo>
                <a:lnTo>
                  <a:pt x="1244091" y="45339"/>
                </a:lnTo>
                <a:lnTo>
                  <a:pt x="1300606" y="55753"/>
                </a:lnTo>
                <a:lnTo>
                  <a:pt x="1356740" y="67818"/>
                </a:lnTo>
                <a:lnTo>
                  <a:pt x="1412493" y="81661"/>
                </a:lnTo>
                <a:lnTo>
                  <a:pt x="1467992" y="96900"/>
                </a:lnTo>
                <a:lnTo>
                  <a:pt x="1523111" y="113411"/>
                </a:lnTo>
                <a:lnTo>
                  <a:pt x="1577975" y="131318"/>
                </a:lnTo>
                <a:lnTo>
                  <a:pt x="1632584" y="150114"/>
                </a:lnTo>
                <a:lnTo>
                  <a:pt x="1687068" y="169799"/>
                </a:lnTo>
                <a:lnTo>
                  <a:pt x="1741551" y="190119"/>
                </a:lnTo>
                <a:lnTo>
                  <a:pt x="1831949" y="225129"/>
                </a:lnTo>
                <a:lnTo>
                  <a:pt x="1841400" y="201077"/>
                </a:lnTo>
                <a:lnTo>
                  <a:pt x="1750568" y="165862"/>
                </a:lnTo>
                <a:lnTo>
                  <a:pt x="1695957" y="145415"/>
                </a:lnTo>
                <a:lnTo>
                  <a:pt x="1641094" y="125730"/>
                </a:lnTo>
                <a:lnTo>
                  <a:pt x="1585976" y="106680"/>
                </a:lnTo>
                <a:lnTo>
                  <a:pt x="1530603" y="88646"/>
                </a:lnTo>
                <a:lnTo>
                  <a:pt x="1474851" y="71882"/>
                </a:lnTo>
                <a:lnTo>
                  <a:pt x="1418716" y="56515"/>
                </a:lnTo>
                <a:lnTo>
                  <a:pt x="1362202" y="42545"/>
                </a:lnTo>
                <a:lnTo>
                  <a:pt x="1305305" y="30225"/>
                </a:lnTo>
                <a:lnTo>
                  <a:pt x="1281451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7623809" y="2552826"/>
            <a:ext cx="899794" cy="635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000" b="1" i="1">
                <a:solidFill>
                  <a:srgbClr val="C00000"/>
                </a:solidFill>
                <a:latin typeface="Calibri"/>
                <a:cs typeface="Calibri"/>
              </a:rPr>
              <a:t>logi</a:t>
            </a:r>
            <a:r>
              <a:rPr dirty="0" sz="2000" spc="-15" b="1" i="1">
                <a:solidFill>
                  <a:srgbClr val="C00000"/>
                </a:solidFill>
                <a:latin typeface="Calibri"/>
                <a:cs typeface="Calibri"/>
              </a:rPr>
              <a:t>c</a:t>
            </a:r>
            <a:r>
              <a:rPr dirty="0" sz="2000" b="1" i="1">
                <a:solidFill>
                  <a:srgbClr val="C00000"/>
                </a:solidFill>
                <a:latin typeface="Calibri"/>
                <a:cs typeface="Calibri"/>
              </a:rPr>
              <a:t>al</a:t>
            </a:r>
            <a:r>
              <a:rPr dirty="0" sz="2000" spc="-20" b="1" i="1">
                <a:solidFill>
                  <a:srgbClr val="C00000"/>
                </a:solidFill>
                <a:latin typeface="Calibri"/>
                <a:cs typeface="Calibri"/>
              </a:rPr>
              <a:t>l</a:t>
            </a:r>
            <a:r>
              <a:rPr dirty="0" sz="2000" b="1" i="1">
                <a:solidFill>
                  <a:srgbClr val="C00000"/>
                </a:solidFill>
                <a:latin typeface="Calibri"/>
                <a:cs typeface="Calibri"/>
              </a:rPr>
              <a:t>y </a:t>
            </a:r>
            <a:r>
              <a:rPr dirty="0" sz="2000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b="1" i="1">
                <a:solidFill>
                  <a:srgbClr val="C00000"/>
                </a:solidFill>
                <a:latin typeface="Calibri"/>
                <a:cs typeface="Calibri"/>
              </a:rPr>
              <a:t>gone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174485" y="2876676"/>
            <a:ext cx="1376045" cy="544830"/>
          </a:xfrm>
          <a:custGeom>
            <a:avLst/>
            <a:gdLst/>
            <a:ahLst/>
            <a:cxnLst/>
            <a:rect l="l" t="t" r="r" b="b"/>
            <a:pathLst>
              <a:path w="1376045" h="544829">
                <a:moveTo>
                  <a:pt x="93725" y="417830"/>
                </a:moveTo>
                <a:lnTo>
                  <a:pt x="84581" y="418719"/>
                </a:lnTo>
                <a:lnTo>
                  <a:pt x="0" y="521843"/>
                </a:lnTo>
                <a:lnTo>
                  <a:pt x="131317" y="544830"/>
                </a:lnTo>
                <a:lnTo>
                  <a:pt x="138811" y="539496"/>
                </a:lnTo>
                <a:lnTo>
                  <a:pt x="141312" y="525399"/>
                </a:lnTo>
                <a:lnTo>
                  <a:pt x="31876" y="525399"/>
                </a:lnTo>
                <a:lnTo>
                  <a:pt x="21843" y="498221"/>
                </a:lnTo>
                <a:lnTo>
                  <a:pt x="72152" y="479566"/>
                </a:lnTo>
                <a:lnTo>
                  <a:pt x="106934" y="437134"/>
                </a:lnTo>
                <a:lnTo>
                  <a:pt x="106044" y="427989"/>
                </a:lnTo>
                <a:lnTo>
                  <a:pt x="99949" y="422910"/>
                </a:lnTo>
                <a:lnTo>
                  <a:pt x="93725" y="417830"/>
                </a:lnTo>
                <a:close/>
              </a:path>
              <a:path w="1376045" h="544829">
                <a:moveTo>
                  <a:pt x="72152" y="479566"/>
                </a:moveTo>
                <a:lnTo>
                  <a:pt x="21843" y="498221"/>
                </a:lnTo>
                <a:lnTo>
                  <a:pt x="31876" y="525399"/>
                </a:lnTo>
                <a:lnTo>
                  <a:pt x="43523" y="521081"/>
                </a:lnTo>
                <a:lnTo>
                  <a:pt x="38100" y="521081"/>
                </a:lnTo>
                <a:lnTo>
                  <a:pt x="29337" y="497586"/>
                </a:lnTo>
                <a:lnTo>
                  <a:pt x="57372" y="497586"/>
                </a:lnTo>
                <a:lnTo>
                  <a:pt x="72152" y="479566"/>
                </a:lnTo>
                <a:close/>
              </a:path>
              <a:path w="1376045" h="544829">
                <a:moveTo>
                  <a:pt x="82086" y="506783"/>
                </a:moveTo>
                <a:lnTo>
                  <a:pt x="31876" y="525399"/>
                </a:lnTo>
                <a:lnTo>
                  <a:pt x="141312" y="525399"/>
                </a:lnTo>
                <a:lnTo>
                  <a:pt x="141604" y="523748"/>
                </a:lnTo>
                <a:lnTo>
                  <a:pt x="136271" y="516255"/>
                </a:lnTo>
                <a:lnTo>
                  <a:pt x="82086" y="506783"/>
                </a:lnTo>
                <a:close/>
              </a:path>
              <a:path w="1376045" h="544829">
                <a:moveTo>
                  <a:pt x="29337" y="497586"/>
                </a:moveTo>
                <a:lnTo>
                  <a:pt x="38100" y="521081"/>
                </a:lnTo>
                <a:lnTo>
                  <a:pt x="53864" y="501862"/>
                </a:lnTo>
                <a:lnTo>
                  <a:pt x="29337" y="497586"/>
                </a:lnTo>
                <a:close/>
              </a:path>
              <a:path w="1376045" h="544829">
                <a:moveTo>
                  <a:pt x="53864" y="501862"/>
                </a:moveTo>
                <a:lnTo>
                  <a:pt x="38100" y="521081"/>
                </a:lnTo>
                <a:lnTo>
                  <a:pt x="43523" y="521081"/>
                </a:lnTo>
                <a:lnTo>
                  <a:pt x="82086" y="506783"/>
                </a:lnTo>
                <a:lnTo>
                  <a:pt x="53864" y="501862"/>
                </a:lnTo>
                <a:close/>
              </a:path>
              <a:path w="1376045" h="544829">
                <a:moveTo>
                  <a:pt x="1365504" y="0"/>
                </a:moveTo>
                <a:lnTo>
                  <a:pt x="72152" y="479566"/>
                </a:lnTo>
                <a:lnTo>
                  <a:pt x="53864" y="501862"/>
                </a:lnTo>
                <a:lnTo>
                  <a:pt x="82086" y="506783"/>
                </a:lnTo>
                <a:lnTo>
                  <a:pt x="1375664" y="27177"/>
                </a:lnTo>
                <a:lnTo>
                  <a:pt x="1365504" y="0"/>
                </a:lnTo>
                <a:close/>
              </a:path>
              <a:path w="1376045" h="544829">
                <a:moveTo>
                  <a:pt x="57372" y="497586"/>
                </a:moveTo>
                <a:lnTo>
                  <a:pt x="29337" y="497586"/>
                </a:lnTo>
                <a:lnTo>
                  <a:pt x="53864" y="501862"/>
                </a:lnTo>
                <a:lnTo>
                  <a:pt x="57372" y="497586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47" name="object 4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9740" y="464566"/>
            <a:ext cx="695261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Implicit List: </a:t>
            </a:r>
            <a:r>
              <a:rPr dirty="0" spc="-5"/>
              <a:t>Bidirectional</a:t>
            </a:r>
            <a:r>
              <a:rPr dirty="0" spc="-25"/>
              <a:t> </a:t>
            </a:r>
            <a:r>
              <a:rPr dirty="0" spc="-5"/>
              <a:t>Coalescing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82904" y="1149693"/>
            <a:ext cx="6986905" cy="1377315"/>
          </a:xfrm>
          <a:prstGeom prst="rect">
            <a:avLst/>
          </a:prstGeom>
        </p:spPr>
        <p:txBody>
          <a:bodyPr wrap="square" lIns="0" tIns="39369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09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Boundary tags</a:t>
            </a:r>
            <a:r>
              <a:rPr dirty="0" sz="2400" spc="-50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[Knuth73]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350"/>
              </a:spcBef>
              <a:buClr>
                <a:srgbClr val="990000"/>
              </a:buClr>
              <a:buSzPct val="108333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1800" spc="-5">
                <a:latin typeface="Calibri"/>
                <a:cs typeface="Calibri"/>
              </a:rPr>
              <a:t>Replicate </a:t>
            </a:r>
            <a:r>
              <a:rPr dirty="0" sz="1800" spc="-10">
                <a:latin typeface="Calibri"/>
                <a:cs typeface="Calibri"/>
              </a:rPr>
              <a:t>size/allocated </a:t>
            </a:r>
            <a:r>
              <a:rPr dirty="0" sz="1800" spc="-5">
                <a:latin typeface="Calibri"/>
                <a:cs typeface="Calibri"/>
              </a:rPr>
              <a:t>word at “bottom” (end) of </a:t>
            </a:r>
            <a:r>
              <a:rPr dirty="0" sz="1800">
                <a:latin typeface="Calibri"/>
                <a:cs typeface="Calibri"/>
              </a:rPr>
              <a:t>free</a:t>
            </a:r>
            <a:r>
              <a:rPr dirty="0" sz="1800" spc="13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blocks</a:t>
            </a:r>
            <a:endParaRPr sz="18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334"/>
              </a:spcBef>
              <a:buClr>
                <a:srgbClr val="990000"/>
              </a:buClr>
              <a:buSzPct val="108333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1800" spc="-5">
                <a:latin typeface="Calibri"/>
                <a:cs typeface="Calibri"/>
              </a:rPr>
              <a:t>Allows us </a:t>
            </a:r>
            <a:r>
              <a:rPr dirty="0" sz="1800">
                <a:latin typeface="Calibri"/>
                <a:cs typeface="Calibri"/>
              </a:rPr>
              <a:t>to </a:t>
            </a:r>
            <a:r>
              <a:rPr dirty="0" sz="1800" spc="-5">
                <a:latin typeface="Calibri"/>
                <a:cs typeface="Calibri"/>
              </a:rPr>
              <a:t>traverse </a:t>
            </a:r>
            <a:r>
              <a:rPr dirty="0" sz="1800">
                <a:latin typeface="Calibri"/>
                <a:cs typeface="Calibri"/>
              </a:rPr>
              <a:t>the </a:t>
            </a:r>
            <a:r>
              <a:rPr dirty="0" sz="1800" spc="-5">
                <a:latin typeface="Calibri"/>
                <a:cs typeface="Calibri"/>
              </a:rPr>
              <a:t>“list” backwards, but requires extra</a:t>
            </a:r>
            <a:r>
              <a:rPr dirty="0" sz="1800" spc="5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space</a:t>
            </a:r>
            <a:endParaRPr sz="18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345"/>
              </a:spcBef>
              <a:buClr>
                <a:srgbClr val="990000"/>
              </a:buClr>
              <a:buSzPct val="108333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1800" spc="-5">
                <a:latin typeface="Calibri"/>
                <a:cs typeface="Calibri"/>
              </a:rPr>
              <a:t>Important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5">
                <a:latin typeface="Calibri"/>
                <a:cs typeface="Calibri"/>
              </a:rPr>
              <a:t>general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technique!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8520" y="4716271"/>
            <a:ext cx="1455420" cy="928369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marL="12700" marR="5080">
              <a:lnSpc>
                <a:spcPts val="2350"/>
              </a:lnSpc>
              <a:spcBef>
                <a:spcPts val="220"/>
              </a:spcBef>
            </a:pPr>
            <a:r>
              <a:rPr dirty="0" sz="2000" spc="-10" b="1" i="1">
                <a:solidFill>
                  <a:srgbClr val="7E7E7E"/>
                </a:solidFill>
                <a:latin typeface="Calibri"/>
                <a:cs typeface="Calibri"/>
              </a:rPr>
              <a:t>Format </a:t>
            </a:r>
            <a:r>
              <a:rPr dirty="0" sz="2000" spc="-5" b="1" i="1">
                <a:solidFill>
                  <a:srgbClr val="7E7E7E"/>
                </a:solidFill>
                <a:latin typeface="Calibri"/>
                <a:cs typeface="Calibri"/>
              </a:rPr>
              <a:t>of  </a:t>
            </a:r>
            <a:r>
              <a:rPr dirty="0" sz="2000" spc="-5" b="1" i="1">
                <a:solidFill>
                  <a:srgbClr val="7E7E7E"/>
                </a:solidFill>
                <a:latin typeface="Calibri"/>
                <a:cs typeface="Calibri"/>
              </a:rPr>
              <a:t>allocated</a:t>
            </a:r>
            <a:r>
              <a:rPr dirty="0" sz="2000" spc="-130" b="1" i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2000" b="1" i="1">
                <a:solidFill>
                  <a:srgbClr val="7E7E7E"/>
                </a:solidFill>
                <a:latin typeface="Calibri"/>
                <a:cs typeface="Calibri"/>
              </a:rPr>
              <a:t>and  </a:t>
            </a:r>
            <a:r>
              <a:rPr dirty="0" sz="2000" spc="-5" b="1" i="1">
                <a:solidFill>
                  <a:srgbClr val="7E7E7E"/>
                </a:solidFill>
                <a:latin typeface="Calibri"/>
                <a:cs typeface="Calibri"/>
              </a:rPr>
              <a:t>free</a:t>
            </a:r>
            <a:r>
              <a:rPr dirty="0" sz="2000" spc="-65" b="1" i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2000" spc="-5" b="1" i="1">
                <a:solidFill>
                  <a:srgbClr val="7E7E7E"/>
                </a:solidFill>
                <a:latin typeface="Calibri"/>
                <a:cs typeface="Calibri"/>
              </a:rPr>
              <a:t>blocks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61279" y="4241038"/>
            <a:ext cx="1812925" cy="50673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12700" marR="5080">
              <a:lnSpc>
                <a:spcPts val="1870"/>
              </a:lnSpc>
              <a:spcBef>
                <a:spcPts val="200"/>
              </a:spcBef>
            </a:pPr>
            <a:r>
              <a:rPr dirty="0" sz="1600" spc="-5" b="1">
                <a:latin typeface="Calibri"/>
                <a:cs typeface="Calibri"/>
              </a:rPr>
              <a:t>a = 1: </a:t>
            </a:r>
            <a:r>
              <a:rPr dirty="0" sz="1600" spc="-10" b="1">
                <a:latin typeface="Calibri"/>
                <a:cs typeface="Calibri"/>
              </a:rPr>
              <a:t>Allocated </a:t>
            </a:r>
            <a:r>
              <a:rPr dirty="0" sz="1600" spc="-5" b="1">
                <a:latin typeface="Calibri"/>
                <a:cs typeface="Calibri"/>
              </a:rPr>
              <a:t>block  a = 0: </a:t>
            </a:r>
            <a:r>
              <a:rPr dirty="0" sz="1600" spc="-10" b="1">
                <a:latin typeface="Calibri"/>
                <a:cs typeface="Calibri"/>
              </a:rPr>
              <a:t>Free</a:t>
            </a:r>
            <a:r>
              <a:rPr dirty="0" sz="1600" spc="-5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block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61279" y="4957317"/>
            <a:ext cx="17132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latin typeface="Calibri"/>
                <a:cs typeface="Calibri"/>
              </a:rPr>
              <a:t>Size: </a:t>
            </a:r>
            <a:r>
              <a:rPr dirty="0" sz="1600" spc="-35" b="1">
                <a:latin typeface="Calibri"/>
                <a:cs typeface="Calibri"/>
              </a:rPr>
              <a:t>Total </a:t>
            </a:r>
            <a:r>
              <a:rPr dirty="0" sz="1600" spc="-5" b="1">
                <a:latin typeface="Calibri"/>
                <a:cs typeface="Calibri"/>
              </a:rPr>
              <a:t>block</a:t>
            </a:r>
            <a:r>
              <a:rPr dirty="0" sz="1600" spc="-45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size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61279" y="5436209"/>
            <a:ext cx="2176145" cy="50673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12700" marR="5080">
              <a:lnSpc>
                <a:spcPts val="1870"/>
              </a:lnSpc>
              <a:spcBef>
                <a:spcPts val="200"/>
              </a:spcBef>
            </a:pPr>
            <a:r>
              <a:rPr dirty="0" sz="1600" spc="-10" b="1">
                <a:latin typeface="Calibri"/>
                <a:cs typeface="Calibri"/>
              </a:rPr>
              <a:t>Payload: </a:t>
            </a:r>
            <a:r>
              <a:rPr dirty="0" sz="1600" spc="-5" b="1">
                <a:latin typeface="Calibri"/>
                <a:cs typeface="Calibri"/>
              </a:rPr>
              <a:t>Application</a:t>
            </a:r>
            <a:r>
              <a:rPr dirty="0" sz="1600" spc="-75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data  (allocated blocks</a:t>
            </a:r>
            <a:r>
              <a:rPr dirty="0" sz="1600" spc="-2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only)</a:t>
            </a:r>
            <a:endParaRPr sz="1600">
              <a:latin typeface="Calibri"/>
              <a:cs typeface="Calibri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3105911" y="4268723"/>
          <a:ext cx="1694814" cy="2056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0457"/>
                <a:gridCol w="305942"/>
              </a:tblGrid>
              <a:tr h="368300">
                <a:tc>
                  <a:txBody>
                    <a:bodyPr/>
                    <a:lstStyle/>
                    <a:p>
                      <a:pPr algn="r" marR="50482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Si</a:t>
                      </a:r>
                      <a:r>
                        <a:rPr dirty="0" sz="1600" spc="-20" b="1">
                          <a:latin typeface="Calibri"/>
                          <a:cs typeface="Calibri"/>
                        </a:rPr>
                        <a:t>z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8894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8894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AEAE"/>
                    </a:solidFill>
                  </a:tcPr>
                </a:tc>
              </a:tr>
              <a:tr h="12573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90855" marR="308610" indent="-173990">
                        <a:lnSpc>
                          <a:spcPts val="1870"/>
                        </a:lnSpc>
                        <a:spcBef>
                          <a:spcPts val="1270"/>
                        </a:spcBef>
                      </a:pPr>
                      <a:r>
                        <a:rPr dirty="0" sz="1600" spc="-15" b="1">
                          <a:latin typeface="Calibri"/>
                          <a:cs typeface="Calibri"/>
                        </a:rPr>
                        <a:t>Payload</a:t>
                      </a:r>
                      <a:r>
                        <a:rPr dirty="0" sz="1600" spc="-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and  padding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5600">
                <a:tc>
                  <a:txBody>
                    <a:bodyPr/>
                    <a:lstStyle/>
                    <a:p>
                      <a:pPr algn="r" marR="50673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Si</a:t>
                      </a:r>
                      <a:r>
                        <a:rPr dirty="0" sz="1600" spc="-20" b="1">
                          <a:latin typeface="Calibri"/>
                          <a:cs typeface="Calibri"/>
                        </a:rPr>
                        <a:t>z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2545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AEAE"/>
                    </a:solidFill>
                  </a:tcPr>
                </a:tc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1380871" y="5928766"/>
            <a:ext cx="1159510" cy="5073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895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Boundary</a:t>
            </a:r>
            <a:r>
              <a:rPr dirty="0" sz="1600" spc="-4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tag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ts val="1895"/>
              </a:lnSpc>
            </a:pPr>
            <a:r>
              <a:rPr dirty="0" sz="1600" spc="-15" b="1">
                <a:latin typeface="Calibri"/>
                <a:cs typeface="Calibri"/>
              </a:rPr>
              <a:t>(footer)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591561" y="6066815"/>
            <a:ext cx="533400" cy="78105"/>
          </a:xfrm>
          <a:custGeom>
            <a:avLst/>
            <a:gdLst/>
            <a:ahLst/>
            <a:cxnLst/>
            <a:rect l="l" t="t" r="r" b="b"/>
            <a:pathLst>
              <a:path w="533400" h="78104">
                <a:moveTo>
                  <a:pt x="455633" y="51817"/>
                </a:moveTo>
                <a:lnTo>
                  <a:pt x="455549" y="77724"/>
                </a:lnTo>
                <a:lnTo>
                  <a:pt x="507679" y="51854"/>
                </a:lnTo>
                <a:lnTo>
                  <a:pt x="468630" y="51854"/>
                </a:lnTo>
                <a:lnTo>
                  <a:pt x="455633" y="51817"/>
                </a:lnTo>
                <a:close/>
              </a:path>
              <a:path w="533400" h="78104">
                <a:moveTo>
                  <a:pt x="455718" y="25909"/>
                </a:moveTo>
                <a:lnTo>
                  <a:pt x="455633" y="51817"/>
                </a:lnTo>
                <a:lnTo>
                  <a:pt x="468630" y="51854"/>
                </a:lnTo>
                <a:lnTo>
                  <a:pt x="468630" y="25946"/>
                </a:lnTo>
                <a:lnTo>
                  <a:pt x="455718" y="25909"/>
                </a:lnTo>
                <a:close/>
              </a:path>
              <a:path w="533400" h="78104">
                <a:moveTo>
                  <a:pt x="455802" y="0"/>
                </a:moveTo>
                <a:lnTo>
                  <a:pt x="455718" y="25909"/>
                </a:lnTo>
                <a:lnTo>
                  <a:pt x="468630" y="25946"/>
                </a:lnTo>
                <a:lnTo>
                  <a:pt x="468630" y="51854"/>
                </a:lnTo>
                <a:lnTo>
                  <a:pt x="507679" y="51854"/>
                </a:lnTo>
                <a:lnTo>
                  <a:pt x="533400" y="39090"/>
                </a:lnTo>
                <a:lnTo>
                  <a:pt x="455802" y="0"/>
                </a:lnTo>
                <a:close/>
              </a:path>
              <a:path w="533400" h="78104">
                <a:moveTo>
                  <a:pt x="0" y="24612"/>
                </a:moveTo>
                <a:lnTo>
                  <a:pt x="0" y="50520"/>
                </a:lnTo>
                <a:lnTo>
                  <a:pt x="455633" y="51817"/>
                </a:lnTo>
                <a:lnTo>
                  <a:pt x="455718" y="25909"/>
                </a:lnTo>
                <a:lnTo>
                  <a:pt x="0" y="246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890011" y="2883407"/>
            <a:ext cx="1225550" cy="253365"/>
          </a:xfrm>
          <a:custGeom>
            <a:avLst/>
            <a:gdLst/>
            <a:ahLst/>
            <a:cxnLst/>
            <a:rect l="l" t="t" r="r" b="b"/>
            <a:pathLst>
              <a:path w="1225550" h="253364">
                <a:moveTo>
                  <a:pt x="615696" y="0"/>
                </a:moveTo>
                <a:lnTo>
                  <a:pt x="576707" y="1396"/>
                </a:lnTo>
                <a:lnTo>
                  <a:pt x="537845" y="5333"/>
                </a:lnTo>
                <a:lnTo>
                  <a:pt x="498855" y="11683"/>
                </a:lnTo>
                <a:lnTo>
                  <a:pt x="460121" y="20065"/>
                </a:lnTo>
                <a:lnTo>
                  <a:pt x="421513" y="30606"/>
                </a:lnTo>
                <a:lnTo>
                  <a:pt x="382904" y="42925"/>
                </a:lnTo>
                <a:lnTo>
                  <a:pt x="344424" y="57022"/>
                </a:lnTo>
                <a:lnTo>
                  <a:pt x="305943" y="72516"/>
                </a:lnTo>
                <a:lnTo>
                  <a:pt x="267588" y="89280"/>
                </a:lnTo>
                <a:lnTo>
                  <a:pt x="229235" y="107314"/>
                </a:lnTo>
                <a:lnTo>
                  <a:pt x="190881" y="126364"/>
                </a:lnTo>
                <a:lnTo>
                  <a:pt x="152654" y="146176"/>
                </a:lnTo>
                <a:lnTo>
                  <a:pt x="114426" y="166624"/>
                </a:lnTo>
                <a:lnTo>
                  <a:pt x="76200" y="187578"/>
                </a:lnTo>
                <a:lnTo>
                  <a:pt x="0" y="230250"/>
                </a:lnTo>
                <a:lnTo>
                  <a:pt x="12700" y="252856"/>
                </a:lnTo>
                <a:lnTo>
                  <a:pt x="88900" y="210184"/>
                </a:lnTo>
                <a:lnTo>
                  <a:pt x="126873" y="189356"/>
                </a:lnTo>
                <a:lnTo>
                  <a:pt x="164845" y="169037"/>
                </a:lnTo>
                <a:lnTo>
                  <a:pt x="202819" y="149478"/>
                </a:lnTo>
                <a:lnTo>
                  <a:pt x="240664" y="130555"/>
                </a:lnTo>
                <a:lnTo>
                  <a:pt x="278511" y="112775"/>
                </a:lnTo>
                <a:lnTo>
                  <a:pt x="316356" y="96265"/>
                </a:lnTo>
                <a:lnTo>
                  <a:pt x="354075" y="81025"/>
                </a:lnTo>
                <a:lnTo>
                  <a:pt x="391795" y="67309"/>
                </a:lnTo>
                <a:lnTo>
                  <a:pt x="429387" y="55244"/>
                </a:lnTo>
                <a:lnTo>
                  <a:pt x="466978" y="45084"/>
                </a:lnTo>
                <a:lnTo>
                  <a:pt x="504443" y="36956"/>
                </a:lnTo>
                <a:lnTo>
                  <a:pt x="560324" y="28828"/>
                </a:lnTo>
                <a:lnTo>
                  <a:pt x="616203" y="25907"/>
                </a:lnTo>
                <a:lnTo>
                  <a:pt x="793078" y="25907"/>
                </a:lnTo>
                <a:lnTo>
                  <a:pt x="771143" y="19938"/>
                </a:lnTo>
                <a:lnTo>
                  <a:pt x="732536" y="11556"/>
                </a:lnTo>
                <a:lnTo>
                  <a:pt x="693674" y="5206"/>
                </a:lnTo>
                <a:lnTo>
                  <a:pt x="654812" y="1396"/>
                </a:lnTo>
                <a:lnTo>
                  <a:pt x="635253" y="253"/>
                </a:lnTo>
                <a:lnTo>
                  <a:pt x="615696" y="0"/>
                </a:lnTo>
                <a:close/>
              </a:path>
              <a:path w="1225550" h="253364">
                <a:moveTo>
                  <a:pt x="1151461" y="214893"/>
                </a:moveTo>
                <a:lnTo>
                  <a:pt x="1138809" y="237489"/>
                </a:lnTo>
                <a:lnTo>
                  <a:pt x="1225550" y="241553"/>
                </a:lnTo>
                <a:lnTo>
                  <a:pt x="1211763" y="221233"/>
                </a:lnTo>
                <a:lnTo>
                  <a:pt x="1162685" y="221233"/>
                </a:lnTo>
                <a:lnTo>
                  <a:pt x="1151461" y="214893"/>
                </a:lnTo>
                <a:close/>
              </a:path>
              <a:path w="1225550" h="253364">
                <a:moveTo>
                  <a:pt x="1164094" y="192331"/>
                </a:moveTo>
                <a:lnTo>
                  <a:pt x="1151461" y="214893"/>
                </a:lnTo>
                <a:lnTo>
                  <a:pt x="1162685" y="221233"/>
                </a:lnTo>
                <a:lnTo>
                  <a:pt x="1175385" y="198627"/>
                </a:lnTo>
                <a:lnTo>
                  <a:pt x="1164094" y="192331"/>
                </a:lnTo>
                <a:close/>
              </a:path>
              <a:path w="1225550" h="253364">
                <a:moveTo>
                  <a:pt x="1176782" y="169671"/>
                </a:moveTo>
                <a:lnTo>
                  <a:pt x="1164094" y="192331"/>
                </a:lnTo>
                <a:lnTo>
                  <a:pt x="1175385" y="198627"/>
                </a:lnTo>
                <a:lnTo>
                  <a:pt x="1162685" y="221233"/>
                </a:lnTo>
                <a:lnTo>
                  <a:pt x="1211763" y="221233"/>
                </a:lnTo>
                <a:lnTo>
                  <a:pt x="1176782" y="169671"/>
                </a:lnTo>
                <a:close/>
              </a:path>
              <a:path w="1225550" h="253364">
                <a:moveTo>
                  <a:pt x="793078" y="25907"/>
                </a:moveTo>
                <a:lnTo>
                  <a:pt x="616203" y="25907"/>
                </a:lnTo>
                <a:lnTo>
                  <a:pt x="634746" y="26162"/>
                </a:lnTo>
                <a:lnTo>
                  <a:pt x="653288" y="27177"/>
                </a:lnTo>
                <a:lnTo>
                  <a:pt x="709295" y="33654"/>
                </a:lnTo>
                <a:lnTo>
                  <a:pt x="765555" y="45212"/>
                </a:lnTo>
                <a:lnTo>
                  <a:pt x="803021" y="55499"/>
                </a:lnTo>
                <a:lnTo>
                  <a:pt x="840613" y="67437"/>
                </a:lnTo>
                <a:lnTo>
                  <a:pt x="878204" y="81279"/>
                </a:lnTo>
                <a:lnTo>
                  <a:pt x="915924" y="96392"/>
                </a:lnTo>
                <a:lnTo>
                  <a:pt x="953642" y="112902"/>
                </a:lnTo>
                <a:lnTo>
                  <a:pt x="991488" y="130682"/>
                </a:lnTo>
                <a:lnTo>
                  <a:pt x="1029335" y="149478"/>
                </a:lnTo>
                <a:lnTo>
                  <a:pt x="1067180" y="169163"/>
                </a:lnTo>
                <a:lnTo>
                  <a:pt x="1105153" y="189483"/>
                </a:lnTo>
                <a:lnTo>
                  <a:pt x="1143127" y="210184"/>
                </a:lnTo>
                <a:lnTo>
                  <a:pt x="1151461" y="214893"/>
                </a:lnTo>
                <a:lnTo>
                  <a:pt x="1164094" y="192331"/>
                </a:lnTo>
                <a:lnTo>
                  <a:pt x="1117346" y="166624"/>
                </a:lnTo>
                <a:lnTo>
                  <a:pt x="1079118" y="146176"/>
                </a:lnTo>
                <a:lnTo>
                  <a:pt x="1040764" y="126364"/>
                </a:lnTo>
                <a:lnTo>
                  <a:pt x="1002411" y="107187"/>
                </a:lnTo>
                <a:lnTo>
                  <a:pt x="964057" y="89153"/>
                </a:lnTo>
                <a:lnTo>
                  <a:pt x="925576" y="72389"/>
                </a:lnTo>
                <a:lnTo>
                  <a:pt x="887095" y="56895"/>
                </a:lnTo>
                <a:lnTo>
                  <a:pt x="848487" y="42799"/>
                </a:lnTo>
                <a:lnTo>
                  <a:pt x="809878" y="30479"/>
                </a:lnTo>
                <a:lnTo>
                  <a:pt x="793078" y="25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10990" y="2883407"/>
            <a:ext cx="1833880" cy="254000"/>
          </a:xfrm>
          <a:custGeom>
            <a:avLst/>
            <a:gdLst/>
            <a:ahLst/>
            <a:cxnLst/>
            <a:rect l="l" t="t" r="r" b="b"/>
            <a:pathLst>
              <a:path w="1833879" h="254000">
                <a:moveTo>
                  <a:pt x="918845" y="0"/>
                </a:moveTo>
                <a:lnTo>
                  <a:pt x="861060" y="1396"/>
                </a:lnTo>
                <a:lnTo>
                  <a:pt x="803401" y="5206"/>
                </a:lnTo>
                <a:lnTo>
                  <a:pt x="745617" y="11429"/>
                </a:lnTo>
                <a:lnTo>
                  <a:pt x="688086" y="19812"/>
                </a:lnTo>
                <a:lnTo>
                  <a:pt x="630555" y="30225"/>
                </a:lnTo>
                <a:lnTo>
                  <a:pt x="573024" y="42544"/>
                </a:lnTo>
                <a:lnTo>
                  <a:pt x="515620" y="56514"/>
                </a:lnTo>
                <a:lnTo>
                  <a:pt x="458088" y="72008"/>
                </a:lnTo>
                <a:lnTo>
                  <a:pt x="400685" y="88645"/>
                </a:lnTo>
                <a:lnTo>
                  <a:pt x="343408" y="106679"/>
                </a:lnTo>
                <a:lnTo>
                  <a:pt x="286131" y="125729"/>
                </a:lnTo>
                <a:lnTo>
                  <a:pt x="228854" y="145414"/>
                </a:lnTo>
                <a:lnTo>
                  <a:pt x="171576" y="165862"/>
                </a:lnTo>
                <a:lnTo>
                  <a:pt x="0" y="229362"/>
                </a:lnTo>
                <a:lnTo>
                  <a:pt x="9144" y="253745"/>
                </a:lnTo>
                <a:lnTo>
                  <a:pt x="180467" y="190245"/>
                </a:lnTo>
                <a:lnTo>
                  <a:pt x="237489" y="169799"/>
                </a:lnTo>
                <a:lnTo>
                  <a:pt x="294513" y="150113"/>
                </a:lnTo>
                <a:lnTo>
                  <a:pt x="351536" y="131317"/>
                </a:lnTo>
                <a:lnTo>
                  <a:pt x="408432" y="113411"/>
                </a:lnTo>
                <a:lnTo>
                  <a:pt x="465455" y="96774"/>
                </a:lnTo>
                <a:lnTo>
                  <a:pt x="522224" y="81533"/>
                </a:lnTo>
                <a:lnTo>
                  <a:pt x="579120" y="67690"/>
                </a:lnTo>
                <a:lnTo>
                  <a:pt x="635888" y="55625"/>
                </a:lnTo>
                <a:lnTo>
                  <a:pt x="692658" y="45338"/>
                </a:lnTo>
                <a:lnTo>
                  <a:pt x="749426" y="37083"/>
                </a:lnTo>
                <a:lnTo>
                  <a:pt x="805942" y="30987"/>
                </a:lnTo>
                <a:lnTo>
                  <a:pt x="862584" y="27177"/>
                </a:lnTo>
                <a:lnTo>
                  <a:pt x="1183153" y="25907"/>
                </a:lnTo>
                <a:lnTo>
                  <a:pt x="1149477" y="19812"/>
                </a:lnTo>
                <a:lnTo>
                  <a:pt x="1091946" y="11429"/>
                </a:lnTo>
                <a:lnTo>
                  <a:pt x="1034288" y="5206"/>
                </a:lnTo>
                <a:lnTo>
                  <a:pt x="976630" y="1396"/>
                </a:lnTo>
                <a:lnTo>
                  <a:pt x="947674" y="253"/>
                </a:lnTo>
                <a:lnTo>
                  <a:pt x="918845" y="0"/>
                </a:lnTo>
                <a:close/>
              </a:path>
              <a:path w="1833879" h="254000">
                <a:moveTo>
                  <a:pt x="1756082" y="226496"/>
                </a:moveTo>
                <a:lnTo>
                  <a:pt x="1747012" y="250825"/>
                </a:lnTo>
                <a:lnTo>
                  <a:pt x="1833372" y="241553"/>
                </a:lnTo>
                <a:lnTo>
                  <a:pt x="1823567" y="231012"/>
                </a:lnTo>
                <a:lnTo>
                  <a:pt x="1768221" y="231012"/>
                </a:lnTo>
                <a:lnTo>
                  <a:pt x="1756082" y="226496"/>
                </a:lnTo>
                <a:close/>
              </a:path>
              <a:path w="1833879" h="254000">
                <a:moveTo>
                  <a:pt x="1765128" y="202232"/>
                </a:moveTo>
                <a:lnTo>
                  <a:pt x="1756082" y="226496"/>
                </a:lnTo>
                <a:lnTo>
                  <a:pt x="1768221" y="231012"/>
                </a:lnTo>
                <a:lnTo>
                  <a:pt x="1777238" y="206755"/>
                </a:lnTo>
                <a:lnTo>
                  <a:pt x="1765128" y="202232"/>
                </a:lnTo>
                <a:close/>
              </a:path>
              <a:path w="1833879" h="254000">
                <a:moveTo>
                  <a:pt x="1774189" y="177926"/>
                </a:moveTo>
                <a:lnTo>
                  <a:pt x="1765128" y="202232"/>
                </a:lnTo>
                <a:lnTo>
                  <a:pt x="1777238" y="206755"/>
                </a:lnTo>
                <a:lnTo>
                  <a:pt x="1768221" y="231012"/>
                </a:lnTo>
                <a:lnTo>
                  <a:pt x="1823567" y="231012"/>
                </a:lnTo>
                <a:lnTo>
                  <a:pt x="1774189" y="177926"/>
                </a:lnTo>
                <a:close/>
              </a:path>
              <a:path w="1833879" h="254000">
                <a:moveTo>
                  <a:pt x="1183153" y="25907"/>
                </a:moveTo>
                <a:lnTo>
                  <a:pt x="919099" y="25907"/>
                </a:lnTo>
                <a:lnTo>
                  <a:pt x="947420" y="26162"/>
                </a:lnTo>
                <a:lnTo>
                  <a:pt x="975613" y="27177"/>
                </a:lnTo>
                <a:lnTo>
                  <a:pt x="1032256" y="30987"/>
                </a:lnTo>
                <a:lnTo>
                  <a:pt x="1088898" y="37211"/>
                </a:lnTo>
                <a:lnTo>
                  <a:pt x="1145667" y="45338"/>
                </a:lnTo>
                <a:lnTo>
                  <a:pt x="1202436" y="55752"/>
                </a:lnTo>
                <a:lnTo>
                  <a:pt x="1259205" y="67817"/>
                </a:lnTo>
                <a:lnTo>
                  <a:pt x="1315974" y="81661"/>
                </a:lnTo>
                <a:lnTo>
                  <a:pt x="1372870" y="96900"/>
                </a:lnTo>
                <a:lnTo>
                  <a:pt x="1429639" y="113537"/>
                </a:lnTo>
                <a:lnTo>
                  <a:pt x="1486535" y="131317"/>
                </a:lnTo>
                <a:lnTo>
                  <a:pt x="1543558" y="150240"/>
                </a:lnTo>
                <a:lnTo>
                  <a:pt x="1600581" y="169925"/>
                </a:lnTo>
                <a:lnTo>
                  <a:pt x="1657604" y="190245"/>
                </a:lnTo>
                <a:lnTo>
                  <a:pt x="1756082" y="226496"/>
                </a:lnTo>
                <a:lnTo>
                  <a:pt x="1765128" y="202232"/>
                </a:lnTo>
                <a:lnTo>
                  <a:pt x="1666239" y="165862"/>
                </a:lnTo>
                <a:lnTo>
                  <a:pt x="1608963" y="145414"/>
                </a:lnTo>
                <a:lnTo>
                  <a:pt x="1551686" y="125602"/>
                </a:lnTo>
                <a:lnTo>
                  <a:pt x="1494282" y="106552"/>
                </a:lnTo>
                <a:lnTo>
                  <a:pt x="1437005" y="88645"/>
                </a:lnTo>
                <a:lnTo>
                  <a:pt x="1379474" y="71881"/>
                </a:lnTo>
                <a:lnTo>
                  <a:pt x="1322070" y="56514"/>
                </a:lnTo>
                <a:lnTo>
                  <a:pt x="1264539" y="42417"/>
                </a:lnTo>
                <a:lnTo>
                  <a:pt x="1207008" y="30225"/>
                </a:lnTo>
                <a:lnTo>
                  <a:pt x="1183153" y="25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670811" y="2883407"/>
            <a:ext cx="1225550" cy="253365"/>
          </a:xfrm>
          <a:custGeom>
            <a:avLst/>
            <a:gdLst/>
            <a:ahLst/>
            <a:cxnLst/>
            <a:rect l="l" t="t" r="r" b="b"/>
            <a:pathLst>
              <a:path w="1225550" h="253364">
                <a:moveTo>
                  <a:pt x="615695" y="0"/>
                </a:moveTo>
                <a:lnTo>
                  <a:pt x="576707" y="1396"/>
                </a:lnTo>
                <a:lnTo>
                  <a:pt x="537844" y="5333"/>
                </a:lnTo>
                <a:lnTo>
                  <a:pt x="498856" y="11683"/>
                </a:lnTo>
                <a:lnTo>
                  <a:pt x="460120" y="20065"/>
                </a:lnTo>
                <a:lnTo>
                  <a:pt x="421513" y="30606"/>
                </a:lnTo>
                <a:lnTo>
                  <a:pt x="382905" y="42925"/>
                </a:lnTo>
                <a:lnTo>
                  <a:pt x="344424" y="57022"/>
                </a:lnTo>
                <a:lnTo>
                  <a:pt x="305943" y="72516"/>
                </a:lnTo>
                <a:lnTo>
                  <a:pt x="267588" y="89280"/>
                </a:lnTo>
                <a:lnTo>
                  <a:pt x="229235" y="107314"/>
                </a:lnTo>
                <a:lnTo>
                  <a:pt x="190881" y="126364"/>
                </a:lnTo>
                <a:lnTo>
                  <a:pt x="152654" y="146176"/>
                </a:lnTo>
                <a:lnTo>
                  <a:pt x="114426" y="166624"/>
                </a:lnTo>
                <a:lnTo>
                  <a:pt x="76200" y="187578"/>
                </a:lnTo>
                <a:lnTo>
                  <a:pt x="0" y="230250"/>
                </a:lnTo>
                <a:lnTo>
                  <a:pt x="12700" y="252856"/>
                </a:lnTo>
                <a:lnTo>
                  <a:pt x="88900" y="210184"/>
                </a:lnTo>
                <a:lnTo>
                  <a:pt x="126873" y="189356"/>
                </a:lnTo>
                <a:lnTo>
                  <a:pt x="164845" y="169037"/>
                </a:lnTo>
                <a:lnTo>
                  <a:pt x="202819" y="149478"/>
                </a:lnTo>
                <a:lnTo>
                  <a:pt x="240664" y="130555"/>
                </a:lnTo>
                <a:lnTo>
                  <a:pt x="278511" y="112775"/>
                </a:lnTo>
                <a:lnTo>
                  <a:pt x="316356" y="96265"/>
                </a:lnTo>
                <a:lnTo>
                  <a:pt x="354075" y="81025"/>
                </a:lnTo>
                <a:lnTo>
                  <a:pt x="391794" y="67309"/>
                </a:lnTo>
                <a:lnTo>
                  <a:pt x="429387" y="55244"/>
                </a:lnTo>
                <a:lnTo>
                  <a:pt x="466979" y="45084"/>
                </a:lnTo>
                <a:lnTo>
                  <a:pt x="504444" y="36956"/>
                </a:lnTo>
                <a:lnTo>
                  <a:pt x="560324" y="28828"/>
                </a:lnTo>
                <a:lnTo>
                  <a:pt x="616204" y="25907"/>
                </a:lnTo>
                <a:lnTo>
                  <a:pt x="793078" y="25907"/>
                </a:lnTo>
                <a:lnTo>
                  <a:pt x="771144" y="19938"/>
                </a:lnTo>
                <a:lnTo>
                  <a:pt x="732536" y="11556"/>
                </a:lnTo>
                <a:lnTo>
                  <a:pt x="693674" y="5206"/>
                </a:lnTo>
                <a:lnTo>
                  <a:pt x="654812" y="1396"/>
                </a:lnTo>
                <a:lnTo>
                  <a:pt x="635254" y="253"/>
                </a:lnTo>
                <a:lnTo>
                  <a:pt x="615695" y="0"/>
                </a:lnTo>
                <a:close/>
              </a:path>
              <a:path w="1225550" h="253364">
                <a:moveTo>
                  <a:pt x="1151461" y="214893"/>
                </a:moveTo>
                <a:lnTo>
                  <a:pt x="1138808" y="237489"/>
                </a:lnTo>
                <a:lnTo>
                  <a:pt x="1225550" y="241553"/>
                </a:lnTo>
                <a:lnTo>
                  <a:pt x="1211763" y="221233"/>
                </a:lnTo>
                <a:lnTo>
                  <a:pt x="1162685" y="221233"/>
                </a:lnTo>
                <a:lnTo>
                  <a:pt x="1151461" y="214893"/>
                </a:lnTo>
                <a:close/>
              </a:path>
              <a:path w="1225550" h="253364">
                <a:moveTo>
                  <a:pt x="1164094" y="192331"/>
                </a:moveTo>
                <a:lnTo>
                  <a:pt x="1151461" y="214893"/>
                </a:lnTo>
                <a:lnTo>
                  <a:pt x="1162685" y="221233"/>
                </a:lnTo>
                <a:lnTo>
                  <a:pt x="1175385" y="198627"/>
                </a:lnTo>
                <a:lnTo>
                  <a:pt x="1164094" y="192331"/>
                </a:lnTo>
                <a:close/>
              </a:path>
              <a:path w="1225550" h="253364">
                <a:moveTo>
                  <a:pt x="1176782" y="169671"/>
                </a:moveTo>
                <a:lnTo>
                  <a:pt x="1164094" y="192331"/>
                </a:lnTo>
                <a:lnTo>
                  <a:pt x="1175385" y="198627"/>
                </a:lnTo>
                <a:lnTo>
                  <a:pt x="1162685" y="221233"/>
                </a:lnTo>
                <a:lnTo>
                  <a:pt x="1211763" y="221233"/>
                </a:lnTo>
                <a:lnTo>
                  <a:pt x="1176782" y="169671"/>
                </a:lnTo>
                <a:close/>
              </a:path>
              <a:path w="1225550" h="253364">
                <a:moveTo>
                  <a:pt x="793078" y="25907"/>
                </a:moveTo>
                <a:lnTo>
                  <a:pt x="616204" y="25907"/>
                </a:lnTo>
                <a:lnTo>
                  <a:pt x="634745" y="26162"/>
                </a:lnTo>
                <a:lnTo>
                  <a:pt x="653288" y="27177"/>
                </a:lnTo>
                <a:lnTo>
                  <a:pt x="709294" y="33654"/>
                </a:lnTo>
                <a:lnTo>
                  <a:pt x="765556" y="45212"/>
                </a:lnTo>
                <a:lnTo>
                  <a:pt x="803020" y="55499"/>
                </a:lnTo>
                <a:lnTo>
                  <a:pt x="840613" y="67437"/>
                </a:lnTo>
                <a:lnTo>
                  <a:pt x="878205" y="81279"/>
                </a:lnTo>
                <a:lnTo>
                  <a:pt x="915924" y="96392"/>
                </a:lnTo>
                <a:lnTo>
                  <a:pt x="953643" y="112902"/>
                </a:lnTo>
                <a:lnTo>
                  <a:pt x="991488" y="130682"/>
                </a:lnTo>
                <a:lnTo>
                  <a:pt x="1029335" y="149478"/>
                </a:lnTo>
                <a:lnTo>
                  <a:pt x="1067181" y="169163"/>
                </a:lnTo>
                <a:lnTo>
                  <a:pt x="1105154" y="189483"/>
                </a:lnTo>
                <a:lnTo>
                  <a:pt x="1143127" y="210184"/>
                </a:lnTo>
                <a:lnTo>
                  <a:pt x="1151461" y="214893"/>
                </a:lnTo>
                <a:lnTo>
                  <a:pt x="1164094" y="192331"/>
                </a:lnTo>
                <a:lnTo>
                  <a:pt x="1117345" y="166624"/>
                </a:lnTo>
                <a:lnTo>
                  <a:pt x="1079119" y="146176"/>
                </a:lnTo>
                <a:lnTo>
                  <a:pt x="1040764" y="126364"/>
                </a:lnTo>
                <a:lnTo>
                  <a:pt x="1002411" y="107187"/>
                </a:lnTo>
                <a:lnTo>
                  <a:pt x="964057" y="89153"/>
                </a:lnTo>
                <a:lnTo>
                  <a:pt x="925576" y="72389"/>
                </a:lnTo>
                <a:lnTo>
                  <a:pt x="887094" y="56895"/>
                </a:lnTo>
                <a:lnTo>
                  <a:pt x="848487" y="42799"/>
                </a:lnTo>
                <a:lnTo>
                  <a:pt x="809879" y="30479"/>
                </a:lnTo>
                <a:lnTo>
                  <a:pt x="793078" y="25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1522475" y="3130295"/>
          <a:ext cx="5491480" cy="307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92100"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24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16" name="object 16"/>
          <p:cNvSpPr/>
          <p:nvPr/>
        </p:nvSpPr>
        <p:spPr>
          <a:xfrm>
            <a:off x="2591561" y="3440938"/>
            <a:ext cx="1224915" cy="253365"/>
          </a:xfrm>
          <a:custGeom>
            <a:avLst/>
            <a:gdLst/>
            <a:ahLst/>
            <a:cxnLst/>
            <a:rect l="l" t="t" r="r" b="b"/>
            <a:pathLst>
              <a:path w="1224914" h="253364">
                <a:moveTo>
                  <a:pt x="71493" y="44973"/>
                </a:moveTo>
                <a:lnTo>
                  <a:pt x="86106" y="86106"/>
                </a:lnTo>
                <a:lnTo>
                  <a:pt x="149351" y="126491"/>
                </a:lnTo>
                <a:lnTo>
                  <a:pt x="213994" y="163702"/>
                </a:lnTo>
                <a:lnTo>
                  <a:pt x="280543" y="196087"/>
                </a:lnTo>
                <a:lnTo>
                  <a:pt x="349123" y="222631"/>
                </a:lnTo>
                <a:lnTo>
                  <a:pt x="420496" y="241681"/>
                </a:lnTo>
                <a:lnTo>
                  <a:pt x="476123" y="250189"/>
                </a:lnTo>
                <a:lnTo>
                  <a:pt x="514223" y="252984"/>
                </a:lnTo>
                <a:lnTo>
                  <a:pt x="533654" y="253237"/>
                </a:lnTo>
                <a:lnTo>
                  <a:pt x="553212" y="252984"/>
                </a:lnTo>
                <a:lnTo>
                  <a:pt x="592963" y="250189"/>
                </a:lnTo>
                <a:lnTo>
                  <a:pt x="633476" y="245110"/>
                </a:lnTo>
                <a:lnTo>
                  <a:pt x="695451" y="233172"/>
                </a:lnTo>
                <a:lnTo>
                  <a:pt x="719033" y="227330"/>
                </a:lnTo>
                <a:lnTo>
                  <a:pt x="533145" y="227330"/>
                </a:lnTo>
                <a:lnTo>
                  <a:pt x="514604" y="227075"/>
                </a:lnTo>
                <a:lnTo>
                  <a:pt x="460501" y="222250"/>
                </a:lnTo>
                <a:lnTo>
                  <a:pt x="390525" y="208025"/>
                </a:lnTo>
                <a:lnTo>
                  <a:pt x="323214" y="185928"/>
                </a:lnTo>
                <a:lnTo>
                  <a:pt x="257810" y="157099"/>
                </a:lnTo>
                <a:lnTo>
                  <a:pt x="194056" y="122936"/>
                </a:lnTo>
                <a:lnTo>
                  <a:pt x="131318" y="84582"/>
                </a:lnTo>
                <a:lnTo>
                  <a:pt x="100202" y="64388"/>
                </a:lnTo>
                <a:lnTo>
                  <a:pt x="71493" y="44973"/>
                </a:lnTo>
                <a:close/>
              </a:path>
              <a:path w="1224914" h="253364">
                <a:moveTo>
                  <a:pt x="1213612" y="0"/>
                </a:moveTo>
                <a:lnTo>
                  <a:pt x="1078357" y="63500"/>
                </a:lnTo>
                <a:lnTo>
                  <a:pt x="988949" y="103504"/>
                </a:lnTo>
                <a:lnTo>
                  <a:pt x="944626" y="122300"/>
                </a:lnTo>
                <a:lnTo>
                  <a:pt x="900811" y="140208"/>
                </a:lnTo>
                <a:lnTo>
                  <a:pt x="857376" y="156717"/>
                </a:lnTo>
                <a:lnTo>
                  <a:pt x="814577" y="171957"/>
                </a:lnTo>
                <a:lnTo>
                  <a:pt x="772033" y="185800"/>
                </a:lnTo>
                <a:lnTo>
                  <a:pt x="730250" y="197866"/>
                </a:lnTo>
                <a:lnTo>
                  <a:pt x="689228" y="208153"/>
                </a:lnTo>
                <a:lnTo>
                  <a:pt x="648969" y="216281"/>
                </a:lnTo>
                <a:lnTo>
                  <a:pt x="609600" y="222250"/>
                </a:lnTo>
                <a:lnTo>
                  <a:pt x="570864" y="226060"/>
                </a:lnTo>
                <a:lnTo>
                  <a:pt x="533145" y="227330"/>
                </a:lnTo>
                <a:lnTo>
                  <a:pt x="719033" y="227330"/>
                </a:lnTo>
                <a:lnTo>
                  <a:pt x="780161" y="210438"/>
                </a:lnTo>
                <a:lnTo>
                  <a:pt x="823213" y="196342"/>
                </a:lnTo>
                <a:lnTo>
                  <a:pt x="866648" y="180975"/>
                </a:lnTo>
                <a:lnTo>
                  <a:pt x="910589" y="164211"/>
                </a:lnTo>
                <a:lnTo>
                  <a:pt x="954786" y="146176"/>
                </a:lnTo>
                <a:lnTo>
                  <a:pt x="999363" y="127126"/>
                </a:lnTo>
                <a:lnTo>
                  <a:pt x="1044193" y="107441"/>
                </a:lnTo>
                <a:lnTo>
                  <a:pt x="1134364" y="66039"/>
                </a:lnTo>
                <a:lnTo>
                  <a:pt x="1224788" y="23367"/>
                </a:lnTo>
                <a:lnTo>
                  <a:pt x="1213612" y="0"/>
                </a:lnTo>
                <a:close/>
              </a:path>
              <a:path w="1224914" h="253364">
                <a:moveTo>
                  <a:pt x="0" y="11684"/>
                </a:moveTo>
                <a:lnTo>
                  <a:pt x="42037" y="87757"/>
                </a:lnTo>
                <a:lnTo>
                  <a:pt x="56767" y="66361"/>
                </a:lnTo>
                <a:lnTo>
                  <a:pt x="46100" y="59182"/>
                </a:lnTo>
                <a:lnTo>
                  <a:pt x="60579" y="37591"/>
                </a:lnTo>
                <a:lnTo>
                  <a:pt x="76575" y="37591"/>
                </a:lnTo>
                <a:lnTo>
                  <a:pt x="86106" y="23749"/>
                </a:lnTo>
                <a:lnTo>
                  <a:pt x="0" y="11684"/>
                </a:lnTo>
                <a:close/>
              </a:path>
              <a:path w="1224914" h="253364">
                <a:moveTo>
                  <a:pt x="60579" y="37591"/>
                </a:moveTo>
                <a:lnTo>
                  <a:pt x="46100" y="59182"/>
                </a:lnTo>
                <a:lnTo>
                  <a:pt x="56767" y="66361"/>
                </a:lnTo>
                <a:lnTo>
                  <a:pt x="71493" y="44973"/>
                </a:lnTo>
                <a:lnTo>
                  <a:pt x="60579" y="37591"/>
                </a:lnTo>
                <a:close/>
              </a:path>
              <a:path w="1224914" h="253364">
                <a:moveTo>
                  <a:pt x="76575" y="37591"/>
                </a:moveTo>
                <a:lnTo>
                  <a:pt x="60579" y="37591"/>
                </a:lnTo>
                <a:lnTo>
                  <a:pt x="71493" y="44973"/>
                </a:lnTo>
                <a:lnTo>
                  <a:pt x="76575" y="375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810761" y="3440429"/>
            <a:ext cx="1833880" cy="254000"/>
          </a:xfrm>
          <a:custGeom>
            <a:avLst/>
            <a:gdLst/>
            <a:ahLst/>
            <a:cxnLst/>
            <a:rect l="l" t="t" r="r" b="b"/>
            <a:pathLst>
              <a:path w="1833879" h="254000">
                <a:moveTo>
                  <a:pt x="77289" y="27249"/>
                </a:moveTo>
                <a:lnTo>
                  <a:pt x="109854" y="67056"/>
                </a:lnTo>
                <a:lnTo>
                  <a:pt x="224409" y="108331"/>
                </a:lnTo>
                <a:lnTo>
                  <a:pt x="281686" y="128143"/>
                </a:lnTo>
                <a:lnTo>
                  <a:pt x="338963" y="147193"/>
                </a:lnTo>
                <a:lnTo>
                  <a:pt x="396366" y="165100"/>
                </a:lnTo>
                <a:lnTo>
                  <a:pt x="453898" y="181864"/>
                </a:lnTo>
                <a:lnTo>
                  <a:pt x="511301" y="197231"/>
                </a:lnTo>
                <a:lnTo>
                  <a:pt x="568833" y="211201"/>
                </a:lnTo>
                <a:lnTo>
                  <a:pt x="626363" y="223520"/>
                </a:lnTo>
                <a:lnTo>
                  <a:pt x="683895" y="233934"/>
                </a:lnTo>
                <a:lnTo>
                  <a:pt x="741426" y="242316"/>
                </a:lnTo>
                <a:lnTo>
                  <a:pt x="799084" y="248539"/>
                </a:lnTo>
                <a:lnTo>
                  <a:pt x="856741" y="252349"/>
                </a:lnTo>
                <a:lnTo>
                  <a:pt x="914526" y="253746"/>
                </a:lnTo>
                <a:lnTo>
                  <a:pt x="943483" y="253492"/>
                </a:lnTo>
                <a:lnTo>
                  <a:pt x="1001140" y="250698"/>
                </a:lnTo>
                <a:lnTo>
                  <a:pt x="1058799" y="245745"/>
                </a:lnTo>
                <a:lnTo>
                  <a:pt x="1145286" y="233934"/>
                </a:lnTo>
                <a:lnTo>
                  <a:pt x="1178962" y="227838"/>
                </a:lnTo>
                <a:lnTo>
                  <a:pt x="914273" y="227838"/>
                </a:lnTo>
                <a:lnTo>
                  <a:pt x="885951" y="227584"/>
                </a:lnTo>
                <a:lnTo>
                  <a:pt x="829437" y="224917"/>
                </a:lnTo>
                <a:lnTo>
                  <a:pt x="772795" y="219964"/>
                </a:lnTo>
                <a:lnTo>
                  <a:pt x="687704" y="208407"/>
                </a:lnTo>
                <a:lnTo>
                  <a:pt x="630936" y="197993"/>
                </a:lnTo>
                <a:lnTo>
                  <a:pt x="574166" y="185928"/>
                </a:lnTo>
                <a:lnTo>
                  <a:pt x="517398" y="172085"/>
                </a:lnTo>
                <a:lnTo>
                  <a:pt x="460501" y="156845"/>
                </a:lnTo>
                <a:lnTo>
                  <a:pt x="403733" y="140208"/>
                </a:lnTo>
                <a:lnTo>
                  <a:pt x="346710" y="122428"/>
                </a:lnTo>
                <a:lnTo>
                  <a:pt x="289813" y="103505"/>
                </a:lnTo>
                <a:lnTo>
                  <a:pt x="232790" y="83820"/>
                </a:lnTo>
                <a:lnTo>
                  <a:pt x="118745" y="42672"/>
                </a:lnTo>
                <a:lnTo>
                  <a:pt x="77289" y="27249"/>
                </a:lnTo>
                <a:close/>
              </a:path>
              <a:path w="1833879" h="254000">
                <a:moveTo>
                  <a:pt x="1824227" y="0"/>
                </a:moveTo>
                <a:lnTo>
                  <a:pt x="1709927" y="42672"/>
                </a:lnTo>
                <a:lnTo>
                  <a:pt x="1595882" y="83947"/>
                </a:lnTo>
                <a:lnTo>
                  <a:pt x="1538859" y="103632"/>
                </a:lnTo>
                <a:lnTo>
                  <a:pt x="1481836" y="122428"/>
                </a:lnTo>
                <a:lnTo>
                  <a:pt x="1424813" y="140335"/>
                </a:lnTo>
                <a:lnTo>
                  <a:pt x="1367916" y="156972"/>
                </a:lnTo>
                <a:lnTo>
                  <a:pt x="1311148" y="172212"/>
                </a:lnTo>
                <a:lnTo>
                  <a:pt x="1254252" y="186055"/>
                </a:lnTo>
                <a:lnTo>
                  <a:pt x="1197483" y="198120"/>
                </a:lnTo>
                <a:lnTo>
                  <a:pt x="1140714" y="208407"/>
                </a:lnTo>
                <a:lnTo>
                  <a:pt x="1083945" y="216662"/>
                </a:lnTo>
                <a:lnTo>
                  <a:pt x="1027429" y="222758"/>
                </a:lnTo>
                <a:lnTo>
                  <a:pt x="970788" y="226568"/>
                </a:lnTo>
                <a:lnTo>
                  <a:pt x="914273" y="227838"/>
                </a:lnTo>
                <a:lnTo>
                  <a:pt x="1178962" y="227838"/>
                </a:lnTo>
                <a:lnTo>
                  <a:pt x="1260348" y="211201"/>
                </a:lnTo>
                <a:lnTo>
                  <a:pt x="1317752" y="197231"/>
                </a:lnTo>
                <a:lnTo>
                  <a:pt x="1375283" y="181737"/>
                </a:lnTo>
                <a:lnTo>
                  <a:pt x="1432560" y="165100"/>
                </a:lnTo>
                <a:lnTo>
                  <a:pt x="1489964" y="147066"/>
                </a:lnTo>
                <a:lnTo>
                  <a:pt x="1547240" y="128016"/>
                </a:lnTo>
                <a:lnTo>
                  <a:pt x="1604517" y="108331"/>
                </a:lnTo>
                <a:lnTo>
                  <a:pt x="1719072" y="67056"/>
                </a:lnTo>
                <a:lnTo>
                  <a:pt x="1833372" y="24384"/>
                </a:lnTo>
                <a:lnTo>
                  <a:pt x="1824227" y="0"/>
                </a:lnTo>
                <a:close/>
              </a:path>
              <a:path w="1833879" h="254000">
                <a:moveTo>
                  <a:pt x="86360" y="2921"/>
                </a:moveTo>
                <a:lnTo>
                  <a:pt x="0" y="12192"/>
                </a:lnTo>
                <a:lnTo>
                  <a:pt x="59182" y="75819"/>
                </a:lnTo>
                <a:lnTo>
                  <a:pt x="68243" y="51513"/>
                </a:lnTo>
                <a:lnTo>
                  <a:pt x="56134" y="46990"/>
                </a:lnTo>
                <a:lnTo>
                  <a:pt x="65150" y="22733"/>
                </a:lnTo>
                <a:lnTo>
                  <a:pt x="78973" y="22733"/>
                </a:lnTo>
                <a:lnTo>
                  <a:pt x="86360" y="2921"/>
                </a:lnTo>
                <a:close/>
              </a:path>
              <a:path w="1833879" h="254000">
                <a:moveTo>
                  <a:pt x="65150" y="22733"/>
                </a:moveTo>
                <a:lnTo>
                  <a:pt x="56134" y="46990"/>
                </a:lnTo>
                <a:lnTo>
                  <a:pt x="68243" y="51513"/>
                </a:lnTo>
                <a:lnTo>
                  <a:pt x="77289" y="27249"/>
                </a:lnTo>
                <a:lnTo>
                  <a:pt x="65150" y="22733"/>
                </a:lnTo>
                <a:close/>
              </a:path>
              <a:path w="1833879" h="254000">
                <a:moveTo>
                  <a:pt x="78973" y="22733"/>
                </a:moveTo>
                <a:lnTo>
                  <a:pt x="65150" y="22733"/>
                </a:lnTo>
                <a:lnTo>
                  <a:pt x="77289" y="27249"/>
                </a:lnTo>
                <a:lnTo>
                  <a:pt x="78973" y="227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639561" y="3441319"/>
            <a:ext cx="1225550" cy="253365"/>
          </a:xfrm>
          <a:custGeom>
            <a:avLst/>
            <a:gdLst/>
            <a:ahLst/>
            <a:cxnLst/>
            <a:rect l="l" t="t" r="r" b="b"/>
            <a:pathLst>
              <a:path w="1225550" h="253364">
                <a:moveTo>
                  <a:pt x="76096" y="31758"/>
                </a:moveTo>
                <a:lnTo>
                  <a:pt x="65419" y="55307"/>
                </a:lnTo>
                <a:lnTo>
                  <a:pt x="70230" y="57530"/>
                </a:lnTo>
                <a:lnTo>
                  <a:pt x="177546" y="111378"/>
                </a:lnTo>
                <a:lnTo>
                  <a:pt x="218312" y="131190"/>
                </a:lnTo>
                <a:lnTo>
                  <a:pt x="260858" y="151129"/>
                </a:lnTo>
                <a:lnTo>
                  <a:pt x="304546" y="170687"/>
                </a:lnTo>
                <a:lnTo>
                  <a:pt x="349123" y="189356"/>
                </a:lnTo>
                <a:lnTo>
                  <a:pt x="394080" y="206501"/>
                </a:lnTo>
                <a:lnTo>
                  <a:pt x="438912" y="221741"/>
                </a:lnTo>
                <a:lnTo>
                  <a:pt x="483362" y="234441"/>
                </a:lnTo>
                <a:lnTo>
                  <a:pt x="527050" y="244347"/>
                </a:lnTo>
                <a:lnTo>
                  <a:pt x="569340" y="250570"/>
                </a:lnTo>
                <a:lnTo>
                  <a:pt x="609853" y="252856"/>
                </a:lnTo>
                <a:lnTo>
                  <a:pt x="629412" y="252602"/>
                </a:lnTo>
                <a:lnTo>
                  <a:pt x="668274" y="249808"/>
                </a:lnTo>
                <a:lnTo>
                  <a:pt x="707136" y="244728"/>
                </a:lnTo>
                <a:lnTo>
                  <a:pt x="765428" y="232790"/>
                </a:lnTo>
                <a:lnTo>
                  <a:pt x="786826" y="226948"/>
                </a:lnTo>
                <a:lnTo>
                  <a:pt x="609346" y="226948"/>
                </a:lnTo>
                <a:lnTo>
                  <a:pt x="590676" y="226440"/>
                </a:lnTo>
                <a:lnTo>
                  <a:pt x="551561" y="222249"/>
                </a:lnTo>
                <a:lnTo>
                  <a:pt x="510666" y="214502"/>
                </a:lnTo>
                <a:lnTo>
                  <a:pt x="468122" y="203453"/>
                </a:lnTo>
                <a:lnTo>
                  <a:pt x="424561" y="189737"/>
                </a:lnTo>
                <a:lnTo>
                  <a:pt x="358393" y="165100"/>
                </a:lnTo>
                <a:lnTo>
                  <a:pt x="314578" y="146811"/>
                </a:lnTo>
                <a:lnTo>
                  <a:pt x="271399" y="127507"/>
                </a:lnTo>
                <a:lnTo>
                  <a:pt x="229362" y="107822"/>
                </a:lnTo>
                <a:lnTo>
                  <a:pt x="150495" y="68960"/>
                </a:lnTo>
                <a:lnTo>
                  <a:pt x="132334" y="59689"/>
                </a:lnTo>
                <a:lnTo>
                  <a:pt x="81787" y="34416"/>
                </a:lnTo>
                <a:lnTo>
                  <a:pt x="76096" y="31758"/>
                </a:lnTo>
                <a:close/>
              </a:path>
              <a:path w="1225550" h="253364">
                <a:moveTo>
                  <a:pt x="1212849" y="0"/>
                </a:moveTo>
                <a:lnTo>
                  <a:pt x="1136649" y="42671"/>
                </a:lnTo>
                <a:lnTo>
                  <a:pt x="1098677" y="63500"/>
                </a:lnTo>
                <a:lnTo>
                  <a:pt x="1060704" y="83819"/>
                </a:lnTo>
                <a:lnTo>
                  <a:pt x="1022731" y="103377"/>
                </a:lnTo>
                <a:lnTo>
                  <a:pt x="984885" y="122300"/>
                </a:lnTo>
                <a:lnTo>
                  <a:pt x="947038" y="140080"/>
                </a:lnTo>
                <a:lnTo>
                  <a:pt x="909192" y="156590"/>
                </a:lnTo>
                <a:lnTo>
                  <a:pt x="871473" y="171830"/>
                </a:lnTo>
                <a:lnTo>
                  <a:pt x="833754" y="185546"/>
                </a:lnTo>
                <a:lnTo>
                  <a:pt x="796163" y="197611"/>
                </a:lnTo>
                <a:lnTo>
                  <a:pt x="758571" y="207771"/>
                </a:lnTo>
                <a:lnTo>
                  <a:pt x="721105" y="215899"/>
                </a:lnTo>
                <a:lnTo>
                  <a:pt x="665226" y="224027"/>
                </a:lnTo>
                <a:lnTo>
                  <a:pt x="609346" y="226948"/>
                </a:lnTo>
                <a:lnTo>
                  <a:pt x="786826" y="226948"/>
                </a:lnTo>
                <a:lnTo>
                  <a:pt x="842645" y="209930"/>
                </a:lnTo>
                <a:lnTo>
                  <a:pt x="881126" y="195833"/>
                </a:lnTo>
                <a:lnTo>
                  <a:pt x="919607" y="180339"/>
                </a:lnTo>
                <a:lnTo>
                  <a:pt x="957961" y="163575"/>
                </a:lnTo>
                <a:lnTo>
                  <a:pt x="996314" y="145541"/>
                </a:lnTo>
                <a:lnTo>
                  <a:pt x="1034668" y="126491"/>
                </a:lnTo>
                <a:lnTo>
                  <a:pt x="1072895" y="106679"/>
                </a:lnTo>
                <a:lnTo>
                  <a:pt x="1111122" y="86232"/>
                </a:lnTo>
                <a:lnTo>
                  <a:pt x="1149349" y="65277"/>
                </a:lnTo>
                <a:lnTo>
                  <a:pt x="1225549" y="22605"/>
                </a:lnTo>
                <a:lnTo>
                  <a:pt x="1212849" y="0"/>
                </a:lnTo>
                <a:close/>
              </a:path>
              <a:path w="1225550" h="253364">
                <a:moveTo>
                  <a:pt x="86867" y="8000"/>
                </a:moveTo>
                <a:lnTo>
                  <a:pt x="0" y="11302"/>
                </a:lnTo>
                <a:lnTo>
                  <a:pt x="54737" y="78866"/>
                </a:lnTo>
                <a:lnTo>
                  <a:pt x="65419" y="55307"/>
                </a:lnTo>
                <a:lnTo>
                  <a:pt x="53466" y="49783"/>
                </a:lnTo>
                <a:lnTo>
                  <a:pt x="64388" y="26288"/>
                </a:lnTo>
                <a:lnTo>
                  <a:pt x="78576" y="26288"/>
                </a:lnTo>
                <a:lnTo>
                  <a:pt x="86867" y="8000"/>
                </a:lnTo>
                <a:close/>
              </a:path>
              <a:path w="1225550" h="253364">
                <a:moveTo>
                  <a:pt x="64388" y="26288"/>
                </a:moveTo>
                <a:lnTo>
                  <a:pt x="53466" y="49783"/>
                </a:lnTo>
                <a:lnTo>
                  <a:pt x="65419" y="55307"/>
                </a:lnTo>
                <a:lnTo>
                  <a:pt x="76096" y="31758"/>
                </a:lnTo>
                <a:lnTo>
                  <a:pt x="64388" y="26288"/>
                </a:lnTo>
                <a:close/>
              </a:path>
              <a:path w="1225550" h="253364">
                <a:moveTo>
                  <a:pt x="78576" y="26288"/>
                </a:moveTo>
                <a:lnTo>
                  <a:pt x="64388" y="26288"/>
                </a:lnTo>
                <a:lnTo>
                  <a:pt x="76096" y="31758"/>
                </a:lnTo>
                <a:lnTo>
                  <a:pt x="78576" y="262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866392" y="4285615"/>
            <a:ext cx="6388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He</a:t>
            </a:r>
            <a:r>
              <a:rPr dirty="0" sz="1600" b="1">
                <a:latin typeface="Calibri"/>
                <a:cs typeface="Calibri"/>
              </a:rPr>
              <a:t>a</a:t>
            </a:r>
            <a:r>
              <a:rPr dirty="0" sz="1600" spc="-10" b="1">
                <a:latin typeface="Calibri"/>
                <a:cs typeface="Calibri"/>
              </a:rPr>
              <a:t>der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591561" y="4390390"/>
            <a:ext cx="533400" cy="78105"/>
          </a:xfrm>
          <a:custGeom>
            <a:avLst/>
            <a:gdLst/>
            <a:ahLst/>
            <a:cxnLst/>
            <a:rect l="l" t="t" r="r" b="b"/>
            <a:pathLst>
              <a:path w="533400" h="78104">
                <a:moveTo>
                  <a:pt x="455633" y="51904"/>
                </a:moveTo>
                <a:lnTo>
                  <a:pt x="455549" y="77724"/>
                </a:lnTo>
                <a:lnTo>
                  <a:pt x="507535" y="51943"/>
                </a:lnTo>
                <a:lnTo>
                  <a:pt x="468630" y="51943"/>
                </a:lnTo>
                <a:lnTo>
                  <a:pt x="455633" y="51904"/>
                </a:lnTo>
                <a:close/>
              </a:path>
              <a:path w="533400" h="78104">
                <a:moveTo>
                  <a:pt x="455718" y="25996"/>
                </a:moveTo>
                <a:lnTo>
                  <a:pt x="455633" y="51904"/>
                </a:lnTo>
                <a:lnTo>
                  <a:pt x="468630" y="51943"/>
                </a:lnTo>
                <a:lnTo>
                  <a:pt x="468630" y="26035"/>
                </a:lnTo>
                <a:lnTo>
                  <a:pt x="455718" y="25996"/>
                </a:lnTo>
                <a:close/>
              </a:path>
              <a:path w="533400" h="78104">
                <a:moveTo>
                  <a:pt x="455802" y="0"/>
                </a:moveTo>
                <a:lnTo>
                  <a:pt x="455718" y="25996"/>
                </a:lnTo>
                <a:lnTo>
                  <a:pt x="468630" y="26035"/>
                </a:lnTo>
                <a:lnTo>
                  <a:pt x="468630" y="51943"/>
                </a:lnTo>
                <a:lnTo>
                  <a:pt x="507535" y="51943"/>
                </a:lnTo>
                <a:lnTo>
                  <a:pt x="533400" y="39116"/>
                </a:lnTo>
                <a:lnTo>
                  <a:pt x="455802" y="0"/>
                </a:lnTo>
                <a:close/>
              </a:path>
              <a:path w="533400" h="78104">
                <a:moveTo>
                  <a:pt x="0" y="24637"/>
                </a:moveTo>
                <a:lnTo>
                  <a:pt x="0" y="50546"/>
                </a:lnTo>
                <a:lnTo>
                  <a:pt x="455633" y="51904"/>
                </a:lnTo>
                <a:lnTo>
                  <a:pt x="455718" y="25996"/>
                </a:lnTo>
                <a:lnTo>
                  <a:pt x="0" y="246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3443" y="540766"/>
            <a:ext cx="48793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Constant Time</a:t>
            </a:r>
            <a:r>
              <a:rPr dirty="0" spc="-60"/>
              <a:t> </a:t>
            </a:r>
            <a:r>
              <a:rPr dirty="0" spc="-5"/>
              <a:t>Coalescing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432304" y="2584704"/>
          <a:ext cx="1161415" cy="927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92100"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Allocated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Allocated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956303" y="2584704"/>
          <a:ext cx="1161415" cy="927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9210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Allocated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Free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480303" y="2584704"/>
          <a:ext cx="1161415" cy="927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92100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Free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Allocated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7004304" y="2584704"/>
          <a:ext cx="1161415" cy="927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/>
              </a:tblGrid>
              <a:tr h="292100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Free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5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Free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459130" y="2764663"/>
            <a:ext cx="1116965" cy="568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135"/>
              </a:lnSpc>
              <a:spcBef>
                <a:spcPts val="100"/>
              </a:spcBef>
            </a:pPr>
            <a:r>
              <a:rPr dirty="0" sz="1800" spc="-5" b="1">
                <a:latin typeface="Calibri"/>
                <a:cs typeface="Calibri"/>
              </a:rPr>
              <a:t>Block</a:t>
            </a:r>
            <a:r>
              <a:rPr dirty="0" sz="1800" spc="-75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being</a:t>
            </a:r>
            <a:endParaRPr sz="1800">
              <a:latin typeface="Calibri"/>
              <a:cs typeface="Calibri"/>
            </a:endParaRPr>
          </a:p>
          <a:p>
            <a:pPr marL="598170">
              <a:lnSpc>
                <a:spcPts val="2135"/>
              </a:lnSpc>
            </a:pPr>
            <a:r>
              <a:rPr dirty="0" sz="1800" spc="-10" b="1">
                <a:latin typeface="Calibri"/>
                <a:cs typeface="Calibri"/>
              </a:rPr>
              <a:t>freed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29561" y="3011170"/>
            <a:ext cx="457200" cy="78105"/>
          </a:xfrm>
          <a:custGeom>
            <a:avLst/>
            <a:gdLst/>
            <a:ahLst/>
            <a:cxnLst/>
            <a:rect l="l" t="t" r="r" b="b"/>
            <a:pathLst>
              <a:path w="457200" h="78105">
                <a:moveTo>
                  <a:pt x="379433" y="51773"/>
                </a:moveTo>
                <a:lnTo>
                  <a:pt x="379349" y="77724"/>
                </a:lnTo>
                <a:lnTo>
                  <a:pt x="431591" y="51815"/>
                </a:lnTo>
                <a:lnTo>
                  <a:pt x="392430" y="51815"/>
                </a:lnTo>
                <a:lnTo>
                  <a:pt x="379433" y="51773"/>
                </a:lnTo>
                <a:close/>
              </a:path>
              <a:path w="457200" h="78105">
                <a:moveTo>
                  <a:pt x="379518" y="25866"/>
                </a:moveTo>
                <a:lnTo>
                  <a:pt x="379433" y="51773"/>
                </a:lnTo>
                <a:lnTo>
                  <a:pt x="392430" y="51815"/>
                </a:lnTo>
                <a:lnTo>
                  <a:pt x="392430" y="25907"/>
                </a:lnTo>
                <a:lnTo>
                  <a:pt x="379518" y="25866"/>
                </a:lnTo>
                <a:close/>
              </a:path>
              <a:path w="457200" h="78105">
                <a:moveTo>
                  <a:pt x="379602" y="0"/>
                </a:moveTo>
                <a:lnTo>
                  <a:pt x="379518" y="25866"/>
                </a:lnTo>
                <a:lnTo>
                  <a:pt x="392430" y="25907"/>
                </a:lnTo>
                <a:lnTo>
                  <a:pt x="392430" y="51815"/>
                </a:lnTo>
                <a:lnTo>
                  <a:pt x="431591" y="51815"/>
                </a:lnTo>
                <a:lnTo>
                  <a:pt x="457200" y="39115"/>
                </a:lnTo>
                <a:lnTo>
                  <a:pt x="379602" y="0"/>
                </a:lnTo>
                <a:close/>
              </a:path>
              <a:path w="457200" h="78105">
                <a:moveTo>
                  <a:pt x="0" y="24637"/>
                </a:moveTo>
                <a:lnTo>
                  <a:pt x="0" y="50545"/>
                </a:lnTo>
                <a:lnTo>
                  <a:pt x="379433" y="51773"/>
                </a:lnTo>
                <a:lnTo>
                  <a:pt x="379518" y="25866"/>
                </a:lnTo>
                <a:lnTo>
                  <a:pt x="0" y="246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668651" y="2072132"/>
            <a:ext cx="6375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 i="1">
                <a:solidFill>
                  <a:srgbClr val="C00000"/>
                </a:solidFill>
                <a:latin typeface="Calibri"/>
                <a:cs typeface="Calibri"/>
              </a:rPr>
              <a:t>Case</a:t>
            </a:r>
            <a:r>
              <a:rPr dirty="0" sz="1800" spc="-90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800" b="1" i="1">
                <a:solidFill>
                  <a:srgbClr val="C00000"/>
                </a:solidFill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192904" y="2072132"/>
            <a:ext cx="6375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 i="1">
                <a:solidFill>
                  <a:srgbClr val="C00000"/>
                </a:solidFill>
                <a:latin typeface="Calibri"/>
                <a:cs typeface="Calibri"/>
              </a:rPr>
              <a:t>Case</a:t>
            </a:r>
            <a:r>
              <a:rPr dirty="0" sz="1800" spc="-90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800" b="1" i="1">
                <a:solidFill>
                  <a:srgbClr val="C00000"/>
                </a:solidFill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16904" y="2072132"/>
            <a:ext cx="6375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 i="1">
                <a:solidFill>
                  <a:srgbClr val="C00000"/>
                </a:solidFill>
                <a:latin typeface="Calibri"/>
                <a:cs typeface="Calibri"/>
              </a:rPr>
              <a:t>Case</a:t>
            </a:r>
            <a:r>
              <a:rPr dirty="0" sz="1800" spc="-90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800" b="1" i="1">
                <a:solidFill>
                  <a:srgbClr val="C00000"/>
                </a:solidFill>
                <a:latin typeface="Calibri"/>
                <a:cs typeface="Calibri"/>
              </a:rPr>
              <a:t>3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241285" y="2072132"/>
            <a:ext cx="6375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 i="1">
                <a:solidFill>
                  <a:srgbClr val="C00000"/>
                </a:solidFill>
                <a:latin typeface="Calibri"/>
                <a:cs typeface="Calibri"/>
              </a:rPr>
              <a:t>Case</a:t>
            </a:r>
            <a:r>
              <a:rPr dirty="0" sz="1800" spc="-90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800" b="1" i="1">
                <a:solidFill>
                  <a:srgbClr val="C00000"/>
                </a:solidFill>
                <a:latin typeface="Calibri"/>
                <a:cs typeface="Calibri"/>
              </a:rPr>
              <a:t>4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7840" y="454279"/>
            <a:ext cx="648589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Constant Time Coalescing </a:t>
            </a:r>
            <a:r>
              <a:rPr dirty="0"/>
              <a:t>(Case</a:t>
            </a:r>
            <a:r>
              <a:rPr dirty="0" spc="-50"/>
              <a:t> </a:t>
            </a:r>
            <a:r>
              <a:rPr dirty="0"/>
              <a:t>1)</a:t>
            </a:r>
          </a:p>
        </p:txBody>
      </p:sp>
      <p:sp>
        <p:nvSpPr>
          <p:cNvPr id="4" name="object 4"/>
          <p:cNvSpPr/>
          <p:nvPr/>
        </p:nvSpPr>
        <p:spPr>
          <a:xfrm>
            <a:off x="2553970" y="4191761"/>
            <a:ext cx="78105" cy="457200"/>
          </a:xfrm>
          <a:custGeom>
            <a:avLst/>
            <a:gdLst/>
            <a:ahLst/>
            <a:cxnLst/>
            <a:rect l="l" t="t" r="r" b="b"/>
            <a:pathLst>
              <a:path w="78105" h="457200">
                <a:moveTo>
                  <a:pt x="25866" y="379518"/>
                </a:moveTo>
                <a:lnTo>
                  <a:pt x="0" y="379602"/>
                </a:lnTo>
                <a:lnTo>
                  <a:pt x="39116" y="457200"/>
                </a:lnTo>
                <a:lnTo>
                  <a:pt x="71236" y="392430"/>
                </a:lnTo>
                <a:lnTo>
                  <a:pt x="25907" y="392430"/>
                </a:lnTo>
                <a:lnTo>
                  <a:pt x="25866" y="379518"/>
                </a:lnTo>
                <a:close/>
              </a:path>
              <a:path w="78105" h="457200">
                <a:moveTo>
                  <a:pt x="51773" y="379433"/>
                </a:moveTo>
                <a:lnTo>
                  <a:pt x="25866" y="379518"/>
                </a:lnTo>
                <a:lnTo>
                  <a:pt x="25907" y="392430"/>
                </a:lnTo>
                <a:lnTo>
                  <a:pt x="51816" y="392430"/>
                </a:lnTo>
                <a:lnTo>
                  <a:pt x="51773" y="379433"/>
                </a:lnTo>
                <a:close/>
              </a:path>
              <a:path w="78105" h="457200">
                <a:moveTo>
                  <a:pt x="77724" y="379349"/>
                </a:moveTo>
                <a:lnTo>
                  <a:pt x="51773" y="379433"/>
                </a:lnTo>
                <a:lnTo>
                  <a:pt x="51816" y="392430"/>
                </a:lnTo>
                <a:lnTo>
                  <a:pt x="71236" y="392430"/>
                </a:lnTo>
                <a:lnTo>
                  <a:pt x="77724" y="379349"/>
                </a:lnTo>
                <a:close/>
              </a:path>
              <a:path w="78105" h="457200">
                <a:moveTo>
                  <a:pt x="50546" y="0"/>
                </a:moveTo>
                <a:lnTo>
                  <a:pt x="24637" y="0"/>
                </a:lnTo>
                <a:lnTo>
                  <a:pt x="25866" y="379518"/>
                </a:lnTo>
                <a:lnTo>
                  <a:pt x="51773" y="379433"/>
                </a:lnTo>
                <a:lnTo>
                  <a:pt x="505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751838" y="1904238"/>
          <a:ext cx="1681480" cy="2746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4638"/>
                <a:gridCol w="381762"/>
              </a:tblGrid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</a:tr>
              <a:tr h="2921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</a:tr>
              <a:tr h="2921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</a:tr>
              <a:tr h="2921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5220970" y="4191761"/>
            <a:ext cx="78105" cy="457200"/>
          </a:xfrm>
          <a:custGeom>
            <a:avLst/>
            <a:gdLst/>
            <a:ahLst/>
            <a:cxnLst/>
            <a:rect l="l" t="t" r="r" b="b"/>
            <a:pathLst>
              <a:path w="78104" h="457200">
                <a:moveTo>
                  <a:pt x="25866" y="379518"/>
                </a:moveTo>
                <a:lnTo>
                  <a:pt x="0" y="379602"/>
                </a:lnTo>
                <a:lnTo>
                  <a:pt x="39115" y="457200"/>
                </a:lnTo>
                <a:lnTo>
                  <a:pt x="71236" y="392430"/>
                </a:lnTo>
                <a:lnTo>
                  <a:pt x="25907" y="392430"/>
                </a:lnTo>
                <a:lnTo>
                  <a:pt x="25866" y="379518"/>
                </a:lnTo>
                <a:close/>
              </a:path>
              <a:path w="78104" h="457200">
                <a:moveTo>
                  <a:pt x="51773" y="379433"/>
                </a:moveTo>
                <a:lnTo>
                  <a:pt x="25866" y="379518"/>
                </a:lnTo>
                <a:lnTo>
                  <a:pt x="25907" y="392430"/>
                </a:lnTo>
                <a:lnTo>
                  <a:pt x="51815" y="392430"/>
                </a:lnTo>
                <a:lnTo>
                  <a:pt x="51773" y="379433"/>
                </a:lnTo>
                <a:close/>
              </a:path>
              <a:path w="78104" h="457200">
                <a:moveTo>
                  <a:pt x="77724" y="379349"/>
                </a:moveTo>
                <a:lnTo>
                  <a:pt x="51773" y="379433"/>
                </a:lnTo>
                <a:lnTo>
                  <a:pt x="51815" y="392430"/>
                </a:lnTo>
                <a:lnTo>
                  <a:pt x="71236" y="392430"/>
                </a:lnTo>
                <a:lnTo>
                  <a:pt x="77724" y="379349"/>
                </a:lnTo>
                <a:close/>
              </a:path>
              <a:path w="78104" h="457200">
                <a:moveTo>
                  <a:pt x="50545" y="0"/>
                </a:moveTo>
                <a:lnTo>
                  <a:pt x="24637" y="0"/>
                </a:lnTo>
                <a:lnTo>
                  <a:pt x="25866" y="379518"/>
                </a:lnTo>
                <a:lnTo>
                  <a:pt x="51773" y="379433"/>
                </a:lnTo>
                <a:lnTo>
                  <a:pt x="5054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19600" y="2819400"/>
            <a:ext cx="1295400" cy="304800"/>
          </a:xfrm>
          <a:custGeom>
            <a:avLst/>
            <a:gdLst/>
            <a:ahLst/>
            <a:cxnLst/>
            <a:rect l="l" t="t" r="r" b="b"/>
            <a:pathLst>
              <a:path w="1295400" h="304800">
                <a:moveTo>
                  <a:pt x="0" y="304800"/>
                </a:moveTo>
                <a:lnTo>
                  <a:pt x="1295400" y="304800"/>
                </a:lnTo>
                <a:lnTo>
                  <a:pt x="1295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715000" y="2819400"/>
            <a:ext cx="381000" cy="304800"/>
          </a:xfrm>
          <a:custGeom>
            <a:avLst/>
            <a:gdLst/>
            <a:ahLst/>
            <a:cxnLst/>
            <a:rect l="l" t="t" r="r" b="b"/>
            <a:pathLst>
              <a:path w="381000" h="304800">
                <a:moveTo>
                  <a:pt x="0" y="304800"/>
                </a:moveTo>
                <a:lnTo>
                  <a:pt x="381000" y="304800"/>
                </a:lnTo>
                <a:lnTo>
                  <a:pt x="3810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4418838" y="1904238"/>
          <a:ext cx="1681480" cy="2746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4638"/>
                <a:gridCol w="381762"/>
              </a:tblGrid>
              <a:tr h="29210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</a:tr>
              <a:tr h="2921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210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1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2100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</a:tr>
              <a:tr h="2921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210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3582161" y="3239770"/>
            <a:ext cx="609600" cy="78105"/>
          </a:xfrm>
          <a:custGeom>
            <a:avLst/>
            <a:gdLst/>
            <a:ahLst/>
            <a:cxnLst/>
            <a:rect l="l" t="t" r="r" b="b"/>
            <a:pathLst>
              <a:path w="609600" h="78104">
                <a:moveTo>
                  <a:pt x="531833" y="51909"/>
                </a:moveTo>
                <a:lnTo>
                  <a:pt x="531749" y="77724"/>
                </a:lnTo>
                <a:lnTo>
                  <a:pt x="583735" y="51942"/>
                </a:lnTo>
                <a:lnTo>
                  <a:pt x="544829" y="51942"/>
                </a:lnTo>
                <a:lnTo>
                  <a:pt x="531833" y="51909"/>
                </a:lnTo>
                <a:close/>
              </a:path>
              <a:path w="609600" h="78104">
                <a:moveTo>
                  <a:pt x="531918" y="26001"/>
                </a:moveTo>
                <a:lnTo>
                  <a:pt x="531833" y="51909"/>
                </a:lnTo>
                <a:lnTo>
                  <a:pt x="544829" y="51942"/>
                </a:lnTo>
                <a:lnTo>
                  <a:pt x="544829" y="26034"/>
                </a:lnTo>
                <a:lnTo>
                  <a:pt x="531918" y="26001"/>
                </a:lnTo>
                <a:close/>
              </a:path>
              <a:path w="609600" h="78104">
                <a:moveTo>
                  <a:pt x="532002" y="0"/>
                </a:moveTo>
                <a:lnTo>
                  <a:pt x="531918" y="26001"/>
                </a:lnTo>
                <a:lnTo>
                  <a:pt x="544829" y="26034"/>
                </a:lnTo>
                <a:lnTo>
                  <a:pt x="544829" y="51942"/>
                </a:lnTo>
                <a:lnTo>
                  <a:pt x="583735" y="51942"/>
                </a:lnTo>
                <a:lnTo>
                  <a:pt x="609600" y="39115"/>
                </a:lnTo>
                <a:lnTo>
                  <a:pt x="532002" y="0"/>
                </a:lnTo>
                <a:close/>
              </a:path>
              <a:path w="609600" h="78104">
                <a:moveTo>
                  <a:pt x="0" y="24637"/>
                </a:moveTo>
                <a:lnTo>
                  <a:pt x="0" y="50545"/>
                </a:lnTo>
                <a:lnTo>
                  <a:pt x="531833" y="51909"/>
                </a:lnTo>
                <a:lnTo>
                  <a:pt x="531918" y="26001"/>
                </a:lnTo>
                <a:lnTo>
                  <a:pt x="0" y="246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7840" y="504190"/>
            <a:ext cx="648589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Constant Time Coalescing </a:t>
            </a:r>
            <a:r>
              <a:rPr dirty="0"/>
              <a:t>(Case</a:t>
            </a:r>
            <a:r>
              <a:rPr dirty="0" spc="-50"/>
              <a:t> </a:t>
            </a:r>
            <a:r>
              <a:rPr dirty="0"/>
              <a:t>2)</a:t>
            </a:r>
          </a:p>
        </p:txBody>
      </p:sp>
      <p:sp>
        <p:nvSpPr>
          <p:cNvPr id="4" name="object 4"/>
          <p:cNvSpPr/>
          <p:nvPr/>
        </p:nvSpPr>
        <p:spPr>
          <a:xfrm>
            <a:off x="2553970" y="4191761"/>
            <a:ext cx="78105" cy="457200"/>
          </a:xfrm>
          <a:custGeom>
            <a:avLst/>
            <a:gdLst/>
            <a:ahLst/>
            <a:cxnLst/>
            <a:rect l="l" t="t" r="r" b="b"/>
            <a:pathLst>
              <a:path w="78105" h="457200">
                <a:moveTo>
                  <a:pt x="25866" y="379518"/>
                </a:moveTo>
                <a:lnTo>
                  <a:pt x="0" y="379602"/>
                </a:lnTo>
                <a:lnTo>
                  <a:pt x="39116" y="457200"/>
                </a:lnTo>
                <a:lnTo>
                  <a:pt x="71236" y="392430"/>
                </a:lnTo>
                <a:lnTo>
                  <a:pt x="25907" y="392430"/>
                </a:lnTo>
                <a:lnTo>
                  <a:pt x="25866" y="379518"/>
                </a:lnTo>
                <a:close/>
              </a:path>
              <a:path w="78105" h="457200">
                <a:moveTo>
                  <a:pt x="51773" y="379433"/>
                </a:moveTo>
                <a:lnTo>
                  <a:pt x="25866" y="379518"/>
                </a:lnTo>
                <a:lnTo>
                  <a:pt x="25907" y="392430"/>
                </a:lnTo>
                <a:lnTo>
                  <a:pt x="51816" y="392430"/>
                </a:lnTo>
                <a:lnTo>
                  <a:pt x="51773" y="379433"/>
                </a:lnTo>
                <a:close/>
              </a:path>
              <a:path w="78105" h="457200">
                <a:moveTo>
                  <a:pt x="77724" y="379349"/>
                </a:moveTo>
                <a:lnTo>
                  <a:pt x="51773" y="379433"/>
                </a:lnTo>
                <a:lnTo>
                  <a:pt x="51816" y="392430"/>
                </a:lnTo>
                <a:lnTo>
                  <a:pt x="71236" y="392430"/>
                </a:lnTo>
                <a:lnTo>
                  <a:pt x="77724" y="379349"/>
                </a:lnTo>
                <a:close/>
              </a:path>
              <a:path w="78105" h="457200">
                <a:moveTo>
                  <a:pt x="50546" y="0"/>
                </a:moveTo>
                <a:lnTo>
                  <a:pt x="24637" y="0"/>
                </a:lnTo>
                <a:lnTo>
                  <a:pt x="25866" y="379518"/>
                </a:lnTo>
                <a:lnTo>
                  <a:pt x="51773" y="379433"/>
                </a:lnTo>
                <a:lnTo>
                  <a:pt x="505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752600" y="3733800"/>
            <a:ext cx="1295400" cy="304800"/>
          </a:xfrm>
          <a:custGeom>
            <a:avLst/>
            <a:gdLst/>
            <a:ahLst/>
            <a:cxnLst/>
            <a:rect l="l" t="t" r="r" b="b"/>
            <a:pathLst>
              <a:path w="1295400" h="304800">
                <a:moveTo>
                  <a:pt x="0" y="304800"/>
                </a:moveTo>
                <a:lnTo>
                  <a:pt x="1295400" y="304800"/>
                </a:lnTo>
                <a:lnTo>
                  <a:pt x="1295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0" y="3733800"/>
            <a:ext cx="381000" cy="304800"/>
          </a:xfrm>
          <a:custGeom>
            <a:avLst/>
            <a:gdLst/>
            <a:ahLst/>
            <a:cxnLst/>
            <a:rect l="l" t="t" r="r" b="b"/>
            <a:pathLst>
              <a:path w="381000" h="304800">
                <a:moveTo>
                  <a:pt x="0" y="304800"/>
                </a:moveTo>
                <a:lnTo>
                  <a:pt x="381000" y="304800"/>
                </a:lnTo>
                <a:lnTo>
                  <a:pt x="3810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52600" y="4038600"/>
            <a:ext cx="1676400" cy="304800"/>
          </a:xfrm>
          <a:custGeom>
            <a:avLst/>
            <a:gdLst/>
            <a:ahLst/>
            <a:cxnLst/>
            <a:rect l="l" t="t" r="r" b="b"/>
            <a:pathLst>
              <a:path w="1676400" h="304800">
                <a:moveTo>
                  <a:pt x="0" y="304800"/>
                </a:moveTo>
                <a:lnTo>
                  <a:pt x="1676400" y="304800"/>
                </a:lnTo>
                <a:lnTo>
                  <a:pt x="1676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52600" y="4343400"/>
            <a:ext cx="1295400" cy="304800"/>
          </a:xfrm>
          <a:custGeom>
            <a:avLst/>
            <a:gdLst/>
            <a:ahLst/>
            <a:cxnLst/>
            <a:rect l="l" t="t" r="r" b="b"/>
            <a:pathLst>
              <a:path w="1295400" h="304800">
                <a:moveTo>
                  <a:pt x="0" y="304800"/>
                </a:moveTo>
                <a:lnTo>
                  <a:pt x="1295400" y="304800"/>
                </a:lnTo>
                <a:lnTo>
                  <a:pt x="1295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751838" y="1904238"/>
          <a:ext cx="1681480" cy="2746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4638"/>
                <a:gridCol w="381762"/>
              </a:tblGrid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</a:tr>
              <a:tr h="2921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</a:tr>
              <a:tr h="2921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1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4572000" y="2819400"/>
            <a:ext cx="1295400" cy="304800"/>
          </a:xfrm>
          <a:custGeom>
            <a:avLst/>
            <a:gdLst/>
            <a:ahLst/>
            <a:cxnLst/>
            <a:rect l="l" t="t" r="r" b="b"/>
            <a:pathLst>
              <a:path w="1295400" h="304800">
                <a:moveTo>
                  <a:pt x="0" y="304800"/>
                </a:moveTo>
                <a:lnTo>
                  <a:pt x="1295400" y="304800"/>
                </a:lnTo>
                <a:lnTo>
                  <a:pt x="1295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867400" y="2819400"/>
            <a:ext cx="381000" cy="304800"/>
          </a:xfrm>
          <a:custGeom>
            <a:avLst/>
            <a:gdLst/>
            <a:ahLst/>
            <a:cxnLst/>
            <a:rect l="l" t="t" r="r" b="b"/>
            <a:pathLst>
              <a:path w="381000" h="304800">
                <a:moveTo>
                  <a:pt x="0" y="304800"/>
                </a:moveTo>
                <a:lnTo>
                  <a:pt x="381000" y="304800"/>
                </a:lnTo>
                <a:lnTo>
                  <a:pt x="3810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734561" y="3239770"/>
            <a:ext cx="609600" cy="78105"/>
          </a:xfrm>
          <a:custGeom>
            <a:avLst/>
            <a:gdLst/>
            <a:ahLst/>
            <a:cxnLst/>
            <a:rect l="l" t="t" r="r" b="b"/>
            <a:pathLst>
              <a:path w="609600" h="78104">
                <a:moveTo>
                  <a:pt x="531833" y="51909"/>
                </a:moveTo>
                <a:lnTo>
                  <a:pt x="531749" y="77724"/>
                </a:lnTo>
                <a:lnTo>
                  <a:pt x="583735" y="51942"/>
                </a:lnTo>
                <a:lnTo>
                  <a:pt x="544829" y="51942"/>
                </a:lnTo>
                <a:lnTo>
                  <a:pt x="531833" y="51909"/>
                </a:lnTo>
                <a:close/>
              </a:path>
              <a:path w="609600" h="78104">
                <a:moveTo>
                  <a:pt x="531918" y="26001"/>
                </a:moveTo>
                <a:lnTo>
                  <a:pt x="531833" y="51909"/>
                </a:lnTo>
                <a:lnTo>
                  <a:pt x="544829" y="51942"/>
                </a:lnTo>
                <a:lnTo>
                  <a:pt x="544829" y="26034"/>
                </a:lnTo>
                <a:lnTo>
                  <a:pt x="531918" y="26001"/>
                </a:lnTo>
                <a:close/>
              </a:path>
              <a:path w="609600" h="78104">
                <a:moveTo>
                  <a:pt x="532002" y="0"/>
                </a:moveTo>
                <a:lnTo>
                  <a:pt x="531918" y="26001"/>
                </a:lnTo>
                <a:lnTo>
                  <a:pt x="544829" y="26034"/>
                </a:lnTo>
                <a:lnTo>
                  <a:pt x="544829" y="51942"/>
                </a:lnTo>
                <a:lnTo>
                  <a:pt x="583735" y="51942"/>
                </a:lnTo>
                <a:lnTo>
                  <a:pt x="609600" y="39115"/>
                </a:lnTo>
                <a:lnTo>
                  <a:pt x="532002" y="0"/>
                </a:lnTo>
                <a:close/>
              </a:path>
              <a:path w="609600" h="78104">
                <a:moveTo>
                  <a:pt x="0" y="24637"/>
                </a:moveTo>
                <a:lnTo>
                  <a:pt x="0" y="50545"/>
                </a:lnTo>
                <a:lnTo>
                  <a:pt x="531833" y="51909"/>
                </a:lnTo>
                <a:lnTo>
                  <a:pt x="531918" y="26001"/>
                </a:lnTo>
                <a:lnTo>
                  <a:pt x="0" y="246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4571238" y="1904238"/>
          <a:ext cx="1681480" cy="2746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4638"/>
                <a:gridCol w="381762"/>
              </a:tblGrid>
              <a:tr h="29210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</a:tr>
              <a:tr h="2921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210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n+m2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065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n+m2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9740" y="540766"/>
            <a:ext cx="648589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Constant Time Coalescing </a:t>
            </a:r>
            <a:r>
              <a:rPr dirty="0"/>
              <a:t>(Case</a:t>
            </a:r>
            <a:r>
              <a:rPr dirty="0" spc="-50"/>
              <a:t> </a:t>
            </a:r>
            <a:r>
              <a:rPr dirty="0"/>
              <a:t>3)</a:t>
            </a:r>
          </a:p>
        </p:txBody>
      </p:sp>
      <p:sp>
        <p:nvSpPr>
          <p:cNvPr id="4" name="object 4"/>
          <p:cNvSpPr/>
          <p:nvPr/>
        </p:nvSpPr>
        <p:spPr>
          <a:xfrm>
            <a:off x="2553970" y="4191761"/>
            <a:ext cx="78105" cy="457200"/>
          </a:xfrm>
          <a:custGeom>
            <a:avLst/>
            <a:gdLst/>
            <a:ahLst/>
            <a:cxnLst/>
            <a:rect l="l" t="t" r="r" b="b"/>
            <a:pathLst>
              <a:path w="78105" h="457200">
                <a:moveTo>
                  <a:pt x="25866" y="379518"/>
                </a:moveTo>
                <a:lnTo>
                  <a:pt x="0" y="379602"/>
                </a:lnTo>
                <a:lnTo>
                  <a:pt x="39116" y="457200"/>
                </a:lnTo>
                <a:lnTo>
                  <a:pt x="71236" y="392430"/>
                </a:lnTo>
                <a:lnTo>
                  <a:pt x="25907" y="392430"/>
                </a:lnTo>
                <a:lnTo>
                  <a:pt x="25866" y="379518"/>
                </a:lnTo>
                <a:close/>
              </a:path>
              <a:path w="78105" h="457200">
                <a:moveTo>
                  <a:pt x="51773" y="379433"/>
                </a:moveTo>
                <a:lnTo>
                  <a:pt x="25866" y="379518"/>
                </a:lnTo>
                <a:lnTo>
                  <a:pt x="25907" y="392430"/>
                </a:lnTo>
                <a:lnTo>
                  <a:pt x="51816" y="392430"/>
                </a:lnTo>
                <a:lnTo>
                  <a:pt x="51773" y="379433"/>
                </a:lnTo>
                <a:close/>
              </a:path>
              <a:path w="78105" h="457200">
                <a:moveTo>
                  <a:pt x="77724" y="379349"/>
                </a:moveTo>
                <a:lnTo>
                  <a:pt x="51773" y="379433"/>
                </a:lnTo>
                <a:lnTo>
                  <a:pt x="51816" y="392430"/>
                </a:lnTo>
                <a:lnTo>
                  <a:pt x="71236" y="392430"/>
                </a:lnTo>
                <a:lnTo>
                  <a:pt x="77724" y="379349"/>
                </a:lnTo>
                <a:close/>
              </a:path>
              <a:path w="78105" h="457200">
                <a:moveTo>
                  <a:pt x="50546" y="0"/>
                </a:moveTo>
                <a:lnTo>
                  <a:pt x="24637" y="0"/>
                </a:lnTo>
                <a:lnTo>
                  <a:pt x="25866" y="379518"/>
                </a:lnTo>
                <a:lnTo>
                  <a:pt x="51773" y="379433"/>
                </a:lnTo>
                <a:lnTo>
                  <a:pt x="505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751838" y="1904238"/>
          <a:ext cx="1681480" cy="2746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4638"/>
                <a:gridCol w="381762"/>
              </a:tblGrid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1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</a:tr>
              <a:tr h="2921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</a:tr>
              <a:tr h="2921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5220970" y="4191761"/>
            <a:ext cx="78105" cy="457200"/>
          </a:xfrm>
          <a:custGeom>
            <a:avLst/>
            <a:gdLst/>
            <a:ahLst/>
            <a:cxnLst/>
            <a:rect l="l" t="t" r="r" b="b"/>
            <a:pathLst>
              <a:path w="78104" h="457200">
                <a:moveTo>
                  <a:pt x="25866" y="379518"/>
                </a:moveTo>
                <a:lnTo>
                  <a:pt x="0" y="379602"/>
                </a:lnTo>
                <a:lnTo>
                  <a:pt x="39115" y="457200"/>
                </a:lnTo>
                <a:lnTo>
                  <a:pt x="71236" y="392430"/>
                </a:lnTo>
                <a:lnTo>
                  <a:pt x="25907" y="392430"/>
                </a:lnTo>
                <a:lnTo>
                  <a:pt x="25866" y="379518"/>
                </a:lnTo>
                <a:close/>
              </a:path>
              <a:path w="78104" h="457200">
                <a:moveTo>
                  <a:pt x="51773" y="379433"/>
                </a:moveTo>
                <a:lnTo>
                  <a:pt x="25866" y="379518"/>
                </a:lnTo>
                <a:lnTo>
                  <a:pt x="25907" y="392430"/>
                </a:lnTo>
                <a:lnTo>
                  <a:pt x="51815" y="392430"/>
                </a:lnTo>
                <a:lnTo>
                  <a:pt x="51773" y="379433"/>
                </a:lnTo>
                <a:close/>
              </a:path>
              <a:path w="78104" h="457200">
                <a:moveTo>
                  <a:pt x="77724" y="379349"/>
                </a:moveTo>
                <a:lnTo>
                  <a:pt x="51773" y="379433"/>
                </a:lnTo>
                <a:lnTo>
                  <a:pt x="51815" y="392430"/>
                </a:lnTo>
                <a:lnTo>
                  <a:pt x="71236" y="392430"/>
                </a:lnTo>
                <a:lnTo>
                  <a:pt x="77724" y="379349"/>
                </a:lnTo>
                <a:close/>
              </a:path>
              <a:path w="78104" h="457200">
                <a:moveTo>
                  <a:pt x="50545" y="0"/>
                </a:moveTo>
                <a:lnTo>
                  <a:pt x="24637" y="0"/>
                </a:lnTo>
                <a:lnTo>
                  <a:pt x="25866" y="379518"/>
                </a:lnTo>
                <a:lnTo>
                  <a:pt x="51773" y="379433"/>
                </a:lnTo>
                <a:lnTo>
                  <a:pt x="5054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582161" y="3239770"/>
            <a:ext cx="609600" cy="78105"/>
          </a:xfrm>
          <a:custGeom>
            <a:avLst/>
            <a:gdLst/>
            <a:ahLst/>
            <a:cxnLst/>
            <a:rect l="l" t="t" r="r" b="b"/>
            <a:pathLst>
              <a:path w="609600" h="78104">
                <a:moveTo>
                  <a:pt x="531833" y="51909"/>
                </a:moveTo>
                <a:lnTo>
                  <a:pt x="531749" y="77724"/>
                </a:lnTo>
                <a:lnTo>
                  <a:pt x="583735" y="51942"/>
                </a:lnTo>
                <a:lnTo>
                  <a:pt x="544829" y="51942"/>
                </a:lnTo>
                <a:lnTo>
                  <a:pt x="531833" y="51909"/>
                </a:lnTo>
                <a:close/>
              </a:path>
              <a:path w="609600" h="78104">
                <a:moveTo>
                  <a:pt x="531918" y="26001"/>
                </a:moveTo>
                <a:lnTo>
                  <a:pt x="531833" y="51909"/>
                </a:lnTo>
                <a:lnTo>
                  <a:pt x="544829" y="51942"/>
                </a:lnTo>
                <a:lnTo>
                  <a:pt x="544829" y="26034"/>
                </a:lnTo>
                <a:lnTo>
                  <a:pt x="531918" y="26001"/>
                </a:lnTo>
                <a:close/>
              </a:path>
              <a:path w="609600" h="78104">
                <a:moveTo>
                  <a:pt x="532002" y="0"/>
                </a:moveTo>
                <a:lnTo>
                  <a:pt x="531918" y="26001"/>
                </a:lnTo>
                <a:lnTo>
                  <a:pt x="544829" y="26034"/>
                </a:lnTo>
                <a:lnTo>
                  <a:pt x="544829" y="51942"/>
                </a:lnTo>
                <a:lnTo>
                  <a:pt x="583735" y="51942"/>
                </a:lnTo>
                <a:lnTo>
                  <a:pt x="609600" y="39115"/>
                </a:lnTo>
                <a:lnTo>
                  <a:pt x="532002" y="0"/>
                </a:lnTo>
                <a:close/>
              </a:path>
              <a:path w="609600" h="78104">
                <a:moveTo>
                  <a:pt x="0" y="24637"/>
                </a:moveTo>
                <a:lnTo>
                  <a:pt x="0" y="50545"/>
                </a:lnTo>
                <a:lnTo>
                  <a:pt x="531833" y="51909"/>
                </a:lnTo>
                <a:lnTo>
                  <a:pt x="531918" y="26001"/>
                </a:lnTo>
                <a:lnTo>
                  <a:pt x="0" y="246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4418838" y="1904238"/>
          <a:ext cx="1681480" cy="2746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4638"/>
                <a:gridCol w="381762"/>
              </a:tblGrid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n+m1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065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n+m1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</a:tr>
              <a:tr h="2921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210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9740" y="540766"/>
            <a:ext cx="648589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Constant Time Coalescing </a:t>
            </a:r>
            <a:r>
              <a:rPr dirty="0"/>
              <a:t>(Case</a:t>
            </a:r>
            <a:r>
              <a:rPr dirty="0" spc="-50"/>
              <a:t> </a:t>
            </a:r>
            <a:r>
              <a:rPr dirty="0"/>
              <a:t>4)</a:t>
            </a:r>
          </a:p>
        </p:txBody>
      </p:sp>
      <p:sp>
        <p:nvSpPr>
          <p:cNvPr id="4" name="object 4"/>
          <p:cNvSpPr/>
          <p:nvPr/>
        </p:nvSpPr>
        <p:spPr>
          <a:xfrm>
            <a:off x="2553970" y="4191761"/>
            <a:ext cx="78105" cy="457200"/>
          </a:xfrm>
          <a:custGeom>
            <a:avLst/>
            <a:gdLst/>
            <a:ahLst/>
            <a:cxnLst/>
            <a:rect l="l" t="t" r="r" b="b"/>
            <a:pathLst>
              <a:path w="78105" h="457200">
                <a:moveTo>
                  <a:pt x="25866" y="379518"/>
                </a:moveTo>
                <a:lnTo>
                  <a:pt x="0" y="379602"/>
                </a:lnTo>
                <a:lnTo>
                  <a:pt x="39116" y="457200"/>
                </a:lnTo>
                <a:lnTo>
                  <a:pt x="71236" y="392430"/>
                </a:lnTo>
                <a:lnTo>
                  <a:pt x="25907" y="392430"/>
                </a:lnTo>
                <a:lnTo>
                  <a:pt x="25866" y="379518"/>
                </a:lnTo>
                <a:close/>
              </a:path>
              <a:path w="78105" h="457200">
                <a:moveTo>
                  <a:pt x="51773" y="379433"/>
                </a:moveTo>
                <a:lnTo>
                  <a:pt x="25866" y="379518"/>
                </a:lnTo>
                <a:lnTo>
                  <a:pt x="25907" y="392430"/>
                </a:lnTo>
                <a:lnTo>
                  <a:pt x="51816" y="392430"/>
                </a:lnTo>
                <a:lnTo>
                  <a:pt x="51773" y="379433"/>
                </a:lnTo>
                <a:close/>
              </a:path>
              <a:path w="78105" h="457200">
                <a:moveTo>
                  <a:pt x="77724" y="379349"/>
                </a:moveTo>
                <a:lnTo>
                  <a:pt x="51773" y="379433"/>
                </a:lnTo>
                <a:lnTo>
                  <a:pt x="51816" y="392430"/>
                </a:lnTo>
                <a:lnTo>
                  <a:pt x="71236" y="392430"/>
                </a:lnTo>
                <a:lnTo>
                  <a:pt x="77724" y="379349"/>
                </a:lnTo>
                <a:close/>
              </a:path>
              <a:path w="78105" h="457200">
                <a:moveTo>
                  <a:pt x="50546" y="0"/>
                </a:moveTo>
                <a:lnTo>
                  <a:pt x="24637" y="0"/>
                </a:lnTo>
                <a:lnTo>
                  <a:pt x="25866" y="379518"/>
                </a:lnTo>
                <a:lnTo>
                  <a:pt x="51773" y="379433"/>
                </a:lnTo>
                <a:lnTo>
                  <a:pt x="505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752600" y="3733800"/>
            <a:ext cx="1295400" cy="304800"/>
          </a:xfrm>
          <a:custGeom>
            <a:avLst/>
            <a:gdLst/>
            <a:ahLst/>
            <a:cxnLst/>
            <a:rect l="l" t="t" r="r" b="b"/>
            <a:pathLst>
              <a:path w="1295400" h="304800">
                <a:moveTo>
                  <a:pt x="0" y="304800"/>
                </a:moveTo>
                <a:lnTo>
                  <a:pt x="1295400" y="304800"/>
                </a:lnTo>
                <a:lnTo>
                  <a:pt x="1295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0" y="3733800"/>
            <a:ext cx="381000" cy="304800"/>
          </a:xfrm>
          <a:custGeom>
            <a:avLst/>
            <a:gdLst/>
            <a:ahLst/>
            <a:cxnLst/>
            <a:rect l="l" t="t" r="r" b="b"/>
            <a:pathLst>
              <a:path w="381000" h="304800">
                <a:moveTo>
                  <a:pt x="0" y="304800"/>
                </a:moveTo>
                <a:lnTo>
                  <a:pt x="381000" y="304800"/>
                </a:lnTo>
                <a:lnTo>
                  <a:pt x="3810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52600" y="4038600"/>
            <a:ext cx="1676400" cy="304800"/>
          </a:xfrm>
          <a:custGeom>
            <a:avLst/>
            <a:gdLst/>
            <a:ahLst/>
            <a:cxnLst/>
            <a:rect l="l" t="t" r="r" b="b"/>
            <a:pathLst>
              <a:path w="1676400" h="304800">
                <a:moveTo>
                  <a:pt x="0" y="304800"/>
                </a:moveTo>
                <a:lnTo>
                  <a:pt x="1676400" y="304800"/>
                </a:lnTo>
                <a:lnTo>
                  <a:pt x="1676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52600" y="4343400"/>
            <a:ext cx="1295400" cy="304800"/>
          </a:xfrm>
          <a:custGeom>
            <a:avLst/>
            <a:gdLst/>
            <a:ahLst/>
            <a:cxnLst/>
            <a:rect l="l" t="t" r="r" b="b"/>
            <a:pathLst>
              <a:path w="1295400" h="304800">
                <a:moveTo>
                  <a:pt x="0" y="304800"/>
                </a:moveTo>
                <a:lnTo>
                  <a:pt x="1295400" y="304800"/>
                </a:lnTo>
                <a:lnTo>
                  <a:pt x="1295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751838" y="1904238"/>
          <a:ext cx="1681480" cy="2746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4638"/>
                <a:gridCol w="381762"/>
              </a:tblGrid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1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</a:tr>
              <a:tr h="2921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9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1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2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m2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3582161" y="3239770"/>
            <a:ext cx="609600" cy="78105"/>
          </a:xfrm>
          <a:custGeom>
            <a:avLst/>
            <a:gdLst/>
            <a:ahLst/>
            <a:cxnLst/>
            <a:rect l="l" t="t" r="r" b="b"/>
            <a:pathLst>
              <a:path w="609600" h="78104">
                <a:moveTo>
                  <a:pt x="531833" y="51909"/>
                </a:moveTo>
                <a:lnTo>
                  <a:pt x="531749" y="77724"/>
                </a:lnTo>
                <a:lnTo>
                  <a:pt x="583735" y="51942"/>
                </a:lnTo>
                <a:lnTo>
                  <a:pt x="544829" y="51942"/>
                </a:lnTo>
                <a:lnTo>
                  <a:pt x="531833" y="51909"/>
                </a:lnTo>
                <a:close/>
              </a:path>
              <a:path w="609600" h="78104">
                <a:moveTo>
                  <a:pt x="531918" y="26001"/>
                </a:moveTo>
                <a:lnTo>
                  <a:pt x="531833" y="51909"/>
                </a:lnTo>
                <a:lnTo>
                  <a:pt x="544829" y="51942"/>
                </a:lnTo>
                <a:lnTo>
                  <a:pt x="544829" y="26034"/>
                </a:lnTo>
                <a:lnTo>
                  <a:pt x="531918" y="26001"/>
                </a:lnTo>
                <a:close/>
              </a:path>
              <a:path w="609600" h="78104">
                <a:moveTo>
                  <a:pt x="532002" y="0"/>
                </a:moveTo>
                <a:lnTo>
                  <a:pt x="531918" y="26001"/>
                </a:lnTo>
                <a:lnTo>
                  <a:pt x="544829" y="26034"/>
                </a:lnTo>
                <a:lnTo>
                  <a:pt x="544829" y="51942"/>
                </a:lnTo>
                <a:lnTo>
                  <a:pt x="583735" y="51942"/>
                </a:lnTo>
                <a:lnTo>
                  <a:pt x="609600" y="39115"/>
                </a:lnTo>
                <a:lnTo>
                  <a:pt x="532002" y="0"/>
                </a:lnTo>
                <a:close/>
              </a:path>
              <a:path w="609600" h="78104">
                <a:moveTo>
                  <a:pt x="0" y="24637"/>
                </a:moveTo>
                <a:lnTo>
                  <a:pt x="0" y="50545"/>
                </a:lnTo>
                <a:lnTo>
                  <a:pt x="531833" y="51909"/>
                </a:lnTo>
                <a:lnTo>
                  <a:pt x="531918" y="26001"/>
                </a:lnTo>
                <a:lnTo>
                  <a:pt x="0" y="246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4401311" y="1886711"/>
          <a:ext cx="1733550" cy="2781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4638"/>
                <a:gridCol w="381762"/>
              </a:tblGrid>
              <a:tr h="279400">
                <a:tc>
                  <a:txBody>
                    <a:bodyPr/>
                    <a:lstStyle/>
                    <a:p>
                      <a:pPr marL="207010">
                        <a:lnSpc>
                          <a:spcPts val="1889"/>
                        </a:lnSpc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n+m1+m2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ts val="1889"/>
                        </a:lnSpc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209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79400">
                <a:tc>
                  <a:txBody>
                    <a:bodyPr/>
                    <a:lstStyle/>
                    <a:p>
                      <a:pPr marL="20701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n+m1+m2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810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5965" y="500887"/>
            <a:ext cx="617283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Disadvantages </a:t>
            </a:r>
            <a:r>
              <a:rPr dirty="0"/>
              <a:t>of </a:t>
            </a:r>
            <a:r>
              <a:rPr dirty="0" spc="-5"/>
              <a:t>Boundary</a:t>
            </a:r>
            <a:r>
              <a:rPr dirty="0" spc="-55"/>
              <a:t> </a:t>
            </a:r>
            <a:r>
              <a:rPr dirty="0" spc="-5"/>
              <a:t>Tags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75589" y="1366266"/>
            <a:ext cx="4319905" cy="2009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Internal</a:t>
            </a:r>
            <a:r>
              <a:rPr dirty="0" sz="2400" spc="-5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fragmentation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har char=""/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990000"/>
              </a:buClr>
              <a:buSzPct val="60416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Can it </a:t>
            </a:r>
            <a:r>
              <a:rPr dirty="0" sz="2400" b="1">
                <a:latin typeface="Calibri"/>
                <a:cs typeface="Calibri"/>
              </a:rPr>
              <a:t>be</a:t>
            </a:r>
            <a:r>
              <a:rPr dirty="0" sz="2400" spc="-8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optimized?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50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Which </a:t>
            </a:r>
            <a:r>
              <a:rPr dirty="0" sz="2000" spc="-5">
                <a:latin typeface="Calibri"/>
                <a:cs typeface="Calibri"/>
              </a:rPr>
              <a:t>blocks need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5">
                <a:latin typeface="Calibri"/>
                <a:cs typeface="Calibri"/>
              </a:rPr>
              <a:t>footer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tag?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47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What </a:t>
            </a:r>
            <a:r>
              <a:rPr dirty="0" sz="2000" spc="-5">
                <a:latin typeface="Calibri"/>
                <a:cs typeface="Calibri"/>
              </a:rPr>
              <a:t>does </a:t>
            </a:r>
            <a:r>
              <a:rPr dirty="0" sz="2000">
                <a:latin typeface="Calibri"/>
                <a:cs typeface="Calibri"/>
              </a:rPr>
              <a:t>that</a:t>
            </a:r>
            <a:r>
              <a:rPr dirty="0" sz="2000" spc="-8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mean?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9740" y="464566"/>
            <a:ext cx="650113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Summary of Key Allocator</a:t>
            </a:r>
            <a:r>
              <a:rPr dirty="0" spc="-114"/>
              <a:t> </a:t>
            </a:r>
            <a:r>
              <a:rPr dirty="0"/>
              <a:t>Policies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8216" y="1098550"/>
            <a:ext cx="8107680" cy="56203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SzPct val="60416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>
                <a:latin typeface="Calibri"/>
                <a:cs typeface="Calibri"/>
              </a:rPr>
              <a:t>Placement</a:t>
            </a:r>
            <a:r>
              <a:rPr dirty="0" sz="2400" spc="-4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policy: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18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First-fit, next-fit, best-fit,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etc.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19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Trades off lower </a:t>
            </a:r>
            <a:r>
              <a:rPr dirty="0" sz="2000">
                <a:latin typeface="Calibri"/>
                <a:cs typeface="Calibri"/>
              </a:rPr>
              <a:t>throughput </a:t>
            </a:r>
            <a:r>
              <a:rPr dirty="0" sz="2000" spc="-5">
                <a:latin typeface="Calibri"/>
                <a:cs typeface="Calibri"/>
              </a:rPr>
              <a:t>for </a:t>
            </a:r>
            <a:r>
              <a:rPr dirty="0" sz="2000">
                <a:latin typeface="Calibri"/>
                <a:cs typeface="Calibri"/>
              </a:rPr>
              <a:t>less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fragmentation</a:t>
            </a:r>
            <a:endParaRPr sz="2000">
              <a:latin typeface="Calibri"/>
              <a:cs typeface="Calibri"/>
            </a:endParaRPr>
          </a:p>
          <a:p>
            <a:pPr lvl="1" marL="756285" marR="621030" indent="-286385">
              <a:lnSpc>
                <a:spcPts val="2280"/>
              </a:lnSpc>
              <a:spcBef>
                <a:spcPts val="53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 b="1" i="1">
                <a:solidFill>
                  <a:srgbClr val="C00000"/>
                </a:solidFill>
                <a:latin typeface="Calibri"/>
                <a:cs typeface="Calibri"/>
              </a:rPr>
              <a:t>Interesting </a:t>
            </a:r>
            <a:r>
              <a:rPr dirty="0" sz="2000" spc="-10" b="1" i="1">
                <a:solidFill>
                  <a:srgbClr val="C00000"/>
                </a:solidFill>
                <a:latin typeface="Calibri"/>
                <a:cs typeface="Calibri"/>
              </a:rPr>
              <a:t>observation</a:t>
            </a:r>
            <a:r>
              <a:rPr dirty="0" sz="2000" spc="-10" b="1">
                <a:solidFill>
                  <a:srgbClr val="C00000"/>
                </a:solidFill>
                <a:latin typeface="Calibri"/>
                <a:cs typeface="Calibri"/>
              </a:rPr>
              <a:t>: </a:t>
            </a:r>
            <a:r>
              <a:rPr dirty="0" sz="2000" spc="-5">
                <a:latin typeface="Calibri"/>
                <a:cs typeface="Calibri"/>
              </a:rPr>
              <a:t>segregated free lists </a:t>
            </a:r>
            <a:r>
              <a:rPr dirty="0" sz="2000">
                <a:latin typeface="Calibri"/>
                <a:cs typeface="Calibri"/>
              </a:rPr>
              <a:t>(next lecture)  approximate a best </a:t>
            </a:r>
            <a:r>
              <a:rPr dirty="0" sz="2000" spc="-5">
                <a:latin typeface="Calibri"/>
                <a:cs typeface="Calibri"/>
              </a:rPr>
              <a:t>fit </a:t>
            </a:r>
            <a:r>
              <a:rPr dirty="0" sz="2000">
                <a:latin typeface="Calibri"/>
                <a:cs typeface="Calibri"/>
              </a:rPr>
              <a:t>placement </a:t>
            </a:r>
            <a:r>
              <a:rPr dirty="0" sz="2000" spc="-5">
                <a:latin typeface="Calibri"/>
                <a:cs typeface="Calibri"/>
              </a:rPr>
              <a:t>policy without </a:t>
            </a:r>
            <a:r>
              <a:rPr dirty="0" sz="2000">
                <a:latin typeface="Calibri"/>
                <a:cs typeface="Calibri"/>
              </a:rPr>
              <a:t>having to </a:t>
            </a:r>
            <a:r>
              <a:rPr dirty="0" sz="2000" spc="-5">
                <a:latin typeface="Calibri"/>
                <a:cs typeface="Calibri"/>
              </a:rPr>
              <a:t>search  entire free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list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27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>
                <a:latin typeface="Calibri"/>
                <a:cs typeface="Calibri"/>
              </a:rPr>
              <a:t>Splitting</a:t>
            </a:r>
            <a:r>
              <a:rPr dirty="0" sz="2400" spc="-7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policy: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16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When do we go ahead and </a:t>
            </a:r>
            <a:r>
              <a:rPr dirty="0" sz="2000" spc="-5">
                <a:latin typeface="Calibri"/>
                <a:cs typeface="Calibri"/>
              </a:rPr>
              <a:t>split free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blocks?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18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How </a:t>
            </a:r>
            <a:r>
              <a:rPr dirty="0" sz="2000">
                <a:latin typeface="Calibri"/>
                <a:cs typeface="Calibri"/>
              </a:rPr>
              <a:t>much internal </a:t>
            </a:r>
            <a:r>
              <a:rPr dirty="0" sz="2000" spc="-5">
                <a:latin typeface="Calibri"/>
                <a:cs typeface="Calibri"/>
              </a:rPr>
              <a:t>fragmentation are </a:t>
            </a:r>
            <a:r>
              <a:rPr dirty="0" sz="2000">
                <a:latin typeface="Calibri"/>
                <a:cs typeface="Calibri"/>
              </a:rPr>
              <a:t>we </a:t>
            </a:r>
            <a:r>
              <a:rPr dirty="0" sz="2000" spc="-5">
                <a:latin typeface="Calibri"/>
                <a:cs typeface="Calibri"/>
              </a:rPr>
              <a:t>willing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tolerate?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325"/>
              </a:spcBef>
              <a:buClr>
                <a:srgbClr val="990000"/>
              </a:buClr>
              <a:buSzPct val="60416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>
                <a:latin typeface="Calibri"/>
                <a:cs typeface="Calibri"/>
              </a:rPr>
              <a:t>Coalescing</a:t>
            </a:r>
            <a:r>
              <a:rPr dirty="0" sz="2400" spc="-9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policy: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17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b="1" i="1">
                <a:solidFill>
                  <a:srgbClr val="C00000"/>
                </a:solidFill>
                <a:latin typeface="Calibri"/>
                <a:cs typeface="Calibri"/>
              </a:rPr>
              <a:t>Immediate </a:t>
            </a:r>
            <a:r>
              <a:rPr dirty="0" sz="2000" spc="-5" b="1" i="1">
                <a:solidFill>
                  <a:srgbClr val="C00000"/>
                </a:solidFill>
                <a:latin typeface="Calibri"/>
                <a:cs typeface="Calibri"/>
              </a:rPr>
              <a:t>coalescing: </a:t>
            </a:r>
            <a:r>
              <a:rPr dirty="0" sz="2000">
                <a:latin typeface="Calibri"/>
                <a:cs typeface="Calibri"/>
              </a:rPr>
              <a:t>coalesce each </a:t>
            </a:r>
            <a:r>
              <a:rPr dirty="0" sz="2000" spc="-5">
                <a:latin typeface="Calibri"/>
                <a:cs typeface="Calibri"/>
              </a:rPr>
              <a:t>time </a:t>
            </a:r>
            <a:r>
              <a:rPr dirty="0" sz="2000" spc="-5" b="1">
                <a:latin typeface="Courier New"/>
                <a:cs typeface="Courier New"/>
              </a:rPr>
              <a:t>free</a:t>
            </a:r>
            <a:r>
              <a:rPr dirty="0" sz="2000" spc="-750" b="1">
                <a:latin typeface="Courier New"/>
                <a:cs typeface="Courier New"/>
              </a:rPr>
              <a:t> </a:t>
            </a:r>
            <a:r>
              <a:rPr dirty="0" sz="2000">
                <a:latin typeface="Calibri"/>
                <a:cs typeface="Calibri"/>
              </a:rPr>
              <a:t>is </a:t>
            </a:r>
            <a:r>
              <a:rPr dirty="0" sz="2000" spc="-5">
                <a:latin typeface="Calibri"/>
                <a:cs typeface="Calibri"/>
              </a:rPr>
              <a:t>called</a:t>
            </a:r>
            <a:endParaRPr sz="2000">
              <a:latin typeface="Calibri"/>
              <a:cs typeface="Calibri"/>
            </a:endParaRPr>
          </a:p>
          <a:p>
            <a:pPr lvl="1" marL="756285" marR="5080" indent="-286385">
              <a:lnSpc>
                <a:spcPts val="2120"/>
              </a:lnSpc>
              <a:spcBef>
                <a:spcPts val="49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 b="1" i="1">
                <a:solidFill>
                  <a:srgbClr val="C00000"/>
                </a:solidFill>
                <a:latin typeface="Calibri"/>
                <a:cs typeface="Calibri"/>
              </a:rPr>
              <a:t>Deferred </a:t>
            </a:r>
            <a:r>
              <a:rPr dirty="0" sz="2000" b="1" i="1">
                <a:solidFill>
                  <a:srgbClr val="C00000"/>
                </a:solidFill>
                <a:latin typeface="Calibri"/>
                <a:cs typeface="Calibri"/>
              </a:rPr>
              <a:t>coalescing: </a:t>
            </a:r>
            <a:r>
              <a:rPr dirty="0" sz="2000">
                <a:latin typeface="Calibri"/>
                <a:cs typeface="Calibri"/>
              </a:rPr>
              <a:t>try to </a:t>
            </a:r>
            <a:r>
              <a:rPr dirty="0" sz="2000" spc="-5">
                <a:latin typeface="Calibri"/>
                <a:cs typeface="Calibri"/>
              </a:rPr>
              <a:t>improve </a:t>
            </a:r>
            <a:r>
              <a:rPr dirty="0" sz="2000">
                <a:latin typeface="Calibri"/>
                <a:cs typeface="Calibri"/>
              </a:rPr>
              <a:t>performance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 spc="-5" b="1">
                <a:latin typeface="Courier New"/>
                <a:cs typeface="Courier New"/>
              </a:rPr>
              <a:t>free</a:t>
            </a:r>
            <a:r>
              <a:rPr dirty="0" sz="2000" spc="-805" b="1">
                <a:latin typeface="Courier New"/>
                <a:cs typeface="Courier New"/>
              </a:rPr>
              <a:t> </a:t>
            </a:r>
            <a:r>
              <a:rPr dirty="0" sz="2000" spc="-5">
                <a:latin typeface="Calibri"/>
                <a:cs typeface="Calibri"/>
              </a:rPr>
              <a:t>by deferring  </a:t>
            </a:r>
            <a:r>
              <a:rPr dirty="0" sz="2000">
                <a:latin typeface="Calibri"/>
                <a:cs typeface="Calibri"/>
              </a:rPr>
              <a:t>coalescing until needed.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Examples:</a:t>
            </a:r>
            <a:endParaRPr sz="20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275"/>
              </a:spcBef>
              <a:buSzPct val="80000"/>
              <a:buFont typeface="Wingdings"/>
              <a:buChar char=""/>
              <a:tabLst>
                <a:tab pos="1155700" algn="l"/>
                <a:tab pos="1156335" algn="l"/>
              </a:tabLst>
            </a:pPr>
            <a:r>
              <a:rPr dirty="0" sz="2000" spc="-5">
                <a:latin typeface="Calibri"/>
                <a:cs typeface="Calibri"/>
              </a:rPr>
              <a:t>Coalesce </a:t>
            </a:r>
            <a:r>
              <a:rPr dirty="0" sz="2000">
                <a:latin typeface="Calibri"/>
                <a:cs typeface="Calibri"/>
              </a:rPr>
              <a:t>as you </a:t>
            </a:r>
            <a:r>
              <a:rPr dirty="0" sz="2000" spc="-5">
                <a:latin typeface="Calibri"/>
                <a:cs typeface="Calibri"/>
              </a:rPr>
              <a:t>scan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5">
                <a:latin typeface="Calibri"/>
                <a:cs typeface="Calibri"/>
              </a:rPr>
              <a:t>free list for</a:t>
            </a:r>
            <a:r>
              <a:rPr dirty="0" sz="2000" spc="30">
                <a:latin typeface="Calibri"/>
                <a:cs typeface="Calibri"/>
              </a:rPr>
              <a:t> </a:t>
            </a:r>
            <a:r>
              <a:rPr dirty="0" sz="2000" spc="-5" b="1">
                <a:latin typeface="Courier New"/>
                <a:cs typeface="Courier New"/>
              </a:rPr>
              <a:t>malloc</a:t>
            </a:r>
            <a:endParaRPr sz="2000">
              <a:latin typeface="Courier New"/>
              <a:cs typeface="Courier New"/>
            </a:endParaRPr>
          </a:p>
          <a:p>
            <a:pPr lvl="2" marL="1155700" marR="541655" indent="-228600">
              <a:lnSpc>
                <a:spcPts val="2280"/>
              </a:lnSpc>
              <a:spcBef>
                <a:spcPts val="595"/>
              </a:spcBef>
              <a:buSzPct val="80000"/>
              <a:buFont typeface="Wingdings"/>
              <a:buChar char=""/>
              <a:tabLst>
                <a:tab pos="1155700" algn="l"/>
                <a:tab pos="1156335" algn="l"/>
              </a:tabLst>
            </a:pPr>
            <a:r>
              <a:rPr dirty="0" sz="2000" spc="-5">
                <a:latin typeface="Calibri"/>
                <a:cs typeface="Calibri"/>
              </a:rPr>
              <a:t>Coalesce </a:t>
            </a:r>
            <a:r>
              <a:rPr dirty="0" sz="2000">
                <a:latin typeface="Calibri"/>
                <a:cs typeface="Calibri"/>
              </a:rPr>
              <a:t>when the amount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>
                <a:latin typeface="Calibri"/>
                <a:cs typeface="Calibri"/>
              </a:rPr>
              <a:t>external </a:t>
            </a:r>
            <a:r>
              <a:rPr dirty="0" sz="2000" spc="-5">
                <a:latin typeface="Calibri"/>
                <a:cs typeface="Calibri"/>
              </a:rPr>
              <a:t>fragmentation </a:t>
            </a:r>
            <a:r>
              <a:rPr dirty="0" sz="2000">
                <a:latin typeface="Calibri"/>
                <a:cs typeface="Calibri"/>
              </a:rPr>
              <a:t>reaches  </a:t>
            </a:r>
            <a:r>
              <a:rPr dirty="0" sz="2000" spc="-5">
                <a:latin typeface="Calibri"/>
                <a:cs typeface="Calibri"/>
              </a:rPr>
              <a:t>some</a:t>
            </a:r>
            <a:r>
              <a:rPr dirty="0" sz="2000" spc="-8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threshold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03021" y="370077"/>
            <a:ext cx="41351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The </a:t>
            </a:r>
            <a:r>
              <a:rPr dirty="0" spc="-5">
                <a:latin typeface="Courier New"/>
                <a:cs typeface="Courier New"/>
              </a:rPr>
              <a:t>malloc</a:t>
            </a:r>
            <a:r>
              <a:rPr dirty="0" spc="-1405">
                <a:latin typeface="Courier New"/>
                <a:cs typeface="Courier New"/>
              </a:rPr>
              <a:t> </a:t>
            </a:r>
            <a:r>
              <a:rPr dirty="0" spc="-5"/>
              <a:t>Package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21614" y="982192"/>
            <a:ext cx="7802880" cy="5382260"/>
          </a:xfrm>
          <a:prstGeom prst="rect">
            <a:avLst/>
          </a:prstGeom>
        </p:spPr>
        <p:txBody>
          <a:bodyPr wrap="square" lIns="0" tIns="1466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dirty="0" sz="2000" spc="-5" b="1">
                <a:latin typeface="Courier New"/>
                <a:cs typeface="Courier New"/>
              </a:rPr>
              <a:t>#include</a:t>
            </a:r>
            <a:r>
              <a:rPr dirty="0" sz="2000" spc="-65" b="1">
                <a:latin typeface="Courier New"/>
                <a:cs typeface="Courier New"/>
              </a:rPr>
              <a:t> </a:t>
            </a:r>
            <a:r>
              <a:rPr dirty="0" sz="2000" spc="-5" b="1">
                <a:latin typeface="Courier New"/>
                <a:cs typeface="Courier New"/>
              </a:rPr>
              <a:t>&lt;stdlib.h&gt;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dirty="0" sz="2000" spc="-5" b="1">
                <a:latin typeface="Courier New"/>
                <a:cs typeface="Courier New"/>
              </a:rPr>
              <a:t>void *malloc(size_t</a:t>
            </a:r>
            <a:r>
              <a:rPr dirty="0" sz="2000" spc="-55" b="1">
                <a:latin typeface="Courier New"/>
                <a:cs typeface="Courier New"/>
              </a:rPr>
              <a:t> </a:t>
            </a:r>
            <a:r>
              <a:rPr dirty="0" sz="2000" spc="-5" b="1">
                <a:latin typeface="Courier New"/>
                <a:cs typeface="Courier New"/>
              </a:rPr>
              <a:t>size)</a:t>
            </a:r>
            <a:endParaRPr sz="2000">
              <a:latin typeface="Courier New"/>
              <a:cs typeface="Courier New"/>
            </a:endParaRPr>
          </a:p>
          <a:p>
            <a:pPr marL="756285" indent="-286385">
              <a:lnSpc>
                <a:spcPct val="100000"/>
              </a:lnSpc>
              <a:spcBef>
                <a:spcPts val="55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Successful:</a:t>
            </a:r>
            <a:endParaRPr sz="2000">
              <a:latin typeface="Calibri"/>
              <a:cs typeface="Calibri"/>
            </a:endParaRPr>
          </a:p>
          <a:p>
            <a:pPr lvl="1" marL="1155700" marR="475615" indent="-228600">
              <a:lnSpc>
                <a:spcPct val="103499"/>
              </a:lnSpc>
              <a:spcBef>
                <a:spcPts val="305"/>
              </a:spcBef>
              <a:buSzPct val="80000"/>
              <a:buFont typeface="Wingdings"/>
              <a:buChar char=""/>
              <a:tabLst>
                <a:tab pos="1155700" algn="l"/>
                <a:tab pos="1156335" algn="l"/>
              </a:tabLst>
            </a:pPr>
            <a:r>
              <a:rPr dirty="0" sz="2000">
                <a:latin typeface="Calibri"/>
                <a:cs typeface="Calibri"/>
              </a:rPr>
              <a:t>Returns a </a:t>
            </a:r>
            <a:r>
              <a:rPr dirty="0" sz="2000" spc="-5">
                <a:latin typeface="Calibri"/>
                <a:cs typeface="Calibri"/>
              </a:rPr>
              <a:t>pointer </a:t>
            </a:r>
            <a:r>
              <a:rPr dirty="0" sz="2000">
                <a:latin typeface="Calibri"/>
                <a:cs typeface="Calibri"/>
              </a:rPr>
              <a:t>to a </a:t>
            </a:r>
            <a:r>
              <a:rPr dirty="0" sz="2000" spc="-5">
                <a:latin typeface="Calibri"/>
                <a:cs typeface="Calibri"/>
              </a:rPr>
              <a:t>memory block of at </a:t>
            </a:r>
            <a:r>
              <a:rPr dirty="0" sz="2000">
                <a:latin typeface="Calibri"/>
                <a:cs typeface="Calibri"/>
              </a:rPr>
              <a:t>least </a:t>
            </a:r>
            <a:r>
              <a:rPr dirty="0" sz="2000" spc="-5" b="1">
                <a:latin typeface="Courier New"/>
                <a:cs typeface="Courier New"/>
              </a:rPr>
              <a:t>size</a:t>
            </a:r>
            <a:r>
              <a:rPr dirty="0" sz="2000" spc="-720" b="1">
                <a:latin typeface="Courier New"/>
                <a:cs typeface="Courier New"/>
              </a:rPr>
              <a:t> </a:t>
            </a:r>
            <a:r>
              <a:rPr dirty="0" sz="2000">
                <a:latin typeface="Calibri"/>
                <a:cs typeface="Calibri"/>
              </a:rPr>
              <a:t>bytes  </a:t>
            </a:r>
            <a:r>
              <a:rPr dirty="0" sz="2000" spc="-5">
                <a:latin typeface="Calibri"/>
                <a:cs typeface="Calibri"/>
              </a:rPr>
              <a:t>aligned </a:t>
            </a:r>
            <a:r>
              <a:rPr dirty="0" sz="2000">
                <a:latin typeface="Calibri"/>
                <a:cs typeface="Calibri"/>
              </a:rPr>
              <a:t>to </a:t>
            </a:r>
            <a:r>
              <a:rPr dirty="0" sz="2000" spc="-5">
                <a:latin typeface="Calibri"/>
                <a:cs typeface="Calibri"/>
              </a:rPr>
              <a:t>an </a:t>
            </a:r>
            <a:r>
              <a:rPr dirty="0" sz="2000">
                <a:latin typeface="Calibri"/>
                <a:cs typeface="Calibri"/>
              </a:rPr>
              <a:t>8-byte </a:t>
            </a:r>
            <a:r>
              <a:rPr dirty="0" sz="2000" spc="-5">
                <a:latin typeface="Calibri"/>
                <a:cs typeface="Calibri"/>
              </a:rPr>
              <a:t>(x86) or  </a:t>
            </a:r>
            <a:r>
              <a:rPr dirty="0" sz="2000">
                <a:latin typeface="Calibri"/>
                <a:cs typeface="Calibri"/>
              </a:rPr>
              <a:t>16-byte </a:t>
            </a:r>
            <a:r>
              <a:rPr dirty="0" sz="2000" spc="-5">
                <a:latin typeface="Calibri"/>
                <a:cs typeface="Calibri"/>
              </a:rPr>
              <a:t>(x86-64)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boundary</a:t>
            </a:r>
            <a:endParaRPr sz="2000">
              <a:latin typeface="Calibri"/>
              <a:cs typeface="Calibri"/>
            </a:endParaRPr>
          </a:p>
          <a:p>
            <a:pPr lvl="1" marL="1155700" indent="-228600">
              <a:lnSpc>
                <a:spcPct val="100000"/>
              </a:lnSpc>
              <a:spcBef>
                <a:spcPts val="390"/>
              </a:spcBef>
              <a:buSzPct val="80000"/>
              <a:buFont typeface="Wingdings"/>
              <a:buChar char=""/>
              <a:tabLst>
                <a:tab pos="1155700" algn="l"/>
                <a:tab pos="1156335" algn="l"/>
              </a:tabLst>
            </a:pPr>
            <a:r>
              <a:rPr dirty="0" sz="2000">
                <a:latin typeface="Calibri"/>
                <a:cs typeface="Calibri"/>
              </a:rPr>
              <a:t>If </a:t>
            </a:r>
            <a:r>
              <a:rPr dirty="0" sz="2000" spc="-5" b="1">
                <a:latin typeface="Courier New"/>
                <a:cs typeface="Courier New"/>
              </a:rPr>
              <a:t>size == </a:t>
            </a:r>
            <a:r>
              <a:rPr dirty="0" sz="2000" b="1">
                <a:latin typeface="Courier New"/>
                <a:cs typeface="Courier New"/>
              </a:rPr>
              <a:t>0</a:t>
            </a:r>
            <a:r>
              <a:rPr dirty="0" sz="2000">
                <a:latin typeface="Calibri"/>
                <a:cs typeface="Calibri"/>
              </a:rPr>
              <a:t>, returns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NULL</a:t>
            </a:r>
            <a:endParaRPr sz="20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8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Unsuccessful: </a:t>
            </a:r>
            <a:r>
              <a:rPr dirty="0" sz="2000">
                <a:latin typeface="Calibri"/>
                <a:cs typeface="Calibri"/>
              </a:rPr>
              <a:t>returns NULL </a:t>
            </a:r>
            <a:r>
              <a:rPr dirty="0" sz="2000" spc="-5">
                <a:latin typeface="Calibri"/>
                <a:cs typeface="Calibri"/>
              </a:rPr>
              <a:t>(0) and sets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5" b="1">
                <a:latin typeface="Courier New"/>
                <a:cs typeface="Courier New"/>
              </a:rPr>
              <a:t>errno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dirty="0" sz="2000" spc="-5" b="1">
                <a:latin typeface="Courier New"/>
                <a:cs typeface="Courier New"/>
              </a:rPr>
              <a:t>void free(void</a:t>
            </a:r>
            <a:r>
              <a:rPr dirty="0" sz="2000" spc="-50" b="1">
                <a:latin typeface="Courier New"/>
                <a:cs typeface="Courier New"/>
              </a:rPr>
              <a:t> </a:t>
            </a:r>
            <a:r>
              <a:rPr dirty="0" sz="2000" spc="-5" b="1">
                <a:latin typeface="Courier New"/>
                <a:cs typeface="Courier New"/>
              </a:rPr>
              <a:t>*p)</a:t>
            </a:r>
            <a:endParaRPr sz="2000">
              <a:latin typeface="Courier New"/>
              <a:cs typeface="Courier New"/>
            </a:endParaRPr>
          </a:p>
          <a:p>
            <a:pPr marL="756285" indent="-286385">
              <a:lnSpc>
                <a:spcPct val="100000"/>
              </a:lnSpc>
              <a:spcBef>
                <a:spcPts val="46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Returns the </a:t>
            </a:r>
            <a:r>
              <a:rPr dirty="0" sz="2000" spc="-5">
                <a:latin typeface="Calibri"/>
                <a:cs typeface="Calibri"/>
              </a:rPr>
              <a:t>block pointed at </a:t>
            </a:r>
            <a:r>
              <a:rPr dirty="0" sz="2000">
                <a:latin typeface="Calibri"/>
                <a:cs typeface="Calibri"/>
              </a:rPr>
              <a:t>by </a:t>
            </a:r>
            <a:r>
              <a:rPr dirty="0" sz="2000" b="1">
                <a:latin typeface="Courier New"/>
                <a:cs typeface="Courier New"/>
              </a:rPr>
              <a:t>p</a:t>
            </a:r>
            <a:r>
              <a:rPr dirty="0" sz="2000" spc="-710" b="1">
                <a:latin typeface="Courier New"/>
                <a:cs typeface="Courier New"/>
              </a:rPr>
              <a:t> </a:t>
            </a:r>
            <a:r>
              <a:rPr dirty="0" sz="2000">
                <a:latin typeface="Calibri"/>
                <a:cs typeface="Calibri"/>
              </a:rPr>
              <a:t>to </a:t>
            </a:r>
            <a:r>
              <a:rPr dirty="0" sz="2000" spc="-5">
                <a:latin typeface="Calibri"/>
                <a:cs typeface="Calibri"/>
              </a:rPr>
              <a:t>pool of available memory</a:t>
            </a:r>
            <a:endParaRPr sz="20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8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b="1">
                <a:latin typeface="Courier New"/>
                <a:cs typeface="Courier New"/>
              </a:rPr>
              <a:t>p </a:t>
            </a:r>
            <a:r>
              <a:rPr dirty="0" sz="2000" spc="-5">
                <a:latin typeface="Calibri"/>
                <a:cs typeface="Calibri"/>
              </a:rPr>
              <a:t>must </a:t>
            </a:r>
            <a:r>
              <a:rPr dirty="0" sz="2000">
                <a:latin typeface="Calibri"/>
                <a:cs typeface="Calibri"/>
              </a:rPr>
              <a:t>come </a:t>
            </a:r>
            <a:r>
              <a:rPr dirty="0" sz="2000" spc="-5">
                <a:latin typeface="Calibri"/>
                <a:cs typeface="Calibri"/>
              </a:rPr>
              <a:t>from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5">
                <a:latin typeface="Calibri"/>
                <a:cs typeface="Calibri"/>
              </a:rPr>
              <a:t>previous </a:t>
            </a:r>
            <a:r>
              <a:rPr dirty="0" sz="2000">
                <a:latin typeface="Calibri"/>
                <a:cs typeface="Calibri"/>
              </a:rPr>
              <a:t>call to </a:t>
            </a:r>
            <a:r>
              <a:rPr dirty="0" sz="2000" spc="-5" b="1">
                <a:latin typeface="Courier New"/>
                <a:cs typeface="Courier New"/>
              </a:rPr>
              <a:t>malloc</a:t>
            </a:r>
            <a:r>
              <a:rPr dirty="0" sz="2000" spc="-740" b="1">
                <a:latin typeface="Courier New"/>
                <a:cs typeface="Courier New"/>
              </a:rPr>
              <a:t> </a:t>
            </a:r>
            <a:r>
              <a:rPr dirty="0" sz="2000">
                <a:latin typeface="Calibri"/>
                <a:cs typeface="Calibri"/>
              </a:rPr>
              <a:t>or </a:t>
            </a:r>
            <a:r>
              <a:rPr dirty="0" sz="2000" spc="-5" b="1">
                <a:latin typeface="Courier New"/>
                <a:cs typeface="Courier New"/>
              </a:rPr>
              <a:t>realloc</a:t>
            </a:r>
            <a:endParaRPr sz="20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dirty="0" sz="2000" spc="-5" b="1">
                <a:latin typeface="Calibri"/>
                <a:cs typeface="Calibri"/>
              </a:rPr>
              <a:t>Other</a:t>
            </a:r>
            <a:r>
              <a:rPr dirty="0" sz="2000" spc="-45" b="1">
                <a:latin typeface="Calibri"/>
                <a:cs typeface="Calibri"/>
              </a:rPr>
              <a:t> </a:t>
            </a:r>
            <a:r>
              <a:rPr dirty="0" sz="2000" spc="-5" b="1">
                <a:latin typeface="Calibri"/>
                <a:cs typeface="Calibri"/>
              </a:rPr>
              <a:t>functions</a:t>
            </a:r>
            <a:endParaRPr sz="20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39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 b="1">
                <a:latin typeface="Courier New"/>
                <a:cs typeface="Courier New"/>
              </a:rPr>
              <a:t>calloc</a:t>
            </a:r>
            <a:r>
              <a:rPr dirty="0" sz="2000" spc="-5" b="1">
                <a:latin typeface="Calibri"/>
                <a:cs typeface="Calibri"/>
              </a:rPr>
              <a:t>: </a:t>
            </a:r>
            <a:r>
              <a:rPr dirty="0" sz="2000" spc="-5">
                <a:latin typeface="Calibri"/>
                <a:cs typeface="Calibri"/>
              </a:rPr>
              <a:t>Version of </a:t>
            </a:r>
            <a:r>
              <a:rPr dirty="0" sz="2000" spc="-5" b="1">
                <a:latin typeface="Courier New"/>
                <a:cs typeface="Courier New"/>
              </a:rPr>
              <a:t>malloc</a:t>
            </a:r>
            <a:r>
              <a:rPr dirty="0" sz="2000" spc="-645" b="1">
                <a:latin typeface="Courier New"/>
                <a:cs typeface="Courier New"/>
              </a:rPr>
              <a:t> </a:t>
            </a:r>
            <a:r>
              <a:rPr dirty="0" sz="2000">
                <a:latin typeface="Calibri"/>
                <a:cs typeface="Calibri"/>
              </a:rPr>
              <a:t>that </a:t>
            </a:r>
            <a:r>
              <a:rPr dirty="0" sz="2000" spc="-5">
                <a:latin typeface="Calibri"/>
                <a:cs typeface="Calibri"/>
              </a:rPr>
              <a:t>initializes allocated </a:t>
            </a:r>
            <a:r>
              <a:rPr dirty="0" sz="2000">
                <a:latin typeface="Calibri"/>
                <a:cs typeface="Calibri"/>
              </a:rPr>
              <a:t>block to </a:t>
            </a:r>
            <a:r>
              <a:rPr dirty="0" sz="2000" spc="-5">
                <a:latin typeface="Calibri"/>
                <a:cs typeface="Calibri"/>
              </a:rPr>
              <a:t>zero.</a:t>
            </a:r>
            <a:endParaRPr sz="20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7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 b="1">
                <a:latin typeface="Courier New"/>
                <a:cs typeface="Courier New"/>
              </a:rPr>
              <a:t>realloc:</a:t>
            </a:r>
            <a:r>
              <a:rPr dirty="0" sz="2000" spc="-655" b="1">
                <a:latin typeface="Courier New"/>
                <a:cs typeface="Courier New"/>
              </a:rPr>
              <a:t> </a:t>
            </a:r>
            <a:r>
              <a:rPr dirty="0" sz="2000" spc="-5">
                <a:latin typeface="Calibri"/>
                <a:cs typeface="Calibri"/>
              </a:rPr>
              <a:t>Changes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5">
                <a:latin typeface="Calibri"/>
                <a:cs typeface="Calibri"/>
              </a:rPr>
              <a:t>size of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5">
                <a:latin typeface="Calibri"/>
                <a:cs typeface="Calibri"/>
              </a:rPr>
              <a:t>previously allocated block.</a:t>
            </a:r>
            <a:endParaRPr sz="20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8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 b="1">
                <a:latin typeface="Courier New"/>
                <a:cs typeface="Courier New"/>
              </a:rPr>
              <a:t>sbrk</a:t>
            </a:r>
            <a:r>
              <a:rPr dirty="0" sz="2000" spc="-5" b="1">
                <a:latin typeface="Calibri"/>
                <a:cs typeface="Calibri"/>
              </a:rPr>
              <a:t>: </a:t>
            </a:r>
            <a:r>
              <a:rPr dirty="0" sz="2000" spc="-5">
                <a:latin typeface="Calibri"/>
                <a:cs typeface="Calibri"/>
              </a:rPr>
              <a:t>Used </a:t>
            </a:r>
            <a:r>
              <a:rPr dirty="0" sz="2000">
                <a:latin typeface="Calibri"/>
                <a:cs typeface="Calibri"/>
              </a:rPr>
              <a:t>internally by </a:t>
            </a:r>
            <a:r>
              <a:rPr dirty="0" sz="2000" spc="-5">
                <a:latin typeface="Calibri"/>
                <a:cs typeface="Calibri"/>
              </a:rPr>
              <a:t>allocators </a:t>
            </a:r>
            <a:r>
              <a:rPr dirty="0" sz="2000">
                <a:latin typeface="Calibri"/>
                <a:cs typeface="Calibri"/>
              </a:rPr>
              <a:t>to grow </a:t>
            </a:r>
            <a:r>
              <a:rPr dirty="0" sz="2000" spc="-5">
                <a:latin typeface="Calibri"/>
                <a:cs typeface="Calibri"/>
              </a:rPr>
              <a:t>or shrink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heap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9480" y="429513"/>
            <a:ext cx="442912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Implicit Lists:</a:t>
            </a:r>
            <a:r>
              <a:rPr dirty="0" spc="-90"/>
              <a:t> </a:t>
            </a:r>
            <a:r>
              <a:rPr dirty="0"/>
              <a:t>Summary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9176" y="1115644"/>
            <a:ext cx="7844155" cy="5472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>
                <a:latin typeface="Calibri"/>
                <a:cs typeface="Calibri"/>
              </a:rPr>
              <a:t>Implementation: very</a:t>
            </a:r>
            <a:r>
              <a:rPr dirty="0" sz="2400" spc="-1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simple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990000"/>
              </a:buClr>
              <a:buSzPct val="60416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>
                <a:latin typeface="Calibri"/>
                <a:cs typeface="Calibri"/>
              </a:rPr>
              <a:t>Allocate</a:t>
            </a:r>
            <a:r>
              <a:rPr dirty="0" sz="2400" spc="-5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cost: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8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linear time worst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case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65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b="1">
                <a:latin typeface="Calibri"/>
                <a:cs typeface="Calibri"/>
              </a:rPr>
              <a:t>Free</a:t>
            </a:r>
            <a:r>
              <a:rPr dirty="0" sz="2400" spc="-8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cost: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8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constant </a:t>
            </a:r>
            <a:r>
              <a:rPr dirty="0" sz="2000" spc="-5">
                <a:latin typeface="Calibri"/>
                <a:cs typeface="Calibri"/>
              </a:rPr>
              <a:t>time worst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case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165"/>
              </a:spcBef>
              <a:buClr>
                <a:srgbClr val="990000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even </a:t>
            </a:r>
            <a:r>
              <a:rPr dirty="0" sz="2000">
                <a:latin typeface="Calibri"/>
                <a:cs typeface="Calibri"/>
              </a:rPr>
              <a:t>with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coalescing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5"/>
              </a:spcBef>
              <a:buClr>
                <a:srgbClr val="990000"/>
              </a:buClr>
              <a:buSzPct val="60416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>
                <a:latin typeface="Calibri"/>
                <a:cs typeface="Calibri"/>
              </a:rPr>
              <a:t>Memory</a:t>
            </a:r>
            <a:r>
              <a:rPr dirty="0" sz="2400" spc="-10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usage: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8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will depend on placement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policy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16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First-fit, next-fit </a:t>
            </a:r>
            <a:r>
              <a:rPr dirty="0" sz="2000">
                <a:latin typeface="Calibri"/>
                <a:cs typeface="Calibri"/>
              </a:rPr>
              <a:t>or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best-fit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har char=""/>
            </a:pPr>
            <a:endParaRPr sz="27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2400"/>
              </a:lnSpc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b="1">
                <a:latin typeface="Calibri"/>
                <a:cs typeface="Calibri"/>
              </a:rPr>
              <a:t>Not used in </a:t>
            </a:r>
            <a:r>
              <a:rPr dirty="0" sz="2400" spc="-5" b="1">
                <a:latin typeface="Calibri"/>
                <a:cs typeface="Calibri"/>
              </a:rPr>
              <a:t>practice for </a:t>
            </a:r>
            <a:r>
              <a:rPr dirty="0" sz="2400" spc="-5" b="1">
                <a:latin typeface="Courier New"/>
                <a:cs typeface="Courier New"/>
              </a:rPr>
              <a:t>malloc/free </a:t>
            </a:r>
            <a:r>
              <a:rPr dirty="0" sz="2400" b="1">
                <a:latin typeface="Calibri"/>
                <a:cs typeface="Calibri"/>
              </a:rPr>
              <a:t>because of </a:t>
            </a:r>
            <a:r>
              <a:rPr dirty="0" sz="2400" spc="-5" b="1">
                <a:latin typeface="Calibri"/>
                <a:cs typeface="Calibri"/>
              </a:rPr>
              <a:t>linear-  time</a:t>
            </a:r>
            <a:r>
              <a:rPr dirty="0" sz="2400" spc="-4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allocation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180"/>
              </a:spcBef>
              <a:buClr>
                <a:srgbClr val="990000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used </a:t>
            </a:r>
            <a:r>
              <a:rPr dirty="0" sz="2000">
                <a:latin typeface="Calibri"/>
                <a:cs typeface="Calibri"/>
              </a:rPr>
              <a:t>in many </a:t>
            </a:r>
            <a:r>
              <a:rPr dirty="0" sz="2000" spc="-5">
                <a:latin typeface="Calibri"/>
                <a:cs typeface="Calibri"/>
              </a:rPr>
              <a:t>special </a:t>
            </a:r>
            <a:r>
              <a:rPr dirty="0" sz="2000">
                <a:latin typeface="Calibri"/>
                <a:cs typeface="Calibri"/>
              </a:rPr>
              <a:t>purpose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applications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har char=""/>
            </a:pPr>
            <a:endParaRPr sz="2750">
              <a:latin typeface="Times New Roman"/>
              <a:cs typeface="Times New Roman"/>
            </a:endParaRPr>
          </a:p>
          <a:p>
            <a:pPr marL="355600" marR="838200" indent="-342900">
              <a:lnSpc>
                <a:spcPts val="2390"/>
              </a:lnSpc>
              <a:buClr>
                <a:srgbClr val="990000"/>
              </a:buClr>
              <a:buSzPct val="60416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>
                <a:latin typeface="Calibri"/>
                <a:cs typeface="Calibri"/>
              </a:rPr>
              <a:t>However, the concepts </a:t>
            </a:r>
            <a:r>
              <a:rPr dirty="0" sz="2400" b="1">
                <a:latin typeface="Calibri"/>
                <a:cs typeface="Calibri"/>
              </a:rPr>
              <a:t>of </a:t>
            </a:r>
            <a:r>
              <a:rPr dirty="0" sz="2400" spc="-5" b="1">
                <a:latin typeface="Calibri"/>
                <a:cs typeface="Calibri"/>
              </a:rPr>
              <a:t>splitting </a:t>
            </a:r>
            <a:r>
              <a:rPr dirty="0" sz="2400" b="1">
                <a:latin typeface="Calibri"/>
                <a:cs typeface="Calibri"/>
              </a:rPr>
              <a:t>and </a:t>
            </a:r>
            <a:r>
              <a:rPr dirty="0" sz="2400" spc="-5" b="1">
                <a:latin typeface="Calibri"/>
                <a:cs typeface="Calibri"/>
              </a:rPr>
              <a:t>boundary </a:t>
            </a:r>
            <a:r>
              <a:rPr dirty="0" sz="2400" b="1">
                <a:latin typeface="Calibri"/>
                <a:cs typeface="Calibri"/>
              </a:rPr>
              <a:t>tag  </a:t>
            </a:r>
            <a:r>
              <a:rPr dirty="0" sz="2400" spc="-5" b="1">
                <a:latin typeface="Calibri"/>
                <a:cs typeface="Calibri"/>
              </a:rPr>
              <a:t>coalescing </a:t>
            </a:r>
            <a:r>
              <a:rPr dirty="0" sz="2400" b="1">
                <a:latin typeface="Calibri"/>
                <a:cs typeface="Calibri"/>
              </a:rPr>
              <a:t>are </a:t>
            </a:r>
            <a:r>
              <a:rPr dirty="0" sz="2400" spc="-5" b="1">
                <a:latin typeface="Calibri"/>
                <a:cs typeface="Calibri"/>
              </a:rPr>
              <a:t>general </a:t>
            </a:r>
            <a:r>
              <a:rPr dirty="0" sz="2400" b="1">
                <a:latin typeface="Calibri"/>
                <a:cs typeface="Calibri"/>
              </a:rPr>
              <a:t>to </a:t>
            </a:r>
            <a:r>
              <a:rPr dirty="0" sz="2400" b="1" i="1">
                <a:solidFill>
                  <a:srgbClr val="C00000"/>
                </a:solidFill>
                <a:latin typeface="Calibri"/>
                <a:cs typeface="Calibri"/>
              </a:rPr>
              <a:t>all</a:t>
            </a:r>
            <a:r>
              <a:rPr dirty="0" sz="2400" spc="-80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allocators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6240" y="2941320"/>
            <a:ext cx="8595360" cy="1621790"/>
          </a:xfrm>
          <a:custGeom>
            <a:avLst/>
            <a:gdLst/>
            <a:ahLst/>
            <a:cxnLst/>
            <a:rect l="l" t="t" r="r" b="b"/>
            <a:pathLst>
              <a:path w="8595360" h="1621789">
                <a:moveTo>
                  <a:pt x="0" y="1621535"/>
                </a:moveTo>
                <a:lnTo>
                  <a:pt x="8595360" y="1621535"/>
                </a:lnTo>
                <a:lnTo>
                  <a:pt x="8595360" y="0"/>
                </a:lnTo>
                <a:lnTo>
                  <a:pt x="0" y="0"/>
                </a:lnTo>
                <a:lnTo>
                  <a:pt x="0" y="1621535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35965" y="500887"/>
            <a:ext cx="54305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Keeping </a:t>
            </a:r>
            <a:r>
              <a:rPr dirty="0" spc="-5"/>
              <a:t>Track </a:t>
            </a:r>
            <a:r>
              <a:rPr dirty="0"/>
              <a:t>of Free</a:t>
            </a:r>
            <a:r>
              <a:rPr dirty="0" spc="-70"/>
              <a:t> </a:t>
            </a:r>
            <a:r>
              <a:rPr dirty="0"/>
              <a:t>Blocks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75589" y="1267713"/>
            <a:ext cx="74225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Method 1: </a:t>
            </a: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Implicit free </a:t>
            </a:r>
            <a:r>
              <a:rPr dirty="0" sz="2400" b="1" i="1">
                <a:solidFill>
                  <a:srgbClr val="C00000"/>
                </a:solidFill>
                <a:latin typeface="Calibri"/>
                <a:cs typeface="Calibri"/>
              </a:rPr>
              <a:t>list </a:t>
            </a:r>
            <a:r>
              <a:rPr dirty="0" sz="2400" spc="-5" b="1">
                <a:latin typeface="Calibri"/>
                <a:cs typeface="Calibri"/>
              </a:rPr>
              <a:t>using length—links </a:t>
            </a:r>
            <a:r>
              <a:rPr dirty="0" sz="2400" b="1">
                <a:latin typeface="Calibri"/>
                <a:cs typeface="Calibri"/>
              </a:rPr>
              <a:t>all</a:t>
            </a:r>
            <a:r>
              <a:rPr dirty="0" sz="2400" spc="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blocks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8289" y="3023438"/>
            <a:ext cx="840676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42900" indent="-3429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42900" algn="l"/>
                <a:tab pos="343535" algn="l"/>
              </a:tabLst>
            </a:pPr>
            <a:r>
              <a:rPr dirty="0" sz="2400" spc="-5" b="1">
                <a:latin typeface="Calibri"/>
                <a:cs typeface="Calibri"/>
              </a:rPr>
              <a:t>Method </a:t>
            </a:r>
            <a:r>
              <a:rPr dirty="0" sz="2400" spc="-10" b="1">
                <a:latin typeface="Calibri"/>
                <a:cs typeface="Calibri"/>
              </a:rPr>
              <a:t>2: </a:t>
            </a: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Explicit </a:t>
            </a:r>
            <a:r>
              <a:rPr dirty="0" sz="2400" spc="-10" b="1" i="1">
                <a:solidFill>
                  <a:srgbClr val="C00000"/>
                </a:solidFill>
                <a:latin typeface="Calibri"/>
                <a:cs typeface="Calibri"/>
              </a:rPr>
              <a:t>free </a:t>
            </a:r>
            <a:r>
              <a:rPr dirty="0" sz="2400" b="1" i="1">
                <a:solidFill>
                  <a:srgbClr val="C00000"/>
                </a:solidFill>
                <a:latin typeface="Calibri"/>
                <a:cs typeface="Calibri"/>
              </a:rPr>
              <a:t>list </a:t>
            </a:r>
            <a:r>
              <a:rPr dirty="0" sz="2400" b="1">
                <a:latin typeface="Calibri"/>
                <a:cs typeface="Calibri"/>
              </a:rPr>
              <a:t>among </a:t>
            </a:r>
            <a:r>
              <a:rPr dirty="0" sz="2400" spc="-5" b="1">
                <a:latin typeface="Calibri"/>
                <a:cs typeface="Calibri"/>
              </a:rPr>
              <a:t>the free blocks using</a:t>
            </a:r>
            <a:r>
              <a:rPr dirty="0" sz="2400" spc="6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pointers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5589" y="4597984"/>
            <a:ext cx="8075930" cy="2023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SzPct val="60416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Method </a:t>
            </a:r>
            <a:r>
              <a:rPr dirty="0" sz="2400" spc="-10" b="1">
                <a:latin typeface="Calibri"/>
                <a:cs typeface="Calibri"/>
              </a:rPr>
              <a:t>3: </a:t>
            </a: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Segregated </a:t>
            </a:r>
            <a:r>
              <a:rPr dirty="0" sz="2400" spc="-10" b="1" i="1">
                <a:solidFill>
                  <a:srgbClr val="C00000"/>
                </a:solidFill>
                <a:latin typeface="Calibri"/>
                <a:cs typeface="Calibri"/>
              </a:rPr>
              <a:t>free</a:t>
            </a:r>
            <a:r>
              <a:rPr dirty="0" sz="2400" spc="-5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 b="1" i="1">
                <a:solidFill>
                  <a:srgbClr val="C00000"/>
                </a:solidFill>
                <a:latin typeface="Calibri"/>
                <a:cs typeface="Calibri"/>
              </a:rPr>
              <a:t>list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18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Different free lists for different size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classes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990000"/>
              </a:buClr>
              <a:buFont typeface="Wingdings"/>
              <a:buChar char="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Method 4: </a:t>
            </a: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Blocks </a:t>
            </a:r>
            <a:r>
              <a:rPr dirty="0" sz="2400" spc="-10" b="1" i="1">
                <a:solidFill>
                  <a:srgbClr val="C00000"/>
                </a:solidFill>
                <a:latin typeface="Calibri"/>
                <a:cs typeface="Calibri"/>
              </a:rPr>
              <a:t>sorted </a:t>
            </a:r>
            <a:r>
              <a:rPr dirty="0" sz="2400" b="1" i="1">
                <a:solidFill>
                  <a:srgbClr val="C00000"/>
                </a:solidFill>
                <a:latin typeface="Calibri"/>
                <a:cs typeface="Calibri"/>
              </a:rPr>
              <a:t>by</a:t>
            </a:r>
            <a:r>
              <a:rPr dirty="0" sz="2400" spc="-1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size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ts val="2255"/>
              </a:lnSpc>
              <a:spcBef>
                <a:spcPts val="18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Can use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5">
                <a:latin typeface="Calibri"/>
                <a:cs typeface="Calibri"/>
              </a:rPr>
              <a:t>balanced </a:t>
            </a:r>
            <a:r>
              <a:rPr dirty="0" sz="2000">
                <a:latin typeface="Calibri"/>
                <a:cs typeface="Calibri"/>
              </a:rPr>
              <a:t>tree (e.g. Red-Black tree) with </a:t>
            </a:r>
            <a:r>
              <a:rPr dirty="0" sz="2000" spc="-5">
                <a:latin typeface="Calibri"/>
                <a:cs typeface="Calibri"/>
              </a:rPr>
              <a:t>pointers within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each</a:t>
            </a:r>
            <a:endParaRPr sz="2000">
              <a:latin typeface="Calibri"/>
              <a:cs typeface="Calibri"/>
            </a:endParaRPr>
          </a:p>
          <a:p>
            <a:pPr marL="756285">
              <a:lnSpc>
                <a:spcPts val="2255"/>
              </a:lnSpc>
            </a:pPr>
            <a:r>
              <a:rPr dirty="0" sz="2000" spc="-5">
                <a:latin typeface="Calibri"/>
                <a:cs typeface="Calibri"/>
              </a:rPr>
              <a:t>free block, </a:t>
            </a:r>
            <a:r>
              <a:rPr dirty="0" sz="2000">
                <a:latin typeface="Calibri"/>
                <a:cs typeface="Calibri"/>
              </a:rPr>
              <a:t>and the length </a:t>
            </a:r>
            <a:r>
              <a:rPr dirty="0" sz="2000" spc="-5">
                <a:latin typeface="Calibri"/>
                <a:cs typeface="Calibri"/>
              </a:rPr>
              <a:t>used as </a:t>
            </a:r>
            <a:r>
              <a:rPr dirty="0" sz="2000">
                <a:latin typeface="Calibri"/>
                <a:cs typeface="Calibri"/>
              </a:rPr>
              <a:t>a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key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598675" y="2208276"/>
          <a:ext cx="5186680" cy="307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9210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 b="1">
                          <a:latin typeface="Courier New"/>
                          <a:cs typeface="Courier New"/>
                        </a:rPr>
                        <a:t>5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B="0" marT="12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1748663" y="1961388"/>
            <a:ext cx="1529080" cy="254000"/>
          </a:xfrm>
          <a:custGeom>
            <a:avLst/>
            <a:gdLst/>
            <a:ahLst/>
            <a:cxnLst/>
            <a:rect l="l" t="t" r="r" b="b"/>
            <a:pathLst>
              <a:path w="1529079" h="254000">
                <a:moveTo>
                  <a:pt x="842772" y="0"/>
                </a:moveTo>
                <a:lnTo>
                  <a:pt x="794004" y="1397"/>
                </a:lnTo>
                <a:lnTo>
                  <a:pt x="744474" y="5207"/>
                </a:lnTo>
                <a:lnTo>
                  <a:pt x="694182" y="11557"/>
                </a:lnTo>
                <a:lnTo>
                  <a:pt x="643382" y="19938"/>
                </a:lnTo>
                <a:lnTo>
                  <a:pt x="591819" y="30352"/>
                </a:lnTo>
                <a:lnTo>
                  <a:pt x="539876" y="42672"/>
                </a:lnTo>
                <a:lnTo>
                  <a:pt x="487299" y="56641"/>
                </a:lnTo>
                <a:lnTo>
                  <a:pt x="434213" y="72009"/>
                </a:lnTo>
                <a:lnTo>
                  <a:pt x="380873" y="88773"/>
                </a:lnTo>
                <a:lnTo>
                  <a:pt x="327025" y="106807"/>
                </a:lnTo>
                <a:lnTo>
                  <a:pt x="272923" y="125729"/>
                </a:lnTo>
                <a:lnTo>
                  <a:pt x="164211" y="165862"/>
                </a:lnTo>
                <a:lnTo>
                  <a:pt x="0" y="229488"/>
                </a:lnTo>
                <a:lnTo>
                  <a:pt x="9398" y="253619"/>
                </a:lnTo>
                <a:lnTo>
                  <a:pt x="173481" y="190119"/>
                </a:lnTo>
                <a:lnTo>
                  <a:pt x="227711" y="169799"/>
                </a:lnTo>
                <a:lnTo>
                  <a:pt x="281813" y="150113"/>
                </a:lnTo>
                <a:lnTo>
                  <a:pt x="335661" y="131190"/>
                </a:lnTo>
                <a:lnTo>
                  <a:pt x="389000" y="113284"/>
                </a:lnTo>
                <a:lnTo>
                  <a:pt x="441960" y="96774"/>
                </a:lnTo>
                <a:lnTo>
                  <a:pt x="494411" y="81534"/>
                </a:lnTo>
                <a:lnTo>
                  <a:pt x="546481" y="67690"/>
                </a:lnTo>
                <a:lnTo>
                  <a:pt x="597788" y="55625"/>
                </a:lnTo>
                <a:lnTo>
                  <a:pt x="648462" y="45212"/>
                </a:lnTo>
                <a:lnTo>
                  <a:pt x="698373" y="37084"/>
                </a:lnTo>
                <a:lnTo>
                  <a:pt x="747394" y="30987"/>
                </a:lnTo>
                <a:lnTo>
                  <a:pt x="795782" y="27177"/>
                </a:lnTo>
                <a:lnTo>
                  <a:pt x="843026" y="25908"/>
                </a:lnTo>
                <a:lnTo>
                  <a:pt x="1055134" y="25908"/>
                </a:lnTo>
                <a:lnTo>
                  <a:pt x="1029207" y="19812"/>
                </a:lnTo>
                <a:lnTo>
                  <a:pt x="983995" y="11429"/>
                </a:lnTo>
                <a:lnTo>
                  <a:pt x="937641" y="5207"/>
                </a:lnTo>
                <a:lnTo>
                  <a:pt x="890651" y="1397"/>
                </a:lnTo>
                <a:lnTo>
                  <a:pt x="866775" y="253"/>
                </a:lnTo>
                <a:lnTo>
                  <a:pt x="842772" y="0"/>
                </a:lnTo>
                <a:close/>
              </a:path>
              <a:path w="1529079" h="254000">
                <a:moveTo>
                  <a:pt x="1453883" y="216855"/>
                </a:moveTo>
                <a:lnTo>
                  <a:pt x="1441831" y="239775"/>
                </a:lnTo>
                <a:lnTo>
                  <a:pt x="1528699" y="241553"/>
                </a:lnTo>
                <a:lnTo>
                  <a:pt x="1515301" y="222885"/>
                </a:lnTo>
                <a:lnTo>
                  <a:pt x="1465326" y="222885"/>
                </a:lnTo>
                <a:lnTo>
                  <a:pt x="1453883" y="216855"/>
                </a:lnTo>
                <a:close/>
              </a:path>
              <a:path w="1529079" h="254000">
                <a:moveTo>
                  <a:pt x="1465964" y="193880"/>
                </a:moveTo>
                <a:lnTo>
                  <a:pt x="1453883" y="216855"/>
                </a:lnTo>
                <a:lnTo>
                  <a:pt x="1465326" y="222885"/>
                </a:lnTo>
                <a:lnTo>
                  <a:pt x="1477391" y="199898"/>
                </a:lnTo>
                <a:lnTo>
                  <a:pt x="1465964" y="193880"/>
                </a:lnTo>
                <a:close/>
              </a:path>
              <a:path w="1529079" h="254000">
                <a:moveTo>
                  <a:pt x="1478026" y="170941"/>
                </a:moveTo>
                <a:lnTo>
                  <a:pt x="1465964" y="193880"/>
                </a:lnTo>
                <a:lnTo>
                  <a:pt x="1477391" y="199898"/>
                </a:lnTo>
                <a:lnTo>
                  <a:pt x="1465326" y="222885"/>
                </a:lnTo>
                <a:lnTo>
                  <a:pt x="1515301" y="222885"/>
                </a:lnTo>
                <a:lnTo>
                  <a:pt x="1478026" y="170941"/>
                </a:lnTo>
                <a:close/>
              </a:path>
              <a:path w="1529079" h="254000">
                <a:moveTo>
                  <a:pt x="1055134" y="25908"/>
                </a:moveTo>
                <a:lnTo>
                  <a:pt x="843026" y="25908"/>
                </a:lnTo>
                <a:lnTo>
                  <a:pt x="866520" y="26162"/>
                </a:lnTo>
                <a:lnTo>
                  <a:pt x="889507" y="27177"/>
                </a:lnTo>
                <a:lnTo>
                  <a:pt x="935228" y="30987"/>
                </a:lnTo>
                <a:lnTo>
                  <a:pt x="980186" y="37084"/>
                </a:lnTo>
                <a:lnTo>
                  <a:pt x="1024509" y="45338"/>
                </a:lnTo>
                <a:lnTo>
                  <a:pt x="1068070" y="55625"/>
                </a:lnTo>
                <a:lnTo>
                  <a:pt x="1111123" y="67563"/>
                </a:lnTo>
                <a:lnTo>
                  <a:pt x="1153668" y="81407"/>
                </a:lnTo>
                <a:lnTo>
                  <a:pt x="1195705" y="96520"/>
                </a:lnTo>
                <a:lnTo>
                  <a:pt x="1237361" y="113157"/>
                </a:lnTo>
                <a:lnTo>
                  <a:pt x="1278636" y="130810"/>
                </a:lnTo>
                <a:lnTo>
                  <a:pt x="1319784" y="149733"/>
                </a:lnTo>
                <a:lnTo>
                  <a:pt x="1360551" y="169290"/>
                </a:lnTo>
                <a:lnTo>
                  <a:pt x="1401191" y="189611"/>
                </a:lnTo>
                <a:lnTo>
                  <a:pt x="1441704" y="210438"/>
                </a:lnTo>
                <a:lnTo>
                  <a:pt x="1453883" y="216855"/>
                </a:lnTo>
                <a:lnTo>
                  <a:pt x="1465964" y="193880"/>
                </a:lnTo>
                <a:lnTo>
                  <a:pt x="1371854" y="145923"/>
                </a:lnTo>
                <a:lnTo>
                  <a:pt x="1330579" y="126111"/>
                </a:lnTo>
                <a:lnTo>
                  <a:pt x="1288923" y="107061"/>
                </a:lnTo>
                <a:lnTo>
                  <a:pt x="1247013" y="89026"/>
                </a:lnTo>
                <a:lnTo>
                  <a:pt x="1204468" y="72262"/>
                </a:lnTo>
                <a:lnTo>
                  <a:pt x="1161542" y="56769"/>
                </a:lnTo>
                <a:lnTo>
                  <a:pt x="1118108" y="42672"/>
                </a:lnTo>
                <a:lnTo>
                  <a:pt x="1074039" y="30352"/>
                </a:lnTo>
                <a:lnTo>
                  <a:pt x="1055134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271011" y="1961388"/>
            <a:ext cx="1225550" cy="253365"/>
          </a:xfrm>
          <a:custGeom>
            <a:avLst/>
            <a:gdLst/>
            <a:ahLst/>
            <a:cxnLst/>
            <a:rect l="l" t="t" r="r" b="b"/>
            <a:pathLst>
              <a:path w="1225550" h="253364">
                <a:moveTo>
                  <a:pt x="615696" y="0"/>
                </a:moveTo>
                <a:lnTo>
                  <a:pt x="576707" y="1397"/>
                </a:lnTo>
                <a:lnTo>
                  <a:pt x="537845" y="5334"/>
                </a:lnTo>
                <a:lnTo>
                  <a:pt x="498855" y="11684"/>
                </a:lnTo>
                <a:lnTo>
                  <a:pt x="460121" y="20065"/>
                </a:lnTo>
                <a:lnTo>
                  <a:pt x="421513" y="30607"/>
                </a:lnTo>
                <a:lnTo>
                  <a:pt x="382904" y="42925"/>
                </a:lnTo>
                <a:lnTo>
                  <a:pt x="344424" y="57023"/>
                </a:lnTo>
                <a:lnTo>
                  <a:pt x="305942" y="72516"/>
                </a:lnTo>
                <a:lnTo>
                  <a:pt x="267588" y="89281"/>
                </a:lnTo>
                <a:lnTo>
                  <a:pt x="229235" y="107314"/>
                </a:lnTo>
                <a:lnTo>
                  <a:pt x="190880" y="126364"/>
                </a:lnTo>
                <a:lnTo>
                  <a:pt x="152653" y="146176"/>
                </a:lnTo>
                <a:lnTo>
                  <a:pt x="114426" y="166624"/>
                </a:lnTo>
                <a:lnTo>
                  <a:pt x="76200" y="187578"/>
                </a:lnTo>
                <a:lnTo>
                  <a:pt x="0" y="230250"/>
                </a:lnTo>
                <a:lnTo>
                  <a:pt x="12700" y="252857"/>
                </a:lnTo>
                <a:lnTo>
                  <a:pt x="88900" y="210185"/>
                </a:lnTo>
                <a:lnTo>
                  <a:pt x="126873" y="189357"/>
                </a:lnTo>
                <a:lnTo>
                  <a:pt x="164846" y="169037"/>
                </a:lnTo>
                <a:lnTo>
                  <a:pt x="202818" y="149478"/>
                </a:lnTo>
                <a:lnTo>
                  <a:pt x="240664" y="130556"/>
                </a:lnTo>
                <a:lnTo>
                  <a:pt x="278511" y="112775"/>
                </a:lnTo>
                <a:lnTo>
                  <a:pt x="316357" y="96265"/>
                </a:lnTo>
                <a:lnTo>
                  <a:pt x="354075" y="81025"/>
                </a:lnTo>
                <a:lnTo>
                  <a:pt x="391795" y="67310"/>
                </a:lnTo>
                <a:lnTo>
                  <a:pt x="429387" y="55245"/>
                </a:lnTo>
                <a:lnTo>
                  <a:pt x="466978" y="45085"/>
                </a:lnTo>
                <a:lnTo>
                  <a:pt x="504443" y="36957"/>
                </a:lnTo>
                <a:lnTo>
                  <a:pt x="560324" y="28828"/>
                </a:lnTo>
                <a:lnTo>
                  <a:pt x="616203" y="25908"/>
                </a:lnTo>
                <a:lnTo>
                  <a:pt x="793078" y="25908"/>
                </a:lnTo>
                <a:lnTo>
                  <a:pt x="771143" y="19938"/>
                </a:lnTo>
                <a:lnTo>
                  <a:pt x="732536" y="11557"/>
                </a:lnTo>
                <a:lnTo>
                  <a:pt x="693674" y="5207"/>
                </a:lnTo>
                <a:lnTo>
                  <a:pt x="654812" y="1397"/>
                </a:lnTo>
                <a:lnTo>
                  <a:pt x="635253" y="253"/>
                </a:lnTo>
                <a:lnTo>
                  <a:pt x="615696" y="0"/>
                </a:lnTo>
                <a:close/>
              </a:path>
              <a:path w="1225550" h="253364">
                <a:moveTo>
                  <a:pt x="1151461" y="214893"/>
                </a:moveTo>
                <a:lnTo>
                  <a:pt x="1138809" y="237489"/>
                </a:lnTo>
                <a:lnTo>
                  <a:pt x="1225550" y="241553"/>
                </a:lnTo>
                <a:lnTo>
                  <a:pt x="1211763" y="221234"/>
                </a:lnTo>
                <a:lnTo>
                  <a:pt x="1162685" y="221234"/>
                </a:lnTo>
                <a:lnTo>
                  <a:pt x="1151461" y="214893"/>
                </a:lnTo>
                <a:close/>
              </a:path>
              <a:path w="1225550" h="253364">
                <a:moveTo>
                  <a:pt x="1164094" y="192331"/>
                </a:moveTo>
                <a:lnTo>
                  <a:pt x="1151461" y="214893"/>
                </a:lnTo>
                <a:lnTo>
                  <a:pt x="1162685" y="221234"/>
                </a:lnTo>
                <a:lnTo>
                  <a:pt x="1175385" y="198627"/>
                </a:lnTo>
                <a:lnTo>
                  <a:pt x="1164094" y="192331"/>
                </a:lnTo>
                <a:close/>
              </a:path>
              <a:path w="1225550" h="253364">
                <a:moveTo>
                  <a:pt x="1176782" y="169672"/>
                </a:moveTo>
                <a:lnTo>
                  <a:pt x="1164094" y="192331"/>
                </a:lnTo>
                <a:lnTo>
                  <a:pt x="1175385" y="198627"/>
                </a:lnTo>
                <a:lnTo>
                  <a:pt x="1162685" y="221234"/>
                </a:lnTo>
                <a:lnTo>
                  <a:pt x="1211763" y="221234"/>
                </a:lnTo>
                <a:lnTo>
                  <a:pt x="1176782" y="169672"/>
                </a:lnTo>
                <a:close/>
              </a:path>
              <a:path w="1225550" h="253364">
                <a:moveTo>
                  <a:pt x="793078" y="25908"/>
                </a:moveTo>
                <a:lnTo>
                  <a:pt x="616203" y="25908"/>
                </a:lnTo>
                <a:lnTo>
                  <a:pt x="634746" y="26162"/>
                </a:lnTo>
                <a:lnTo>
                  <a:pt x="653288" y="27177"/>
                </a:lnTo>
                <a:lnTo>
                  <a:pt x="709295" y="33654"/>
                </a:lnTo>
                <a:lnTo>
                  <a:pt x="765555" y="45212"/>
                </a:lnTo>
                <a:lnTo>
                  <a:pt x="803021" y="55499"/>
                </a:lnTo>
                <a:lnTo>
                  <a:pt x="840613" y="67437"/>
                </a:lnTo>
                <a:lnTo>
                  <a:pt x="878204" y="81279"/>
                </a:lnTo>
                <a:lnTo>
                  <a:pt x="915924" y="96392"/>
                </a:lnTo>
                <a:lnTo>
                  <a:pt x="953642" y="112902"/>
                </a:lnTo>
                <a:lnTo>
                  <a:pt x="991488" y="130683"/>
                </a:lnTo>
                <a:lnTo>
                  <a:pt x="1029335" y="149478"/>
                </a:lnTo>
                <a:lnTo>
                  <a:pt x="1067180" y="169163"/>
                </a:lnTo>
                <a:lnTo>
                  <a:pt x="1105153" y="189484"/>
                </a:lnTo>
                <a:lnTo>
                  <a:pt x="1143127" y="210185"/>
                </a:lnTo>
                <a:lnTo>
                  <a:pt x="1151461" y="214893"/>
                </a:lnTo>
                <a:lnTo>
                  <a:pt x="1164094" y="192331"/>
                </a:lnTo>
                <a:lnTo>
                  <a:pt x="1117346" y="166624"/>
                </a:lnTo>
                <a:lnTo>
                  <a:pt x="1079118" y="146176"/>
                </a:lnTo>
                <a:lnTo>
                  <a:pt x="1040764" y="126364"/>
                </a:lnTo>
                <a:lnTo>
                  <a:pt x="1002411" y="107187"/>
                </a:lnTo>
                <a:lnTo>
                  <a:pt x="964057" y="89153"/>
                </a:lnTo>
                <a:lnTo>
                  <a:pt x="925576" y="72389"/>
                </a:lnTo>
                <a:lnTo>
                  <a:pt x="887095" y="56896"/>
                </a:lnTo>
                <a:lnTo>
                  <a:pt x="848487" y="42799"/>
                </a:lnTo>
                <a:lnTo>
                  <a:pt x="809878" y="30479"/>
                </a:lnTo>
                <a:lnTo>
                  <a:pt x="793078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491990" y="1961388"/>
            <a:ext cx="1833880" cy="254000"/>
          </a:xfrm>
          <a:custGeom>
            <a:avLst/>
            <a:gdLst/>
            <a:ahLst/>
            <a:cxnLst/>
            <a:rect l="l" t="t" r="r" b="b"/>
            <a:pathLst>
              <a:path w="1833879" h="254000">
                <a:moveTo>
                  <a:pt x="918845" y="0"/>
                </a:moveTo>
                <a:lnTo>
                  <a:pt x="861060" y="1397"/>
                </a:lnTo>
                <a:lnTo>
                  <a:pt x="803401" y="5207"/>
                </a:lnTo>
                <a:lnTo>
                  <a:pt x="745617" y="11429"/>
                </a:lnTo>
                <a:lnTo>
                  <a:pt x="688086" y="19812"/>
                </a:lnTo>
                <a:lnTo>
                  <a:pt x="630555" y="30225"/>
                </a:lnTo>
                <a:lnTo>
                  <a:pt x="573024" y="42545"/>
                </a:lnTo>
                <a:lnTo>
                  <a:pt x="515620" y="56514"/>
                </a:lnTo>
                <a:lnTo>
                  <a:pt x="458088" y="72009"/>
                </a:lnTo>
                <a:lnTo>
                  <a:pt x="400685" y="88646"/>
                </a:lnTo>
                <a:lnTo>
                  <a:pt x="343408" y="106679"/>
                </a:lnTo>
                <a:lnTo>
                  <a:pt x="286131" y="125729"/>
                </a:lnTo>
                <a:lnTo>
                  <a:pt x="228854" y="145414"/>
                </a:lnTo>
                <a:lnTo>
                  <a:pt x="171576" y="165862"/>
                </a:lnTo>
                <a:lnTo>
                  <a:pt x="0" y="229362"/>
                </a:lnTo>
                <a:lnTo>
                  <a:pt x="9144" y="253746"/>
                </a:lnTo>
                <a:lnTo>
                  <a:pt x="180467" y="190246"/>
                </a:lnTo>
                <a:lnTo>
                  <a:pt x="237489" y="169799"/>
                </a:lnTo>
                <a:lnTo>
                  <a:pt x="294513" y="150113"/>
                </a:lnTo>
                <a:lnTo>
                  <a:pt x="351536" y="131317"/>
                </a:lnTo>
                <a:lnTo>
                  <a:pt x="408432" y="113411"/>
                </a:lnTo>
                <a:lnTo>
                  <a:pt x="465455" y="96774"/>
                </a:lnTo>
                <a:lnTo>
                  <a:pt x="522224" y="81534"/>
                </a:lnTo>
                <a:lnTo>
                  <a:pt x="579120" y="67690"/>
                </a:lnTo>
                <a:lnTo>
                  <a:pt x="635888" y="55625"/>
                </a:lnTo>
                <a:lnTo>
                  <a:pt x="692658" y="45338"/>
                </a:lnTo>
                <a:lnTo>
                  <a:pt x="749426" y="37084"/>
                </a:lnTo>
                <a:lnTo>
                  <a:pt x="805942" y="30987"/>
                </a:lnTo>
                <a:lnTo>
                  <a:pt x="862584" y="27177"/>
                </a:lnTo>
                <a:lnTo>
                  <a:pt x="1183153" y="25908"/>
                </a:lnTo>
                <a:lnTo>
                  <a:pt x="1149477" y="19812"/>
                </a:lnTo>
                <a:lnTo>
                  <a:pt x="1091946" y="11429"/>
                </a:lnTo>
                <a:lnTo>
                  <a:pt x="1034288" y="5207"/>
                </a:lnTo>
                <a:lnTo>
                  <a:pt x="976630" y="1397"/>
                </a:lnTo>
                <a:lnTo>
                  <a:pt x="947674" y="253"/>
                </a:lnTo>
                <a:lnTo>
                  <a:pt x="918845" y="0"/>
                </a:lnTo>
                <a:close/>
              </a:path>
              <a:path w="1833879" h="254000">
                <a:moveTo>
                  <a:pt x="1756082" y="226496"/>
                </a:moveTo>
                <a:lnTo>
                  <a:pt x="1747012" y="250825"/>
                </a:lnTo>
                <a:lnTo>
                  <a:pt x="1833372" y="241553"/>
                </a:lnTo>
                <a:lnTo>
                  <a:pt x="1823567" y="231012"/>
                </a:lnTo>
                <a:lnTo>
                  <a:pt x="1768221" y="231012"/>
                </a:lnTo>
                <a:lnTo>
                  <a:pt x="1756082" y="226496"/>
                </a:lnTo>
                <a:close/>
              </a:path>
              <a:path w="1833879" h="254000">
                <a:moveTo>
                  <a:pt x="1765128" y="202232"/>
                </a:moveTo>
                <a:lnTo>
                  <a:pt x="1756082" y="226496"/>
                </a:lnTo>
                <a:lnTo>
                  <a:pt x="1768221" y="231012"/>
                </a:lnTo>
                <a:lnTo>
                  <a:pt x="1777238" y="206756"/>
                </a:lnTo>
                <a:lnTo>
                  <a:pt x="1765128" y="202232"/>
                </a:lnTo>
                <a:close/>
              </a:path>
              <a:path w="1833879" h="254000">
                <a:moveTo>
                  <a:pt x="1774189" y="177926"/>
                </a:moveTo>
                <a:lnTo>
                  <a:pt x="1765128" y="202232"/>
                </a:lnTo>
                <a:lnTo>
                  <a:pt x="1777238" y="206756"/>
                </a:lnTo>
                <a:lnTo>
                  <a:pt x="1768221" y="231012"/>
                </a:lnTo>
                <a:lnTo>
                  <a:pt x="1823567" y="231012"/>
                </a:lnTo>
                <a:lnTo>
                  <a:pt x="1774189" y="177926"/>
                </a:lnTo>
                <a:close/>
              </a:path>
              <a:path w="1833879" h="254000">
                <a:moveTo>
                  <a:pt x="1183153" y="25908"/>
                </a:moveTo>
                <a:lnTo>
                  <a:pt x="919099" y="25908"/>
                </a:lnTo>
                <a:lnTo>
                  <a:pt x="947420" y="26162"/>
                </a:lnTo>
                <a:lnTo>
                  <a:pt x="975613" y="27177"/>
                </a:lnTo>
                <a:lnTo>
                  <a:pt x="1032256" y="30987"/>
                </a:lnTo>
                <a:lnTo>
                  <a:pt x="1088898" y="37211"/>
                </a:lnTo>
                <a:lnTo>
                  <a:pt x="1145667" y="45338"/>
                </a:lnTo>
                <a:lnTo>
                  <a:pt x="1202436" y="55752"/>
                </a:lnTo>
                <a:lnTo>
                  <a:pt x="1259205" y="67817"/>
                </a:lnTo>
                <a:lnTo>
                  <a:pt x="1315974" y="81661"/>
                </a:lnTo>
                <a:lnTo>
                  <a:pt x="1372870" y="96900"/>
                </a:lnTo>
                <a:lnTo>
                  <a:pt x="1429639" y="113537"/>
                </a:lnTo>
                <a:lnTo>
                  <a:pt x="1486535" y="131317"/>
                </a:lnTo>
                <a:lnTo>
                  <a:pt x="1543558" y="150240"/>
                </a:lnTo>
                <a:lnTo>
                  <a:pt x="1600581" y="169925"/>
                </a:lnTo>
                <a:lnTo>
                  <a:pt x="1657604" y="190246"/>
                </a:lnTo>
                <a:lnTo>
                  <a:pt x="1756082" y="226496"/>
                </a:lnTo>
                <a:lnTo>
                  <a:pt x="1765128" y="202232"/>
                </a:lnTo>
                <a:lnTo>
                  <a:pt x="1666239" y="165862"/>
                </a:lnTo>
                <a:lnTo>
                  <a:pt x="1608963" y="145414"/>
                </a:lnTo>
                <a:lnTo>
                  <a:pt x="1551686" y="125602"/>
                </a:lnTo>
                <a:lnTo>
                  <a:pt x="1494282" y="106552"/>
                </a:lnTo>
                <a:lnTo>
                  <a:pt x="1437005" y="88646"/>
                </a:lnTo>
                <a:lnTo>
                  <a:pt x="1379474" y="71882"/>
                </a:lnTo>
                <a:lnTo>
                  <a:pt x="1322070" y="56514"/>
                </a:lnTo>
                <a:lnTo>
                  <a:pt x="1264539" y="42417"/>
                </a:lnTo>
                <a:lnTo>
                  <a:pt x="1207008" y="30225"/>
                </a:lnTo>
                <a:lnTo>
                  <a:pt x="1183153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002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00200" y="3962400"/>
            <a:ext cx="325120" cy="304800"/>
          </a:xfrm>
          <a:custGeom>
            <a:avLst/>
            <a:gdLst/>
            <a:ahLst/>
            <a:cxnLst/>
            <a:rect l="l" t="t" r="r" b="b"/>
            <a:pathLst>
              <a:path w="325119" h="304800">
                <a:moveTo>
                  <a:pt x="0" y="304800"/>
                </a:moveTo>
                <a:lnTo>
                  <a:pt x="324612" y="304800"/>
                </a:lnTo>
                <a:lnTo>
                  <a:pt x="324612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701419" y="3953383"/>
            <a:ext cx="1346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ourier New"/>
                <a:cs typeface="Courier New"/>
              </a:rPr>
              <a:t>5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9050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905000" y="3962400"/>
            <a:ext cx="325120" cy="304800"/>
          </a:xfrm>
          <a:custGeom>
            <a:avLst/>
            <a:gdLst/>
            <a:ahLst/>
            <a:cxnLst/>
            <a:rect l="l" t="t" r="r" b="b"/>
            <a:pathLst>
              <a:path w="325119" h="304800">
                <a:moveTo>
                  <a:pt x="0" y="304800"/>
                </a:moveTo>
                <a:lnTo>
                  <a:pt x="324612" y="304800"/>
                </a:lnTo>
                <a:lnTo>
                  <a:pt x="324612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098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09800" y="3962400"/>
            <a:ext cx="325120" cy="304800"/>
          </a:xfrm>
          <a:custGeom>
            <a:avLst/>
            <a:gdLst/>
            <a:ahLst/>
            <a:cxnLst/>
            <a:rect l="l" t="t" r="r" b="b"/>
            <a:pathLst>
              <a:path w="325119" h="304800">
                <a:moveTo>
                  <a:pt x="0" y="304800"/>
                </a:moveTo>
                <a:lnTo>
                  <a:pt x="324612" y="304800"/>
                </a:lnTo>
                <a:lnTo>
                  <a:pt x="324612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5146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514600" y="3962400"/>
            <a:ext cx="325120" cy="304800"/>
          </a:xfrm>
          <a:custGeom>
            <a:avLst/>
            <a:gdLst/>
            <a:ahLst/>
            <a:cxnLst/>
            <a:rect l="l" t="t" r="r" b="b"/>
            <a:pathLst>
              <a:path w="325119" h="304800">
                <a:moveTo>
                  <a:pt x="0" y="304800"/>
                </a:moveTo>
                <a:lnTo>
                  <a:pt x="324612" y="304800"/>
                </a:lnTo>
                <a:lnTo>
                  <a:pt x="324612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8194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819400" y="3962400"/>
            <a:ext cx="325120" cy="304800"/>
          </a:xfrm>
          <a:custGeom>
            <a:avLst/>
            <a:gdLst/>
            <a:ahLst/>
            <a:cxnLst/>
            <a:rect l="l" t="t" r="r" b="b"/>
            <a:pathLst>
              <a:path w="325119" h="304800">
                <a:moveTo>
                  <a:pt x="0" y="304800"/>
                </a:moveTo>
                <a:lnTo>
                  <a:pt x="324612" y="304800"/>
                </a:lnTo>
                <a:lnTo>
                  <a:pt x="324612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1242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124200" y="3962400"/>
            <a:ext cx="325120" cy="304800"/>
          </a:xfrm>
          <a:custGeom>
            <a:avLst/>
            <a:gdLst/>
            <a:ahLst/>
            <a:cxnLst/>
            <a:rect l="l" t="t" r="r" b="b"/>
            <a:pathLst>
              <a:path w="325120" h="304800">
                <a:moveTo>
                  <a:pt x="0" y="304800"/>
                </a:moveTo>
                <a:lnTo>
                  <a:pt x="324612" y="304800"/>
                </a:lnTo>
                <a:lnTo>
                  <a:pt x="324612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236341" y="3966717"/>
            <a:ext cx="1155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4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4290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429000" y="3962400"/>
            <a:ext cx="325120" cy="304800"/>
          </a:xfrm>
          <a:custGeom>
            <a:avLst/>
            <a:gdLst/>
            <a:ahLst/>
            <a:cxnLst/>
            <a:rect l="l" t="t" r="r" b="b"/>
            <a:pathLst>
              <a:path w="325120" h="304800">
                <a:moveTo>
                  <a:pt x="0" y="304800"/>
                </a:moveTo>
                <a:lnTo>
                  <a:pt x="324612" y="304800"/>
                </a:lnTo>
                <a:lnTo>
                  <a:pt x="324612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7338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733800" y="3962400"/>
            <a:ext cx="325120" cy="304800"/>
          </a:xfrm>
          <a:custGeom>
            <a:avLst/>
            <a:gdLst/>
            <a:ahLst/>
            <a:cxnLst/>
            <a:rect l="l" t="t" r="r" b="b"/>
            <a:pathLst>
              <a:path w="325120" h="304800">
                <a:moveTo>
                  <a:pt x="0" y="304800"/>
                </a:moveTo>
                <a:lnTo>
                  <a:pt x="324612" y="304800"/>
                </a:lnTo>
                <a:lnTo>
                  <a:pt x="324612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0386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038600" y="3962400"/>
            <a:ext cx="325120" cy="304800"/>
          </a:xfrm>
          <a:custGeom>
            <a:avLst/>
            <a:gdLst/>
            <a:ahLst/>
            <a:cxnLst/>
            <a:rect l="l" t="t" r="r" b="b"/>
            <a:pathLst>
              <a:path w="325120" h="304800">
                <a:moveTo>
                  <a:pt x="0" y="304800"/>
                </a:moveTo>
                <a:lnTo>
                  <a:pt x="324612" y="304800"/>
                </a:lnTo>
                <a:lnTo>
                  <a:pt x="324612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668011" y="3962400"/>
            <a:ext cx="285115" cy="304800"/>
          </a:xfrm>
          <a:custGeom>
            <a:avLst/>
            <a:gdLst/>
            <a:ahLst/>
            <a:cxnLst/>
            <a:rect l="l" t="t" r="r" b="b"/>
            <a:pathLst>
              <a:path w="285114" h="304800">
                <a:moveTo>
                  <a:pt x="0" y="304800"/>
                </a:moveTo>
                <a:lnTo>
                  <a:pt x="284988" y="304800"/>
                </a:lnTo>
                <a:lnTo>
                  <a:pt x="284988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648200" y="3962400"/>
            <a:ext cx="325120" cy="304800"/>
          </a:xfrm>
          <a:custGeom>
            <a:avLst/>
            <a:gdLst/>
            <a:ahLst/>
            <a:cxnLst/>
            <a:rect l="l" t="t" r="r" b="b"/>
            <a:pathLst>
              <a:path w="325120" h="304800">
                <a:moveTo>
                  <a:pt x="0" y="304800"/>
                </a:moveTo>
                <a:lnTo>
                  <a:pt x="324612" y="304800"/>
                </a:lnTo>
                <a:lnTo>
                  <a:pt x="324612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9530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953000" y="3962400"/>
            <a:ext cx="325120" cy="304800"/>
          </a:xfrm>
          <a:custGeom>
            <a:avLst/>
            <a:gdLst/>
            <a:ahLst/>
            <a:cxnLst/>
            <a:rect l="l" t="t" r="r" b="b"/>
            <a:pathLst>
              <a:path w="325120" h="304800">
                <a:moveTo>
                  <a:pt x="0" y="304800"/>
                </a:moveTo>
                <a:lnTo>
                  <a:pt x="324612" y="304800"/>
                </a:lnTo>
                <a:lnTo>
                  <a:pt x="324612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2578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257800" y="3962400"/>
            <a:ext cx="325120" cy="304800"/>
          </a:xfrm>
          <a:custGeom>
            <a:avLst/>
            <a:gdLst/>
            <a:ahLst/>
            <a:cxnLst/>
            <a:rect l="l" t="t" r="r" b="b"/>
            <a:pathLst>
              <a:path w="325120" h="304800">
                <a:moveTo>
                  <a:pt x="0" y="304800"/>
                </a:moveTo>
                <a:lnTo>
                  <a:pt x="324612" y="304800"/>
                </a:lnTo>
                <a:lnTo>
                  <a:pt x="324612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5626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562600" y="3962400"/>
            <a:ext cx="325120" cy="304800"/>
          </a:xfrm>
          <a:custGeom>
            <a:avLst/>
            <a:gdLst/>
            <a:ahLst/>
            <a:cxnLst/>
            <a:rect l="l" t="t" r="r" b="b"/>
            <a:pathLst>
              <a:path w="325120" h="304800">
                <a:moveTo>
                  <a:pt x="0" y="304800"/>
                </a:moveTo>
                <a:lnTo>
                  <a:pt x="324612" y="304800"/>
                </a:lnTo>
                <a:lnTo>
                  <a:pt x="324612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8674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867400" y="3962400"/>
            <a:ext cx="325120" cy="304800"/>
          </a:xfrm>
          <a:custGeom>
            <a:avLst/>
            <a:gdLst/>
            <a:ahLst/>
            <a:cxnLst/>
            <a:rect l="l" t="t" r="r" b="b"/>
            <a:pathLst>
              <a:path w="325120" h="304800">
                <a:moveTo>
                  <a:pt x="0" y="304800"/>
                </a:moveTo>
                <a:lnTo>
                  <a:pt x="324612" y="304800"/>
                </a:lnTo>
                <a:lnTo>
                  <a:pt x="324612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61722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172200" y="3962400"/>
            <a:ext cx="325120" cy="304800"/>
          </a:xfrm>
          <a:custGeom>
            <a:avLst/>
            <a:gdLst/>
            <a:ahLst/>
            <a:cxnLst/>
            <a:rect l="l" t="t" r="r" b="b"/>
            <a:pathLst>
              <a:path w="325120" h="304800">
                <a:moveTo>
                  <a:pt x="0" y="304800"/>
                </a:moveTo>
                <a:lnTo>
                  <a:pt x="324612" y="304800"/>
                </a:lnTo>
                <a:lnTo>
                  <a:pt x="324612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6284721" y="3966717"/>
            <a:ext cx="1155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2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477000" y="3962400"/>
            <a:ext cx="325120" cy="304800"/>
          </a:xfrm>
          <a:custGeom>
            <a:avLst/>
            <a:gdLst/>
            <a:ahLst/>
            <a:cxnLst/>
            <a:rect l="l" t="t" r="r" b="b"/>
            <a:pathLst>
              <a:path w="325120" h="304800">
                <a:moveTo>
                  <a:pt x="0" y="304800"/>
                </a:moveTo>
                <a:lnTo>
                  <a:pt x="324611" y="304800"/>
                </a:lnTo>
                <a:lnTo>
                  <a:pt x="324611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6477000" y="3962400"/>
            <a:ext cx="325120" cy="304800"/>
          </a:xfrm>
          <a:custGeom>
            <a:avLst/>
            <a:gdLst/>
            <a:ahLst/>
            <a:cxnLst/>
            <a:rect l="l" t="t" r="r" b="b"/>
            <a:pathLst>
              <a:path w="325120" h="304800">
                <a:moveTo>
                  <a:pt x="0" y="304800"/>
                </a:moveTo>
                <a:lnTo>
                  <a:pt x="324611" y="304800"/>
                </a:lnTo>
                <a:lnTo>
                  <a:pt x="324611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343400" y="3962400"/>
            <a:ext cx="325120" cy="304800"/>
          </a:xfrm>
          <a:custGeom>
            <a:avLst/>
            <a:gdLst/>
            <a:ahLst/>
            <a:cxnLst/>
            <a:rect l="l" t="t" r="r" b="b"/>
            <a:pathLst>
              <a:path w="325120" h="304800">
                <a:moveTo>
                  <a:pt x="0" y="304800"/>
                </a:moveTo>
                <a:lnTo>
                  <a:pt x="324612" y="304800"/>
                </a:lnTo>
                <a:lnTo>
                  <a:pt x="324612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343400" y="3962400"/>
            <a:ext cx="325120" cy="304800"/>
          </a:xfrm>
          <a:custGeom>
            <a:avLst/>
            <a:gdLst/>
            <a:ahLst/>
            <a:cxnLst/>
            <a:rect l="l" t="t" r="r" b="b"/>
            <a:pathLst>
              <a:path w="325120" h="304800">
                <a:moveTo>
                  <a:pt x="0" y="304800"/>
                </a:moveTo>
                <a:lnTo>
                  <a:pt x="324612" y="304800"/>
                </a:lnTo>
                <a:lnTo>
                  <a:pt x="324612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4455540" y="3966717"/>
            <a:ext cx="1155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6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053463" y="3642359"/>
            <a:ext cx="2604770" cy="485775"/>
          </a:xfrm>
          <a:custGeom>
            <a:avLst/>
            <a:gdLst/>
            <a:ahLst/>
            <a:cxnLst/>
            <a:rect l="l" t="t" r="r" b="b"/>
            <a:pathLst>
              <a:path w="2604770" h="485775">
                <a:moveTo>
                  <a:pt x="1627759" y="0"/>
                </a:moveTo>
                <a:lnTo>
                  <a:pt x="1587881" y="762"/>
                </a:lnTo>
                <a:lnTo>
                  <a:pt x="1547495" y="2539"/>
                </a:lnTo>
                <a:lnTo>
                  <a:pt x="1506220" y="5333"/>
                </a:lnTo>
                <a:lnTo>
                  <a:pt x="1464183" y="9270"/>
                </a:lnTo>
                <a:lnTo>
                  <a:pt x="1421638" y="14350"/>
                </a:lnTo>
                <a:lnTo>
                  <a:pt x="1378458" y="20319"/>
                </a:lnTo>
                <a:lnTo>
                  <a:pt x="1334642" y="27304"/>
                </a:lnTo>
                <a:lnTo>
                  <a:pt x="1290192" y="35306"/>
                </a:lnTo>
                <a:lnTo>
                  <a:pt x="1245108" y="44068"/>
                </a:lnTo>
                <a:lnTo>
                  <a:pt x="1199514" y="53847"/>
                </a:lnTo>
                <a:lnTo>
                  <a:pt x="1153541" y="64515"/>
                </a:lnTo>
                <a:lnTo>
                  <a:pt x="1106932" y="75818"/>
                </a:lnTo>
                <a:lnTo>
                  <a:pt x="1012444" y="100964"/>
                </a:lnTo>
                <a:lnTo>
                  <a:pt x="916178" y="128904"/>
                </a:lnTo>
                <a:lnTo>
                  <a:pt x="818261" y="159384"/>
                </a:lnTo>
                <a:lnTo>
                  <a:pt x="718947" y="192150"/>
                </a:lnTo>
                <a:lnTo>
                  <a:pt x="618489" y="226821"/>
                </a:lnTo>
                <a:lnTo>
                  <a:pt x="517017" y="263270"/>
                </a:lnTo>
                <a:lnTo>
                  <a:pt x="311531" y="340106"/>
                </a:lnTo>
                <a:lnTo>
                  <a:pt x="0" y="461137"/>
                </a:lnTo>
                <a:lnTo>
                  <a:pt x="9398" y="485266"/>
                </a:lnTo>
                <a:lnTo>
                  <a:pt x="423799" y="325373"/>
                </a:lnTo>
                <a:lnTo>
                  <a:pt x="627253" y="251206"/>
                </a:lnTo>
                <a:lnTo>
                  <a:pt x="727456" y="216662"/>
                </a:lnTo>
                <a:lnTo>
                  <a:pt x="826388" y="184022"/>
                </a:lnTo>
                <a:lnTo>
                  <a:pt x="875157" y="168528"/>
                </a:lnTo>
                <a:lnTo>
                  <a:pt x="971804" y="139445"/>
                </a:lnTo>
                <a:lnTo>
                  <a:pt x="1019556" y="125856"/>
                </a:lnTo>
                <a:lnTo>
                  <a:pt x="1066673" y="113029"/>
                </a:lnTo>
                <a:lnTo>
                  <a:pt x="1113409" y="100964"/>
                </a:lnTo>
                <a:lnTo>
                  <a:pt x="1159764" y="89662"/>
                </a:lnTo>
                <a:lnTo>
                  <a:pt x="1205357" y="79120"/>
                </a:lnTo>
                <a:lnTo>
                  <a:pt x="1250569" y="69468"/>
                </a:lnTo>
                <a:lnTo>
                  <a:pt x="1295146" y="60706"/>
                </a:lnTo>
                <a:lnTo>
                  <a:pt x="1339088" y="52831"/>
                </a:lnTo>
                <a:lnTo>
                  <a:pt x="1382522" y="45973"/>
                </a:lnTo>
                <a:lnTo>
                  <a:pt x="1425194" y="40004"/>
                </a:lnTo>
                <a:lnTo>
                  <a:pt x="1467231" y="35051"/>
                </a:lnTo>
                <a:lnTo>
                  <a:pt x="1508633" y="31241"/>
                </a:lnTo>
                <a:lnTo>
                  <a:pt x="1549273" y="28447"/>
                </a:lnTo>
                <a:lnTo>
                  <a:pt x="1589151" y="26669"/>
                </a:lnTo>
                <a:lnTo>
                  <a:pt x="1628139" y="25907"/>
                </a:lnTo>
                <a:lnTo>
                  <a:pt x="1908177" y="25907"/>
                </a:lnTo>
                <a:lnTo>
                  <a:pt x="1888998" y="22225"/>
                </a:lnTo>
                <a:lnTo>
                  <a:pt x="1817115" y="11302"/>
                </a:lnTo>
                <a:lnTo>
                  <a:pt x="1743202" y="3937"/>
                </a:lnTo>
                <a:lnTo>
                  <a:pt x="1666875" y="253"/>
                </a:lnTo>
                <a:lnTo>
                  <a:pt x="1627759" y="0"/>
                </a:lnTo>
                <a:close/>
              </a:path>
              <a:path w="2604770" h="485775">
                <a:moveTo>
                  <a:pt x="2529776" y="296119"/>
                </a:moveTo>
                <a:lnTo>
                  <a:pt x="2517775" y="319023"/>
                </a:lnTo>
                <a:lnTo>
                  <a:pt x="2604642" y="320675"/>
                </a:lnTo>
                <a:lnTo>
                  <a:pt x="2591279" y="302132"/>
                </a:lnTo>
                <a:lnTo>
                  <a:pt x="2541270" y="302132"/>
                </a:lnTo>
                <a:lnTo>
                  <a:pt x="2529776" y="296119"/>
                </a:lnTo>
                <a:close/>
              </a:path>
              <a:path w="2604770" h="485775">
                <a:moveTo>
                  <a:pt x="2541825" y="273125"/>
                </a:moveTo>
                <a:lnTo>
                  <a:pt x="2529776" y="296119"/>
                </a:lnTo>
                <a:lnTo>
                  <a:pt x="2541270" y="302132"/>
                </a:lnTo>
                <a:lnTo>
                  <a:pt x="2553335" y="279145"/>
                </a:lnTo>
                <a:lnTo>
                  <a:pt x="2541825" y="273125"/>
                </a:lnTo>
                <a:close/>
              </a:path>
              <a:path w="2604770" h="485775">
                <a:moveTo>
                  <a:pt x="2553842" y="250189"/>
                </a:moveTo>
                <a:lnTo>
                  <a:pt x="2541825" y="273125"/>
                </a:lnTo>
                <a:lnTo>
                  <a:pt x="2553335" y="279145"/>
                </a:lnTo>
                <a:lnTo>
                  <a:pt x="2541270" y="302132"/>
                </a:lnTo>
                <a:lnTo>
                  <a:pt x="2591279" y="302132"/>
                </a:lnTo>
                <a:lnTo>
                  <a:pt x="2553842" y="250189"/>
                </a:lnTo>
                <a:close/>
              </a:path>
              <a:path w="2604770" h="485775">
                <a:moveTo>
                  <a:pt x="1908177" y="25907"/>
                </a:moveTo>
                <a:lnTo>
                  <a:pt x="1628139" y="25907"/>
                </a:lnTo>
                <a:lnTo>
                  <a:pt x="1666621" y="26162"/>
                </a:lnTo>
                <a:lnTo>
                  <a:pt x="1704466" y="27558"/>
                </a:lnTo>
                <a:lnTo>
                  <a:pt x="1778253" y="33019"/>
                </a:lnTo>
                <a:lnTo>
                  <a:pt x="1849754" y="42037"/>
                </a:lnTo>
                <a:lnTo>
                  <a:pt x="1919224" y="54482"/>
                </a:lnTo>
                <a:lnTo>
                  <a:pt x="1986788" y="69976"/>
                </a:lnTo>
                <a:lnTo>
                  <a:pt x="2052574" y="88137"/>
                </a:lnTo>
                <a:lnTo>
                  <a:pt x="2116836" y="108838"/>
                </a:lnTo>
                <a:lnTo>
                  <a:pt x="2179954" y="131952"/>
                </a:lnTo>
                <a:lnTo>
                  <a:pt x="2241804" y="156844"/>
                </a:lnTo>
                <a:lnTo>
                  <a:pt x="2302637" y="183387"/>
                </a:lnTo>
                <a:lnTo>
                  <a:pt x="2362708" y="211454"/>
                </a:lnTo>
                <a:lnTo>
                  <a:pt x="2422144" y="240664"/>
                </a:lnTo>
                <a:lnTo>
                  <a:pt x="2481072" y="270637"/>
                </a:lnTo>
                <a:lnTo>
                  <a:pt x="2529776" y="296119"/>
                </a:lnTo>
                <a:lnTo>
                  <a:pt x="2541825" y="273125"/>
                </a:lnTo>
                <a:lnTo>
                  <a:pt x="2492883" y="247522"/>
                </a:lnTo>
                <a:lnTo>
                  <a:pt x="2433574" y="217296"/>
                </a:lnTo>
                <a:lnTo>
                  <a:pt x="2373757" y="187959"/>
                </a:lnTo>
                <a:lnTo>
                  <a:pt x="2313051" y="159638"/>
                </a:lnTo>
                <a:lnTo>
                  <a:pt x="2251583" y="132714"/>
                </a:lnTo>
                <a:lnTo>
                  <a:pt x="2188845" y="107568"/>
                </a:lnTo>
                <a:lnTo>
                  <a:pt x="2125091" y="84327"/>
                </a:lnTo>
                <a:lnTo>
                  <a:pt x="2059813" y="63245"/>
                </a:lnTo>
                <a:lnTo>
                  <a:pt x="1992884" y="44703"/>
                </a:lnTo>
                <a:lnTo>
                  <a:pt x="1924050" y="28956"/>
                </a:lnTo>
                <a:lnTo>
                  <a:pt x="1908177" y="25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52" name="object 5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1347" y="417956"/>
            <a:ext cx="3262629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Explicit </a:t>
            </a:r>
            <a:r>
              <a:rPr dirty="0" spc="-5"/>
              <a:t>Free</a:t>
            </a:r>
            <a:r>
              <a:rPr dirty="0" spc="-85"/>
              <a:t> </a:t>
            </a:r>
            <a:r>
              <a:rPr dirty="0"/>
              <a:t>Lists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9214" y="4632736"/>
            <a:ext cx="7055484" cy="1891030"/>
          </a:xfrm>
          <a:prstGeom prst="rect">
            <a:avLst/>
          </a:prstGeom>
        </p:spPr>
        <p:txBody>
          <a:bodyPr wrap="square" lIns="0" tIns="52704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14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Maintain list(s) </a:t>
            </a:r>
            <a:r>
              <a:rPr dirty="0" sz="2400" b="1">
                <a:latin typeface="Calibri"/>
                <a:cs typeface="Calibri"/>
              </a:rPr>
              <a:t>of </a:t>
            </a: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free </a:t>
            </a:r>
            <a:r>
              <a:rPr dirty="0" sz="2400" spc="-5" b="1">
                <a:latin typeface="Calibri"/>
                <a:cs typeface="Calibri"/>
              </a:rPr>
              <a:t>blocks, </a:t>
            </a:r>
            <a:r>
              <a:rPr dirty="0" sz="2400" b="1">
                <a:latin typeface="Calibri"/>
                <a:cs typeface="Calibri"/>
              </a:rPr>
              <a:t>not </a:t>
            </a:r>
            <a:r>
              <a:rPr dirty="0" sz="2400" b="1" i="1">
                <a:solidFill>
                  <a:srgbClr val="C00000"/>
                </a:solidFill>
                <a:latin typeface="Calibri"/>
                <a:cs typeface="Calibri"/>
              </a:rPr>
              <a:t>all</a:t>
            </a:r>
            <a:r>
              <a:rPr dirty="0" sz="2400" spc="-2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blocks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484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The </a:t>
            </a:r>
            <a:r>
              <a:rPr dirty="0" sz="2000">
                <a:latin typeface="Calibri"/>
                <a:cs typeface="Calibri"/>
              </a:rPr>
              <a:t>“next” </a:t>
            </a:r>
            <a:r>
              <a:rPr dirty="0" sz="2000" spc="-5">
                <a:latin typeface="Calibri"/>
                <a:cs typeface="Calibri"/>
              </a:rPr>
              <a:t>free </a:t>
            </a:r>
            <a:r>
              <a:rPr dirty="0" sz="2000">
                <a:latin typeface="Calibri"/>
                <a:cs typeface="Calibri"/>
              </a:rPr>
              <a:t>block could </a:t>
            </a:r>
            <a:r>
              <a:rPr dirty="0" sz="2000" spc="-5">
                <a:latin typeface="Calibri"/>
                <a:cs typeface="Calibri"/>
              </a:rPr>
              <a:t>be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anywhere</a:t>
            </a:r>
            <a:endParaRPr sz="20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540"/>
              </a:spcBef>
              <a:buSzPct val="80000"/>
              <a:buFont typeface="Wingdings"/>
              <a:buChar char=""/>
              <a:tabLst>
                <a:tab pos="1155700" algn="l"/>
                <a:tab pos="1156335" algn="l"/>
              </a:tabLst>
            </a:pPr>
            <a:r>
              <a:rPr dirty="0" sz="2000" spc="-5">
                <a:latin typeface="Calibri"/>
                <a:cs typeface="Calibri"/>
              </a:rPr>
              <a:t>So we need </a:t>
            </a:r>
            <a:r>
              <a:rPr dirty="0" sz="2000">
                <a:latin typeface="Calibri"/>
                <a:cs typeface="Calibri"/>
              </a:rPr>
              <a:t>to </a:t>
            </a:r>
            <a:r>
              <a:rPr dirty="0" sz="2000" spc="-5">
                <a:latin typeface="Calibri"/>
                <a:cs typeface="Calibri"/>
              </a:rPr>
              <a:t>store forward/back pointers, not just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sizes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35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Still need boundary </a:t>
            </a:r>
            <a:r>
              <a:rPr dirty="0" sz="2000">
                <a:latin typeface="Calibri"/>
                <a:cs typeface="Calibri"/>
              </a:rPr>
              <a:t>tags </a:t>
            </a:r>
            <a:r>
              <a:rPr dirty="0" sz="2000" spc="-5">
                <a:latin typeface="Calibri"/>
                <a:cs typeface="Calibri"/>
              </a:rPr>
              <a:t>for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coalescing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48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Luckily we </a:t>
            </a:r>
            <a:r>
              <a:rPr dirty="0" sz="2000">
                <a:latin typeface="Calibri"/>
                <a:cs typeface="Calibri"/>
              </a:rPr>
              <a:t>track </a:t>
            </a:r>
            <a:r>
              <a:rPr dirty="0" sz="2000" spc="-5">
                <a:latin typeface="Calibri"/>
                <a:cs typeface="Calibri"/>
              </a:rPr>
              <a:t>only free </a:t>
            </a:r>
            <a:r>
              <a:rPr dirty="0" sz="2000">
                <a:latin typeface="Calibri"/>
                <a:cs typeface="Calibri"/>
              </a:rPr>
              <a:t>blocks, </a:t>
            </a:r>
            <a:r>
              <a:rPr dirty="0" sz="2000" spc="-5">
                <a:latin typeface="Calibri"/>
                <a:cs typeface="Calibri"/>
              </a:rPr>
              <a:t>so </a:t>
            </a:r>
            <a:r>
              <a:rPr dirty="0" sz="2000">
                <a:latin typeface="Calibri"/>
                <a:cs typeface="Calibri"/>
              </a:rPr>
              <a:t>we can </a:t>
            </a:r>
            <a:r>
              <a:rPr dirty="0" sz="2000" spc="-5">
                <a:latin typeface="Calibri"/>
                <a:cs typeface="Calibri"/>
              </a:rPr>
              <a:t>use payload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area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594103" y="1746504"/>
          <a:ext cx="1694814" cy="2298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219"/>
                <a:gridCol w="305181"/>
              </a:tblGrid>
              <a:tr h="368300"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Size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AEAE"/>
                    </a:solidFill>
                  </a:tcPr>
                </a:tc>
              </a:tr>
              <a:tr h="15113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490855" marR="308610" indent="-173990">
                        <a:lnSpc>
                          <a:spcPts val="1870"/>
                        </a:lnSpc>
                      </a:pPr>
                      <a:r>
                        <a:rPr dirty="0" sz="1600" spc="-15" b="1">
                          <a:latin typeface="Calibri"/>
                          <a:cs typeface="Calibri"/>
                        </a:rPr>
                        <a:t>Payload</a:t>
                      </a:r>
                      <a:r>
                        <a:rPr dirty="0" sz="1600" spc="-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and  padding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683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Size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AEA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099303" y="1746504"/>
          <a:ext cx="1694814" cy="2298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219"/>
                <a:gridCol w="305180"/>
              </a:tblGrid>
              <a:tr h="368300"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Size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AEAE"/>
                    </a:solidFill>
                  </a:tcPr>
                </a:tc>
              </a:tr>
              <a:tr h="3683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Next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5F5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683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15" b="1">
                          <a:latin typeface="Calibri"/>
                          <a:cs typeface="Calibri"/>
                        </a:rPr>
                        <a:t>Prev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5F5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7493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683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Size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BAEAE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450594" y="1324813"/>
            <a:ext cx="198882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latin typeface="Calibri"/>
                <a:cs typeface="Calibri"/>
              </a:rPr>
              <a:t>Allocated </a:t>
            </a:r>
            <a:r>
              <a:rPr dirty="0" sz="1800" b="1">
                <a:latin typeface="Calibri"/>
                <a:cs typeface="Calibri"/>
              </a:rPr>
              <a:t>(as</a:t>
            </a:r>
            <a:r>
              <a:rPr dirty="0" sz="1800" spc="-90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before)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18428" y="1313433"/>
            <a:ext cx="43942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F</a:t>
            </a:r>
            <a:r>
              <a:rPr dirty="0" sz="1800" spc="-30" b="1">
                <a:latin typeface="Calibri"/>
                <a:cs typeface="Calibri"/>
              </a:rPr>
              <a:t>r</a:t>
            </a:r>
            <a:r>
              <a:rPr dirty="0" sz="1800" b="1">
                <a:latin typeface="Calibri"/>
                <a:cs typeface="Calibri"/>
              </a:rPr>
              <a:t>ee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277361" y="2019300"/>
            <a:ext cx="457200" cy="78105"/>
          </a:xfrm>
          <a:custGeom>
            <a:avLst/>
            <a:gdLst/>
            <a:ahLst/>
            <a:cxnLst/>
            <a:rect l="l" t="t" r="r" b="b"/>
            <a:pathLst>
              <a:path w="457200" h="78105">
                <a:moveTo>
                  <a:pt x="379475" y="0"/>
                </a:moveTo>
                <a:lnTo>
                  <a:pt x="379475" y="77724"/>
                </a:lnTo>
                <a:lnTo>
                  <a:pt x="431292" y="51815"/>
                </a:lnTo>
                <a:lnTo>
                  <a:pt x="392429" y="51815"/>
                </a:lnTo>
                <a:lnTo>
                  <a:pt x="392429" y="25908"/>
                </a:lnTo>
                <a:lnTo>
                  <a:pt x="431292" y="25908"/>
                </a:lnTo>
                <a:lnTo>
                  <a:pt x="379475" y="0"/>
                </a:lnTo>
                <a:close/>
              </a:path>
              <a:path w="457200" h="78105">
                <a:moveTo>
                  <a:pt x="379475" y="25908"/>
                </a:moveTo>
                <a:lnTo>
                  <a:pt x="0" y="25908"/>
                </a:lnTo>
                <a:lnTo>
                  <a:pt x="0" y="51815"/>
                </a:lnTo>
                <a:lnTo>
                  <a:pt x="379475" y="51815"/>
                </a:lnTo>
                <a:lnTo>
                  <a:pt x="379475" y="25908"/>
                </a:lnTo>
                <a:close/>
              </a:path>
              <a:path w="457200" h="78105">
                <a:moveTo>
                  <a:pt x="431292" y="25908"/>
                </a:moveTo>
                <a:lnTo>
                  <a:pt x="392429" y="25908"/>
                </a:lnTo>
                <a:lnTo>
                  <a:pt x="392429" y="51815"/>
                </a:lnTo>
                <a:lnTo>
                  <a:pt x="431292" y="51815"/>
                </a:lnTo>
                <a:lnTo>
                  <a:pt x="457200" y="38862"/>
                </a:lnTo>
                <a:lnTo>
                  <a:pt x="431292" y="25908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761" y="2019300"/>
            <a:ext cx="381000" cy="78105"/>
          </a:xfrm>
          <a:custGeom>
            <a:avLst/>
            <a:gdLst/>
            <a:ahLst/>
            <a:cxnLst/>
            <a:rect l="l" t="t" r="r" b="b"/>
            <a:pathLst>
              <a:path w="381000" h="78105">
                <a:moveTo>
                  <a:pt x="303275" y="0"/>
                </a:moveTo>
                <a:lnTo>
                  <a:pt x="303275" y="77724"/>
                </a:lnTo>
                <a:lnTo>
                  <a:pt x="355092" y="51815"/>
                </a:lnTo>
                <a:lnTo>
                  <a:pt x="316229" y="51815"/>
                </a:lnTo>
                <a:lnTo>
                  <a:pt x="316229" y="25908"/>
                </a:lnTo>
                <a:lnTo>
                  <a:pt x="355092" y="25908"/>
                </a:lnTo>
                <a:lnTo>
                  <a:pt x="303275" y="0"/>
                </a:lnTo>
                <a:close/>
              </a:path>
              <a:path w="381000" h="78105">
                <a:moveTo>
                  <a:pt x="303275" y="25908"/>
                </a:moveTo>
                <a:lnTo>
                  <a:pt x="0" y="25908"/>
                </a:lnTo>
                <a:lnTo>
                  <a:pt x="0" y="51815"/>
                </a:lnTo>
                <a:lnTo>
                  <a:pt x="303275" y="51815"/>
                </a:lnTo>
                <a:lnTo>
                  <a:pt x="303275" y="25908"/>
                </a:lnTo>
                <a:close/>
              </a:path>
              <a:path w="381000" h="78105">
                <a:moveTo>
                  <a:pt x="355092" y="25908"/>
                </a:moveTo>
                <a:lnTo>
                  <a:pt x="316229" y="25908"/>
                </a:lnTo>
                <a:lnTo>
                  <a:pt x="316229" y="51815"/>
                </a:lnTo>
                <a:lnTo>
                  <a:pt x="355092" y="51815"/>
                </a:lnTo>
                <a:lnTo>
                  <a:pt x="381000" y="38862"/>
                </a:lnTo>
                <a:lnTo>
                  <a:pt x="355092" y="25908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096761" y="2019300"/>
            <a:ext cx="381000" cy="78105"/>
          </a:xfrm>
          <a:custGeom>
            <a:avLst/>
            <a:gdLst/>
            <a:ahLst/>
            <a:cxnLst/>
            <a:rect l="l" t="t" r="r" b="b"/>
            <a:pathLst>
              <a:path w="381000" h="78105">
                <a:moveTo>
                  <a:pt x="303275" y="0"/>
                </a:moveTo>
                <a:lnTo>
                  <a:pt x="303275" y="77724"/>
                </a:lnTo>
                <a:lnTo>
                  <a:pt x="355092" y="51815"/>
                </a:lnTo>
                <a:lnTo>
                  <a:pt x="316229" y="51815"/>
                </a:lnTo>
                <a:lnTo>
                  <a:pt x="316229" y="25908"/>
                </a:lnTo>
                <a:lnTo>
                  <a:pt x="355092" y="25908"/>
                </a:lnTo>
                <a:lnTo>
                  <a:pt x="303275" y="0"/>
                </a:lnTo>
                <a:close/>
              </a:path>
              <a:path w="381000" h="78105">
                <a:moveTo>
                  <a:pt x="303275" y="25908"/>
                </a:moveTo>
                <a:lnTo>
                  <a:pt x="0" y="25908"/>
                </a:lnTo>
                <a:lnTo>
                  <a:pt x="0" y="51815"/>
                </a:lnTo>
                <a:lnTo>
                  <a:pt x="303275" y="51815"/>
                </a:lnTo>
                <a:lnTo>
                  <a:pt x="303275" y="25908"/>
                </a:lnTo>
                <a:close/>
              </a:path>
              <a:path w="381000" h="78105">
                <a:moveTo>
                  <a:pt x="355092" y="25908"/>
                </a:moveTo>
                <a:lnTo>
                  <a:pt x="316229" y="25908"/>
                </a:lnTo>
                <a:lnTo>
                  <a:pt x="316229" y="51815"/>
                </a:lnTo>
                <a:lnTo>
                  <a:pt x="355092" y="51815"/>
                </a:lnTo>
                <a:lnTo>
                  <a:pt x="381000" y="38862"/>
                </a:lnTo>
                <a:lnTo>
                  <a:pt x="355092" y="25908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71347" y="417956"/>
            <a:ext cx="3262629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Explicit </a:t>
            </a:r>
            <a:r>
              <a:rPr dirty="0" spc="-5"/>
              <a:t>Free</a:t>
            </a:r>
            <a:r>
              <a:rPr dirty="0" spc="-85"/>
              <a:t> </a:t>
            </a:r>
            <a:r>
              <a:rPr dirty="0"/>
              <a:t>Lists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87502" y="1230579"/>
            <a:ext cx="153860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>
                <a:latin typeface="Calibri"/>
                <a:cs typeface="Calibri"/>
              </a:rPr>
              <a:t>Logically: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7502" y="3151758"/>
            <a:ext cx="50526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>
                <a:latin typeface="Calibri"/>
                <a:cs typeface="Calibri"/>
              </a:rPr>
              <a:t>Physically: blocks can </a:t>
            </a:r>
            <a:r>
              <a:rPr dirty="0" sz="2400" b="1">
                <a:latin typeface="Calibri"/>
                <a:cs typeface="Calibri"/>
              </a:rPr>
              <a:t>be in any</a:t>
            </a:r>
            <a:r>
              <a:rPr dirty="0" sz="2400" spc="-6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order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39161" y="1981961"/>
            <a:ext cx="838200" cy="304800"/>
          </a:xfrm>
          <a:prstGeom prst="rect">
            <a:avLst/>
          </a:prstGeom>
          <a:solidFill>
            <a:srgbClr val="F1F1F1"/>
          </a:solidFill>
          <a:ln w="25907">
            <a:solidFill>
              <a:srgbClr val="00000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5" b="1">
                <a:latin typeface="Calibri"/>
                <a:cs typeface="Calibri"/>
              </a:rPr>
              <a:t>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34561" y="1981961"/>
            <a:ext cx="838200" cy="304800"/>
          </a:xfrm>
          <a:prstGeom prst="rect">
            <a:avLst/>
          </a:prstGeom>
          <a:solidFill>
            <a:srgbClr val="F1F1F1"/>
          </a:solidFill>
          <a:ln w="25907">
            <a:solidFill>
              <a:srgbClr val="00000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5" b="1">
                <a:latin typeface="Calibri"/>
                <a:cs typeface="Calibri"/>
              </a:rPr>
              <a:t>B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953761" y="1981961"/>
            <a:ext cx="1143000" cy="304800"/>
          </a:xfrm>
          <a:prstGeom prst="rect">
            <a:avLst/>
          </a:prstGeom>
          <a:solidFill>
            <a:srgbClr val="F1F1F1"/>
          </a:solidFill>
          <a:ln w="25907">
            <a:solidFill>
              <a:srgbClr val="00000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600" spc="-5" b="1">
                <a:latin typeface="Calibri"/>
                <a:cs typeface="Calibri"/>
              </a:rPr>
              <a:t>C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71238" y="2172970"/>
            <a:ext cx="384175" cy="78105"/>
          </a:xfrm>
          <a:custGeom>
            <a:avLst/>
            <a:gdLst/>
            <a:ahLst/>
            <a:cxnLst/>
            <a:rect l="l" t="t" r="r" b="b"/>
            <a:pathLst>
              <a:path w="384175" h="78105">
                <a:moveTo>
                  <a:pt x="77597" y="0"/>
                </a:moveTo>
                <a:lnTo>
                  <a:pt x="0" y="39115"/>
                </a:lnTo>
                <a:lnTo>
                  <a:pt x="77850" y="77724"/>
                </a:lnTo>
                <a:lnTo>
                  <a:pt x="77766" y="51815"/>
                </a:lnTo>
                <a:lnTo>
                  <a:pt x="64770" y="51815"/>
                </a:lnTo>
                <a:lnTo>
                  <a:pt x="64770" y="25907"/>
                </a:lnTo>
                <a:lnTo>
                  <a:pt x="77681" y="25856"/>
                </a:lnTo>
                <a:lnTo>
                  <a:pt x="77597" y="0"/>
                </a:lnTo>
                <a:close/>
              </a:path>
              <a:path w="384175" h="78105">
                <a:moveTo>
                  <a:pt x="77681" y="25856"/>
                </a:moveTo>
                <a:lnTo>
                  <a:pt x="64770" y="25907"/>
                </a:lnTo>
                <a:lnTo>
                  <a:pt x="64770" y="51815"/>
                </a:lnTo>
                <a:lnTo>
                  <a:pt x="77766" y="51764"/>
                </a:lnTo>
                <a:lnTo>
                  <a:pt x="77681" y="25856"/>
                </a:lnTo>
                <a:close/>
              </a:path>
              <a:path w="384175" h="78105">
                <a:moveTo>
                  <a:pt x="77766" y="51764"/>
                </a:moveTo>
                <a:lnTo>
                  <a:pt x="64770" y="51815"/>
                </a:lnTo>
                <a:lnTo>
                  <a:pt x="77766" y="51815"/>
                </a:lnTo>
                <a:close/>
              </a:path>
              <a:path w="384175" h="78105">
                <a:moveTo>
                  <a:pt x="384048" y="24637"/>
                </a:moveTo>
                <a:lnTo>
                  <a:pt x="77681" y="25856"/>
                </a:lnTo>
                <a:lnTo>
                  <a:pt x="77766" y="51764"/>
                </a:lnTo>
                <a:lnTo>
                  <a:pt x="384048" y="50545"/>
                </a:lnTo>
                <a:lnTo>
                  <a:pt x="384048" y="24637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275838" y="2172970"/>
            <a:ext cx="460375" cy="78105"/>
          </a:xfrm>
          <a:custGeom>
            <a:avLst/>
            <a:gdLst/>
            <a:ahLst/>
            <a:cxnLst/>
            <a:rect l="l" t="t" r="r" b="b"/>
            <a:pathLst>
              <a:path w="460375" h="78105">
                <a:moveTo>
                  <a:pt x="77597" y="0"/>
                </a:moveTo>
                <a:lnTo>
                  <a:pt x="0" y="39115"/>
                </a:lnTo>
                <a:lnTo>
                  <a:pt x="77850" y="77724"/>
                </a:lnTo>
                <a:lnTo>
                  <a:pt x="77766" y="51815"/>
                </a:lnTo>
                <a:lnTo>
                  <a:pt x="64770" y="51815"/>
                </a:lnTo>
                <a:lnTo>
                  <a:pt x="64770" y="25907"/>
                </a:lnTo>
                <a:lnTo>
                  <a:pt x="77681" y="25866"/>
                </a:lnTo>
                <a:lnTo>
                  <a:pt x="77597" y="0"/>
                </a:lnTo>
                <a:close/>
              </a:path>
              <a:path w="460375" h="78105">
                <a:moveTo>
                  <a:pt x="77681" y="25866"/>
                </a:moveTo>
                <a:lnTo>
                  <a:pt x="64770" y="25907"/>
                </a:lnTo>
                <a:lnTo>
                  <a:pt x="64770" y="51815"/>
                </a:lnTo>
                <a:lnTo>
                  <a:pt x="77766" y="51774"/>
                </a:lnTo>
                <a:lnTo>
                  <a:pt x="77681" y="25866"/>
                </a:lnTo>
                <a:close/>
              </a:path>
              <a:path w="460375" h="78105">
                <a:moveTo>
                  <a:pt x="77766" y="51774"/>
                </a:moveTo>
                <a:lnTo>
                  <a:pt x="64770" y="51815"/>
                </a:lnTo>
                <a:lnTo>
                  <a:pt x="77766" y="51815"/>
                </a:lnTo>
                <a:close/>
              </a:path>
              <a:path w="460375" h="78105">
                <a:moveTo>
                  <a:pt x="460248" y="24637"/>
                </a:moveTo>
                <a:lnTo>
                  <a:pt x="77681" y="25866"/>
                </a:lnTo>
                <a:lnTo>
                  <a:pt x="77766" y="51774"/>
                </a:lnTo>
                <a:lnTo>
                  <a:pt x="460248" y="50545"/>
                </a:lnTo>
                <a:lnTo>
                  <a:pt x="460248" y="24637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32838" y="2172842"/>
            <a:ext cx="307975" cy="78105"/>
          </a:xfrm>
          <a:custGeom>
            <a:avLst/>
            <a:gdLst/>
            <a:ahLst/>
            <a:cxnLst/>
            <a:rect l="l" t="t" r="r" b="b"/>
            <a:pathLst>
              <a:path w="307975" h="78105">
                <a:moveTo>
                  <a:pt x="77469" y="0"/>
                </a:moveTo>
                <a:lnTo>
                  <a:pt x="0" y="39243"/>
                </a:lnTo>
                <a:lnTo>
                  <a:pt x="77978" y="77724"/>
                </a:lnTo>
                <a:lnTo>
                  <a:pt x="77808" y="51816"/>
                </a:lnTo>
                <a:lnTo>
                  <a:pt x="64769" y="51816"/>
                </a:lnTo>
                <a:lnTo>
                  <a:pt x="64643" y="25908"/>
                </a:lnTo>
                <a:lnTo>
                  <a:pt x="77638" y="25846"/>
                </a:lnTo>
                <a:lnTo>
                  <a:pt x="77469" y="0"/>
                </a:lnTo>
                <a:close/>
              </a:path>
              <a:path w="307975" h="78105">
                <a:moveTo>
                  <a:pt x="77638" y="25846"/>
                </a:moveTo>
                <a:lnTo>
                  <a:pt x="64643" y="25908"/>
                </a:lnTo>
                <a:lnTo>
                  <a:pt x="64769" y="51816"/>
                </a:lnTo>
                <a:lnTo>
                  <a:pt x="77808" y="51754"/>
                </a:lnTo>
                <a:lnTo>
                  <a:pt x="77638" y="25846"/>
                </a:lnTo>
                <a:close/>
              </a:path>
              <a:path w="307975" h="78105">
                <a:moveTo>
                  <a:pt x="77808" y="51754"/>
                </a:moveTo>
                <a:lnTo>
                  <a:pt x="64769" y="51816"/>
                </a:lnTo>
                <a:lnTo>
                  <a:pt x="77808" y="51816"/>
                </a:lnTo>
                <a:close/>
              </a:path>
              <a:path w="307975" h="78105">
                <a:moveTo>
                  <a:pt x="307720" y="24765"/>
                </a:moveTo>
                <a:lnTo>
                  <a:pt x="77638" y="25846"/>
                </a:lnTo>
                <a:lnTo>
                  <a:pt x="77808" y="51754"/>
                </a:lnTo>
                <a:lnTo>
                  <a:pt x="307975" y="50673"/>
                </a:lnTo>
                <a:lnTo>
                  <a:pt x="307720" y="2476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85672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275080" y="4897882"/>
            <a:ext cx="1282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4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490472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795272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100072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404872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404872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189733" y="4897882"/>
            <a:ext cx="5187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6865" algn="l"/>
              </a:tabLst>
            </a:pPr>
            <a:r>
              <a:rPr dirty="0" sz="1600" spc="-5" b="1">
                <a:latin typeface="Calibri"/>
                <a:cs typeface="Calibri"/>
              </a:rPr>
              <a:t>4	4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709672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709672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014472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014472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9271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319271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928871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233671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538471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843271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148071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757671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757671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624071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3320796" y="4897882"/>
            <a:ext cx="52133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00330">
              <a:lnSpc>
                <a:spcPct val="100000"/>
              </a:lnSpc>
              <a:spcBef>
                <a:spcPts val="95"/>
              </a:spcBef>
              <a:tabLst>
                <a:tab pos="405130" algn="l"/>
              </a:tabLst>
            </a:pPr>
            <a:r>
              <a:rPr dirty="0" sz="1600" spc="-5" b="1">
                <a:latin typeface="Calibri"/>
                <a:cs typeface="Calibri"/>
              </a:rPr>
              <a:t>4</a:t>
            </a:r>
            <a:r>
              <a:rPr dirty="0" sz="1600" spc="-5" b="1">
                <a:latin typeface="Calibri"/>
                <a:cs typeface="Calibri"/>
              </a:rPr>
              <a:t>	</a:t>
            </a:r>
            <a:r>
              <a:rPr dirty="0" sz="1600" spc="-5" b="1">
                <a:latin typeface="Calibri"/>
                <a:cs typeface="Calibri"/>
              </a:rPr>
              <a:t>6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672071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452871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452871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5238115" y="4897882"/>
            <a:ext cx="51815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6865" algn="l"/>
              </a:tabLst>
            </a:pPr>
            <a:r>
              <a:rPr dirty="0" sz="1600" spc="-5" b="1">
                <a:latin typeface="Calibri"/>
                <a:cs typeface="Calibri"/>
              </a:rPr>
              <a:t>6	4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062471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062471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367271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367271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6368796" y="4897882"/>
            <a:ext cx="5219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00965">
              <a:lnSpc>
                <a:spcPct val="100000"/>
              </a:lnSpc>
              <a:spcBef>
                <a:spcPts val="95"/>
              </a:spcBef>
              <a:tabLst>
                <a:tab pos="405765" algn="l"/>
              </a:tabLst>
            </a:pPr>
            <a:r>
              <a:rPr dirty="0" sz="1600" spc="-5" b="1">
                <a:latin typeface="Calibri"/>
                <a:cs typeface="Calibri"/>
              </a:rPr>
              <a:t>4</a:t>
            </a:r>
            <a:r>
              <a:rPr dirty="0" sz="1600" spc="-5" b="1">
                <a:latin typeface="Calibri"/>
                <a:cs typeface="Calibri"/>
              </a:rPr>
              <a:t>	</a:t>
            </a:r>
            <a:r>
              <a:rPr dirty="0" sz="1600" spc="-5" b="1">
                <a:latin typeface="Calibri"/>
                <a:cs typeface="Calibri"/>
              </a:rPr>
              <a:t>4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976871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7281671" y="4890515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7586471" y="4890515"/>
            <a:ext cx="304800" cy="304800"/>
          </a:xfrm>
          <a:prstGeom prst="rect">
            <a:avLst/>
          </a:prstGeom>
          <a:ln w="3175">
            <a:solidFill>
              <a:srgbClr val="000066"/>
            </a:solidFill>
          </a:ln>
        </p:spPr>
        <p:txBody>
          <a:bodyPr wrap="square" lIns="0" tIns="17780" rIns="0" bIns="0" rtlCol="0" vert="horz">
            <a:spAutoFit/>
          </a:bodyPr>
          <a:lstStyle/>
          <a:p>
            <a:pPr marL="100965">
              <a:lnSpc>
                <a:spcPct val="100000"/>
              </a:lnSpc>
              <a:spcBef>
                <a:spcPts val="140"/>
              </a:spcBef>
            </a:pPr>
            <a:r>
              <a:rPr dirty="0" sz="1600" spc="-5" b="1">
                <a:latin typeface="Calibri"/>
                <a:cs typeface="Calibri"/>
              </a:rPr>
              <a:t>4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1640839" y="4496180"/>
            <a:ext cx="5184775" cy="560705"/>
          </a:xfrm>
          <a:custGeom>
            <a:avLst/>
            <a:gdLst/>
            <a:ahLst/>
            <a:cxnLst/>
            <a:rect l="l" t="t" r="r" b="b"/>
            <a:pathLst>
              <a:path w="5184775" h="560704">
                <a:moveTo>
                  <a:pt x="3285490" y="0"/>
                </a:moveTo>
                <a:lnTo>
                  <a:pt x="3206750" y="508"/>
                </a:lnTo>
                <a:lnTo>
                  <a:pt x="3126486" y="2159"/>
                </a:lnTo>
                <a:lnTo>
                  <a:pt x="3044571" y="5080"/>
                </a:lnTo>
                <a:lnTo>
                  <a:pt x="2961132" y="9271"/>
                </a:lnTo>
                <a:lnTo>
                  <a:pt x="2789936" y="21463"/>
                </a:lnTo>
                <a:lnTo>
                  <a:pt x="2613279" y="38354"/>
                </a:lnTo>
                <a:lnTo>
                  <a:pt x="2431796" y="59690"/>
                </a:lnTo>
                <a:lnTo>
                  <a:pt x="2245360" y="84963"/>
                </a:lnTo>
                <a:lnTo>
                  <a:pt x="2054860" y="114046"/>
                </a:lnTo>
                <a:lnTo>
                  <a:pt x="1860423" y="146431"/>
                </a:lnTo>
                <a:lnTo>
                  <a:pt x="1662430" y="181864"/>
                </a:lnTo>
                <a:lnTo>
                  <a:pt x="1461516" y="219964"/>
                </a:lnTo>
                <a:lnTo>
                  <a:pt x="1051687" y="303022"/>
                </a:lnTo>
                <a:lnTo>
                  <a:pt x="0" y="534797"/>
                </a:lnTo>
                <a:lnTo>
                  <a:pt x="5587" y="560197"/>
                </a:lnTo>
                <a:lnTo>
                  <a:pt x="1057021" y="328422"/>
                </a:lnTo>
                <a:lnTo>
                  <a:pt x="1466596" y="245364"/>
                </a:lnTo>
                <a:lnTo>
                  <a:pt x="1667383" y="207264"/>
                </a:lnTo>
                <a:lnTo>
                  <a:pt x="1864995" y="171958"/>
                </a:lnTo>
                <a:lnTo>
                  <a:pt x="2059177" y="139573"/>
                </a:lnTo>
                <a:lnTo>
                  <a:pt x="2249297" y="110490"/>
                </a:lnTo>
                <a:lnTo>
                  <a:pt x="2435225" y="85344"/>
                </a:lnTo>
                <a:lnTo>
                  <a:pt x="2616327" y="64135"/>
                </a:lnTo>
                <a:lnTo>
                  <a:pt x="2792349" y="47244"/>
                </a:lnTo>
                <a:lnTo>
                  <a:pt x="2962910" y="35052"/>
                </a:lnTo>
                <a:lnTo>
                  <a:pt x="3045968" y="30988"/>
                </a:lnTo>
                <a:lnTo>
                  <a:pt x="3127502" y="28067"/>
                </a:lnTo>
                <a:lnTo>
                  <a:pt x="3207258" y="26416"/>
                </a:lnTo>
                <a:lnTo>
                  <a:pt x="3758792" y="25908"/>
                </a:lnTo>
                <a:lnTo>
                  <a:pt x="3728974" y="22479"/>
                </a:lnTo>
                <a:lnTo>
                  <a:pt x="3586353" y="10541"/>
                </a:lnTo>
                <a:lnTo>
                  <a:pt x="3438652" y="2921"/>
                </a:lnTo>
                <a:lnTo>
                  <a:pt x="3285490" y="0"/>
                </a:lnTo>
                <a:close/>
              </a:path>
              <a:path w="5184775" h="560704">
                <a:moveTo>
                  <a:pt x="5106552" y="382833"/>
                </a:moveTo>
                <a:lnTo>
                  <a:pt x="5098288" y="407416"/>
                </a:lnTo>
                <a:lnTo>
                  <a:pt x="5184394" y="395351"/>
                </a:lnTo>
                <a:lnTo>
                  <a:pt x="5176046" y="386969"/>
                </a:lnTo>
                <a:lnTo>
                  <a:pt x="5118862" y="386969"/>
                </a:lnTo>
                <a:lnTo>
                  <a:pt x="5106552" y="382833"/>
                </a:lnTo>
                <a:close/>
              </a:path>
              <a:path w="5184775" h="560704">
                <a:moveTo>
                  <a:pt x="5114795" y="358315"/>
                </a:moveTo>
                <a:lnTo>
                  <a:pt x="5106552" y="382833"/>
                </a:lnTo>
                <a:lnTo>
                  <a:pt x="5118862" y="386969"/>
                </a:lnTo>
                <a:lnTo>
                  <a:pt x="5127117" y="362458"/>
                </a:lnTo>
                <a:lnTo>
                  <a:pt x="5114795" y="358315"/>
                </a:lnTo>
                <a:close/>
              </a:path>
              <a:path w="5184775" h="560704">
                <a:moveTo>
                  <a:pt x="5123053" y="333756"/>
                </a:moveTo>
                <a:lnTo>
                  <a:pt x="5114795" y="358315"/>
                </a:lnTo>
                <a:lnTo>
                  <a:pt x="5127117" y="362458"/>
                </a:lnTo>
                <a:lnTo>
                  <a:pt x="5118862" y="386969"/>
                </a:lnTo>
                <a:lnTo>
                  <a:pt x="5176046" y="386969"/>
                </a:lnTo>
                <a:lnTo>
                  <a:pt x="5123053" y="333756"/>
                </a:lnTo>
                <a:close/>
              </a:path>
              <a:path w="5184775" h="560704">
                <a:moveTo>
                  <a:pt x="3758792" y="25908"/>
                </a:moveTo>
                <a:lnTo>
                  <a:pt x="3285617" y="25908"/>
                </a:lnTo>
                <a:lnTo>
                  <a:pt x="3438144" y="28829"/>
                </a:lnTo>
                <a:lnTo>
                  <a:pt x="3585083" y="36322"/>
                </a:lnTo>
                <a:lnTo>
                  <a:pt x="3726815" y="48260"/>
                </a:lnTo>
                <a:lnTo>
                  <a:pt x="3864102" y="64135"/>
                </a:lnTo>
                <a:lnTo>
                  <a:pt x="3997071" y="83566"/>
                </a:lnTo>
                <a:lnTo>
                  <a:pt x="4126230" y="106426"/>
                </a:lnTo>
                <a:lnTo>
                  <a:pt x="4251960" y="132461"/>
                </a:lnTo>
                <a:lnTo>
                  <a:pt x="4374515" y="160909"/>
                </a:lnTo>
                <a:lnTo>
                  <a:pt x="4494530" y="191770"/>
                </a:lnTo>
                <a:lnTo>
                  <a:pt x="4612132" y="224663"/>
                </a:lnTo>
                <a:lnTo>
                  <a:pt x="4727956" y="259334"/>
                </a:lnTo>
                <a:lnTo>
                  <a:pt x="4842256" y="295148"/>
                </a:lnTo>
                <a:lnTo>
                  <a:pt x="5106552" y="382833"/>
                </a:lnTo>
                <a:lnTo>
                  <a:pt x="5114795" y="358315"/>
                </a:lnTo>
                <a:lnTo>
                  <a:pt x="4850003" y="270383"/>
                </a:lnTo>
                <a:lnTo>
                  <a:pt x="4735322" y="234442"/>
                </a:lnTo>
                <a:lnTo>
                  <a:pt x="4619117" y="199771"/>
                </a:lnTo>
                <a:lnTo>
                  <a:pt x="4501007" y="166751"/>
                </a:lnTo>
                <a:lnTo>
                  <a:pt x="4380357" y="135636"/>
                </a:lnTo>
                <a:lnTo>
                  <a:pt x="4257167" y="107061"/>
                </a:lnTo>
                <a:lnTo>
                  <a:pt x="4130675" y="81026"/>
                </a:lnTo>
                <a:lnTo>
                  <a:pt x="4000881" y="57912"/>
                </a:lnTo>
                <a:lnTo>
                  <a:pt x="3867023" y="38354"/>
                </a:lnTo>
                <a:lnTo>
                  <a:pt x="3758792" y="25908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777234" y="4420996"/>
            <a:ext cx="3365500" cy="625475"/>
          </a:xfrm>
          <a:custGeom>
            <a:avLst/>
            <a:gdLst/>
            <a:ahLst/>
            <a:cxnLst/>
            <a:rect l="l" t="t" r="r" b="b"/>
            <a:pathLst>
              <a:path w="3365500" h="625475">
                <a:moveTo>
                  <a:pt x="2871567" y="25907"/>
                </a:moveTo>
                <a:lnTo>
                  <a:pt x="2611374" y="25907"/>
                </a:lnTo>
                <a:lnTo>
                  <a:pt x="2639694" y="26161"/>
                </a:lnTo>
                <a:lnTo>
                  <a:pt x="2666365" y="27050"/>
                </a:lnTo>
                <a:lnTo>
                  <a:pt x="2740914" y="32257"/>
                </a:lnTo>
                <a:lnTo>
                  <a:pt x="2787268" y="37591"/>
                </a:lnTo>
                <a:lnTo>
                  <a:pt x="2830830" y="44450"/>
                </a:lnTo>
                <a:lnTo>
                  <a:pt x="2871723" y="52450"/>
                </a:lnTo>
                <a:lnTo>
                  <a:pt x="2910332" y="61975"/>
                </a:lnTo>
                <a:lnTo>
                  <a:pt x="2963164" y="78358"/>
                </a:lnTo>
                <a:lnTo>
                  <a:pt x="3026029" y="104266"/>
                </a:lnTo>
                <a:lnTo>
                  <a:pt x="3080512" y="134619"/>
                </a:lnTo>
                <a:lnTo>
                  <a:pt x="3127501" y="168782"/>
                </a:lnTo>
                <a:lnTo>
                  <a:pt x="3167634" y="206501"/>
                </a:lnTo>
                <a:lnTo>
                  <a:pt x="3201923" y="247522"/>
                </a:lnTo>
                <a:lnTo>
                  <a:pt x="3230880" y="291338"/>
                </a:lnTo>
                <a:lnTo>
                  <a:pt x="3255391" y="338073"/>
                </a:lnTo>
                <a:lnTo>
                  <a:pt x="3276091" y="386969"/>
                </a:lnTo>
                <a:lnTo>
                  <a:pt x="3293491" y="437769"/>
                </a:lnTo>
                <a:lnTo>
                  <a:pt x="3315462" y="516889"/>
                </a:lnTo>
                <a:lnTo>
                  <a:pt x="3328162" y="570864"/>
                </a:lnTo>
                <a:lnTo>
                  <a:pt x="3340099" y="625475"/>
                </a:lnTo>
                <a:lnTo>
                  <a:pt x="3365499" y="619886"/>
                </a:lnTo>
                <a:lnTo>
                  <a:pt x="3353435" y="565276"/>
                </a:lnTo>
                <a:lnTo>
                  <a:pt x="3340608" y="510920"/>
                </a:lnTo>
                <a:lnTo>
                  <a:pt x="3326384" y="457200"/>
                </a:lnTo>
                <a:lnTo>
                  <a:pt x="3309746" y="404113"/>
                </a:lnTo>
                <a:lnTo>
                  <a:pt x="3290316" y="352678"/>
                </a:lnTo>
                <a:lnTo>
                  <a:pt x="3266820" y="302894"/>
                </a:lnTo>
                <a:lnTo>
                  <a:pt x="3239008" y="255396"/>
                </a:lnTo>
                <a:lnTo>
                  <a:pt x="3205861" y="210565"/>
                </a:lnTo>
                <a:lnTo>
                  <a:pt x="3166744" y="168782"/>
                </a:lnTo>
                <a:lnTo>
                  <a:pt x="3120897" y="130682"/>
                </a:lnTo>
                <a:lnTo>
                  <a:pt x="3067558" y="96646"/>
                </a:lnTo>
                <a:lnTo>
                  <a:pt x="3006216" y="67055"/>
                </a:lnTo>
                <a:lnTo>
                  <a:pt x="2954527" y="48005"/>
                </a:lnTo>
                <a:lnTo>
                  <a:pt x="2917316" y="36956"/>
                </a:lnTo>
                <a:lnTo>
                  <a:pt x="2877692" y="27177"/>
                </a:lnTo>
                <a:lnTo>
                  <a:pt x="2871567" y="25907"/>
                </a:lnTo>
                <a:close/>
              </a:path>
              <a:path w="3365500" h="625475">
                <a:moveTo>
                  <a:pt x="69468" y="418338"/>
                </a:moveTo>
                <a:lnTo>
                  <a:pt x="0" y="470534"/>
                </a:lnTo>
                <a:lnTo>
                  <a:pt x="83438" y="494791"/>
                </a:lnTo>
                <a:lnTo>
                  <a:pt x="79215" y="471677"/>
                </a:lnTo>
                <a:lnTo>
                  <a:pt x="66166" y="471677"/>
                </a:lnTo>
                <a:lnTo>
                  <a:pt x="61340" y="446150"/>
                </a:lnTo>
                <a:lnTo>
                  <a:pt x="74112" y="443753"/>
                </a:lnTo>
                <a:lnTo>
                  <a:pt x="69468" y="418338"/>
                </a:lnTo>
                <a:close/>
              </a:path>
              <a:path w="3365500" h="625475">
                <a:moveTo>
                  <a:pt x="74112" y="443753"/>
                </a:moveTo>
                <a:lnTo>
                  <a:pt x="61340" y="446150"/>
                </a:lnTo>
                <a:lnTo>
                  <a:pt x="66166" y="471677"/>
                </a:lnTo>
                <a:lnTo>
                  <a:pt x="78777" y="469280"/>
                </a:lnTo>
                <a:lnTo>
                  <a:pt x="74112" y="443753"/>
                </a:lnTo>
                <a:close/>
              </a:path>
              <a:path w="3365500" h="625475">
                <a:moveTo>
                  <a:pt x="78777" y="469280"/>
                </a:moveTo>
                <a:lnTo>
                  <a:pt x="66166" y="471677"/>
                </a:lnTo>
                <a:lnTo>
                  <a:pt x="79215" y="471677"/>
                </a:lnTo>
                <a:lnTo>
                  <a:pt x="78777" y="469280"/>
                </a:lnTo>
                <a:close/>
              </a:path>
              <a:path w="3365500" h="625475">
                <a:moveTo>
                  <a:pt x="2611628" y="0"/>
                </a:moveTo>
                <a:lnTo>
                  <a:pt x="2549525" y="1269"/>
                </a:lnTo>
                <a:lnTo>
                  <a:pt x="2481961" y="4825"/>
                </a:lnTo>
                <a:lnTo>
                  <a:pt x="2409190" y="10413"/>
                </a:lnTo>
                <a:lnTo>
                  <a:pt x="2331719" y="18033"/>
                </a:lnTo>
                <a:lnTo>
                  <a:pt x="2250058" y="27431"/>
                </a:lnTo>
                <a:lnTo>
                  <a:pt x="2164333" y="38480"/>
                </a:lnTo>
                <a:lnTo>
                  <a:pt x="2075306" y="51180"/>
                </a:lnTo>
                <a:lnTo>
                  <a:pt x="1888363" y="80644"/>
                </a:lnTo>
                <a:lnTo>
                  <a:pt x="1692528" y="114553"/>
                </a:lnTo>
                <a:lnTo>
                  <a:pt x="1288161" y="191515"/>
                </a:lnTo>
                <a:lnTo>
                  <a:pt x="152653" y="428497"/>
                </a:lnTo>
                <a:lnTo>
                  <a:pt x="74112" y="443753"/>
                </a:lnTo>
                <a:lnTo>
                  <a:pt x="78777" y="469280"/>
                </a:lnTo>
                <a:lnTo>
                  <a:pt x="1293114" y="216915"/>
                </a:lnTo>
                <a:lnTo>
                  <a:pt x="1696974" y="140080"/>
                </a:lnTo>
                <a:lnTo>
                  <a:pt x="1892553" y="106171"/>
                </a:lnTo>
                <a:lnTo>
                  <a:pt x="1986914" y="90804"/>
                </a:lnTo>
                <a:lnTo>
                  <a:pt x="2167636" y="64261"/>
                </a:lnTo>
                <a:lnTo>
                  <a:pt x="2252979" y="53212"/>
                </a:lnTo>
                <a:lnTo>
                  <a:pt x="2334387" y="43814"/>
                </a:lnTo>
                <a:lnTo>
                  <a:pt x="2411221" y="36194"/>
                </a:lnTo>
                <a:lnTo>
                  <a:pt x="2483230" y="30733"/>
                </a:lnTo>
                <a:lnTo>
                  <a:pt x="2550160" y="27177"/>
                </a:lnTo>
                <a:lnTo>
                  <a:pt x="2611374" y="25907"/>
                </a:lnTo>
                <a:lnTo>
                  <a:pt x="2871567" y="25907"/>
                </a:lnTo>
                <a:lnTo>
                  <a:pt x="2856865" y="22859"/>
                </a:lnTo>
                <a:lnTo>
                  <a:pt x="2813685" y="15239"/>
                </a:lnTo>
                <a:lnTo>
                  <a:pt x="2743708" y="6476"/>
                </a:lnTo>
                <a:lnTo>
                  <a:pt x="2693796" y="2539"/>
                </a:lnTo>
                <a:lnTo>
                  <a:pt x="2640456" y="380"/>
                </a:lnTo>
                <a:lnTo>
                  <a:pt x="261162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338452" y="5035041"/>
            <a:ext cx="6106160" cy="661670"/>
          </a:xfrm>
          <a:custGeom>
            <a:avLst/>
            <a:gdLst/>
            <a:ahLst/>
            <a:cxnLst/>
            <a:rect l="l" t="t" r="r" b="b"/>
            <a:pathLst>
              <a:path w="6106159" h="661670">
                <a:moveTo>
                  <a:pt x="53792" y="218843"/>
                </a:moveTo>
                <a:lnTo>
                  <a:pt x="32045" y="233370"/>
                </a:lnTo>
                <a:lnTo>
                  <a:pt x="38608" y="242569"/>
                </a:lnTo>
                <a:lnTo>
                  <a:pt x="51943" y="261619"/>
                </a:lnTo>
                <a:lnTo>
                  <a:pt x="81025" y="298449"/>
                </a:lnTo>
                <a:lnTo>
                  <a:pt x="113537" y="334009"/>
                </a:lnTo>
                <a:lnTo>
                  <a:pt x="150875" y="369569"/>
                </a:lnTo>
                <a:lnTo>
                  <a:pt x="193675" y="403859"/>
                </a:lnTo>
                <a:lnTo>
                  <a:pt x="243078" y="436879"/>
                </a:lnTo>
                <a:lnTo>
                  <a:pt x="299973" y="467359"/>
                </a:lnTo>
                <a:lnTo>
                  <a:pt x="348234" y="490219"/>
                </a:lnTo>
                <a:lnTo>
                  <a:pt x="365378" y="496569"/>
                </a:lnTo>
                <a:lnTo>
                  <a:pt x="383159" y="504189"/>
                </a:lnTo>
                <a:lnTo>
                  <a:pt x="401573" y="510539"/>
                </a:lnTo>
                <a:lnTo>
                  <a:pt x="420623" y="518159"/>
                </a:lnTo>
                <a:lnTo>
                  <a:pt x="460502" y="530859"/>
                </a:lnTo>
                <a:lnTo>
                  <a:pt x="503173" y="543559"/>
                </a:lnTo>
                <a:lnTo>
                  <a:pt x="548640" y="556259"/>
                </a:lnTo>
                <a:lnTo>
                  <a:pt x="572642" y="561339"/>
                </a:lnTo>
                <a:lnTo>
                  <a:pt x="597154" y="567689"/>
                </a:lnTo>
                <a:lnTo>
                  <a:pt x="675513" y="582929"/>
                </a:lnTo>
                <a:lnTo>
                  <a:pt x="761110" y="598169"/>
                </a:lnTo>
                <a:lnTo>
                  <a:pt x="791464" y="601979"/>
                </a:lnTo>
                <a:lnTo>
                  <a:pt x="822452" y="607059"/>
                </a:lnTo>
                <a:lnTo>
                  <a:pt x="1028572" y="629919"/>
                </a:lnTo>
                <a:lnTo>
                  <a:pt x="1328166" y="647699"/>
                </a:lnTo>
                <a:lnTo>
                  <a:pt x="1377823" y="648969"/>
                </a:lnTo>
                <a:lnTo>
                  <a:pt x="1429004" y="651509"/>
                </a:lnTo>
                <a:lnTo>
                  <a:pt x="1765046" y="659129"/>
                </a:lnTo>
                <a:lnTo>
                  <a:pt x="2012442" y="661669"/>
                </a:lnTo>
                <a:lnTo>
                  <a:pt x="2408301" y="661669"/>
                </a:lnTo>
                <a:lnTo>
                  <a:pt x="2962402" y="655319"/>
                </a:lnTo>
                <a:lnTo>
                  <a:pt x="3380486" y="645159"/>
                </a:lnTo>
                <a:lnTo>
                  <a:pt x="3653028" y="636269"/>
                </a:lnTo>
                <a:lnTo>
                  <a:pt x="2012442" y="636269"/>
                </a:lnTo>
                <a:lnTo>
                  <a:pt x="1765427" y="633729"/>
                </a:lnTo>
                <a:lnTo>
                  <a:pt x="1536446" y="628649"/>
                </a:lnTo>
                <a:lnTo>
                  <a:pt x="1429766" y="624839"/>
                </a:lnTo>
                <a:lnTo>
                  <a:pt x="1378711" y="623569"/>
                </a:lnTo>
                <a:lnTo>
                  <a:pt x="1329309" y="621029"/>
                </a:lnTo>
                <a:lnTo>
                  <a:pt x="1281303" y="619759"/>
                </a:lnTo>
                <a:lnTo>
                  <a:pt x="1068070" y="607059"/>
                </a:lnTo>
                <a:lnTo>
                  <a:pt x="1030604" y="603249"/>
                </a:lnTo>
                <a:lnTo>
                  <a:pt x="994155" y="600709"/>
                </a:lnTo>
                <a:lnTo>
                  <a:pt x="825880" y="581659"/>
                </a:lnTo>
                <a:lnTo>
                  <a:pt x="795020" y="576579"/>
                </a:lnTo>
                <a:lnTo>
                  <a:pt x="765047" y="572769"/>
                </a:lnTo>
                <a:lnTo>
                  <a:pt x="680085" y="557529"/>
                </a:lnTo>
                <a:lnTo>
                  <a:pt x="602615" y="542289"/>
                </a:lnTo>
                <a:lnTo>
                  <a:pt x="578358" y="535939"/>
                </a:lnTo>
                <a:lnTo>
                  <a:pt x="554863" y="530859"/>
                </a:lnTo>
                <a:lnTo>
                  <a:pt x="510032" y="518159"/>
                </a:lnTo>
                <a:lnTo>
                  <a:pt x="488822" y="513079"/>
                </a:lnTo>
                <a:lnTo>
                  <a:pt x="468122" y="506729"/>
                </a:lnTo>
                <a:lnTo>
                  <a:pt x="448183" y="499109"/>
                </a:lnTo>
                <a:lnTo>
                  <a:pt x="410336" y="486409"/>
                </a:lnTo>
                <a:lnTo>
                  <a:pt x="392303" y="480059"/>
                </a:lnTo>
                <a:lnTo>
                  <a:pt x="374903" y="472439"/>
                </a:lnTo>
                <a:lnTo>
                  <a:pt x="358140" y="466089"/>
                </a:lnTo>
                <a:lnTo>
                  <a:pt x="341884" y="458469"/>
                </a:lnTo>
                <a:lnTo>
                  <a:pt x="282575" y="429259"/>
                </a:lnTo>
                <a:lnTo>
                  <a:pt x="231394" y="398779"/>
                </a:lnTo>
                <a:lnTo>
                  <a:pt x="187197" y="365759"/>
                </a:lnTo>
                <a:lnTo>
                  <a:pt x="148971" y="332739"/>
                </a:lnTo>
                <a:lnTo>
                  <a:pt x="115697" y="298449"/>
                </a:lnTo>
                <a:lnTo>
                  <a:pt x="72643" y="246379"/>
                </a:lnTo>
                <a:lnTo>
                  <a:pt x="59562" y="227329"/>
                </a:lnTo>
                <a:lnTo>
                  <a:pt x="53792" y="218843"/>
                </a:lnTo>
                <a:close/>
              </a:path>
              <a:path w="6106159" h="661670">
                <a:moveTo>
                  <a:pt x="6086729" y="0"/>
                </a:moveTo>
                <a:lnTo>
                  <a:pt x="6050661" y="40639"/>
                </a:lnTo>
                <a:lnTo>
                  <a:pt x="6013577" y="81279"/>
                </a:lnTo>
                <a:lnTo>
                  <a:pt x="5994654" y="101599"/>
                </a:lnTo>
                <a:lnTo>
                  <a:pt x="5975096" y="120649"/>
                </a:lnTo>
                <a:lnTo>
                  <a:pt x="5954776" y="140969"/>
                </a:lnTo>
                <a:lnTo>
                  <a:pt x="5911850" y="179069"/>
                </a:lnTo>
                <a:lnTo>
                  <a:pt x="5864606" y="217169"/>
                </a:lnTo>
                <a:lnTo>
                  <a:pt x="5812282" y="253999"/>
                </a:lnTo>
                <a:lnTo>
                  <a:pt x="5753989" y="290829"/>
                </a:lnTo>
                <a:lnTo>
                  <a:pt x="5688583" y="325119"/>
                </a:lnTo>
                <a:lnTo>
                  <a:pt x="5653024" y="341629"/>
                </a:lnTo>
                <a:lnTo>
                  <a:pt x="5615178" y="358139"/>
                </a:lnTo>
                <a:lnTo>
                  <a:pt x="5595620" y="367029"/>
                </a:lnTo>
                <a:lnTo>
                  <a:pt x="5532882" y="389889"/>
                </a:lnTo>
                <a:lnTo>
                  <a:pt x="5487924" y="405129"/>
                </a:lnTo>
                <a:lnTo>
                  <a:pt x="5440426" y="420369"/>
                </a:lnTo>
                <a:lnTo>
                  <a:pt x="5390133" y="434339"/>
                </a:lnTo>
                <a:lnTo>
                  <a:pt x="5363972" y="441959"/>
                </a:lnTo>
                <a:lnTo>
                  <a:pt x="5337048" y="448309"/>
                </a:lnTo>
                <a:lnTo>
                  <a:pt x="5309362" y="455929"/>
                </a:lnTo>
                <a:lnTo>
                  <a:pt x="5251831" y="468629"/>
                </a:lnTo>
                <a:lnTo>
                  <a:pt x="5159375" y="487679"/>
                </a:lnTo>
                <a:lnTo>
                  <a:pt x="5127117" y="492759"/>
                </a:lnTo>
                <a:lnTo>
                  <a:pt x="5093716" y="499109"/>
                </a:lnTo>
                <a:lnTo>
                  <a:pt x="5024628" y="509269"/>
                </a:lnTo>
                <a:lnTo>
                  <a:pt x="4988687" y="515619"/>
                </a:lnTo>
                <a:lnTo>
                  <a:pt x="4875530" y="530859"/>
                </a:lnTo>
                <a:lnTo>
                  <a:pt x="4835398" y="534669"/>
                </a:lnTo>
                <a:lnTo>
                  <a:pt x="4793361" y="539749"/>
                </a:lnTo>
                <a:lnTo>
                  <a:pt x="4749546" y="543559"/>
                </a:lnTo>
                <a:lnTo>
                  <a:pt x="4703953" y="548639"/>
                </a:lnTo>
                <a:lnTo>
                  <a:pt x="4607687" y="556259"/>
                </a:lnTo>
                <a:lnTo>
                  <a:pt x="4557141" y="561339"/>
                </a:lnTo>
                <a:lnTo>
                  <a:pt x="4396740" y="572769"/>
                </a:lnTo>
                <a:lnTo>
                  <a:pt x="4164584" y="586739"/>
                </a:lnTo>
                <a:lnTo>
                  <a:pt x="3915029" y="599439"/>
                </a:lnTo>
                <a:lnTo>
                  <a:pt x="3241040" y="622299"/>
                </a:lnTo>
                <a:lnTo>
                  <a:pt x="2408174" y="636269"/>
                </a:lnTo>
                <a:lnTo>
                  <a:pt x="3653028" y="636269"/>
                </a:lnTo>
                <a:lnTo>
                  <a:pt x="3786124" y="631189"/>
                </a:lnTo>
                <a:lnTo>
                  <a:pt x="4284726" y="605789"/>
                </a:lnTo>
                <a:lnTo>
                  <a:pt x="4609846" y="582929"/>
                </a:lnTo>
                <a:lnTo>
                  <a:pt x="4658995" y="577849"/>
                </a:lnTo>
                <a:lnTo>
                  <a:pt x="4752213" y="570229"/>
                </a:lnTo>
                <a:lnTo>
                  <a:pt x="4838319" y="560069"/>
                </a:lnTo>
                <a:lnTo>
                  <a:pt x="4878832" y="556259"/>
                </a:lnTo>
                <a:lnTo>
                  <a:pt x="5028565" y="535939"/>
                </a:lnTo>
                <a:lnTo>
                  <a:pt x="5063871" y="529589"/>
                </a:lnTo>
                <a:lnTo>
                  <a:pt x="5098161" y="524509"/>
                </a:lnTo>
                <a:lnTo>
                  <a:pt x="5131689" y="518159"/>
                </a:lnTo>
                <a:lnTo>
                  <a:pt x="5164328" y="513079"/>
                </a:lnTo>
                <a:lnTo>
                  <a:pt x="5257419" y="494029"/>
                </a:lnTo>
                <a:lnTo>
                  <a:pt x="5286883" y="487679"/>
                </a:lnTo>
                <a:lnTo>
                  <a:pt x="5315585" y="480059"/>
                </a:lnTo>
                <a:lnTo>
                  <a:pt x="5370703" y="467359"/>
                </a:lnTo>
                <a:lnTo>
                  <a:pt x="5422900" y="452119"/>
                </a:lnTo>
                <a:lnTo>
                  <a:pt x="5448046" y="444499"/>
                </a:lnTo>
                <a:lnTo>
                  <a:pt x="5472303" y="438149"/>
                </a:lnTo>
                <a:lnTo>
                  <a:pt x="5519293" y="422909"/>
                </a:lnTo>
                <a:lnTo>
                  <a:pt x="5541645" y="414019"/>
                </a:lnTo>
                <a:lnTo>
                  <a:pt x="5584825" y="398779"/>
                </a:lnTo>
                <a:lnTo>
                  <a:pt x="5605399" y="389889"/>
                </a:lnTo>
                <a:lnTo>
                  <a:pt x="5625592" y="382269"/>
                </a:lnTo>
                <a:lnTo>
                  <a:pt x="5664073" y="365759"/>
                </a:lnTo>
                <a:lnTo>
                  <a:pt x="5700395" y="347979"/>
                </a:lnTo>
                <a:lnTo>
                  <a:pt x="5734812" y="330199"/>
                </a:lnTo>
                <a:lnTo>
                  <a:pt x="5797931" y="294639"/>
                </a:lnTo>
                <a:lnTo>
                  <a:pt x="5854446" y="256539"/>
                </a:lnTo>
                <a:lnTo>
                  <a:pt x="5905246" y="218439"/>
                </a:lnTo>
                <a:lnTo>
                  <a:pt x="5951347" y="179069"/>
                </a:lnTo>
                <a:lnTo>
                  <a:pt x="5972810" y="158749"/>
                </a:lnTo>
                <a:lnTo>
                  <a:pt x="5993511" y="139699"/>
                </a:lnTo>
                <a:lnTo>
                  <a:pt x="6013323" y="119379"/>
                </a:lnTo>
                <a:lnTo>
                  <a:pt x="6032627" y="99059"/>
                </a:lnTo>
                <a:lnTo>
                  <a:pt x="6069965" y="58419"/>
                </a:lnTo>
                <a:lnTo>
                  <a:pt x="6106033" y="17779"/>
                </a:lnTo>
                <a:lnTo>
                  <a:pt x="6086729" y="0"/>
                </a:lnTo>
                <a:close/>
              </a:path>
              <a:path w="6106159" h="661670">
                <a:moveTo>
                  <a:pt x="0" y="161289"/>
                </a:moveTo>
                <a:lnTo>
                  <a:pt x="10668" y="247649"/>
                </a:lnTo>
                <a:lnTo>
                  <a:pt x="32045" y="233370"/>
                </a:lnTo>
                <a:lnTo>
                  <a:pt x="25018" y="223519"/>
                </a:lnTo>
                <a:lnTo>
                  <a:pt x="46609" y="208279"/>
                </a:lnTo>
                <a:lnTo>
                  <a:pt x="69607" y="208279"/>
                </a:lnTo>
                <a:lnTo>
                  <a:pt x="75310" y="204469"/>
                </a:lnTo>
                <a:lnTo>
                  <a:pt x="0" y="161289"/>
                </a:lnTo>
                <a:close/>
              </a:path>
              <a:path w="6106159" h="661670">
                <a:moveTo>
                  <a:pt x="46609" y="208279"/>
                </a:moveTo>
                <a:lnTo>
                  <a:pt x="25018" y="223519"/>
                </a:lnTo>
                <a:lnTo>
                  <a:pt x="32045" y="233370"/>
                </a:lnTo>
                <a:lnTo>
                  <a:pt x="53792" y="218843"/>
                </a:lnTo>
                <a:lnTo>
                  <a:pt x="46609" y="208279"/>
                </a:lnTo>
                <a:close/>
              </a:path>
              <a:path w="6106159" h="661670">
                <a:moveTo>
                  <a:pt x="69607" y="208279"/>
                </a:moveTo>
                <a:lnTo>
                  <a:pt x="46609" y="208279"/>
                </a:lnTo>
                <a:lnTo>
                  <a:pt x="53792" y="218843"/>
                </a:lnTo>
                <a:lnTo>
                  <a:pt x="69607" y="20827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381246" y="5031994"/>
            <a:ext cx="2444115" cy="485140"/>
          </a:xfrm>
          <a:custGeom>
            <a:avLst/>
            <a:gdLst/>
            <a:ahLst/>
            <a:cxnLst/>
            <a:rect l="l" t="t" r="r" b="b"/>
            <a:pathLst>
              <a:path w="2444115" h="485139">
                <a:moveTo>
                  <a:pt x="11175" y="0"/>
                </a:moveTo>
                <a:lnTo>
                  <a:pt x="166496" y="104012"/>
                </a:lnTo>
                <a:lnTo>
                  <a:pt x="332866" y="182625"/>
                </a:lnTo>
                <a:lnTo>
                  <a:pt x="415798" y="220344"/>
                </a:lnTo>
                <a:lnTo>
                  <a:pt x="498475" y="256666"/>
                </a:lnTo>
                <a:lnTo>
                  <a:pt x="580770" y="291337"/>
                </a:lnTo>
                <a:lnTo>
                  <a:pt x="662813" y="324103"/>
                </a:lnTo>
                <a:lnTo>
                  <a:pt x="703706" y="339724"/>
                </a:lnTo>
                <a:lnTo>
                  <a:pt x="744474" y="354710"/>
                </a:lnTo>
                <a:lnTo>
                  <a:pt x="785113" y="369061"/>
                </a:lnTo>
                <a:lnTo>
                  <a:pt x="825626" y="382777"/>
                </a:lnTo>
                <a:lnTo>
                  <a:pt x="866013" y="395731"/>
                </a:lnTo>
                <a:lnTo>
                  <a:pt x="906271" y="407923"/>
                </a:lnTo>
                <a:lnTo>
                  <a:pt x="946276" y="419480"/>
                </a:lnTo>
                <a:lnTo>
                  <a:pt x="986408" y="430148"/>
                </a:lnTo>
                <a:lnTo>
                  <a:pt x="1026159" y="439927"/>
                </a:lnTo>
                <a:lnTo>
                  <a:pt x="1065783" y="448944"/>
                </a:lnTo>
                <a:lnTo>
                  <a:pt x="1105280" y="456945"/>
                </a:lnTo>
                <a:lnTo>
                  <a:pt x="1144524" y="464057"/>
                </a:lnTo>
                <a:lnTo>
                  <a:pt x="1183766" y="470280"/>
                </a:lnTo>
                <a:lnTo>
                  <a:pt x="1222628" y="475360"/>
                </a:lnTo>
                <a:lnTo>
                  <a:pt x="1261490" y="479424"/>
                </a:lnTo>
                <a:lnTo>
                  <a:pt x="1299971" y="482345"/>
                </a:lnTo>
                <a:lnTo>
                  <a:pt x="1338199" y="484123"/>
                </a:lnTo>
                <a:lnTo>
                  <a:pt x="1376171" y="484631"/>
                </a:lnTo>
                <a:lnTo>
                  <a:pt x="1414144" y="484250"/>
                </a:lnTo>
                <a:lnTo>
                  <a:pt x="1489075" y="480440"/>
                </a:lnTo>
                <a:lnTo>
                  <a:pt x="1563242" y="472820"/>
                </a:lnTo>
                <a:lnTo>
                  <a:pt x="1636902" y="461644"/>
                </a:lnTo>
                <a:lnTo>
                  <a:pt x="1651980" y="458850"/>
                </a:lnTo>
                <a:lnTo>
                  <a:pt x="1376679" y="458850"/>
                </a:lnTo>
                <a:lnTo>
                  <a:pt x="1339341" y="458215"/>
                </a:lnTo>
                <a:lnTo>
                  <a:pt x="1264157" y="453643"/>
                </a:lnTo>
                <a:lnTo>
                  <a:pt x="1225930" y="449706"/>
                </a:lnTo>
                <a:lnTo>
                  <a:pt x="1187703" y="444626"/>
                </a:lnTo>
                <a:lnTo>
                  <a:pt x="1149223" y="438657"/>
                </a:lnTo>
                <a:lnTo>
                  <a:pt x="1110361" y="431672"/>
                </a:lnTo>
                <a:lnTo>
                  <a:pt x="1071499" y="423671"/>
                </a:lnTo>
                <a:lnTo>
                  <a:pt x="1032382" y="414781"/>
                </a:lnTo>
                <a:lnTo>
                  <a:pt x="993013" y="405129"/>
                </a:lnTo>
                <a:lnTo>
                  <a:pt x="953515" y="394461"/>
                </a:lnTo>
                <a:lnTo>
                  <a:pt x="913764" y="383158"/>
                </a:lnTo>
                <a:lnTo>
                  <a:pt x="873887" y="370966"/>
                </a:lnTo>
                <a:lnTo>
                  <a:pt x="833881" y="358266"/>
                </a:lnTo>
                <a:lnTo>
                  <a:pt x="793750" y="344677"/>
                </a:lnTo>
                <a:lnTo>
                  <a:pt x="753363" y="330453"/>
                </a:lnTo>
                <a:lnTo>
                  <a:pt x="672338" y="300100"/>
                </a:lnTo>
                <a:lnTo>
                  <a:pt x="590930" y="267461"/>
                </a:lnTo>
                <a:lnTo>
                  <a:pt x="508888" y="233044"/>
                </a:lnTo>
                <a:lnTo>
                  <a:pt x="426592" y="196722"/>
                </a:lnTo>
                <a:lnTo>
                  <a:pt x="343915" y="159130"/>
                </a:lnTo>
                <a:lnTo>
                  <a:pt x="260984" y="120395"/>
                </a:lnTo>
                <a:lnTo>
                  <a:pt x="11175" y="0"/>
                </a:lnTo>
                <a:close/>
              </a:path>
              <a:path w="2444115" h="485139">
                <a:moveTo>
                  <a:pt x="2367675" y="183760"/>
                </a:moveTo>
                <a:lnTo>
                  <a:pt x="2300224" y="213486"/>
                </a:lnTo>
                <a:lnTo>
                  <a:pt x="2230881" y="243331"/>
                </a:lnTo>
                <a:lnTo>
                  <a:pt x="2161412" y="272414"/>
                </a:lnTo>
                <a:lnTo>
                  <a:pt x="2091943" y="300227"/>
                </a:lnTo>
                <a:lnTo>
                  <a:pt x="2022220" y="326897"/>
                </a:lnTo>
                <a:lnTo>
                  <a:pt x="1952243" y="351789"/>
                </a:lnTo>
                <a:lnTo>
                  <a:pt x="1881886" y="374776"/>
                </a:lnTo>
                <a:lnTo>
                  <a:pt x="1811274" y="395604"/>
                </a:lnTo>
                <a:lnTo>
                  <a:pt x="1740153" y="413892"/>
                </a:lnTo>
                <a:lnTo>
                  <a:pt x="1668652" y="429513"/>
                </a:lnTo>
                <a:lnTo>
                  <a:pt x="1596643" y="442086"/>
                </a:lnTo>
                <a:lnTo>
                  <a:pt x="1524000" y="451230"/>
                </a:lnTo>
                <a:lnTo>
                  <a:pt x="1450720" y="456945"/>
                </a:lnTo>
                <a:lnTo>
                  <a:pt x="1376679" y="458850"/>
                </a:lnTo>
                <a:lnTo>
                  <a:pt x="1651980" y="458850"/>
                </a:lnTo>
                <a:lnTo>
                  <a:pt x="1709674" y="447420"/>
                </a:lnTo>
                <a:lnTo>
                  <a:pt x="1781937" y="430275"/>
                </a:lnTo>
                <a:lnTo>
                  <a:pt x="1853691" y="410336"/>
                </a:lnTo>
                <a:lnTo>
                  <a:pt x="1960244" y="376427"/>
                </a:lnTo>
                <a:lnTo>
                  <a:pt x="2030856" y="351281"/>
                </a:lnTo>
                <a:lnTo>
                  <a:pt x="2101088" y="324484"/>
                </a:lnTo>
                <a:lnTo>
                  <a:pt x="2171064" y="296417"/>
                </a:lnTo>
                <a:lnTo>
                  <a:pt x="2240914" y="267207"/>
                </a:lnTo>
                <a:lnTo>
                  <a:pt x="2378059" y="207398"/>
                </a:lnTo>
                <a:lnTo>
                  <a:pt x="2367675" y="183760"/>
                </a:lnTo>
                <a:close/>
              </a:path>
              <a:path w="2444115" h="485139">
                <a:moveTo>
                  <a:pt x="2432087" y="178561"/>
                </a:moveTo>
                <a:lnTo>
                  <a:pt x="2379472" y="178561"/>
                </a:lnTo>
                <a:lnTo>
                  <a:pt x="2389885" y="202183"/>
                </a:lnTo>
                <a:lnTo>
                  <a:pt x="2378059" y="207398"/>
                </a:lnTo>
                <a:lnTo>
                  <a:pt x="2388488" y="231139"/>
                </a:lnTo>
                <a:lnTo>
                  <a:pt x="2432087" y="178561"/>
                </a:lnTo>
                <a:close/>
              </a:path>
              <a:path w="2444115" h="485139">
                <a:moveTo>
                  <a:pt x="2379472" y="178561"/>
                </a:moveTo>
                <a:lnTo>
                  <a:pt x="2367675" y="183760"/>
                </a:lnTo>
                <a:lnTo>
                  <a:pt x="2378059" y="207398"/>
                </a:lnTo>
                <a:lnTo>
                  <a:pt x="2389885" y="202183"/>
                </a:lnTo>
                <a:lnTo>
                  <a:pt x="2379472" y="178561"/>
                </a:lnTo>
                <a:close/>
              </a:path>
              <a:path w="2444115" h="485139">
                <a:moveTo>
                  <a:pt x="2357247" y="160019"/>
                </a:moveTo>
                <a:lnTo>
                  <a:pt x="2367675" y="183760"/>
                </a:lnTo>
                <a:lnTo>
                  <a:pt x="2379472" y="178561"/>
                </a:lnTo>
                <a:lnTo>
                  <a:pt x="2432087" y="178561"/>
                </a:lnTo>
                <a:lnTo>
                  <a:pt x="2443987" y="164210"/>
                </a:lnTo>
                <a:lnTo>
                  <a:pt x="2357247" y="16001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6905370" y="4228338"/>
            <a:ext cx="170433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5" b="1">
                <a:solidFill>
                  <a:srgbClr val="00AF50"/>
                </a:solidFill>
                <a:latin typeface="Calibri"/>
                <a:cs typeface="Calibri"/>
              </a:rPr>
              <a:t>Forward </a:t>
            </a:r>
            <a:r>
              <a:rPr dirty="0" sz="1600" spc="-10" b="1">
                <a:solidFill>
                  <a:srgbClr val="00AF50"/>
                </a:solidFill>
                <a:latin typeface="Calibri"/>
                <a:cs typeface="Calibri"/>
              </a:rPr>
              <a:t>(next)</a:t>
            </a:r>
            <a:r>
              <a:rPr dirty="0" sz="1600" spc="-15" b="1">
                <a:solidFill>
                  <a:srgbClr val="00AF50"/>
                </a:solidFill>
                <a:latin typeface="Calibri"/>
                <a:cs typeface="Calibri"/>
              </a:rPr>
              <a:t> </a:t>
            </a:r>
            <a:r>
              <a:rPr dirty="0" sz="1600" spc="-5" b="1">
                <a:solidFill>
                  <a:srgbClr val="00AF50"/>
                </a:solidFill>
                <a:latin typeface="Calibri"/>
                <a:cs typeface="Calibri"/>
              </a:rPr>
              <a:t>links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190993" y="5365241"/>
            <a:ext cx="14046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C00000"/>
                </a:solidFill>
                <a:latin typeface="Calibri"/>
                <a:cs typeface="Calibri"/>
              </a:rPr>
              <a:t>Back </a:t>
            </a:r>
            <a:r>
              <a:rPr dirty="0" sz="1600" spc="-10" b="1">
                <a:solidFill>
                  <a:srgbClr val="C00000"/>
                </a:solidFill>
                <a:latin typeface="Calibri"/>
                <a:cs typeface="Calibri"/>
              </a:rPr>
              <a:t>(prev)</a:t>
            </a:r>
            <a:r>
              <a:rPr dirty="0" sz="1600" spc="-50" b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1600" spc="-5" b="1">
                <a:solidFill>
                  <a:srgbClr val="C00000"/>
                </a:solidFill>
                <a:latin typeface="Calibri"/>
                <a:cs typeface="Calibri"/>
              </a:rPr>
              <a:t>links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4071746" y="3955922"/>
            <a:ext cx="3506470" cy="1096010"/>
          </a:xfrm>
          <a:custGeom>
            <a:avLst/>
            <a:gdLst/>
            <a:ahLst/>
            <a:cxnLst/>
            <a:rect l="l" t="t" r="r" b="b"/>
            <a:pathLst>
              <a:path w="3506470" h="1096010">
                <a:moveTo>
                  <a:pt x="3427769" y="25744"/>
                </a:moveTo>
                <a:lnTo>
                  <a:pt x="3313429" y="35051"/>
                </a:lnTo>
                <a:lnTo>
                  <a:pt x="2089912" y="115824"/>
                </a:lnTo>
                <a:lnTo>
                  <a:pt x="1673987" y="149732"/>
                </a:lnTo>
                <a:lnTo>
                  <a:pt x="1377188" y="179958"/>
                </a:lnTo>
                <a:lnTo>
                  <a:pt x="1192402" y="202564"/>
                </a:lnTo>
                <a:lnTo>
                  <a:pt x="1105153" y="214756"/>
                </a:lnTo>
                <a:lnTo>
                  <a:pt x="1021714" y="227583"/>
                </a:lnTo>
                <a:lnTo>
                  <a:pt x="942466" y="240919"/>
                </a:lnTo>
                <a:lnTo>
                  <a:pt x="868044" y="255015"/>
                </a:lnTo>
                <a:lnTo>
                  <a:pt x="798576" y="269875"/>
                </a:lnTo>
                <a:lnTo>
                  <a:pt x="734694" y="285369"/>
                </a:lnTo>
                <a:lnTo>
                  <a:pt x="676528" y="301625"/>
                </a:lnTo>
                <a:lnTo>
                  <a:pt x="623062" y="319150"/>
                </a:lnTo>
                <a:lnTo>
                  <a:pt x="572897" y="338327"/>
                </a:lnTo>
                <a:lnTo>
                  <a:pt x="526161" y="359028"/>
                </a:lnTo>
                <a:lnTo>
                  <a:pt x="482473" y="381126"/>
                </a:lnTo>
                <a:lnTo>
                  <a:pt x="441832" y="404494"/>
                </a:lnTo>
                <a:lnTo>
                  <a:pt x="404113" y="429132"/>
                </a:lnTo>
                <a:lnTo>
                  <a:pt x="369188" y="454787"/>
                </a:lnTo>
                <a:lnTo>
                  <a:pt x="336803" y="481329"/>
                </a:lnTo>
                <a:lnTo>
                  <a:pt x="306958" y="508762"/>
                </a:lnTo>
                <a:lnTo>
                  <a:pt x="279400" y="537082"/>
                </a:lnTo>
                <a:lnTo>
                  <a:pt x="254126" y="565657"/>
                </a:lnTo>
                <a:lnTo>
                  <a:pt x="209930" y="624077"/>
                </a:lnTo>
                <a:lnTo>
                  <a:pt x="172974" y="683387"/>
                </a:lnTo>
                <a:lnTo>
                  <a:pt x="142239" y="742314"/>
                </a:lnTo>
                <a:lnTo>
                  <a:pt x="116712" y="800100"/>
                </a:lnTo>
                <a:lnTo>
                  <a:pt x="94995" y="855852"/>
                </a:lnTo>
                <a:lnTo>
                  <a:pt x="76326" y="908303"/>
                </a:lnTo>
                <a:lnTo>
                  <a:pt x="67690" y="933195"/>
                </a:lnTo>
                <a:lnTo>
                  <a:pt x="59436" y="956690"/>
                </a:lnTo>
                <a:lnTo>
                  <a:pt x="43433" y="999997"/>
                </a:lnTo>
                <a:lnTo>
                  <a:pt x="27177" y="1037082"/>
                </a:lnTo>
                <a:lnTo>
                  <a:pt x="0" y="1079881"/>
                </a:lnTo>
                <a:lnTo>
                  <a:pt x="20574" y="1095628"/>
                </a:lnTo>
                <a:lnTo>
                  <a:pt x="50037" y="1049274"/>
                </a:lnTo>
                <a:lnTo>
                  <a:pt x="67310" y="1009903"/>
                </a:lnTo>
                <a:lnTo>
                  <a:pt x="83819" y="965581"/>
                </a:lnTo>
                <a:lnTo>
                  <a:pt x="109727" y="891158"/>
                </a:lnTo>
                <a:lnTo>
                  <a:pt x="119379" y="864615"/>
                </a:lnTo>
                <a:lnTo>
                  <a:pt x="140715" y="809751"/>
                </a:lnTo>
                <a:lnTo>
                  <a:pt x="165735" y="753109"/>
                </a:lnTo>
                <a:lnTo>
                  <a:pt x="195706" y="695706"/>
                </a:lnTo>
                <a:lnTo>
                  <a:pt x="231648" y="638301"/>
                </a:lnTo>
                <a:lnTo>
                  <a:pt x="274447" y="581787"/>
                </a:lnTo>
                <a:lnTo>
                  <a:pt x="311657" y="540638"/>
                </a:lnTo>
                <a:lnTo>
                  <a:pt x="339343" y="513841"/>
                </a:lnTo>
                <a:lnTo>
                  <a:pt x="369315" y="487806"/>
                </a:lnTo>
                <a:lnTo>
                  <a:pt x="401954" y="462660"/>
                </a:lnTo>
                <a:lnTo>
                  <a:pt x="437133" y="438276"/>
                </a:lnTo>
                <a:lnTo>
                  <a:pt x="474979" y="415035"/>
                </a:lnTo>
                <a:lnTo>
                  <a:pt x="516000" y="392810"/>
                </a:lnTo>
                <a:lnTo>
                  <a:pt x="559942" y="371982"/>
                </a:lnTo>
                <a:lnTo>
                  <a:pt x="607187" y="352551"/>
                </a:lnTo>
                <a:lnTo>
                  <a:pt x="657732" y="334644"/>
                </a:lnTo>
                <a:lnTo>
                  <a:pt x="712088" y="318134"/>
                </a:lnTo>
                <a:lnTo>
                  <a:pt x="804672" y="295020"/>
                </a:lnTo>
                <a:lnTo>
                  <a:pt x="873505" y="280415"/>
                </a:lnTo>
                <a:lnTo>
                  <a:pt x="947292" y="266319"/>
                </a:lnTo>
                <a:lnTo>
                  <a:pt x="1026032" y="253110"/>
                </a:lnTo>
                <a:lnTo>
                  <a:pt x="1109090" y="240410"/>
                </a:lnTo>
                <a:lnTo>
                  <a:pt x="1196086" y="228219"/>
                </a:lnTo>
                <a:lnTo>
                  <a:pt x="1380236" y="205612"/>
                </a:lnTo>
                <a:lnTo>
                  <a:pt x="1575562" y="185165"/>
                </a:lnTo>
                <a:lnTo>
                  <a:pt x="1882520" y="157860"/>
                </a:lnTo>
                <a:lnTo>
                  <a:pt x="3315207" y="60832"/>
                </a:lnTo>
                <a:lnTo>
                  <a:pt x="3430096" y="51517"/>
                </a:lnTo>
                <a:lnTo>
                  <a:pt x="3427769" y="25744"/>
                </a:lnTo>
                <a:close/>
              </a:path>
              <a:path w="3506470" h="1096010">
                <a:moveTo>
                  <a:pt x="3488473" y="24637"/>
                </a:moveTo>
                <a:lnTo>
                  <a:pt x="3440683" y="24637"/>
                </a:lnTo>
                <a:lnTo>
                  <a:pt x="3442970" y="50418"/>
                </a:lnTo>
                <a:lnTo>
                  <a:pt x="3430096" y="51517"/>
                </a:lnTo>
                <a:lnTo>
                  <a:pt x="3432429" y="77343"/>
                </a:lnTo>
                <a:lnTo>
                  <a:pt x="3506343" y="31622"/>
                </a:lnTo>
                <a:lnTo>
                  <a:pt x="3488473" y="24637"/>
                </a:lnTo>
                <a:close/>
              </a:path>
              <a:path w="3506470" h="1096010">
                <a:moveTo>
                  <a:pt x="3440683" y="24637"/>
                </a:moveTo>
                <a:lnTo>
                  <a:pt x="3427769" y="25744"/>
                </a:lnTo>
                <a:lnTo>
                  <a:pt x="3430096" y="51517"/>
                </a:lnTo>
                <a:lnTo>
                  <a:pt x="3442970" y="50418"/>
                </a:lnTo>
                <a:lnTo>
                  <a:pt x="3440683" y="24637"/>
                </a:lnTo>
                <a:close/>
              </a:path>
              <a:path w="3506470" h="1096010">
                <a:moveTo>
                  <a:pt x="3425444" y="0"/>
                </a:moveTo>
                <a:lnTo>
                  <a:pt x="3427769" y="25744"/>
                </a:lnTo>
                <a:lnTo>
                  <a:pt x="3440683" y="24637"/>
                </a:lnTo>
                <a:lnTo>
                  <a:pt x="3488473" y="24637"/>
                </a:lnTo>
                <a:lnTo>
                  <a:pt x="3425444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186433" y="5043678"/>
            <a:ext cx="774065" cy="495934"/>
          </a:xfrm>
          <a:custGeom>
            <a:avLst/>
            <a:gdLst/>
            <a:ahLst/>
            <a:cxnLst/>
            <a:rect l="l" t="t" r="r" b="b"/>
            <a:pathLst>
              <a:path w="774064" h="495935">
                <a:moveTo>
                  <a:pt x="77622" y="418084"/>
                </a:moveTo>
                <a:lnTo>
                  <a:pt x="0" y="457200"/>
                </a:lnTo>
                <a:lnTo>
                  <a:pt x="77825" y="495808"/>
                </a:lnTo>
                <a:lnTo>
                  <a:pt x="77758" y="470027"/>
                </a:lnTo>
                <a:lnTo>
                  <a:pt x="64909" y="470027"/>
                </a:lnTo>
                <a:lnTo>
                  <a:pt x="64630" y="444119"/>
                </a:lnTo>
                <a:lnTo>
                  <a:pt x="77690" y="443965"/>
                </a:lnTo>
                <a:lnTo>
                  <a:pt x="77622" y="418084"/>
                </a:lnTo>
                <a:close/>
              </a:path>
              <a:path w="774064" h="495935">
                <a:moveTo>
                  <a:pt x="77690" y="443965"/>
                </a:moveTo>
                <a:lnTo>
                  <a:pt x="64630" y="444119"/>
                </a:lnTo>
                <a:lnTo>
                  <a:pt x="64909" y="470027"/>
                </a:lnTo>
                <a:lnTo>
                  <a:pt x="77757" y="469876"/>
                </a:lnTo>
                <a:lnTo>
                  <a:pt x="77690" y="443965"/>
                </a:lnTo>
                <a:close/>
              </a:path>
              <a:path w="774064" h="495935">
                <a:moveTo>
                  <a:pt x="77757" y="469876"/>
                </a:moveTo>
                <a:lnTo>
                  <a:pt x="64909" y="470027"/>
                </a:lnTo>
                <a:lnTo>
                  <a:pt x="77758" y="470027"/>
                </a:lnTo>
                <a:lnTo>
                  <a:pt x="77757" y="469876"/>
                </a:lnTo>
                <a:close/>
              </a:path>
              <a:path w="774064" h="495935">
                <a:moveTo>
                  <a:pt x="724522" y="69294"/>
                </a:moveTo>
                <a:lnTo>
                  <a:pt x="710565" y="108839"/>
                </a:lnTo>
                <a:lnTo>
                  <a:pt x="688847" y="162433"/>
                </a:lnTo>
                <a:lnTo>
                  <a:pt x="664717" y="213360"/>
                </a:lnTo>
                <a:lnTo>
                  <a:pt x="637159" y="260350"/>
                </a:lnTo>
                <a:lnTo>
                  <a:pt x="605409" y="302768"/>
                </a:lnTo>
                <a:lnTo>
                  <a:pt x="568705" y="339471"/>
                </a:lnTo>
                <a:lnTo>
                  <a:pt x="526288" y="370205"/>
                </a:lnTo>
                <a:lnTo>
                  <a:pt x="477139" y="394335"/>
                </a:lnTo>
                <a:lnTo>
                  <a:pt x="421385" y="412750"/>
                </a:lnTo>
                <a:lnTo>
                  <a:pt x="359918" y="425958"/>
                </a:lnTo>
                <a:lnTo>
                  <a:pt x="293750" y="434848"/>
                </a:lnTo>
                <a:lnTo>
                  <a:pt x="223774" y="440309"/>
                </a:lnTo>
                <a:lnTo>
                  <a:pt x="150875" y="443103"/>
                </a:lnTo>
                <a:lnTo>
                  <a:pt x="77690" y="443965"/>
                </a:lnTo>
                <a:lnTo>
                  <a:pt x="77757" y="469876"/>
                </a:lnTo>
                <a:lnTo>
                  <a:pt x="151637" y="469011"/>
                </a:lnTo>
                <a:lnTo>
                  <a:pt x="225425" y="466090"/>
                </a:lnTo>
                <a:lnTo>
                  <a:pt x="296799" y="460502"/>
                </a:lnTo>
                <a:lnTo>
                  <a:pt x="364871" y="451358"/>
                </a:lnTo>
                <a:lnTo>
                  <a:pt x="428752" y="437515"/>
                </a:lnTo>
                <a:lnTo>
                  <a:pt x="487553" y="417957"/>
                </a:lnTo>
                <a:lnTo>
                  <a:pt x="540511" y="391795"/>
                </a:lnTo>
                <a:lnTo>
                  <a:pt x="586485" y="358521"/>
                </a:lnTo>
                <a:lnTo>
                  <a:pt x="625729" y="318897"/>
                </a:lnTo>
                <a:lnTo>
                  <a:pt x="659129" y="273939"/>
                </a:lnTo>
                <a:lnTo>
                  <a:pt x="687832" y="224790"/>
                </a:lnTo>
                <a:lnTo>
                  <a:pt x="712851" y="172466"/>
                </a:lnTo>
                <a:lnTo>
                  <a:pt x="734948" y="117475"/>
                </a:lnTo>
                <a:lnTo>
                  <a:pt x="749086" y="77694"/>
                </a:lnTo>
                <a:lnTo>
                  <a:pt x="724522" y="69294"/>
                </a:lnTo>
                <a:close/>
              </a:path>
              <a:path w="774064" h="495935">
                <a:moveTo>
                  <a:pt x="769737" y="57023"/>
                </a:moveTo>
                <a:lnTo>
                  <a:pt x="728853" y="57023"/>
                </a:lnTo>
                <a:lnTo>
                  <a:pt x="753364" y="65659"/>
                </a:lnTo>
                <a:lnTo>
                  <a:pt x="749086" y="77694"/>
                </a:lnTo>
                <a:lnTo>
                  <a:pt x="773684" y="86106"/>
                </a:lnTo>
                <a:lnTo>
                  <a:pt x="769737" y="57023"/>
                </a:lnTo>
                <a:close/>
              </a:path>
              <a:path w="774064" h="495935">
                <a:moveTo>
                  <a:pt x="728853" y="57023"/>
                </a:moveTo>
                <a:lnTo>
                  <a:pt x="724522" y="69294"/>
                </a:lnTo>
                <a:lnTo>
                  <a:pt x="749086" y="77694"/>
                </a:lnTo>
                <a:lnTo>
                  <a:pt x="753364" y="65659"/>
                </a:lnTo>
                <a:lnTo>
                  <a:pt x="728853" y="57023"/>
                </a:lnTo>
                <a:close/>
              </a:path>
              <a:path w="774064" h="495935">
                <a:moveTo>
                  <a:pt x="761999" y="0"/>
                </a:moveTo>
                <a:lnTo>
                  <a:pt x="700151" y="60960"/>
                </a:lnTo>
                <a:lnTo>
                  <a:pt x="724522" y="69294"/>
                </a:lnTo>
                <a:lnTo>
                  <a:pt x="728853" y="57023"/>
                </a:lnTo>
                <a:lnTo>
                  <a:pt x="769737" y="57023"/>
                </a:lnTo>
                <a:lnTo>
                  <a:pt x="761999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1702054" y="4604384"/>
            <a:ext cx="1485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1" name="object 6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62" name="object 6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59" name="object 59"/>
          <p:cNvSpPr txBox="1"/>
          <p:nvPr/>
        </p:nvSpPr>
        <p:spPr>
          <a:xfrm>
            <a:off x="7286370" y="4609338"/>
            <a:ext cx="1390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B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464811" y="5220715"/>
            <a:ext cx="1327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C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7680" y="3649979"/>
            <a:ext cx="7607934" cy="2828925"/>
          </a:xfrm>
          <a:custGeom>
            <a:avLst/>
            <a:gdLst/>
            <a:ahLst/>
            <a:cxnLst/>
            <a:rect l="l" t="t" r="r" b="b"/>
            <a:pathLst>
              <a:path w="7607934" h="2828925">
                <a:moveTo>
                  <a:pt x="0" y="2828544"/>
                </a:moveTo>
                <a:lnTo>
                  <a:pt x="7607808" y="2828544"/>
                </a:lnTo>
                <a:lnTo>
                  <a:pt x="7607808" y="0"/>
                </a:lnTo>
                <a:lnTo>
                  <a:pt x="0" y="0"/>
                </a:lnTo>
                <a:lnTo>
                  <a:pt x="0" y="282854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87680" y="1377696"/>
            <a:ext cx="7607934" cy="2004060"/>
          </a:xfrm>
          <a:custGeom>
            <a:avLst/>
            <a:gdLst/>
            <a:ahLst/>
            <a:cxnLst/>
            <a:rect l="l" t="t" r="r" b="b"/>
            <a:pathLst>
              <a:path w="7607934" h="2004060">
                <a:moveTo>
                  <a:pt x="0" y="2004060"/>
                </a:moveTo>
                <a:lnTo>
                  <a:pt x="7607808" y="2004060"/>
                </a:lnTo>
                <a:lnTo>
                  <a:pt x="7607808" y="0"/>
                </a:lnTo>
                <a:lnTo>
                  <a:pt x="0" y="0"/>
                </a:lnTo>
                <a:lnTo>
                  <a:pt x="0" y="200406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9740" y="405206"/>
            <a:ext cx="6356985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Allocating From Explicit Free</a:t>
            </a:r>
            <a:r>
              <a:rPr dirty="0" spc="-100"/>
              <a:t> </a:t>
            </a:r>
            <a:r>
              <a:rPr dirty="0"/>
              <a:t>Lists</a:t>
            </a:r>
          </a:p>
        </p:txBody>
      </p:sp>
      <p:sp>
        <p:nvSpPr>
          <p:cNvPr id="6" name="object 6"/>
          <p:cNvSpPr/>
          <p:nvPr/>
        </p:nvSpPr>
        <p:spPr>
          <a:xfrm>
            <a:off x="2566416" y="5181600"/>
            <a:ext cx="762000" cy="304800"/>
          </a:xfrm>
          <a:custGeom>
            <a:avLst/>
            <a:gdLst/>
            <a:ahLst/>
            <a:cxnLst/>
            <a:rect l="l" t="t" r="r" b="b"/>
            <a:pathLst>
              <a:path w="762000" h="304800">
                <a:moveTo>
                  <a:pt x="0" y="304800"/>
                </a:moveTo>
                <a:lnTo>
                  <a:pt x="762000" y="304800"/>
                </a:lnTo>
                <a:lnTo>
                  <a:pt x="7620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566416" y="5181600"/>
            <a:ext cx="762000" cy="304800"/>
          </a:xfrm>
          <a:custGeom>
            <a:avLst/>
            <a:gdLst/>
            <a:ahLst/>
            <a:cxnLst/>
            <a:rect l="l" t="t" r="r" b="b"/>
            <a:pathLst>
              <a:path w="762000" h="304800">
                <a:moveTo>
                  <a:pt x="0" y="304800"/>
                </a:moveTo>
                <a:lnTo>
                  <a:pt x="762000" y="304800"/>
                </a:lnTo>
                <a:lnTo>
                  <a:pt x="7620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66416" y="3810000"/>
            <a:ext cx="762000" cy="304800"/>
          </a:xfrm>
          <a:custGeom>
            <a:avLst/>
            <a:gdLst/>
            <a:ahLst/>
            <a:cxnLst/>
            <a:rect l="l" t="t" r="r" b="b"/>
            <a:pathLst>
              <a:path w="762000" h="304800">
                <a:moveTo>
                  <a:pt x="0" y="304800"/>
                </a:moveTo>
                <a:lnTo>
                  <a:pt x="762000" y="304800"/>
                </a:lnTo>
                <a:lnTo>
                  <a:pt x="7620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66416" y="3810000"/>
            <a:ext cx="762000" cy="304800"/>
          </a:xfrm>
          <a:custGeom>
            <a:avLst/>
            <a:gdLst/>
            <a:ahLst/>
            <a:cxnLst/>
            <a:rect l="l" t="t" r="r" b="b"/>
            <a:pathLst>
              <a:path w="762000" h="304800">
                <a:moveTo>
                  <a:pt x="0" y="304800"/>
                </a:moveTo>
                <a:lnTo>
                  <a:pt x="762000" y="304800"/>
                </a:lnTo>
                <a:lnTo>
                  <a:pt x="7620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566416" y="2226564"/>
            <a:ext cx="3657600" cy="304800"/>
          </a:xfrm>
          <a:custGeom>
            <a:avLst/>
            <a:gdLst/>
            <a:ahLst/>
            <a:cxnLst/>
            <a:rect l="l" t="t" r="r" b="b"/>
            <a:pathLst>
              <a:path w="3657600" h="304800">
                <a:moveTo>
                  <a:pt x="0" y="304800"/>
                </a:moveTo>
                <a:lnTo>
                  <a:pt x="3657600" y="304800"/>
                </a:lnTo>
                <a:lnTo>
                  <a:pt x="36576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566416" y="2226564"/>
            <a:ext cx="3657600" cy="304800"/>
          </a:xfrm>
          <a:custGeom>
            <a:avLst/>
            <a:gdLst/>
            <a:ahLst/>
            <a:cxnLst/>
            <a:rect l="l" t="t" r="r" b="b"/>
            <a:pathLst>
              <a:path w="3657600" h="304800">
                <a:moveTo>
                  <a:pt x="0" y="304800"/>
                </a:moveTo>
                <a:lnTo>
                  <a:pt x="3657600" y="304800"/>
                </a:lnTo>
                <a:lnTo>
                  <a:pt x="36576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566416" y="1540763"/>
            <a:ext cx="762000" cy="304800"/>
          </a:xfrm>
          <a:custGeom>
            <a:avLst/>
            <a:gdLst/>
            <a:ahLst/>
            <a:cxnLst/>
            <a:rect l="l" t="t" r="r" b="b"/>
            <a:pathLst>
              <a:path w="762000" h="304800">
                <a:moveTo>
                  <a:pt x="0" y="304800"/>
                </a:moveTo>
                <a:lnTo>
                  <a:pt x="762000" y="304800"/>
                </a:lnTo>
                <a:lnTo>
                  <a:pt x="7620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66416" y="1540763"/>
            <a:ext cx="762000" cy="304800"/>
          </a:xfrm>
          <a:custGeom>
            <a:avLst/>
            <a:gdLst/>
            <a:ahLst/>
            <a:cxnLst/>
            <a:rect l="l" t="t" r="r" b="b"/>
            <a:pathLst>
              <a:path w="762000" h="304800">
                <a:moveTo>
                  <a:pt x="0" y="304800"/>
                </a:moveTo>
                <a:lnTo>
                  <a:pt x="762000" y="304800"/>
                </a:lnTo>
                <a:lnTo>
                  <a:pt x="7620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66416" y="2912364"/>
            <a:ext cx="762000" cy="304800"/>
          </a:xfrm>
          <a:custGeom>
            <a:avLst/>
            <a:gdLst/>
            <a:ahLst/>
            <a:cxnLst/>
            <a:rect l="l" t="t" r="r" b="b"/>
            <a:pathLst>
              <a:path w="762000" h="304800">
                <a:moveTo>
                  <a:pt x="0" y="304800"/>
                </a:moveTo>
                <a:lnTo>
                  <a:pt x="762000" y="304800"/>
                </a:lnTo>
                <a:lnTo>
                  <a:pt x="7620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566416" y="2912364"/>
            <a:ext cx="762000" cy="304800"/>
          </a:xfrm>
          <a:custGeom>
            <a:avLst/>
            <a:gdLst/>
            <a:ahLst/>
            <a:cxnLst/>
            <a:rect l="l" t="t" r="r" b="b"/>
            <a:pathLst>
              <a:path w="762000" h="304800">
                <a:moveTo>
                  <a:pt x="0" y="304800"/>
                </a:moveTo>
                <a:lnTo>
                  <a:pt x="762000" y="304800"/>
                </a:lnTo>
                <a:lnTo>
                  <a:pt x="7620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642616" y="2302764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632964" y="2378836"/>
            <a:ext cx="173990" cy="534035"/>
          </a:xfrm>
          <a:custGeom>
            <a:avLst/>
            <a:gdLst/>
            <a:ahLst/>
            <a:cxnLst/>
            <a:rect l="l" t="t" r="r" b="b"/>
            <a:pathLst>
              <a:path w="173989" h="534035">
                <a:moveTo>
                  <a:pt x="57953" y="359875"/>
                </a:moveTo>
                <a:lnTo>
                  <a:pt x="0" y="360045"/>
                </a:lnTo>
                <a:lnTo>
                  <a:pt x="87375" y="533526"/>
                </a:lnTo>
                <a:lnTo>
                  <a:pt x="159174" y="388874"/>
                </a:lnTo>
                <a:lnTo>
                  <a:pt x="58038" y="388874"/>
                </a:lnTo>
                <a:lnTo>
                  <a:pt x="57953" y="359875"/>
                </a:lnTo>
                <a:close/>
              </a:path>
              <a:path w="173989" h="534035">
                <a:moveTo>
                  <a:pt x="115865" y="359706"/>
                </a:moveTo>
                <a:lnTo>
                  <a:pt x="57953" y="359875"/>
                </a:lnTo>
                <a:lnTo>
                  <a:pt x="58038" y="388874"/>
                </a:lnTo>
                <a:lnTo>
                  <a:pt x="115950" y="388620"/>
                </a:lnTo>
                <a:lnTo>
                  <a:pt x="115865" y="359706"/>
                </a:lnTo>
                <a:close/>
              </a:path>
              <a:path w="173989" h="534035">
                <a:moveTo>
                  <a:pt x="173736" y="359537"/>
                </a:moveTo>
                <a:lnTo>
                  <a:pt x="115865" y="359706"/>
                </a:lnTo>
                <a:lnTo>
                  <a:pt x="115950" y="388620"/>
                </a:lnTo>
                <a:lnTo>
                  <a:pt x="58038" y="388874"/>
                </a:lnTo>
                <a:lnTo>
                  <a:pt x="159174" y="388874"/>
                </a:lnTo>
                <a:lnTo>
                  <a:pt x="173736" y="359537"/>
                </a:lnTo>
                <a:close/>
              </a:path>
              <a:path w="173989" h="534035">
                <a:moveTo>
                  <a:pt x="114808" y="0"/>
                </a:moveTo>
                <a:lnTo>
                  <a:pt x="56896" y="253"/>
                </a:lnTo>
                <a:lnTo>
                  <a:pt x="57953" y="359875"/>
                </a:lnTo>
                <a:lnTo>
                  <a:pt x="115865" y="359706"/>
                </a:lnTo>
                <a:lnTo>
                  <a:pt x="11480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642616" y="1616963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632964" y="1693036"/>
            <a:ext cx="173990" cy="534035"/>
          </a:xfrm>
          <a:custGeom>
            <a:avLst/>
            <a:gdLst/>
            <a:ahLst/>
            <a:cxnLst/>
            <a:rect l="l" t="t" r="r" b="b"/>
            <a:pathLst>
              <a:path w="173989" h="534035">
                <a:moveTo>
                  <a:pt x="57953" y="359875"/>
                </a:moveTo>
                <a:lnTo>
                  <a:pt x="0" y="360045"/>
                </a:lnTo>
                <a:lnTo>
                  <a:pt x="87375" y="533526"/>
                </a:lnTo>
                <a:lnTo>
                  <a:pt x="159174" y="388874"/>
                </a:lnTo>
                <a:lnTo>
                  <a:pt x="58038" y="388874"/>
                </a:lnTo>
                <a:lnTo>
                  <a:pt x="57953" y="359875"/>
                </a:lnTo>
                <a:close/>
              </a:path>
              <a:path w="173989" h="534035">
                <a:moveTo>
                  <a:pt x="115865" y="359706"/>
                </a:moveTo>
                <a:lnTo>
                  <a:pt x="57953" y="359875"/>
                </a:lnTo>
                <a:lnTo>
                  <a:pt x="58038" y="388874"/>
                </a:lnTo>
                <a:lnTo>
                  <a:pt x="115950" y="388620"/>
                </a:lnTo>
                <a:lnTo>
                  <a:pt x="115865" y="359706"/>
                </a:lnTo>
                <a:close/>
              </a:path>
              <a:path w="173989" h="534035">
                <a:moveTo>
                  <a:pt x="173736" y="359537"/>
                </a:moveTo>
                <a:lnTo>
                  <a:pt x="115865" y="359706"/>
                </a:lnTo>
                <a:lnTo>
                  <a:pt x="115950" y="388620"/>
                </a:lnTo>
                <a:lnTo>
                  <a:pt x="58038" y="388874"/>
                </a:lnTo>
                <a:lnTo>
                  <a:pt x="159174" y="388874"/>
                </a:lnTo>
                <a:lnTo>
                  <a:pt x="173736" y="359537"/>
                </a:lnTo>
                <a:close/>
              </a:path>
              <a:path w="173989" h="534035">
                <a:moveTo>
                  <a:pt x="114808" y="0"/>
                </a:moveTo>
                <a:lnTo>
                  <a:pt x="56896" y="253"/>
                </a:lnTo>
                <a:lnTo>
                  <a:pt x="57953" y="359875"/>
                </a:lnTo>
                <a:lnTo>
                  <a:pt x="115865" y="359706"/>
                </a:lnTo>
                <a:lnTo>
                  <a:pt x="11480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947416" y="2987039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937764" y="2528316"/>
            <a:ext cx="173990" cy="536575"/>
          </a:xfrm>
          <a:custGeom>
            <a:avLst/>
            <a:gdLst/>
            <a:ahLst/>
            <a:cxnLst/>
            <a:rect l="l" t="t" r="r" b="b"/>
            <a:pathLst>
              <a:path w="173989" h="536575">
                <a:moveTo>
                  <a:pt x="57954" y="173651"/>
                </a:moveTo>
                <a:lnTo>
                  <a:pt x="56896" y="536321"/>
                </a:lnTo>
                <a:lnTo>
                  <a:pt x="114808" y="536575"/>
                </a:lnTo>
                <a:lnTo>
                  <a:pt x="115866" y="173820"/>
                </a:lnTo>
                <a:lnTo>
                  <a:pt x="57954" y="173651"/>
                </a:lnTo>
                <a:close/>
              </a:path>
              <a:path w="173989" h="536575">
                <a:moveTo>
                  <a:pt x="159174" y="144653"/>
                </a:moveTo>
                <a:lnTo>
                  <a:pt x="58038" y="144653"/>
                </a:lnTo>
                <a:lnTo>
                  <a:pt x="115950" y="144907"/>
                </a:lnTo>
                <a:lnTo>
                  <a:pt x="115866" y="173820"/>
                </a:lnTo>
                <a:lnTo>
                  <a:pt x="173736" y="173989"/>
                </a:lnTo>
                <a:lnTo>
                  <a:pt x="159174" y="144653"/>
                </a:lnTo>
                <a:close/>
              </a:path>
              <a:path w="173989" h="536575">
                <a:moveTo>
                  <a:pt x="58038" y="144653"/>
                </a:moveTo>
                <a:lnTo>
                  <a:pt x="57954" y="173651"/>
                </a:lnTo>
                <a:lnTo>
                  <a:pt x="115866" y="173820"/>
                </a:lnTo>
                <a:lnTo>
                  <a:pt x="115950" y="144907"/>
                </a:lnTo>
                <a:lnTo>
                  <a:pt x="58038" y="144653"/>
                </a:lnTo>
                <a:close/>
              </a:path>
              <a:path w="173989" h="536575">
                <a:moveTo>
                  <a:pt x="87375" y="0"/>
                </a:moveTo>
                <a:lnTo>
                  <a:pt x="0" y="173482"/>
                </a:lnTo>
                <a:lnTo>
                  <a:pt x="57954" y="173651"/>
                </a:lnTo>
                <a:lnTo>
                  <a:pt x="58038" y="144653"/>
                </a:lnTo>
                <a:lnTo>
                  <a:pt x="159174" y="144653"/>
                </a:lnTo>
                <a:lnTo>
                  <a:pt x="87375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947416" y="2301239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937764" y="1842516"/>
            <a:ext cx="173990" cy="536575"/>
          </a:xfrm>
          <a:custGeom>
            <a:avLst/>
            <a:gdLst/>
            <a:ahLst/>
            <a:cxnLst/>
            <a:rect l="l" t="t" r="r" b="b"/>
            <a:pathLst>
              <a:path w="173989" h="536575">
                <a:moveTo>
                  <a:pt x="57954" y="173651"/>
                </a:moveTo>
                <a:lnTo>
                  <a:pt x="56896" y="536321"/>
                </a:lnTo>
                <a:lnTo>
                  <a:pt x="114808" y="536575"/>
                </a:lnTo>
                <a:lnTo>
                  <a:pt x="115866" y="173820"/>
                </a:lnTo>
                <a:lnTo>
                  <a:pt x="57954" y="173651"/>
                </a:lnTo>
                <a:close/>
              </a:path>
              <a:path w="173989" h="536575">
                <a:moveTo>
                  <a:pt x="159174" y="144653"/>
                </a:moveTo>
                <a:lnTo>
                  <a:pt x="58038" y="144653"/>
                </a:lnTo>
                <a:lnTo>
                  <a:pt x="115950" y="144907"/>
                </a:lnTo>
                <a:lnTo>
                  <a:pt x="115866" y="173820"/>
                </a:lnTo>
                <a:lnTo>
                  <a:pt x="173736" y="173989"/>
                </a:lnTo>
                <a:lnTo>
                  <a:pt x="159174" y="144653"/>
                </a:lnTo>
                <a:close/>
              </a:path>
              <a:path w="173989" h="536575">
                <a:moveTo>
                  <a:pt x="58038" y="144653"/>
                </a:moveTo>
                <a:lnTo>
                  <a:pt x="57954" y="173651"/>
                </a:lnTo>
                <a:lnTo>
                  <a:pt x="115866" y="173820"/>
                </a:lnTo>
                <a:lnTo>
                  <a:pt x="115950" y="144907"/>
                </a:lnTo>
                <a:lnTo>
                  <a:pt x="58038" y="144653"/>
                </a:lnTo>
                <a:close/>
              </a:path>
              <a:path w="173989" h="536575">
                <a:moveTo>
                  <a:pt x="87375" y="0"/>
                </a:moveTo>
                <a:lnTo>
                  <a:pt x="0" y="173482"/>
                </a:lnTo>
                <a:lnTo>
                  <a:pt x="57954" y="173651"/>
                </a:lnTo>
                <a:lnTo>
                  <a:pt x="58038" y="144653"/>
                </a:lnTo>
                <a:lnTo>
                  <a:pt x="159174" y="144653"/>
                </a:lnTo>
                <a:lnTo>
                  <a:pt x="87375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75816" y="60960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87"/>
                </a:lnTo>
                <a:lnTo>
                  <a:pt x="22336" y="22317"/>
                </a:lnTo>
                <a:lnTo>
                  <a:pt x="5994" y="46537"/>
                </a:lnTo>
                <a:lnTo>
                  <a:pt x="0" y="76200"/>
                </a:lnTo>
                <a:lnTo>
                  <a:pt x="5994" y="105862"/>
                </a:lnTo>
                <a:lnTo>
                  <a:pt x="22336" y="130082"/>
                </a:lnTo>
                <a:lnTo>
                  <a:pt x="46559" y="146412"/>
                </a:lnTo>
                <a:lnTo>
                  <a:pt x="76200" y="152400"/>
                </a:lnTo>
                <a:lnTo>
                  <a:pt x="105840" y="146412"/>
                </a:lnTo>
                <a:lnTo>
                  <a:pt x="130063" y="130082"/>
                </a:lnTo>
                <a:lnTo>
                  <a:pt x="146405" y="105862"/>
                </a:lnTo>
                <a:lnTo>
                  <a:pt x="152400" y="76200"/>
                </a:lnTo>
                <a:lnTo>
                  <a:pt x="146405" y="46537"/>
                </a:lnTo>
                <a:lnTo>
                  <a:pt x="130063" y="22317"/>
                </a:lnTo>
                <a:lnTo>
                  <a:pt x="105840" y="5987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627885" y="4799076"/>
            <a:ext cx="938530" cy="1391285"/>
          </a:xfrm>
          <a:custGeom>
            <a:avLst/>
            <a:gdLst/>
            <a:ahLst/>
            <a:cxnLst/>
            <a:rect l="l" t="t" r="r" b="b"/>
            <a:pathLst>
              <a:path w="938530" h="1391285">
                <a:moveTo>
                  <a:pt x="818232" y="128618"/>
                </a:moveTo>
                <a:lnTo>
                  <a:pt x="0" y="1358607"/>
                </a:lnTo>
                <a:lnTo>
                  <a:pt x="48259" y="1390688"/>
                </a:lnTo>
                <a:lnTo>
                  <a:pt x="866355" y="160643"/>
                </a:lnTo>
                <a:lnTo>
                  <a:pt x="818232" y="128618"/>
                </a:lnTo>
                <a:close/>
              </a:path>
              <a:path w="938530" h="1391285">
                <a:moveTo>
                  <a:pt x="925585" y="104521"/>
                </a:moveTo>
                <a:lnTo>
                  <a:pt x="834263" y="104521"/>
                </a:lnTo>
                <a:lnTo>
                  <a:pt x="882395" y="136525"/>
                </a:lnTo>
                <a:lnTo>
                  <a:pt x="866355" y="160643"/>
                </a:lnTo>
                <a:lnTo>
                  <a:pt x="914653" y="192786"/>
                </a:lnTo>
                <a:lnTo>
                  <a:pt x="925585" y="104521"/>
                </a:lnTo>
                <a:close/>
              </a:path>
              <a:path w="938530" h="1391285">
                <a:moveTo>
                  <a:pt x="834263" y="104521"/>
                </a:moveTo>
                <a:lnTo>
                  <a:pt x="818232" y="128618"/>
                </a:lnTo>
                <a:lnTo>
                  <a:pt x="866355" y="160643"/>
                </a:lnTo>
                <a:lnTo>
                  <a:pt x="882395" y="136525"/>
                </a:lnTo>
                <a:lnTo>
                  <a:pt x="834263" y="104521"/>
                </a:lnTo>
                <a:close/>
              </a:path>
              <a:path w="938530" h="1391285">
                <a:moveTo>
                  <a:pt x="938530" y="0"/>
                </a:moveTo>
                <a:lnTo>
                  <a:pt x="770001" y="96519"/>
                </a:lnTo>
                <a:lnTo>
                  <a:pt x="818232" y="128618"/>
                </a:lnTo>
                <a:lnTo>
                  <a:pt x="834263" y="104521"/>
                </a:lnTo>
                <a:lnTo>
                  <a:pt x="925585" y="104521"/>
                </a:lnTo>
                <a:lnTo>
                  <a:pt x="9385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395215" y="4495800"/>
            <a:ext cx="1828800" cy="304800"/>
          </a:xfrm>
          <a:custGeom>
            <a:avLst/>
            <a:gdLst/>
            <a:ahLst/>
            <a:cxnLst/>
            <a:rect l="l" t="t" r="r" b="b"/>
            <a:pathLst>
              <a:path w="1828800" h="304800">
                <a:moveTo>
                  <a:pt x="0" y="304800"/>
                </a:moveTo>
                <a:lnTo>
                  <a:pt x="1828800" y="304800"/>
                </a:lnTo>
                <a:lnTo>
                  <a:pt x="1828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395215" y="4495800"/>
            <a:ext cx="1828800" cy="304800"/>
          </a:xfrm>
          <a:custGeom>
            <a:avLst/>
            <a:gdLst/>
            <a:ahLst/>
            <a:cxnLst/>
            <a:rect l="l" t="t" r="r" b="b"/>
            <a:pathLst>
              <a:path w="1828800" h="304800">
                <a:moveTo>
                  <a:pt x="0" y="304800"/>
                </a:moveTo>
                <a:lnTo>
                  <a:pt x="1828800" y="304800"/>
                </a:lnTo>
                <a:lnTo>
                  <a:pt x="1828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566416" y="4495800"/>
            <a:ext cx="1828800" cy="304800"/>
          </a:xfrm>
          <a:custGeom>
            <a:avLst/>
            <a:gdLst/>
            <a:ahLst/>
            <a:cxnLst/>
            <a:rect l="l" t="t" r="r" b="b"/>
            <a:pathLst>
              <a:path w="1828800" h="304800">
                <a:moveTo>
                  <a:pt x="0" y="304800"/>
                </a:moveTo>
                <a:lnTo>
                  <a:pt x="1828800" y="304800"/>
                </a:lnTo>
                <a:lnTo>
                  <a:pt x="1828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566416" y="4495800"/>
            <a:ext cx="1828800" cy="304800"/>
          </a:xfrm>
          <a:custGeom>
            <a:avLst/>
            <a:gdLst/>
            <a:ahLst/>
            <a:cxnLst/>
            <a:rect l="l" t="t" r="r" b="b"/>
            <a:pathLst>
              <a:path w="1828800" h="304800">
                <a:moveTo>
                  <a:pt x="0" y="304800"/>
                </a:moveTo>
                <a:lnTo>
                  <a:pt x="1828800" y="304800"/>
                </a:lnTo>
                <a:lnTo>
                  <a:pt x="1828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471415" y="45720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642616" y="3886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947416" y="52578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642616" y="2988564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642616" y="52578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947416" y="3886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947416" y="1615439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487680" y="1349755"/>
            <a:ext cx="7607934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4935">
              <a:lnSpc>
                <a:spcPct val="100000"/>
              </a:lnSpc>
              <a:spcBef>
                <a:spcPts val="100"/>
              </a:spcBef>
            </a:pPr>
            <a:r>
              <a:rPr dirty="0" sz="2400" spc="-10" b="1" i="1">
                <a:solidFill>
                  <a:srgbClr val="7E7E7E"/>
                </a:solidFill>
                <a:latin typeface="Calibri"/>
                <a:cs typeface="Calibri"/>
              </a:rPr>
              <a:t>Before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03199" y="3635705"/>
            <a:ext cx="65278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 i="1">
                <a:solidFill>
                  <a:srgbClr val="7E7E7E"/>
                </a:solidFill>
                <a:latin typeface="Calibri"/>
                <a:cs typeface="Calibri"/>
              </a:rPr>
              <a:t>Af</a:t>
            </a:r>
            <a:r>
              <a:rPr dirty="0" sz="2400" spc="-40" b="1" i="1">
                <a:solidFill>
                  <a:srgbClr val="7E7E7E"/>
                </a:solidFill>
                <a:latin typeface="Calibri"/>
                <a:cs typeface="Calibri"/>
              </a:rPr>
              <a:t>t</a:t>
            </a:r>
            <a:r>
              <a:rPr dirty="0" sz="2400" spc="-5" b="1" i="1">
                <a:solidFill>
                  <a:srgbClr val="7E7E7E"/>
                </a:solidFill>
                <a:latin typeface="Calibri"/>
                <a:cs typeface="Calibri"/>
              </a:rPr>
              <a:t>er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776215" y="45720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702179" y="3938651"/>
            <a:ext cx="1845945" cy="557530"/>
          </a:xfrm>
          <a:custGeom>
            <a:avLst/>
            <a:gdLst/>
            <a:ahLst/>
            <a:cxnLst/>
            <a:rect l="l" t="t" r="r" b="b"/>
            <a:pathLst>
              <a:path w="1845945" h="557529">
                <a:moveTo>
                  <a:pt x="1708086" y="446592"/>
                </a:moveTo>
                <a:lnTo>
                  <a:pt x="1665350" y="484250"/>
                </a:lnTo>
                <a:lnTo>
                  <a:pt x="1845436" y="557149"/>
                </a:lnTo>
                <a:lnTo>
                  <a:pt x="1821968" y="468375"/>
                </a:lnTo>
                <a:lnTo>
                  <a:pt x="1728723" y="468375"/>
                </a:lnTo>
                <a:lnTo>
                  <a:pt x="1708086" y="446592"/>
                </a:lnTo>
                <a:close/>
              </a:path>
              <a:path w="1845945" h="557529">
                <a:moveTo>
                  <a:pt x="1751571" y="408272"/>
                </a:moveTo>
                <a:lnTo>
                  <a:pt x="1708086" y="446592"/>
                </a:lnTo>
                <a:lnTo>
                  <a:pt x="1728723" y="468375"/>
                </a:lnTo>
                <a:lnTo>
                  <a:pt x="1770760" y="428625"/>
                </a:lnTo>
                <a:lnTo>
                  <a:pt x="1751571" y="408272"/>
                </a:lnTo>
                <a:close/>
              </a:path>
              <a:path w="1845945" h="557529">
                <a:moveTo>
                  <a:pt x="1795780" y="369316"/>
                </a:moveTo>
                <a:lnTo>
                  <a:pt x="1751571" y="408272"/>
                </a:lnTo>
                <a:lnTo>
                  <a:pt x="1770760" y="428625"/>
                </a:lnTo>
                <a:lnTo>
                  <a:pt x="1728723" y="468375"/>
                </a:lnTo>
                <a:lnTo>
                  <a:pt x="1821968" y="468375"/>
                </a:lnTo>
                <a:lnTo>
                  <a:pt x="1795780" y="369316"/>
                </a:lnTo>
                <a:close/>
              </a:path>
              <a:path w="1845945" h="557529">
                <a:moveTo>
                  <a:pt x="1705321" y="443673"/>
                </a:moveTo>
                <a:lnTo>
                  <a:pt x="1708086" y="446592"/>
                </a:lnTo>
                <a:lnTo>
                  <a:pt x="1709740" y="445135"/>
                </a:lnTo>
                <a:lnTo>
                  <a:pt x="1707260" y="445135"/>
                </a:lnTo>
                <a:lnTo>
                  <a:pt x="1705321" y="443673"/>
                </a:lnTo>
                <a:close/>
              </a:path>
              <a:path w="1845945" h="557529">
                <a:moveTo>
                  <a:pt x="1703578" y="441832"/>
                </a:moveTo>
                <a:lnTo>
                  <a:pt x="1705321" y="443673"/>
                </a:lnTo>
                <a:lnTo>
                  <a:pt x="1707260" y="445135"/>
                </a:lnTo>
                <a:lnTo>
                  <a:pt x="1703578" y="441832"/>
                </a:lnTo>
                <a:close/>
              </a:path>
              <a:path w="1845945" h="557529">
                <a:moveTo>
                  <a:pt x="1713487" y="441832"/>
                </a:moveTo>
                <a:lnTo>
                  <a:pt x="1703578" y="441832"/>
                </a:lnTo>
                <a:lnTo>
                  <a:pt x="1707260" y="445135"/>
                </a:lnTo>
                <a:lnTo>
                  <a:pt x="1709740" y="445135"/>
                </a:lnTo>
                <a:lnTo>
                  <a:pt x="1713487" y="441832"/>
                </a:lnTo>
                <a:close/>
              </a:path>
              <a:path w="1845945" h="557529">
                <a:moveTo>
                  <a:pt x="1699001" y="370840"/>
                </a:moveTo>
                <a:lnTo>
                  <a:pt x="1359026" y="370840"/>
                </a:lnTo>
                <a:lnTo>
                  <a:pt x="1420368" y="371348"/>
                </a:lnTo>
                <a:lnTo>
                  <a:pt x="1448688" y="372363"/>
                </a:lnTo>
                <a:lnTo>
                  <a:pt x="1500632" y="375666"/>
                </a:lnTo>
                <a:lnTo>
                  <a:pt x="1544573" y="381000"/>
                </a:lnTo>
                <a:lnTo>
                  <a:pt x="1582166" y="388493"/>
                </a:lnTo>
                <a:lnTo>
                  <a:pt x="1629536" y="402717"/>
                </a:lnTo>
                <a:lnTo>
                  <a:pt x="1667891" y="419735"/>
                </a:lnTo>
                <a:lnTo>
                  <a:pt x="1705321" y="443673"/>
                </a:lnTo>
                <a:lnTo>
                  <a:pt x="1703578" y="441832"/>
                </a:lnTo>
                <a:lnTo>
                  <a:pt x="1713487" y="441832"/>
                </a:lnTo>
                <a:lnTo>
                  <a:pt x="1751571" y="408272"/>
                </a:lnTo>
                <a:lnTo>
                  <a:pt x="1719325" y="382778"/>
                </a:lnTo>
                <a:lnTo>
                  <a:pt x="1706880" y="375157"/>
                </a:lnTo>
                <a:lnTo>
                  <a:pt x="1699001" y="370840"/>
                </a:lnTo>
                <a:close/>
              </a:path>
              <a:path w="1845945" h="557529">
                <a:moveTo>
                  <a:pt x="33273" y="0"/>
                </a:moveTo>
                <a:lnTo>
                  <a:pt x="0" y="47498"/>
                </a:lnTo>
                <a:lnTo>
                  <a:pt x="7619" y="52831"/>
                </a:lnTo>
                <a:lnTo>
                  <a:pt x="14731" y="58293"/>
                </a:lnTo>
                <a:lnTo>
                  <a:pt x="48894" y="88646"/>
                </a:lnTo>
                <a:lnTo>
                  <a:pt x="91820" y="129540"/>
                </a:lnTo>
                <a:lnTo>
                  <a:pt x="116585" y="152654"/>
                </a:lnTo>
                <a:lnTo>
                  <a:pt x="172338" y="201549"/>
                </a:lnTo>
                <a:lnTo>
                  <a:pt x="203453" y="226441"/>
                </a:lnTo>
                <a:lnTo>
                  <a:pt x="236981" y="251079"/>
                </a:lnTo>
                <a:lnTo>
                  <a:pt x="272922" y="274828"/>
                </a:lnTo>
                <a:lnTo>
                  <a:pt x="311531" y="297434"/>
                </a:lnTo>
                <a:lnTo>
                  <a:pt x="352551" y="318135"/>
                </a:lnTo>
                <a:lnTo>
                  <a:pt x="396113" y="336550"/>
                </a:lnTo>
                <a:lnTo>
                  <a:pt x="442340" y="352298"/>
                </a:lnTo>
                <a:lnTo>
                  <a:pt x="491108" y="364744"/>
                </a:lnTo>
                <a:lnTo>
                  <a:pt x="544829" y="373888"/>
                </a:lnTo>
                <a:lnTo>
                  <a:pt x="604393" y="380111"/>
                </a:lnTo>
                <a:lnTo>
                  <a:pt x="669035" y="383794"/>
                </a:lnTo>
                <a:lnTo>
                  <a:pt x="737743" y="385572"/>
                </a:lnTo>
                <a:lnTo>
                  <a:pt x="773430" y="385825"/>
                </a:lnTo>
                <a:lnTo>
                  <a:pt x="846582" y="385318"/>
                </a:lnTo>
                <a:lnTo>
                  <a:pt x="1036066" y="379984"/>
                </a:lnTo>
                <a:lnTo>
                  <a:pt x="1222501" y="373253"/>
                </a:lnTo>
                <a:lnTo>
                  <a:pt x="1292733" y="371475"/>
                </a:lnTo>
                <a:lnTo>
                  <a:pt x="1326387" y="370967"/>
                </a:lnTo>
                <a:lnTo>
                  <a:pt x="1699001" y="370840"/>
                </a:lnTo>
                <a:lnTo>
                  <a:pt x="1693671" y="367919"/>
                </a:lnTo>
                <a:lnTo>
                  <a:pt x="1648333" y="347980"/>
                </a:lnTo>
                <a:lnTo>
                  <a:pt x="1594231" y="331850"/>
                </a:lnTo>
                <a:lnTo>
                  <a:pt x="1575935" y="327913"/>
                </a:lnTo>
                <a:lnTo>
                  <a:pt x="773683" y="327913"/>
                </a:lnTo>
                <a:lnTo>
                  <a:pt x="738758" y="327660"/>
                </a:lnTo>
                <a:lnTo>
                  <a:pt x="671830" y="326009"/>
                </a:lnTo>
                <a:lnTo>
                  <a:pt x="609599" y="322325"/>
                </a:lnTo>
                <a:lnTo>
                  <a:pt x="553338" y="316611"/>
                </a:lnTo>
                <a:lnTo>
                  <a:pt x="504189" y="308356"/>
                </a:lnTo>
                <a:lnTo>
                  <a:pt x="459613" y="297053"/>
                </a:lnTo>
                <a:lnTo>
                  <a:pt x="417702" y="282829"/>
                </a:lnTo>
                <a:lnTo>
                  <a:pt x="377697" y="265938"/>
                </a:lnTo>
                <a:lnTo>
                  <a:pt x="340106" y="247142"/>
                </a:lnTo>
                <a:lnTo>
                  <a:pt x="304800" y="226441"/>
                </a:lnTo>
                <a:lnTo>
                  <a:pt x="271271" y="204343"/>
                </a:lnTo>
                <a:lnTo>
                  <a:pt x="239521" y="181101"/>
                </a:lnTo>
                <a:lnTo>
                  <a:pt x="182118" y="133731"/>
                </a:lnTo>
                <a:lnTo>
                  <a:pt x="131952" y="87756"/>
                </a:lnTo>
                <a:lnTo>
                  <a:pt x="109346" y="66040"/>
                </a:lnTo>
                <a:lnTo>
                  <a:pt x="88391" y="46228"/>
                </a:lnTo>
                <a:lnTo>
                  <a:pt x="59308" y="20193"/>
                </a:lnTo>
                <a:lnTo>
                  <a:pt x="40893" y="5334"/>
                </a:lnTo>
                <a:lnTo>
                  <a:pt x="33273" y="0"/>
                </a:lnTo>
                <a:close/>
              </a:path>
              <a:path w="1845945" h="557529">
                <a:moveTo>
                  <a:pt x="1358645" y="312928"/>
                </a:moveTo>
                <a:lnTo>
                  <a:pt x="1291335" y="313563"/>
                </a:lnTo>
                <a:lnTo>
                  <a:pt x="845946" y="327406"/>
                </a:lnTo>
                <a:lnTo>
                  <a:pt x="773683" y="327913"/>
                </a:lnTo>
                <a:lnTo>
                  <a:pt x="1575935" y="327913"/>
                </a:lnTo>
                <a:lnTo>
                  <a:pt x="1574165" y="327532"/>
                </a:lnTo>
                <a:lnTo>
                  <a:pt x="1529587" y="320421"/>
                </a:lnTo>
                <a:lnTo>
                  <a:pt x="1478660" y="315975"/>
                </a:lnTo>
                <a:lnTo>
                  <a:pt x="1421257" y="313563"/>
                </a:lnTo>
                <a:lnTo>
                  <a:pt x="1390522" y="313055"/>
                </a:lnTo>
                <a:lnTo>
                  <a:pt x="1358645" y="312928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718816" y="4624451"/>
            <a:ext cx="1845945" cy="557530"/>
          </a:xfrm>
          <a:custGeom>
            <a:avLst/>
            <a:gdLst/>
            <a:ahLst/>
            <a:cxnLst/>
            <a:rect l="l" t="t" r="r" b="b"/>
            <a:pathLst>
              <a:path w="1845945" h="557529">
                <a:moveTo>
                  <a:pt x="49783" y="369316"/>
                </a:moveTo>
                <a:lnTo>
                  <a:pt x="0" y="557149"/>
                </a:lnTo>
                <a:lnTo>
                  <a:pt x="180085" y="484250"/>
                </a:lnTo>
                <a:lnTo>
                  <a:pt x="162088" y="468375"/>
                </a:lnTo>
                <a:lnTo>
                  <a:pt x="116839" y="468375"/>
                </a:lnTo>
                <a:lnTo>
                  <a:pt x="74675" y="428625"/>
                </a:lnTo>
                <a:lnTo>
                  <a:pt x="93953" y="408276"/>
                </a:lnTo>
                <a:lnTo>
                  <a:pt x="49783" y="369316"/>
                </a:lnTo>
                <a:close/>
              </a:path>
              <a:path w="1845945" h="557529">
                <a:moveTo>
                  <a:pt x="93953" y="408276"/>
                </a:moveTo>
                <a:lnTo>
                  <a:pt x="74675" y="428625"/>
                </a:lnTo>
                <a:lnTo>
                  <a:pt x="116839" y="468375"/>
                </a:lnTo>
                <a:lnTo>
                  <a:pt x="137384" y="446585"/>
                </a:lnTo>
                <a:lnTo>
                  <a:pt x="93953" y="408276"/>
                </a:lnTo>
                <a:close/>
              </a:path>
              <a:path w="1845945" h="557529">
                <a:moveTo>
                  <a:pt x="137384" y="446585"/>
                </a:moveTo>
                <a:lnTo>
                  <a:pt x="116839" y="468375"/>
                </a:lnTo>
                <a:lnTo>
                  <a:pt x="162088" y="468375"/>
                </a:lnTo>
                <a:lnTo>
                  <a:pt x="137384" y="446585"/>
                </a:lnTo>
                <a:close/>
              </a:path>
              <a:path w="1845945" h="557529">
                <a:moveTo>
                  <a:pt x="486917" y="312928"/>
                </a:moveTo>
                <a:lnTo>
                  <a:pt x="424306" y="313563"/>
                </a:lnTo>
                <a:lnTo>
                  <a:pt x="366902" y="315975"/>
                </a:lnTo>
                <a:lnTo>
                  <a:pt x="315848" y="320421"/>
                </a:lnTo>
                <a:lnTo>
                  <a:pt x="271271" y="327532"/>
                </a:lnTo>
                <a:lnTo>
                  <a:pt x="232156" y="336804"/>
                </a:lnTo>
                <a:lnTo>
                  <a:pt x="181101" y="354203"/>
                </a:lnTo>
                <a:lnTo>
                  <a:pt x="138683" y="375157"/>
                </a:lnTo>
                <a:lnTo>
                  <a:pt x="103631" y="398653"/>
                </a:lnTo>
                <a:lnTo>
                  <a:pt x="102234" y="399669"/>
                </a:lnTo>
                <a:lnTo>
                  <a:pt x="100964" y="400812"/>
                </a:lnTo>
                <a:lnTo>
                  <a:pt x="99821" y="402081"/>
                </a:lnTo>
                <a:lnTo>
                  <a:pt x="93953" y="408276"/>
                </a:lnTo>
                <a:lnTo>
                  <a:pt x="137384" y="446585"/>
                </a:lnTo>
                <a:lnTo>
                  <a:pt x="138752" y="445135"/>
                </a:lnTo>
                <a:lnTo>
                  <a:pt x="138048" y="445135"/>
                </a:lnTo>
                <a:lnTo>
                  <a:pt x="141985" y="441706"/>
                </a:lnTo>
                <a:lnTo>
                  <a:pt x="142664" y="441706"/>
                </a:lnTo>
                <a:lnTo>
                  <a:pt x="146938" y="438531"/>
                </a:lnTo>
                <a:lnTo>
                  <a:pt x="156463" y="432054"/>
                </a:lnTo>
                <a:lnTo>
                  <a:pt x="202183" y="408050"/>
                </a:lnTo>
                <a:lnTo>
                  <a:pt x="246633" y="392811"/>
                </a:lnTo>
                <a:lnTo>
                  <a:pt x="300989" y="381000"/>
                </a:lnTo>
                <a:lnTo>
                  <a:pt x="344804" y="375666"/>
                </a:lnTo>
                <a:lnTo>
                  <a:pt x="396875" y="372363"/>
                </a:lnTo>
                <a:lnTo>
                  <a:pt x="1320742" y="370840"/>
                </a:lnTo>
                <a:lnTo>
                  <a:pt x="1328293" y="369697"/>
                </a:lnTo>
                <a:lnTo>
                  <a:pt x="1379093" y="358901"/>
                </a:lnTo>
                <a:lnTo>
                  <a:pt x="1426718" y="344805"/>
                </a:lnTo>
                <a:lnTo>
                  <a:pt x="1470790" y="327913"/>
                </a:lnTo>
                <a:lnTo>
                  <a:pt x="1071753" y="327913"/>
                </a:lnTo>
                <a:lnTo>
                  <a:pt x="999489" y="327406"/>
                </a:lnTo>
                <a:lnTo>
                  <a:pt x="554228" y="313563"/>
                </a:lnTo>
                <a:lnTo>
                  <a:pt x="486917" y="312928"/>
                </a:lnTo>
                <a:close/>
              </a:path>
              <a:path w="1845945" h="557529">
                <a:moveTo>
                  <a:pt x="141985" y="441706"/>
                </a:moveTo>
                <a:lnTo>
                  <a:pt x="138048" y="445135"/>
                </a:lnTo>
                <a:lnTo>
                  <a:pt x="140398" y="443389"/>
                </a:lnTo>
                <a:lnTo>
                  <a:pt x="141985" y="441706"/>
                </a:lnTo>
                <a:close/>
              </a:path>
              <a:path w="1845945" h="557529">
                <a:moveTo>
                  <a:pt x="140398" y="443389"/>
                </a:moveTo>
                <a:lnTo>
                  <a:pt x="138048" y="445135"/>
                </a:lnTo>
                <a:lnTo>
                  <a:pt x="138752" y="445135"/>
                </a:lnTo>
                <a:lnTo>
                  <a:pt x="140398" y="443389"/>
                </a:lnTo>
                <a:close/>
              </a:path>
              <a:path w="1845945" h="557529">
                <a:moveTo>
                  <a:pt x="142664" y="441706"/>
                </a:moveTo>
                <a:lnTo>
                  <a:pt x="141985" y="441706"/>
                </a:lnTo>
                <a:lnTo>
                  <a:pt x="140398" y="443389"/>
                </a:lnTo>
                <a:lnTo>
                  <a:pt x="142664" y="441706"/>
                </a:lnTo>
                <a:close/>
              </a:path>
              <a:path w="1845945" h="557529">
                <a:moveTo>
                  <a:pt x="1320742" y="370840"/>
                </a:moveTo>
                <a:lnTo>
                  <a:pt x="486536" y="370840"/>
                </a:lnTo>
                <a:lnTo>
                  <a:pt x="519175" y="370967"/>
                </a:lnTo>
                <a:lnTo>
                  <a:pt x="552831" y="371475"/>
                </a:lnTo>
                <a:lnTo>
                  <a:pt x="623061" y="373253"/>
                </a:lnTo>
                <a:lnTo>
                  <a:pt x="809497" y="379984"/>
                </a:lnTo>
                <a:lnTo>
                  <a:pt x="998855" y="385318"/>
                </a:lnTo>
                <a:lnTo>
                  <a:pt x="1072133" y="385825"/>
                </a:lnTo>
                <a:lnTo>
                  <a:pt x="1107820" y="385572"/>
                </a:lnTo>
                <a:lnTo>
                  <a:pt x="1142619" y="384937"/>
                </a:lnTo>
                <a:lnTo>
                  <a:pt x="1209294" y="382143"/>
                </a:lnTo>
                <a:lnTo>
                  <a:pt x="1271523" y="377317"/>
                </a:lnTo>
                <a:lnTo>
                  <a:pt x="1300607" y="373888"/>
                </a:lnTo>
                <a:lnTo>
                  <a:pt x="1320742" y="370840"/>
                </a:lnTo>
                <a:close/>
              </a:path>
              <a:path w="1845945" h="557529">
                <a:moveTo>
                  <a:pt x="1812162" y="0"/>
                </a:moveTo>
                <a:lnTo>
                  <a:pt x="1776857" y="28193"/>
                </a:lnTo>
                <a:lnTo>
                  <a:pt x="1713610" y="87630"/>
                </a:lnTo>
                <a:lnTo>
                  <a:pt x="1689354" y="110362"/>
                </a:lnTo>
                <a:lnTo>
                  <a:pt x="1635633" y="157606"/>
                </a:lnTo>
                <a:lnTo>
                  <a:pt x="1574292" y="204343"/>
                </a:lnTo>
                <a:lnTo>
                  <a:pt x="1540763" y="226441"/>
                </a:lnTo>
                <a:lnTo>
                  <a:pt x="1505331" y="247142"/>
                </a:lnTo>
                <a:lnTo>
                  <a:pt x="1467738" y="265938"/>
                </a:lnTo>
                <a:lnTo>
                  <a:pt x="1427733" y="282829"/>
                </a:lnTo>
                <a:lnTo>
                  <a:pt x="1385823" y="297053"/>
                </a:lnTo>
                <a:lnTo>
                  <a:pt x="1341246" y="308356"/>
                </a:lnTo>
                <a:lnTo>
                  <a:pt x="1292097" y="316611"/>
                </a:lnTo>
                <a:lnTo>
                  <a:pt x="1235836" y="322325"/>
                </a:lnTo>
                <a:lnTo>
                  <a:pt x="1173607" y="326009"/>
                </a:lnTo>
                <a:lnTo>
                  <a:pt x="1106678" y="327660"/>
                </a:lnTo>
                <a:lnTo>
                  <a:pt x="1071753" y="327913"/>
                </a:lnTo>
                <a:lnTo>
                  <a:pt x="1470790" y="327913"/>
                </a:lnTo>
                <a:lnTo>
                  <a:pt x="1513839" y="308101"/>
                </a:lnTo>
                <a:lnTo>
                  <a:pt x="1553209" y="286385"/>
                </a:lnTo>
                <a:lnTo>
                  <a:pt x="1608582" y="251079"/>
                </a:lnTo>
                <a:lnTo>
                  <a:pt x="1642109" y="226441"/>
                </a:lnTo>
                <a:lnTo>
                  <a:pt x="1673224" y="201549"/>
                </a:lnTo>
                <a:lnTo>
                  <a:pt x="1702181" y="176784"/>
                </a:lnTo>
                <a:lnTo>
                  <a:pt x="1753488" y="129540"/>
                </a:lnTo>
                <a:lnTo>
                  <a:pt x="1775968" y="108076"/>
                </a:lnTo>
                <a:lnTo>
                  <a:pt x="1806067" y="79882"/>
                </a:lnTo>
                <a:lnTo>
                  <a:pt x="1837817" y="52831"/>
                </a:lnTo>
                <a:lnTo>
                  <a:pt x="1845436" y="47498"/>
                </a:lnTo>
                <a:lnTo>
                  <a:pt x="181216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1818132" y="5943701"/>
            <a:ext cx="2021839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Courier New"/>
                <a:cs typeface="Courier New"/>
              </a:rPr>
              <a:t>=</a:t>
            </a:r>
            <a:r>
              <a:rPr dirty="0" sz="2400" spc="-80" b="1">
                <a:latin typeface="Courier New"/>
                <a:cs typeface="Courier New"/>
              </a:rPr>
              <a:t> </a:t>
            </a:r>
            <a:r>
              <a:rPr dirty="0" sz="2400" spc="-10" b="1">
                <a:latin typeface="Courier New"/>
                <a:cs typeface="Courier New"/>
              </a:rPr>
              <a:t>malloc(…)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139560" y="3635705"/>
            <a:ext cx="187515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5" b="1" i="1">
                <a:solidFill>
                  <a:srgbClr val="7E7E7E"/>
                </a:solidFill>
                <a:latin typeface="Calibri"/>
                <a:cs typeface="Calibri"/>
              </a:rPr>
              <a:t>(with</a:t>
            </a:r>
            <a:r>
              <a:rPr dirty="0" sz="2400" spc="-95" b="1" i="1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2400" spc="-5" b="1" i="1">
                <a:solidFill>
                  <a:srgbClr val="7E7E7E"/>
                </a:solidFill>
                <a:latin typeface="Calibri"/>
                <a:cs typeface="Calibri"/>
              </a:rPr>
              <a:t>splitting)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328415" y="1464563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328415" y="2836164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328415" y="3733800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176016" y="4001515"/>
            <a:ext cx="1708150" cy="652780"/>
          </a:xfrm>
          <a:custGeom>
            <a:avLst/>
            <a:gdLst/>
            <a:ahLst/>
            <a:cxnLst/>
            <a:rect l="l" t="t" r="r" b="b"/>
            <a:pathLst>
              <a:path w="1708150" h="652779">
                <a:moveTo>
                  <a:pt x="175101" y="55758"/>
                </a:moveTo>
                <a:lnTo>
                  <a:pt x="159559" y="111571"/>
                </a:lnTo>
                <a:lnTo>
                  <a:pt x="236093" y="131444"/>
                </a:lnTo>
                <a:lnTo>
                  <a:pt x="302513" y="146557"/>
                </a:lnTo>
                <a:lnTo>
                  <a:pt x="375666" y="160654"/>
                </a:lnTo>
                <a:lnTo>
                  <a:pt x="414908" y="167131"/>
                </a:lnTo>
                <a:lnTo>
                  <a:pt x="455930" y="172973"/>
                </a:lnTo>
                <a:lnTo>
                  <a:pt x="500887" y="177926"/>
                </a:lnTo>
                <a:lnTo>
                  <a:pt x="549909" y="181355"/>
                </a:lnTo>
                <a:lnTo>
                  <a:pt x="629919" y="184530"/>
                </a:lnTo>
                <a:lnTo>
                  <a:pt x="835913" y="187705"/>
                </a:lnTo>
                <a:lnTo>
                  <a:pt x="957325" y="190499"/>
                </a:lnTo>
                <a:lnTo>
                  <a:pt x="1016761" y="193166"/>
                </a:lnTo>
                <a:lnTo>
                  <a:pt x="1074800" y="196849"/>
                </a:lnTo>
                <a:lnTo>
                  <a:pt x="1130172" y="202056"/>
                </a:lnTo>
                <a:lnTo>
                  <a:pt x="1182496" y="208914"/>
                </a:lnTo>
                <a:lnTo>
                  <a:pt x="1230883" y="217677"/>
                </a:lnTo>
                <a:lnTo>
                  <a:pt x="1274571" y="228345"/>
                </a:lnTo>
                <a:lnTo>
                  <a:pt x="1312545" y="241172"/>
                </a:lnTo>
                <a:lnTo>
                  <a:pt x="1362963" y="266445"/>
                </a:lnTo>
                <a:lnTo>
                  <a:pt x="1409192" y="299592"/>
                </a:lnTo>
                <a:lnTo>
                  <a:pt x="1464056" y="352678"/>
                </a:lnTo>
                <a:lnTo>
                  <a:pt x="1489074" y="382396"/>
                </a:lnTo>
                <a:lnTo>
                  <a:pt x="1512530" y="413130"/>
                </a:lnTo>
                <a:lnTo>
                  <a:pt x="1534159" y="444499"/>
                </a:lnTo>
                <a:lnTo>
                  <a:pt x="1573148" y="506856"/>
                </a:lnTo>
                <a:lnTo>
                  <a:pt x="1598930" y="551052"/>
                </a:lnTo>
                <a:lnTo>
                  <a:pt x="1614678" y="578738"/>
                </a:lnTo>
                <a:lnTo>
                  <a:pt x="1636395" y="615187"/>
                </a:lnTo>
                <a:lnTo>
                  <a:pt x="1643380" y="626109"/>
                </a:lnTo>
                <a:lnTo>
                  <a:pt x="1650364" y="636269"/>
                </a:lnTo>
                <a:lnTo>
                  <a:pt x="1657222" y="645667"/>
                </a:lnTo>
                <a:lnTo>
                  <a:pt x="1663064" y="652779"/>
                </a:lnTo>
                <a:lnTo>
                  <a:pt x="1708022" y="616203"/>
                </a:lnTo>
                <a:lnTo>
                  <a:pt x="1702181" y="609091"/>
                </a:lnTo>
                <a:lnTo>
                  <a:pt x="1696973" y="601852"/>
                </a:lnTo>
                <a:lnTo>
                  <a:pt x="1671955" y="561847"/>
                </a:lnTo>
                <a:lnTo>
                  <a:pt x="1649221" y="522477"/>
                </a:lnTo>
                <a:lnTo>
                  <a:pt x="1640967" y="507872"/>
                </a:lnTo>
                <a:lnTo>
                  <a:pt x="1623186" y="477646"/>
                </a:lnTo>
                <a:lnTo>
                  <a:pt x="1582839" y="413003"/>
                </a:lnTo>
                <a:lnTo>
                  <a:pt x="1559941" y="380110"/>
                </a:lnTo>
                <a:lnTo>
                  <a:pt x="1535175" y="347344"/>
                </a:lnTo>
                <a:lnTo>
                  <a:pt x="1508379" y="315467"/>
                </a:lnTo>
                <a:lnTo>
                  <a:pt x="1479042" y="284860"/>
                </a:lnTo>
                <a:lnTo>
                  <a:pt x="1447037" y="255777"/>
                </a:lnTo>
                <a:lnTo>
                  <a:pt x="1412874" y="229742"/>
                </a:lnTo>
                <a:lnTo>
                  <a:pt x="1375536" y="206882"/>
                </a:lnTo>
                <a:lnTo>
                  <a:pt x="1335658" y="188086"/>
                </a:lnTo>
                <a:lnTo>
                  <a:pt x="1291717" y="173100"/>
                </a:lnTo>
                <a:lnTo>
                  <a:pt x="1243710" y="161162"/>
                </a:lnTo>
                <a:lnTo>
                  <a:pt x="1191895" y="151764"/>
                </a:lnTo>
                <a:lnTo>
                  <a:pt x="1137158" y="144525"/>
                </a:lnTo>
                <a:lnTo>
                  <a:pt x="1079626" y="139191"/>
                </a:lnTo>
                <a:lnTo>
                  <a:pt x="1020571" y="135381"/>
                </a:lnTo>
                <a:lnTo>
                  <a:pt x="959866" y="132587"/>
                </a:lnTo>
                <a:lnTo>
                  <a:pt x="837057" y="129793"/>
                </a:lnTo>
                <a:lnTo>
                  <a:pt x="631317" y="126618"/>
                </a:lnTo>
                <a:lnTo>
                  <a:pt x="552704" y="123570"/>
                </a:lnTo>
                <a:lnTo>
                  <a:pt x="505332" y="120141"/>
                </a:lnTo>
                <a:lnTo>
                  <a:pt x="462914" y="115442"/>
                </a:lnTo>
                <a:lnTo>
                  <a:pt x="423163" y="109727"/>
                </a:lnTo>
                <a:lnTo>
                  <a:pt x="385191" y="103504"/>
                </a:lnTo>
                <a:lnTo>
                  <a:pt x="314070" y="89788"/>
                </a:lnTo>
                <a:lnTo>
                  <a:pt x="249300" y="75056"/>
                </a:lnTo>
                <a:lnTo>
                  <a:pt x="190626" y="60070"/>
                </a:lnTo>
                <a:lnTo>
                  <a:pt x="175101" y="55758"/>
                </a:lnTo>
                <a:close/>
              </a:path>
              <a:path w="1708150" h="652779">
                <a:moveTo>
                  <a:pt x="190626" y="0"/>
                </a:moveTo>
                <a:lnTo>
                  <a:pt x="0" y="37083"/>
                </a:lnTo>
                <a:lnTo>
                  <a:pt x="144018" y="167385"/>
                </a:lnTo>
                <a:lnTo>
                  <a:pt x="159559" y="111571"/>
                </a:lnTo>
                <a:lnTo>
                  <a:pt x="131698" y="103885"/>
                </a:lnTo>
                <a:lnTo>
                  <a:pt x="147193" y="48005"/>
                </a:lnTo>
                <a:lnTo>
                  <a:pt x="177259" y="48005"/>
                </a:lnTo>
                <a:lnTo>
                  <a:pt x="190626" y="0"/>
                </a:lnTo>
                <a:close/>
              </a:path>
              <a:path w="1708150" h="652779">
                <a:moveTo>
                  <a:pt x="147193" y="48005"/>
                </a:moveTo>
                <a:lnTo>
                  <a:pt x="131698" y="103885"/>
                </a:lnTo>
                <a:lnTo>
                  <a:pt x="159559" y="111571"/>
                </a:lnTo>
                <a:lnTo>
                  <a:pt x="175101" y="55758"/>
                </a:lnTo>
                <a:lnTo>
                  <a:pt x="147193" y="48005"/>
                </a:lnTo>
                <a:close/>
              </a:path>
              <a:path w="1708150" h="652779">
                <a:moveTo>
                  <a:pt x="177259" y="48005"/>
                </a:moveTo>
                <a:lnTo>
                  <a:pt x="147193" y="48005"/>
                </a:lnTo>
                <a:lnTo>
                  <a:pt x="175101" y="55758"/>
                </a:lnTo>
                <a:lnTo>
                  <a:pt x="177259" y="4800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328415" y="5105400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010789" y="4800600"/>
            <a:ext cx="1842135" cy="559435"/>
          </a:xfrm>
          <a:custGeom>
            <a:avLst/>
            <a:gdLst/>
            <a:ahLst/>
            <a:cxnLst/>
            <a:rect l="l" t="t" r="r" b="b"/>
            <a:pathLst>
              <a:path w="1842135" h="559435">
                <a:moveTo>
                  <a:pt x="1035176" y="239902"/>
                </a:moveTo>
                <a:lnTo>
                  <a:pt x="962406" y="239902"/>
                </a:lnTo>
                <a:lnTo>
                  <a:pt x="890015" y="240156"/>
                </a:lnTo>
                <a:lnTo>
                  <a:pt x="750062" y="242569"/>
                </a:lnTo>
                <a:lnTo>
                  <a:pt x="684022" y="245363"/>
                </a:lnTo>
                <a:lnTo>
                  <a:pt x="621791" y="249555"/>
                </a:lnTo>
                <a:lnTo>
                  <a:pt x="564134" y="255650"/>
                </a:lnTo>
                <a:lnTo>
                  <a:pt x="511937" y="263779"/>
                </a:lnTo>
                <a:lnTo>
                  <a:pt x="463550" y="274319"/>
                </a:lnTo>
                <a:lnTo>
                  <a:pt x="417830" y="287019"/>
                </a:lnTo>
                <a:lnTo>
                  <a:pt x="374141" y="301751"/>
                </a:lnTo>
                <a:lnTo>
                  <a:pt x="332486" y="317754"/>
                </a:lnTo>
                <a:lnTo>
                  <a:pt x="293115" y="335152"/>
                </a:lnTo>
                <a:lnTo>
                  <a:pt x="255650" y="353313"/>
                </a:lnTo>
                <a:lnTo>
                  <a:pt x="220344" y="372110"/>
                </a:lnTo>
                <a:lnTo>
                  <a:pt x="156083" y="409701"/>
                </a:lnTo>
                <a:lnTo>
                  <a:pt x="100456" y="445262"/>
                </a:lnTo>
                <a:lnTo>
                  <a:pt x="53593" y="475996"/>
                </a:lnTo>
                <a:lnTo>
                  <a:pt x="33400" y="488822"/>
                </a:lnTo>
                <a:lnTo>
                  <a:pt x="24384" y="494284"/>
                </a:lnTo>
                <a:lnTo>
                  <a:pt x="8128" y="503428"/>
                </a:lnTo>
                <a:lnTo>
                  <a:pt x="0" y="507491"/>
                </a:lnTo>
                <a:lnTo>
                  <a:pt x="25654" y="559308"/>
                </a:lnTo>
                <a:lnTo>
                  <a:pt x="63373" y="538353"/>
                </a:lnTo>
                <a:lnTo>
                  <a:pt x="132206" y="493649"/>
                </a:lnTo>
                <a:lnTo>
                  <a:pt x="158750" y="476503"/>
                </a:lnTo>
                <a:lnTo>
                  <a:pt x="217043" y="440563"/>
                </a:lnTo>
                <a:lnTo>
                  <a:pt x="282828" y="404494"/>
                </a:lnTo>
                <a:lnTo>
                  <a:pt x="318388" y="387223"/>
                </a:lnTo>
                <a:lnTo>
                  <a:pt x="355726" y="370839"/>
                </a:lnTo>
                <a:lnTo>
                  <a:pt x="394970" y="355726"/>
                </a:lnTo>
                <a:lnTo>
                  <a:pt x="436118" y="342011"/>
                </a:lnTo>
                <a:lnTo>
                  <a:pt x="479044" y="330073"/>
                </a:lnTo>
                <a:lnTo>
                  <a:pt x="523366" y="320548"/>
                </a:lnTo>
                <a:lnTo>
                  <a:pt x="572135" y="313055"/>
                </a:lnTo>
                <a:lnTo>
                  <a:pt x="627252" y="307213"/>
                </a:lnTo>
                <a:lnTo>
                  <a:pt x="687577" y="303149"/>
                </a:lnTo>
                <a:lnTo>
                  <a:pt x="820165" y="298831"/>
                </a:lnTo>
                <a:lnTo>
                  <a:pt x="1131189" y="297814"/>
                </a:lnTo>
                <a:lnTo>
                  <a:pt x="1213485" y="297306"/>
                </a:lnTo>
                <a:lnTo>
                  <a:pt x="1314069" y="295020"/>
                </a:lnTo>
                <a:lnTo>
                  <a:pt x="1376807" y="291973"/>
                </a:lnTo>
                <a:lnTo>
                  <a:pt x="1434846" y="287527"/>
                </a:lnTo>
                <a:lnTo>
                  <a:pt x="1487805" y="281305"/>
                </a:lnTo>
                <a:lnTo>
                  <a:pt x="1534540" y="272923"/>
                </a:lnTo>
                <a:lnTo>
                  <a:pt x="1575943" y="262127"/>
                </a:lnTo>
                <a:lnTo>
                  <a:pt x="1613281" y="249047"/>
                </a:lnTo>
                <a:lnTo>
                  <a:pt x="1634092" y="240030"/>
                </a:lnTo>
                <a:lnTo>
                  <a:pt x="1107439" y="240030"/>
                </a:lnTo>
                <a:lnTo>
                  <a:pt x="1035176" y="239902"/>
                </a:lnTo>
                <a:close/>
              </a:path>
              <a:path w="1842135" h="559435">
                <a:moveTo>
                  <a:pt x="1131189" y="297814"/>
                </a:moveTo>
                <a:lnTo>
                  <a:pt x="1035176" y="297814"/>
                </a:lnTo>
                <a:lnTo>
                  <a:pt x="1107439" y="297942"/>
                </a:lnTo>
                <a:lnTo>
                  <a:pt x="1131189" y="297814"/>
                </a:lnTo>
                <a:close/>
              </a:path>
              <a:path w="1842135" h="559435">
                <a:moveTo>
                  <a:pt x="1709612" y="116653"/>
                </a:moveTo>
                <a:lnTo>
                  <a:pt x="1679448" y="144780"/>
                </a:lnTo>
                <a:lnTo>
                  <a:pt x="1647063" y="167767"/>
                </a:lnTo>
                <a:lnTo>
                  <a:pt x="1607693" y="188468"/>
                </a:lnTo>
                <a:lnTo>
                  <a:pt x="1560195" y="206375"/>
                </a:lnTo>
                <a:lnTo>
                  <a:pt x="1523238" y="216154"/>
                </a:lnTo>
                <a:lnTo>
                  <a:pt x="1480185" y="223900"/>
                </a:lnTo>
                <a:lnTo>
                  <a:pt x="1430020" y="229869"/>
                </a:lnTo>
                <a:lnTo>
                  <a:pt x="1373759" y="234187"/>
                </a:lnTo>
                <a:lnTo>
                  <a:pt x="1312418" y="237108"/>
                </a:lnTo>
                <a:lnTo>
                  <a:pt x="1212977" y="239394"/>
                </a:lnTo>
                <a:lnTo>
                  <a:pt x="1107439" y="240030"/>
                </a:lnTo>
                <a:lnTo>
                  <a:pt x="1634092" y="240030"/>
                </a:lnTo>
                <a:lnTo>
                  <a:pt x="1676273" y="217677"/>
                </a:lnTo>
                <a:lnTo>
                  <a:pt x="1715008" y="190500"/>
                </a:lnTo>
                <a:lnTo>
                  <a:pt x="1746885" y="161798"/>
                </a:lnTo>
                <a:lnTo>
                  <a:pt x="1754376" y="152910"/>
                </a:lnTo>
                <a:lnTo>
                  <a:pt x="1709612" y="116653"/>
                </a:lnTo>
                <a:close/>
              </a:path>
              <a:path w="1842135" h="559435">
                <a:moveTo>
                  <a:pt x="1820931" y="93980"/>
                </a:moveTo>
                <a:lnTo>
                  <a:pt x="1728343" y="93980"/>
                </a:lnTo>
                <a:lnTo>
                  <a:pt x="1772793" y="131063"/>
                </a:lnTo>
                <a:lnTo>
                  <a:pt x="1754376" y="152910"/>
                </a:lnTo>
                <a:lnTo>
                  <a:pt x="1799844" y="189737"/>
                </a:lnTo>
                <a:lnTo>
                  <a:pt x="1820931" y="93980"/>
                </a:lnTo>
                <a:close/>
              </a:path>
              <a:path w="1842135" h="559435">
                <a:moveTo>
                  <a:pt x="1728343" y="93980"/>
                </a:moveTo>
                <a:lnTo>
                  <a:pt x="1709612" y="116653"/>
                </a:lnTo>
                <a:lnTo>
                  <a:pt x="1754376" y="152910"/>
                </a:lnTo>
                <a:lnTo>
                  <a:pt x="1772793" y="131063"/>
                </a:lnTo>
                <a:lnTo>
                  <a:pt x="1728343" y="93980"/>
                </a:lnTo>
                <a:close/>
              </a:path>
              <a:path w="1842135" h="559435">
                <a:moveTo>
                  <a:pt x="1841627" y="0"/>
                </a:moveTo>
                <a:lnTo>
                  <a:pt x="1664843" y="80391"/>
                </a:lnTo>
                <a:lnTo>
                  <a:pt x="1709612" y="116653"/>
                </a:lnTo>
                <a:lnTo>
                  <a:pt x="1728343" y="93980"/>
                </a:lnTo>
                <a:lnTo>
                  <a:pt x="1820931" y="93980"/>
                </a:lnTo>
                <a:lnTo>
                  <a:pt x="1841627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6323457" y="1084833"/>
            <a:ext cx="178625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7E7E7E"/>
                </a:solidFill>
                <a:latin typeface="Calibri"/>
                <a:cs typeface="Calibri"/>
              </a:rPr>
              <a:t>conceptual</a:t>
            </a:r>
            <a:r>
              <a:rPr dirty="0" sz="1800" spc="-5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7E7E7E"/>
                </a:solidFill>
                <a:latin typeface="Calibri"/>
                <a:cs typeface="Calibri"/>
              </a:rPr>
              <a:t>graphic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52" name="object 5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9740" y="430148"/>
            <a:ext cx="580771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Freeing </a:t>
            </a:r>
            <a:r>
              <a:rPr dirty="0" spc="-5"/>
              <a:t>With </a:t>
            </a:r>
            <a:r>
              <a:rPr dirty="0"/>
              <a:t>Explicit Free</a:t>
            </a:r>
            <a:r>
              <a:rPr dirty="0" spc="-85"/>
              <a:t> </a:t>
            </a:r>
            <a:r>
              <a:rPr dirty="0"/>
              <a:t>Lists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07923" y="1215593"/>
            <a:ext cx="7960995" cy="4648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ts val="2810"/>
              </a:lnSpc>
              <a:spcBef>
                <a:spcPts val="10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Insertion policy</a:t>
            </a:r>
            <a:r>
              <a:rPr dirty="0" sz="2400" spc="-5" b="1">
                <a:solidFill>
                  <a:srgbClr val="C00000"/>
                </a:solidFill>
                <a:latin typeface="Calibri"/>
                <a:cs typeface="Calibri"/>
              </a:rPr>
              <a:t>: </a:t>
            </a:r>
            <a:r>
              <a:rPr dirty="0" sz="2400" spc="-5" b="1">
                <a:latin typeface="Calibri"/>
                <a:cs typeface="Calibri"/>
              </a:rPr>
              <a:t>Where </a:t>
            </a:r>
            <a:r>
              <a:rPr dirty="0" sz="2400" b="1">
                <a:latin typeface="Calibri"/>
                <a:cs typeface="Calibri"/>
              </a:rPr>
              <a:t>in </a:t>
            </a:r>
            <a:r>
              <a:rPr dirty="0" sz="2400" spc="-5" b="1">
                <a:latin typeface="Calibri"/>
                <a:cs typeface="Calibri"/>
              </a:rPr>
              <a:t>the free </a:t>
            </a:r>
            <a:r>
              <a:rPr dirty="0" sz="2400" b="1">
                <a:latin typeface="Calibri"/>
                <a:cs typeface="Calibri"/>
              </a:rPr>
              <a:t>list do you </a:t>
            </a:r>
            <a:r>
              <a:rPr dirty="0" sz="2400" spc="-5" b="1">
                <a:latin typeface="Calibri"/>
                <a:cs typeface="Calibri"/>
              </a:rPr>
              <a:t>put </a:t>
            </a:r>
            <a:r>
              <a:rPr dirty="0" sz="2400" b="1">
                <a:latin typeface="Calibri"/>
                <a:cs typeface="Calibri"/>
              </a:rPr>
              <a:t>a</a:t>
            </a:r>
            <a:r>
              <a:rPr dirty="0" sz="2400" spc="-6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newly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ts val="2810"/>
              </a:lnSpc>
            </a:pPr>
            <a:r>
              <a:rPr dirty="0" sz="2400" spc="-5" b="1">
                <a:latin typeface="Calibri"/>
                <a:cs typeface="Calibri"/>
              </a:rPr>
              <a:t>freed</a:t>
            </a:r>
            <a:r>
              <a:rPr dirty="0" sz="2400" spc="-6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block?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990000"/>
              </a:buClr>
              <a:buSzPct val="60416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b="1">
                <a:latin typeface="Calibri"/>
                <a:cs typeface="Calibri"/>
              </a:rPr>
              <a:t>LIFO </a:t>
            </a:r>
            <a:r>
              <a:rPr dirty="0" sz="2400" spc="-5" b="1">
                <a:latin typeface="Calibri"/>
                <a:cs typeface="Calibri"/>
              </a:rPr>
              <a:t>(last-in-first-out)</a:t>
            </a:r>
            <a:r>
              <a:rPr dirty="0" sz="2400" spc="-4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policy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56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Insert freed </a:t>
            </a:r>
            <a:r>
              <a:rPr dirty="0" sz="2000">
                <a:latin typeface="Calibri"/>
                <a:cs typeface="Calibri"/>
              </a:rPr>
              <a:t>block </a:t>
            </a:r>
            <a:r>
              <a:rPr dirty="0" sz="2000" spc="-5">
                <a:latin typeface="Calibri"/>
                <a:cs typeface="Calibri"/>
              </a:rPr>
              <a:t>at </a:t>
            </a:r>
            <a:r>
              <a:rPr dirty="0" sz="2000">
                <a:latin typeface="Calibri"/>
                <a:cs typeface="Calibri"/>
              </a:rPr>
              <a:t>the beginning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>
                <a:latin typeface="Calibri"/>
                <a:cs typeface="Calibri"/>
              </a:rPr>
              <a:t>the free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list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65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 b="1" i="1">
                <a:solidFill>
                  <a:srgbClr val="C00000"/>
                </a:solidFill>
                <a:latin typeface="Calibri"/>
                <a:cs typeface="Calibri"/>
              </a:rPr>
              <a:t>Pro: </a:t>
            </a:r>
            <a:r>
              <a:rPr dirty="0" sz="2000" spc="-5">
                <a:latin typeface="Calibri"/>
                <a:cs typeface="Calibri"/>
              </a:rPr>
              <a:t>simple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5">
                <a:latin typeface="Calibri"/>
                <a:cs typeface="Calibri"/>
              </a:rPr>
              <a:t>constant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time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64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b="1" i="1">
                <a:solidFill>
                  <a:srgbClr val="C00000"/>
                </a:solidFill>
                <a:latin typeface="Calibri"/>
                <a:cs typeface="Calibri"/>
              </a:rPr>
              <a:t>Con: </a:t>
            </a:r>
            <a:r>
              <a:rPr dirty="0" sz="2000" spc="-5">
                <a:latin typeface="Calibri"/>
                <a:cs typeface="Calibri"/>
              </a:rPr>
              <a:t>studies suggest fragmentation </a:t>
            </a:r>
            <a:r>
              <a:rPr dirty="0" sz="2000">
                <a:latin typeface="Calibri"/>
                <a:cs typeface="Calibri"/>
              </a:rPr>
              <a:t>is </a:t>
            </a:r>
            <a:r>
              <a:rPr dirty="0" sz="2000" spc="-5">
                <a:latin typeface="Calibri"/>
                <a:cs typeface="Calibri"/>
              </a:rPr>
              <a:t>worse </a:t>
            </a:r>
            <a:r>
              <a:rPr dirty="0" sz="2000">
                <a:latin typeface="Calibri"/>
                <a:cs typeface="Calibri"/>
              </a:rPr>
              <a:t>than address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ordered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990000"/>
              </a:buClr>
              <a:buFont typeface="Wingdings"/>
              <a:buChar char=""/>
            </a:pP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990000"/>
              </a:buClr>
              <a:buSzPct val="60416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>
                <a:latin typeface="Calibri"/>
                <a:cs typeface="Calibri"/>
              </a:rPr>
              <a:t>Address-ordered</a:t>
            </a:r>
            <a:r>
              <a:rPr dirty="0" sz="2400" spc="-2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policy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57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Insert freed </a:t>
            </a:r>
            <a:r>
              <a:rPr dirty="0" sz="2000">
                <a:latin typeface="Calibri"/>
                <a:cs typeface="Calibri"/>
              </a:rPr>
              <a:t>blocks </a:t>
            </a:r>
            <a:r>
              <a:rPr dirty="0" sz="2000" spc="-5">
                <a:latin typeface="Calibri"/>
                <a:cs typeface="Calibri"/>
              </a:rPr>
              <a:t>so </a:t>
            </a:r>
            <a:r>
              <a:rPr dirty="0" sz="2000">
                <a:latin typeface="Calibri"/>
                <a:cs typeface="Calibri"/>
              </a:rPr>
              <a:t>that </a:t>
            </a:r>
            <a:r>
              <a:rPr dirty="0" sz="2000" spc="-5">
                <a:latin typeface="Calibri"/>
                <a:cs typeface="Calibri"/>
              </a:rPr>
              <a:t>free list blocks are always </a:t>
            </a:r>
            <a:r>
              <a:rPr dirty="0" sz="2000">
                <a:latin typeface="Calibri"/>
                <a:cs typeface="Calibri"/>
              </a:rPr>
              <a:t>in address</a:t>
            </a:r>
            <a:r>
              <a:rPr dirty="0" sz="2000" spc="1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order:</a:t>
            </a:r>
            <a:endParaRPr sz="2000">
              <a:latin typeface="Calibri"/>
              <a:cs typeface="Calibri"/>
            </a:endParaRPr>
          </a:p>
          <a:p>
            <a:pPr marL="1371600">
              <a:lnSpc>
                <a:spcPct val="100000"/>
              </a:lnSpc>
              <a:spcBef>
                <a:spcPts val="165"/>
              </a:spcBef>
            </a:pPr>
            <a:r>
              <a:rPr dirty="0" sz="2000" spc="-5" i="1">
                <a:latin typeface="Calibri"/>
                <a:cs typeface="Calibri"/>
              </a:rPr>
              <a:t>addr(prev) </a:t>
            </a:r>
            <a:r>
              <a:rPr dirty="0" sz="2000" i="1">
                <a:latin typeface="Calibri"/>
                <a:cs typeface="Calibri"/>
              </a:rPr>
              <a:t>&lt; </a:t>
            </a:r>
            <a:r>
              <a:rPr dirty="0" sz="2000" spc="-5" i="1">
                <a:latin typeface="Calibri"/>
                <a:cs typeface="Calibri"/>
              </a:rPr>
              <a:t>addr(curr) </a:t>
            </a:r>
            <a:r>
              <a:rPr dirty="0" sz="2000" i="1">
                <a:latin typeface="Calibri"/>
                <a:cs typeface="Calibri"/>
              </a:rPr>
              <a:t>&lt;</a:t>
            </a:r>
            <a:r>
              <a:rPr dirty="0" sz="2000" spc="-50" i="1">
                <a:latin typeface="Calibri"/>
                <a:cs typeface="Calibri"/>
              </a:rPr>
              <a:t> </a:t>
            </a:r>
            <a:r>
              <a:rPr dirty="0" sz="2000" i="1">
                <a:latin typeface="Calibri"/>
                <a:cs typeface="Calibri"/>
              </a:rPr>
              <a:t>addr(next)</a:t>
            </a:r>
            <a:endParaRPr sz="2000">
              <a:latin typeface="Calibri"/>
              <a:cs typeface="Calibri"/>
            </a:endParaRPr>
          </a:p>
          <a:p>
            <a:pPr lvl="1" marL="812800" indent="-342900">
              <a:lnSpc>
                <a:spcPct val="100000"/>
              </a:lnSpc>
              <a:spcBef>
                <a:spcPts val="64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dirty="0" sz="2000" b="1" i="1">
                <a:solidFill>
                  <a:srgbClr val="C00000"/>
                </a:solidFill>
                <a:latin typeface="Calibri"/>
                <a:cs typeface="Calibri"/>
              </a:rPr>
              <a:t>Con: </a:t>
            </a:r>
            <a:r>
              <a:rPr dirty="0" sz="2000">
                <a:latin typeface="Calibri"/>
                <a:cs typeface="Calibri"/>
              </a:rPr>
              <a:t>requires</a:t>
            </a:r>
            <a:r>
              <a:rPr dirty="0" sz="2000" spc="-9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search</a:t>
            </a:r>
            <a:endParaRPr sz="2000">
              <a:latin typeface="Calibri"/>
              <a:cs typeface="Calibri"/>
            </a:endParaRPr>
          </a:p>
          <a:p>
            <a:pPr lvl="1" marL="812800" indent="-342900">
              <a:lnSpc>
                <a:spcPct val="100000"/>
              </a:lnSpc>
              <a:spcBef>
                <a:spcPts val="64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dirty="0" sz="2000" spc="-5" b="1" i="1">
                <a:solidFill>
                  <a:srgbClr val="C00000"/>
                </a:solidFill>
                <a:latin typeface="Calibri"/>
                <a:cs typeface="Calibri"/>
              </a:rPr>
              <a:t>Pro: </a:t>
            </a:r>
            <a:r>
              <a:rPr dirty="0" sz="2000" spc="-5">
                <a:latin typeface="Calibri"/>
                <a:cs typeface="Calibri"/>
              </a:rPr>
              <a:t>studies suggest fragmentation </a:t>
            </a:r>
            <a:r>
              <a:rPr dirty="0" sz="2000">
                <a:latin typeface="Calibri"/>
                <a:cs typeface="Calibri"/>
              </a:rPr>
              <a:t>is lower than </a:t>
            </a:r>
            <a:r>
              <a:rPr dirty="0" sz="2000" spc="-5">
                <a:latin typeface="Calibri"/>
                <a:cs typeface="Calibri"/>
              </a:rPr>
              <a:t>LIFO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2524" y="4424171"/>
            <a:ext cx="8152130" cy="1748155"/>
          </a:xfrm>
          <a:custGeom>
            <a:avLst/>
            <a:gdLst/>
            <a:ahLst/>
            <a:cxnLst/>
            <a:rect l="l" t="t" r="r" b="b"/>
            <a:pathLst>
              <a:path w="8152130" h="1748154">
                <a:moveTo>
                  <a:pt x="0" y="1748027"/>
                </a:moveTo>
                <a:lnTo>
                  <a:pt x="8151876" y="1748027"/>
                </a:lnTo>
                <a:lnTo>
                  <a:pt x="8151876" y="0"/>
                </a:lnTo>
                <a:lnTo>
                  <a:pt x="0" y="0"/>
                </a:lnTo>
                <a:lnTo>
                  <a:pt x="0" y="1748027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82524" y="1452372"/>
            <a:ext cx="8152130" cy="2036445"/>
          </a:xfrm>
          <a:custGeom>
            <a:avLst/>
            <a:gdLst/>
            <a:ahLst/>
            <a:cxnLst/>
            <a:rect l="l" t="t" r="r" b="b"/>
            <a:pathLst>
              <a:path w="8152130" h="2036445">
                <a:moveTo>
                  <a:pt x="0" y="2036064"/>
                </a:moveTo>
                <a:lnTo>
                  <a:pt x="8151876" y="2036064"/>
                </a:lnTo>
                <a:lnTo>
                  <a:pt x="8151876" y="0"/>
                </a:lnTo>
                <a:lnTo>
                  <a:pt x="0" y="0"/>
                </a:lnTo>
                <a:lnTo>
                  <a:pt x="0" y="203606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997452" y="2616707"/>
            <a:ext cx="1219200" cy="457200"/>
          </a:xfrm>
          <a:custGeom>
            <a:avLst/>
            <a:gdLst/>
            <a:ahLst/>
            <a:cxnLst/>
            <a:rect l="l" t="t" r="r" b="b"/>
            <a:pathLst>
              <a:path w="1219200" h="457200">
                <a:moveTo>
                  <a:pt x="0" y="457200"/>
                </a:moveTo>
                <a:lnTo>
                  <a:pt x="1219200" y="457200"/>
                </a:lnTo>
                <a:lnTo>
                  <a:pt x="12192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F6F5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997452" y="2616707"/>
            <a:ext cx="1219200" cy="457200"/>
          </a:xfrm>
          <a:custGeom>
            <a:avLst/>
            <a:gdLst/>
            <a:ahLst/>
            <a:cxnLst/>
            <a:rect l="l" t="t" r="r" b="b"/>
            <a:pathLst>
              <a:path w="1219200" h="457200">
                <a:moveTo>
                  <a:pt x="0" y="457200"/>
                </a:moveTo>
                <a:lnTo>
                  <a:pt x="1219200" y="457200"/>
                </a:lnTo>
                <a:lnTo>
                  <a:pt x="12192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465833" y="2448432"/>
            <a:ext cx="5872480" cy="424815"/>
          </a:xfrm>
          <a:custGeom>
            <a:avLst/>
            <a:gdLst/>
            <a:ahLst/>
            <a:cxnLst/>
            <a:rect l="l" t="t" r="r" b="b"/>
            <a:pathLst>
              <a:path w="5872480" h="424814">
                <a:moveTo>
                  <a:pt x="2560701" y="0"/>
                </a:moveTo>
                <a:lnTo>
                  <a:pt x="2289555" y="507"/>
                </a:lnTo>
                <a:lnTo>
                  <a:pt x="1551559" y="10921"/>
                </a:lnTo>
                <a:lnTo>
                  <a:pt x="1249680" y="21336"/>
                </a:lnTo>
                <a:lnTo>
                  <a:pt x="1082167" y="30352"/>
                </a:lnTo>
                <a:lnTo>
                  <a:pt x="1007998" y="35940"/>
                </a:lnTo>
                <a:lnTo>
                  <a:pt x="937895" y="42290"/>
                </a:lnTo>
                <a:lnTo>
                  <a:pt x="839978" y="53720"/>
                </a:lnTo>
                <a:lnTo>
                  <a:pt x="750189" y="66928"/>
                </a:lnTo>
                <a:lnTo>
                  <a:pt x="668401" y="81914"/>
                </a:lnTo>
                <a:lnTo>
                  <a:pt x="617728" y="92582"/>
                </a:lnTo>
                <a:lnTo>
                  <a:pt x="570357" y="104012"/>
                </a:lnTo>
                <a:lnTo>
                  <a:pt x="525779" y="115824"/>
                </a:lnTo>
                <a:lnTo>
                  <a:pt x="484251" y="128142"/>
                </a:lnTo>
                <a:lnTo>
                  <a:pt x="445008" y="140842"/>
                </a:lnTo>
                <a:lnTo>
                  <a:pt x="391033" y="160527"/>
                </a:lnTo>
                <a:lnTo>
                  <a:pt x="326897" y="187451"/>
                </a:lnTo>
                <a:lnTo>
                  <a:pt x="271017" y="214629"/>
                </a:lnTo>
                <a:lnTo>
                  <a:pt x="222122" y="241680"/>
                </a:lnTo>
                <a:lnTo>
                  <a:pt x="179323" y="267715"/>
                </a:lnTo>
                <a:lnTo>
                  <a:pt x="90931" y="324865"/>
                </a:lnTo>
                <a:lnTo>
                  <a:pt x="75437" y="334263"/>
                </a:lnTo>
                <a:lnTo>
                  <a:pt x="31115" y="357758"/>
                </a:lnTo>
                <a:lnTo>
                  <a:pt x="0" y="369442"/>
                </a:lnTo>
                <a:lnTo>
                  <a:pt x="18796" y="424306"/>
                </a:lnTo>
                <a:lnTo>
                  <a:pt x="70612" y="402970"/>
                </a:lnTo>
                <a:lnTo>
                  <a:pt x="104266" y="384428"/>
                </a:lnTo>
                <a:lnTo>
                  <a:pt x="138049" y="363474"/>
                </a:lnTo>
                <a:lnTo>
                  <a:pt x="191261" y="328675"/>
                </a:lnTo>
                <a:lnTo>
                  <a:pt x="210439" y="316483"/>
                </a:lnTo>
                <a:lnTo>
                  <a:pt x="251840" y="291338"/>
                </a:lnTo>
                <a:lnTo>
                  <a:pt x="298449" y="265683"/>
                </a:lnTo>
                <a:lnTo>
                  <a:pt x="351663" y="239775"/>
                </a:lnTo>
                <a:lnTo>
                  <a:pt x="396366" y="220599"/>
                </a:lnTo>
                <a:lnTo>
                  <a:pt x="446278" y="201802"/>
                </a:lnTo>
                <a:lnTo>
                  <a:pt x="482599" y="189356"/>
                </a:lnTo>
                <a:lnTo>
                  <a:pt x="521334" y="177418"/>
                </a:lnTo>
                <a:lnTo>
                  <a:pt x="562991" y="165734"/>
                </a:lnTo>
                <a:lnTo>
                  <a:pt x="607441" y="154431"/>
                </a:lnTo>
                <a:lnTo>
                  <a:pt x="655066" y="143763"/>
                </a:lnTo>
                <a:lnTo>
                  <a:pt x="705866" y="133603"/>
                </a:lnTo>
                <a:lnTo>
                  <a:pt x="759967" y="124078"/>
                </a:lnTo>
                <a:lnTo>
                  <a:pt x="817626" y="115188"/>
                </a:lnTo>
                <a:lnTo>
                  <a:pt x="878840" y="107187"/>
                </a:lnTo>
                <a:lnTo>
                  <a:pt x="978027" y="96646"/>
                </a:lnTo>
                <a:lnTo>
                  <a:pt x="1086230" y="88137"/>
                </a:lnTo>
                <a:lnTo>
                  <a:pt x="1252473" y="79120"/>
                </a:lnTo>
                <a:lnTo>
                  <a:pt x="1553336" y="68833"/>
                </a:lnTo>
                <a:lnTo>
                  <a:pt x="2289937" y="58419"/>
                </a:lnTo>
                <a:lnTo>
                  <a:pt x="4912503" y="57912"/>
                </a:lnTo>
                <a:lnTo>
                  <a:pt x="4785487" y="49149"/>
                </a:lnTo>
                <a:lnTo>
                  <a:pt x="4399153" y="30861"/>
                </a:lnTo>
                <a:lnTo>
                  <a:pt x="3529711" y="8381"/>
                </a:lnTo>
                <a:lnTo>
                  <a:pt x="2560701" y="0"/>
                </a:lnTo>
                <a:close/>
              </a:path>
              <a:path w="5872480" h="424814">
                <a:moveTo>
                  <a:pt x="5705428" y="339833"/>
                </a:moveTo>
                <a:lnTo>
                  <a:pt x="5677789" y="391921"/>
                </a:lnTo>
                <a:lnTo>
                  <a:pt x="5871971" y="396620"/>
                </a:lnTo>
                <a:lnTo>
                  <a:pt x="5841445" y="353821"/>
                </a:lnTo>
                <a:lnTo>
                  <a:pt x="5729605" y="353821"/>
                </a:lnTo>
                <a:lnTo>
                  <a:pt x="5705428" y="339833"/>
                </a:lnTo>
                <a:close/>
              </a:path>
              <a:path w="5872480" h="424814">
                <a:moveTo>
                  <a:pt x="5732541" y="288737"/>
                </a:moveTo>
                <a:lnTo>
                  <a:pt x="5705428" y="339833"/>
                </a:lnTo>
                <a:lnTo>
                  <a:pt x="5729605" y="353821"/>
                </a:lnTo>
                <a:lnTo>
                  <a:pt x="5758561" y="303656"/>
                </a:lnTo>
                <a:lnTo>
                  <a:pt x="5732541" y="288737"/>
                </a:lnTo>
                <a:close/>
              </a:path>
              <a:path w="5872480" h="424814">
                <a:moveTo>
                  <a:pt x="5759195" y="238505"/>
                </a:moveTo>
                <a:lnTo>
                  <a:pt x="5732541" y="288737"/>
                </a:lnTo>
                <a:lnTo>
                  <a:pt x="5758561" y="303656"/>
                </a:lnTo>
                <a:lnTo>
                  <a:pt x="5729605" y="353821"/>
                </a:lnTo>
                <a:lnTo>
                  <a:pt x="5841445" y="353821"/>
                </a:lnTo>
                <a:lnTo>
                  <a:pt x="5759195" y="238505"/>
                </a:lnTo>
                <a:close/>
              </a:path>
              <a:path w="5872480" h="424814">
                <a:moveTo>
                  <a:pt x="4912503" y="57912"/>
                </a:moveTo>
                <a:lnTo>
                  <a:pt x="2560828" y="57912"/>
                </a:lnTo>
                <a:lnTo>
                  <a:pt x="2698623" y="58165"/>
                </a:lnTo>
                <a:lnTo>
                  <a:pt x="3794632" y="71246"/>
                </a:lnTo>
                <a:lnTo>
                  <a:pt x="4503039" y="92963"/>
                </a:lnTo>
                <a:lnTo>
                  <a:pt x="4782058" y="106933"/>
                </a:lnTo>
                <a:lnTo>
                  <a:pt x="4897374" y="114807"/>
                </a:lnTo>
                <a:lnTo>
                  <a:pt x="4967224" y="120776"/>
                </a:lnTo>
                <a:lnTo>
                  <a:pt x="5032629" y="127380"/>
                </a:lnTo>
                <a:lnTo>
                  <a:pt x="5093716" y="134746"/>
                </a:lnTo>
                <a:lnTo>
                  <a:pt x="5177790" y="146938"/>
                </a:lnTo>
                <a:lnTo>
                  <a:pt x="5229224" y="155701"/>
                </a:lnTo>
                <a:lnTo>
                  <a:pt x="5276849" y="165100"/>
                </a:lnTo>
                <a:lnTo>
                  <a:pt x="5321299" y="174751"/>
                </a:lnTo>
                <a:lnTo>
                  <a:pt x="5362067" y="184912"/>
                </a:lnTo>
                <a:lnTo>
                  <a:pt x="5400167" y="195325"/>
                </a:lnTo>
                <a:lnTo>
                  <a:pt x="5467985" y="217042"/>
                </a:lnTo>
                <a:lnTo>
                  <a:pt x="5525770" y="239649"/>
                </a:lnTo>
                <a:lnTo>
                  <a:pt x="5575045" y="262508"/>
                </a:lnTo>
                <a:lnTo>
                  <a:pt x="5617718" y="285495"/>
                </a:lnTo>
                <a:lnTo>
                  <a:pt x="5672709" y="319404"/>
                </a:lnTo>
                <a:lnTo>
                  <a:pt x="5689219" y="330453"/>
                </a:lnTo>
                <a:lnTo>
                  <a:pt x="5705428" y="339833"/>
                </a:lnTo>
                <a:lnTo>
                  <a:pt x="5732541" y="288737"/>
                </a:lnTo>
                <a:lnTo>
                  <a:pt x="5721349" y="282320"/>
                </a:lnTo>
                <a:lnTo>
                  <a:pt x="5703950" y="270637"/>
                </a:lnTo>
                <a:lnTo>
                  <a:pt x="5666359" y="247014"/>
                </a:lnTo>
                <a:lnTo>
                  <a:pt x="5623814" y="222630"/>
                </a:lnTo>
                <a:lnTo>
                  <a:pt x="5574792" y="198119"/>
                </a:lnTo>
                <a:lnTo>
                  <a:pt x="5518531" y="174243"/>
                </a:lnTo>
                <a:lnTo>
                  <a:pt x="5470017" y="156590"/>
                </a:lnTo>
                <a:lnTo>
                  <a:pt x="5396611" y="134238"/>
                </a:lnTo>
                <a:lnTo>
                  <a:pt x="5355463" y="123443"/>
                </a:lnTo>
                <a:lnTo>
                  <a:pt x="5311647" y="113283"/>
                </a:lnTo>
                <a:lnTo>
                  <a:pt x="5239258" y="98678"/>
                </a:lnTo>
                <a:lnTo>
                  <a:pt x="5186680" y="89788"/>
                </a:lnTo>
                <a:lnTo>
                  <a:pt x="5130419" y="81279"/>
                </a:lnTo>
                <a:lnTo>
                  <a:pt x="5070347" y="73532"/>
                </a:lnTo>
                <a:lnTo>
                  <a:pt x="4972304" y="62991"/>
                </a:lnTo>
                <a:lnTo>
                  <a:pt x="4912503" y="57912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9974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9974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3022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3022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6070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6070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9118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9118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8262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8262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1310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1310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778251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778251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83051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83051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878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878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6926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6926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2166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2166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5214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5214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1780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3502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3502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76550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6550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7959852" y="2692907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800"/>
                </a:moveTo>
                <a:lnTo>
                  <a:pt x="152400" y="304800"/>
                </a:lnTo>
                <a:lnTo>
                  <a:pt x="152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7959852" y="269290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8112252" y="2616707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426452" y="2769107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416800" y="2845180"/>
            <a:ext cx="173990" cy="534035"/>
          </a:xfrm>
          <a:custGeom>
            <a:avLst/>
            <a:gdLst/>
            <a:ahLst/>
            <a:cxnLst/>
            <a:rect l="l" t="t" r="r" b="b"/>
            <a:pathLst>
              <a:path w="173990" h="534035">
                <a:moveTo>
                  <a:pt x="57953" y="359875"/>
                </a:moveTo>
                <a:lnTo>
                  <a:pt x="0" y="360045"/>
                </a:lnTo>
                <a:lnTo>
                  <a:pt x="87375" y="533527"/>
                </a:lnTo>
                <a:lnTo>
                  <a:pt x="159174" y="388874"/>
                </a:lnTo>
                <a:lnTo>
                  <a:pt x="58039" y="388874"/>
                </a:lnTo>
                <a:lnTo>
                  <a:pt x="57953" y="359875"/>
                </a:lnTo>
                <a:close/>
              </a:path>
              <a:path w="173990" h="534035">
                <a:moveTo>
                  <a:pt x="115865" y="359706"/>
                </a:moveTo>
                <a:lnTo>
                  <a:pt x="57953" y="359875"/>
                </a:lnTo>
                <a:lnTo>
                  <a:pt x="58039" y="388874"/>
                </a:lnTo>
                <a:lnTo>
                  <a:pt x="115950" y="388620"/>
                </a:lnTo>
                <a:lnTo>
                  <a:pt x="115865" y="359706"/>
                </a:lnTo>
                <a:close/>
              </a:path>
              <a:path w="173990" h="534035">
                <a:moveTo>
                  <a:pt x="173735" y="359537"/>
                </a:moveTo>
                <a:lnTo>
                  <a:pt x="115865" y="359706"/>
                </a:lnTo>
                <a:lnTo>
                  <a:pt x="115950" y="388620"/>
                </a:lnTo>
                <a:lnTo>
                  <a:pt x="58039" y="388874"/>
                </a:lnTo>
                <a:lnTo>
                  <a:pt x="159174" y="388874"/>
                </a:lnTo>
                <a:lnTo>
                  <a:pt x="173735" y="359537"/>
                </a:lnTo>
                <a:close/>
              </a:path>
              <a:path w="173990" h="534035">
                <a:moveTo>
                  <a:pt x="114807" y="0"/>
                </a:moveTo>
                <a:lnTo>
                  <a:pt x="56896" y="254"/>
                </a:lnTo>
                <a:lnTo>
                  <a:pt x="57953" y="359875"/>
                </a:lnTo>
                <a:lnTo>
                  <a:pt x="115865" y="359706"/>
                </a:lnTo>
                <a:lnTo>
                  <a:pt x="114807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732014" y="276987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76200"/>
                </a:moveTo>
                <a:lnTo>
                  <a:pt x="5994" y="46559"/>
                </a:lnTo>
                <a:lnTo>
                  <a:pt x="22336" y="22336"/>
                </a:lnTo>
                <a:lnTo>
                  <a:pt x="46559" y="5994"/>
                </a:lnTo>
                <a:lnTo>
                  <a:pt x="76200" y="0"/>
                </a:lnTo>
                <a:lnTo>
                  <a:pt x="105840" y="5994"/>
                </a:lnTo>
                <a:lnTo>
                  <a:pt x="130063" y="22336"/>
                </a:lnTo>
                <a:lnTo>
                  <a:pt x="146405" y="46559"/>
                </a:lnTo>
                <a:lnTo>
                  <a:pt x="152400" y="76200"/>
                </a:lnTo>
                <a:lnTo>
                  <a:pt x="146405" y="105840"/>
                </a:lnTo>
                <a:lnTo>
                  <a:pt x="130063" y="130063"/>
                </a:lnTo>
                <a:lnTo>
                  <a:pt x="105840" y="146405"/>
                </a:lnTo>
                <a:lnTo>
                  <a:pt x="76200" y="152400"/>
                </a:lnTo>
                <a:lnTo>
                  <a:pt x="46559" y="146405"/>
                </a:lnTo>
                <a:lnTo>
                  <a:pt x="22336" y="130063"/>
                </a:lnTo>
                <a:lnTo>
                  <a:pt x="5994" y="105840"/>
                </a:lnTo>
                <a:lnTo>
                  <a:pt x="0" y="76200"/>
                </a:lnTo>
                <a:close/>
              </a:path>
            </a:pathLst>
          </a:custGeom>
          <a:ln w="28956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607052" y="1930907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148328" y="1989327"/>
            <a:ext cx="559435" cy="703580"/>
          </a:xfrm>
          <a:custGeom>
            <a:avLst/>
            <a:gdLst/>
            <a:ahLst/>
            <a:cxnLst/>
            <a:rect l="l" t="t" r="r" b="b"/>
            <a:pathLst>
              <a:path w="559435" h="703580">
                <a:moveTo>
                  <a:pt x="38608" y="513207"/>
                </a:moveTo>
                <a:lnTo>
                  <a:pt x="0" y="703580"/>
                </a:lnTo>
                <a:lnTo>
                  <a:pt x="175513" y="620268"/>
                </a:lnTo>
                <a:lnTo>
                  <a:pt x="159111" y="607441"/>
                </a:lnTo>
                <a:lnTo>
                  <a:pt x="112013" y="607441"/>
                </a:lnTo>
                <a:lnTo>
                  <a:pt x="66421" y="571754"/>
                </a:lnTo>
                <a:lnTo>
                  <a:pt x="84278" y="548921"/>
                </a:lnTo>
                <a:lnTo>
                  <a:pt x="38608" y="513207"/>
                </a:lnTo>
                <a:close/>
              </a:path>
              <a:path w="559435" h="703580">
                <a:moveTo>
                  <a:pt x="84278" y="548921"/>
                </a:moveTo>
                <a:lnTo>
                  <a:pt x="66421" y="571754"/>
                </a:lnTo>
                <a:lnTo>
                  <a:pt x="112013" y="607441"/>
                </a:lnTo>
                <a:lnTo>
                  <a:pt x="129888" y="584588"/>
                </a:lnTo>
                <a:lnTo>
                  <a:pt x="84278" y="548921"/>
                </a:lnTo>
                <a:close/>
              </a:path>
              <a:path w="559435" h="703580">
                <a:moveTo>
                  <a:pt x="129888" y="584588"/>
                </a:moveTo>
                <a:lnTo>
                  <a:pt x="112013" y="607441"/>
                </a:lnTo>
                <a:lnTo>
                  <a:pt x="159111" y="607441"/>
                </a:lnTo>
                <a:lnTo>
                  <a:pt x="129888" y="584588"/>
                </a:lnTo>
                <a:close/>
              </a:path>
              <a:path w="559435" h="703580">
                <a:moveTo>
                  <a:pt x="513588" y="0"/>
                </a:moveTo>
                <a:lnTo>
                  <a:pt x="84278" y="548921"/>
                </a:lnTo>
                <a:lnTo>
                  <a:pt x="129888" y="584588"/>
                </a:lnTo>
                <a:lnTo>
                  <a:pt x="559308" y="35560"/>
                </a:lnTo>
                <a:lnTo>
                  <a:pt x="513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9974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9974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3022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43022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6070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6070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9118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9118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8262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8262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1310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1310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778251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778251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083051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083051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3878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3878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6926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6926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073652" y="537972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199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399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199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5214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5214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202436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73502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73502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76550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76550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7959852" y="5303520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799"/>
                </a:moveTo>
                <a:lnTo>
                  <a:pt x="152400" y="304799"/>
                </a:lnTo>
                <a:lnTo>
                  <a:pt x="1524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79598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8112252" y="5227320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199"/>
                </a:moveTo>
                <a:lnTo>
                  <a:pt x="304800" y="457199"/>
                </a:lnTo>
                <a:lnTo>
                  <a:pt x="304800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7426452" y="537972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199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399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199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7416800" y="5455792"/>
            <a:ext cx="173990" cy="534035"/>
          </a:xfrm>
          <a:custGeom>
            <a:avLst/>
            <a:gdLst/>
            <a:ahLst/>
            <a:cxnLst/>
            <a:rect l="l" t="t" r="r" b="b"/>
            <a:pathLst>
              <a:path w="173990" h="534035">
                <a:moveTo>
                  <a:pt x="57953" y="359867"/>
                </a:moveTo>
                <a:lnTo>
                  <a:pt x="0" y="360032"/>
                </a:lnTo>
                <a:lnTo>
                  <a:pt x="87375" y="533526"/>
                </a:lnTo>
                <a:lnTo>
                  <a:pt x="159199" y="388823"/>
                </a:lnTo>
                <a:lnTo>
                  <a:pt x="58039" y="388823"/>
                </a:lnTo>
                <a:lnTo>
                  <a:pt x="57953" y="359867"/>
                </a:lnTo>
                <a:close/>
              </a:path>
              <a:path w="173990" h="534035">
                <a:moveTo>
                  <a:pt x="115865" y="359701"/>
                </a:moveTo>
                <a:lnTo>
                  <a:pt x="57953" y="359867"/>
                </a:lnTo>
                <a:lnTo>
                  <a:pt x="58039" y="388823"/>
                </a:lnTo>
                <a:lnTo>
                  <a:pt x="115950" y="388658"/>
                </a:lnTo>
                <a:lnTo>
                  <a:pt x="115865" y="359701"/>
                </a:lnTo>
                <a:close/>
              </a:path>
              <a:path w="173990" h="534035">
                <a:moveTo>
                  <a:pt x="173735" y="359536"/>
                </a:moveTo>
                <a:lnTo>
                  <a:pt x="115865" y="359701"/>
                </a:lnTo>
                <a:lnTo>
                  <a:pt x="115950" y="388658"/>
                </a:lnTo>
                <a:lnTo>
                  <a:pt x="58039" y="388823"/>
                </a:lnTo>
                <a:lnTo>
                  <a:pt x="159199" y="388823"/>
                </a:lnTo>
                <a:lnTo>
                  <a:pt x="173735" y="359536"/>
                </a:lnTo>
                <a:close/>
              </a:path>
              <a:path w="173990" h="534035">
                <a:moveTo>
                  <a:pt x="114807" y="0"/>
                </a:moveTo>
                <a:lnTo>
                  <a:pt x="56896" y="253"/>
                </a:lnTo>
                <a:lnTo>
                  <a:pt x="57953" y="359867"/>
                </a:lnTo>
                <a:lnTo>
                  <a:pt x="115865" y="359701"/>
                </a:lnTo>
                <a:lnTo>
                  <a:pt x="114807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7731252" y="537972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199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399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199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52166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5216652" y="530352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136263" y="5132959"/>
            <a:ext cx="3214370" cy="348615"/>
          </a:xfrm>
          <a:custGeom>
            <a:avLst/>
            <a:gdLst/>
            <a:ahLst/>
            <a:cxnLst/>
            <a:rect l="l" t="t" r="r" b="b"/>
            <a:pathLst>
              <a:path w="3214370" h="348614">
                <a:moveTo>
                  <a:pt x="1482344" y="0"/>
                </a:moveTo>
                <a:lnTo>
                  <a:pt x="1211579" y="2032"/>
                </a:lnTo>
                <a:lnTo>
                  <a:pt x="1018539" y="6223"/>
                </a:lnTo>
                <a:lnTo>
                  <a:pt x="897636" y="10414"/>
                </a:lnTo>
                <a:lnTo>
                  <a:pt x="732916" y="18415"/>
                </a:lnTo>
                <a:lnTo>
                  <a:pt x="636524" y="25146"/>
                </a:lnTo>
                <a:lnTo>
                  <a:pt x="592963" y="28829"/>
                </a:lnTo>
                <a:lnTo>
                  <a:pt x="552703" y="32893"/>
                </a:lnTo>
                <a:lnTo>
                  <a:pt x="479551" y="42672"/>
                </a:lnTo>
                <a:lnTo>
                  <a:pt x="414020" y="55372"/>
                </a:lnTo>
                <a:lnTo>
                  <a:pt x="355473" y="70485"/>
                </a:lnTo>
                <a:lnTo>
                  <a:pt x="303529" y="87630"/>
                </a:lnTo>
                <a:lnTo>
                  <a:pt x="257428" y="106553"/>
                </a:lnTo>
                <a:lnTo>
                  <a:pt x="216788" y="126746"/>
                </a:lnTo>
                <a:lnTo>
                  <a:pt x="181356" y="147828"/>
                </a:lnTo>
                <a:lnTo>
                  <a:pt x="136016" y="179959"/>
                </a:lnTo>
                <a:lnTo>
                  <a:pt x="99187" y="211455"/>
                </a:lnTo>
                <a:lnTo>
                  <a:pt x="43307" y="265049"/>
                </a:lnTo>
                <a:lnTo>
                  <a:pt x="35560" y="272161"/>
                </a:lnTo>
                <a:lnTo>
                  <a:pt x="0" y="297434"/>
                </a:lnTo>
                <a:lnTo>
                  <a:pt x="27177" y="348488"/>
                </a:lnTo>
                <a:lnTo>
                  <a:pt x="64515" y="323723"/>
                </a:lnTo>
                <a:lnTo>
                  <a:pt x="118617" y="272669"/>
                </a:lnTo>
                <a:lnTo>
                  <a:pt x="128397" y="263271"/>
                </a:lnTo>
                <a:lnTo>
                  <a:pt x="160527" y="234696"/>
                </a:lnTo>
                <a:lnTo>
                  <a:pt x="198754" y="205613"/>
                </a:lnTo>
                <a:lnTo>
                  <a:pt x="245490" y="177038"/>
                </a:lnTo>
                <a:lnTo>
                  <a:pt x="282321" y="158750"/>
                </a:lnTo>
                <a:lnTo>
                  <a:pt x="324485" y="141605"/>
                </a:lnTo>
                <a:lnTo>
                  <a:pt x="372745" y="125730"/>
                </a:lnTo>
                <a:lnTo>
                  <a:pt x="427609" y="111633"/>
                </a:lnTo>
                <a:lnTo>
                  <a:pt x="489585" y="99695"/>
                </a:lnTo>
                <a:lnTo>
                  <a:pt x="559688" y="90297"/>
                </a:lnTo>
                <a:lnTo>
                  <a:pt x="598677" y="86487"/>
                </a:lnTo>
                <a:lnTo>
                  <a:pt x="641476" y="82804"/>
                </a:lnTo>
                <a:lnTo>
                  <a:pt x="736726" y="76200"/>
                </a:lnTo>
                <a:lnTo>
                  <a:pt x="900176" y="68199"/>
                </a:lnTo>
                <a:lnTo>
                  <a:pt x="1083056" y="62484"/>
                </a:lnTo>
                <a:lnTo>
                  <a:pt x="1346581" y="58420"/>
                </a:lnTo>
                <a:lnTo>
                  <a:pt x="2614290" y="57912"/>
                </a:lnTo>
                <a:lnTo>
                  <a:pt x="2596895" y="54483"/>
                </a:lnTo>
                <a:lnTo>
                  <a:pt x="2521712" y="42418"/>
                </a:lnTo>
                <a:lnTo>
                  <a:pt x="2481834" y="37211"/>
                </a:lnTo>
                <a:lnTo>
                  <a:pt x="2440686" y="32766"/>
                </a:lnTo>
                <a:lnTo>
                  <a:pt x="2397125" y="28829"/>
                </a:lnTo>
                <a:lnTo>
                  <a:pt x="2300732" y="21590"/>
                </a:lnTo>
                <a:lnTo>
                  <a:pt x="2193163" y="15494"/>
                </a:lnTo>
                <a:lnTo>
                  <a:pt x="1951863" y="6223"/>
                </a:lnTo>
                <a:lnTo>
                  <a:pt x="1754886" y="2032"/>
                </a:lnTo>
                <a:lnTo>
                  <a:pt x="1482344" y="0"/>
                </a:lnTo>
                <a:close/>
              </a:path>
              <a:path w="3214370" h="348614">
                <a:moveTo>
                  <a:pt x="3044393" y="275425"/>
                </a:moveTo>
                <a:lnTo>
                  <a:pt x="3019806" y="328041"/>
                </a:lnTo>
                <a:lnTo>
                  <a:pt x="3213989" y="322961"/>
                </a:lnTo>
                <a:lnTo>
                  <a:pt x="3186115" y="287782"/>
                </a:lnTo>
                <a:lnTo>
                  <a:pt x="3070352" y="287782"/>
                </a:lnTo>
                <a:lnTo>
                  <a:pt x="3044393" y="275425"/>
                </a:lnTo>
                <a:close/>
              </a:path>
              <a:path w="3214370" h="348614">
                <a:moveTo>
                  <a:pt x="3068890" y="223004"/>
                </a:moveTo>
                <a:lnTo>
                  <a:pt x="3044393" y="275425"/>
                </a:lnTo>
                <a:lnTo>
                  <a:pt x="3070352" y="287782"/>
                </a:lnTo>
                <a:lnTo>
                  <a:pt x="3095243" y="235458"/>
                </a:lnTo>
                <a:lnTo>
                  <a:pt x="3068890" y="223004"/>
                </a:lnTo>
                <a:close/>
              </a:path>
              <a:path w="3214370" h="348614">
                <a:moveTo>
                  <a:pt x="3093339" y="170688"/>
                </a:moveTo>
                <a:lnTo>
                  <a:pt x="3068890" y="223004"/>
                </a:lnTo>
                <a:lnTo>
                  <a:pt x="3095243" y="235458"/>
                </a:lnTo>
                <a:lnTo>
                  <a:pt x="3070352" y="287782"/>
                </a:lnTo>
                <a:lnTo>
                  <a:pt x="3186115" y="287782"/>
                </a:lnTo>
                <a:lnTo>
                  <a:pt x="3093339" y="170688"/>
                </a:lnTo>
                <a:close/>
              </a:path>
              <a:path w="3214370" h="348614">
                <a:moveTo>
                  <a:pt x="2614290" y="57912"/>
                </a:moveTo>
                <a:lnTo>
                  <a:pt x="1482598" y="57912"/>
                </a:lnTo>
                <a:lnTo>
                  <a:pt x="1618996" y="58420"/>
                </a:lnTo>
                <a:lnTo>
                  <a:pt x="1886203" y="62484"/>
                </a:lnTo>
                <a:lnTo>
                  <a:pt x="2074290" y="68199"/>
                </a:lnTo>
                <a:lnTo>
                  <a:pt x="2245233" y="76200"/>
                </a:lnTo>
                <a:lnTo>
                  <a:pt x="2346452" y="82804"/>
                </a:lnTo>
                <a:lnTo>
                  <a:pt x="2435479" y="90424"/>
                </a:lnTo>
                <a:lnTo>
                  <a:pt x="2475611" y="94742"/>
                </a:lnTo>
                <a:lnTo>
                  <a:pt x="2514218" y="99822"/>
                </a:lnTo>
                <a:lnTo>
                  <a:pt x="2586990" y="111506"/>
                </a:lnTo>
                <a:lnTo>
                  <a:pt x="2654045" y="125476"/>
                </a:lnTo>
                <a:lnTo>
                  <a:pt x="2716021" y="141097"/>
                </a:lnTo>
                <a:lnTo>
                  <a:pt x="2773171" y="158115"/>
                </a:lnTo>
                <a:lnTo>
                  <a:pt x="2826004" y="176276"/>
                </a:lnTo>
                <a:lnTo>
                  <a:pt x="2874771" y="195199"/>
                </a:lnTo>
                <a:lnTo>
                  <a:pt x="2920111" y="214630"/>
                </a:lnTo>
                <a:lnTo>
                  <a:pt x="2962147" y="234188"/>
                </a:lnTo>
                <a:lnTo>
                  <a:pt x="3001517" y="253619"/>
                </a:lnTo>
                <a:lnTo>
                  <a:pt x="3038602" y="272669"/>
                </a:lnTo>
                <a:lnTo>
                  <a:pt x="3044393" y="275425"/>
                </a:lnTo>
                <a:lnTo>
                  <a:pt x="3068890" y="223004"/>
                </a:lnTo>
                <a:lnTo>
                  <a:pt x="3065144" y="221234"/>
                </a:lnTo>
                <a:lnTo>
                  <a:pt x="3046603" y="211582"/>
                </a:lnTo>
                <a:lnTo>
                  <a:pt x="2986913" y="181737"/>
                </a:lnTo>
                <a:lnTo>
                  <a:pt x="2943225" y="161544"/>
                </a:lnTo>
                <a:lnTo>
                  <a:pt x="2896235" y="141351"/>
                </a:lnTo>
                <a:lnTo>
                  <a:pt x="2845308" y="121666"/>
                </a:lnTo>
                <a:lnTo>
                  <a:pt x="2790316" y="102743"/>
                </a:lnTo>
                <a:lnTo>
                  <a:pt x="2730627" y="84963"/>
                </a:lnTo>
                <a:lnTo>
                  <a:pt x="2666365" y="68834"/>
                </a:lnTo>
                <a:lnTo>
                  <a:pt x="2632329" y="61468"/>
                </a:lnTo>
                <a:lnTo>
                  <a:pt x="2614290" y="57912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059171" y="5441696"/>
            <a:ext cx="2772410" cy="410209"/>
          </a:xfrm>
          <a:custGeom>
            <a:avLst/>
            <a:gdLst/>
            <a:ahLst/>
            <a:cxnLst/>
            <a:rect l="l" t="t" r="r" b="b"/>
            <a:pathLst>
              <a:path w="2772409" h="410210">
                <a:moveTo>
                  <a:pt x="154202" y="251351"/>
                </a:moveTo>
                <a:lnTo>
                  <a:pt x="118247" y="296497"/>
                </a:lnTo>
                <a:lnTo>
                  <a:pt x="128524" y="304317"/>
                </a:lnTo>
                <a:lnTo>
                  <a:pt x="142112" y="312699"/>
                </a:lnTo>
                <a:lnTo>
                  <a:pt x="189356" y="336397"/>
                </a:lnTo>
                <a:lnTo>
                  <a:pt x="227329" y="350977"/>
                </a:lnTo>
                <a:lnTo>
                  <a:pt x="271144" y="364083"/>
                </a:lnTo>
                <a:lnTo>
                  <a:pt x="321563" y="375602"/>
                </a:lnTo>
                <a:lnTo>
                  <a:pt x="379349" y="385279"/>
                </a:lnTo>
                <a:lnTo>
                  <a:pt x="444880" y="392734"/>
                </a:lnTo>
                <a:lnTo>
                  <a:pt x="563244" y="400342"/>
                </a:lnTo>
                <a:lnTo>
                  <a:pt x="659511" y="404063"/>
                </a:lnTo>
                <a:lnTo>
                  <a:pt x="826388" y="408076"/>
                </a:lnTo>
                <a:lnTo>
                  <a:pt x="1079753" y="410082"/>
                </a:lnTo>
                <a:lnTo>
                  <a:pt x="1147064" y="410082"/>
                </a:lnTo>
                <a:lnTo>
                  <a:pt x="1423162" y="407403"/>
                </a:lnTo>
                <a:lnTo>
                  <a:pt x="1698625" y="400735"/>
                </a:lnTo>
                <a:lnTo>
                  <a:pt x="1894712" y="393090"/>
                </a:lnTo>
                <a:lnTo>
                  <a:pt x="2074291" y="383146"/>
                </a:lnTo>
                <a:lnTo>
                  <a:pt x="2181225" y="375107"/>
                </a:lnTo>
                <a:lnTo>
                  <a:pt x="2230120" y="370687"/>
                </a:lnTo>
                <a:lnTo>
                  <a:pt x="2275712" y="365963"/>
                </a:lnTo>
                <a:lnTo>
                  <a:pt x="2317750" y="360946"/>
                </a:lnTo>
                <a:lnTo>
                  <a:pt x="2355977" y="355599"/>
                </a:lnTo>
                <a:lnTo>
                  <a:pt x="2376602" y="352170"/>
                </a:lnTo>
                <a:lnTo>
                  <a:pt x="1079753" y="352170"/>
                </a:lnTo>
                <a:lnTo>
                  <a:pt x="827151" y="350177"/>
                </a:lnTo>
                <a:lnTo>
                  <a:pt x="661288" y="346176"/>
                </a:lnTo>
                <a:lnTo>
                  <a:pt x="565657" y="342480"/>
                </a:lnTo>
                <a:lnTo>
                  <a:pt x="484758" y="337845"/>
                </a:lnTo>
                <a:lnTo>
                  <a:pt x="417067" y="331647"/>
                </a:lnTo>
                <a:lnTo>
                  <a:pt x="358266" y="323456"/>
                </a:lnTo>
                <a:lnTo>
                  <a:pt x="307466" y="313461"/>
                </a:lnTo>
                <a:lnTo>
                  <a:pt x="264160" y="302005"/>
                </a:lnTo>
                <a:lnTo>
                  <a:pt x="227456" y="289432"/>
                </a:lnTo>
                <a:lnTo>
                  <a:pt x="182879" y="269087"/>
                </a:lnTo>
                <a:lnTo>
                  <a:pt x="159003" y="255054"/>
                </a:lnTo>
                <a:lnTo>
                  <a:pt x="154202" y="251351"/>
                </a:lnTo>
                <a:close/>
              </a:path>
              <a:path w="2772409" h="410210">
                <a:moveTo>
                  <a:pt x="2733802" y="0"/>
                </a:moveTo>
                <a:lnTo>
                  <a:pt x="2707385" y="32003"/>
                </a:lnTo>
                <a:lnTo>
                  <a:pt x="2688589" y="71246"/>
                </a:lnTo>
                <a:lnTo>
                  <a:pt x="2679700" y="92328"/>
                </a:lnTo>
                <a:lnTo>
                  <a:pt x="2669921" y="113537"/>
                </a:lnTo>
                <a:lnTo>
                  <a:pt x="2644775" y="155816"/>
                </a:lnTo>
                <a:lnTo>
                  <a:pt x="2617978" y="187337"/>
                </a:lnTo>
                <a:lnTo>
                  <a:pt x="2581148" y="217817"/>
                </a:lnTo>
                <a:lnTo>
                  <a:pt x="2531236" y="246557"/>
                </a:lnTo>
                <a:lnTo>
                  <a:pt x="2489073" y="264020"/>
                </a:lnTo>
                <a:lnTo>
                  <a:pt x="2438780" y="279577"/>
                </a:lnTo>
                <a:lnTo>
                  <a:pt x="2395601" y="289750"/>
                </a:lnTo>
                <a:lnTo>
                  <a:pt x="2346579" y="298449"/>
                </a:lnTo>
                <a:lnTo>
                  <a:pt x="2268854" y="308470"/>
                </a:lnTo>
                <a:lnTo>
                  <a:pt x="2224151" y="313080"/>
                </a:lnTo>
                <a:lnTo>
                  <a:pt x="2176018" y="317423"/>
                </a:lnTo>
                <a:lnTo>
                  <a:pt x="2070100" y="325386"/>
                </a:lnTo>
                <a:lnTo>
                  <a:pt x="1953513" y="332206"/>
                </a:lnTo>
                <a:lnTo>
                  <a:pt x="1763141" y="340575"/>
                </a:lnTo>
                <a:lnTo>
                  <a:pt x="1422018" y="349503"/>
                </a:lnTo>
                <a:lnTo>
                  <a:pt x="1146682" y="352170"/>
                </a:lnTo>
                <a:lnTo>
                  <a:pt x="2376602" y="352170"/>
                </a:lnTo>
                <a:lnTo>
                  <a:pt x="2424303" y="342836"/>
                </a:lnTo>
                <a:lnTo>
                  <a:pt x="2483484" y="326961"/>
                </a:lnTo>
                <a:lnTo>
                  <a:pt x="2534793" y="308381"/>
                </a:lnTo>
                <a:lnTo>
                  <a:pt x="2578480" y="287375"/>
                </a:lnTo>
                <a:lnTo>
                  <a:pt x="2615564" y="264401"/>
                </a:lnTo>
                <a:lnTo>
                  <a:pt x="2646553" y="239839"/>
                </a:lnTo>
                <a:lnTo>
                  <a:pt x="2683002" y="201231"/>
                </a:lnTo>
                <a:lnTo>
                  <a:pt x="2709291" y="162559"/>
                </a:lnTo>
                <a:lnTo>
                  <a:pt x="2732912" y="115061"/>
                </a:lnTo>
                <a:lnTo>
                  <a:pt x="2741676" y="94487"/>
                </a:lnTo>
                <a:lnTo>
                  <a:pt x="2749550" y="76580"/>
                </a:lnTo>
                <a:lnTo>
                  <a:pt x="2771902" y="43687"/>
                </a:lnTo>
                <a:lnTo>
                  <a:pt x="2733802" y="0"/>
                </a:lnTo>
                <a:close/>
              </a:path>
              <a:path w="2772409" h="410210">
                <a:moveTo>
                  <a:pt x="0" y="166052"/>
                </a:moveTo>
                <a:lnTo>
                  <a:pt x="81787" y="342277"/>
                </a:lnTo>
                <a:lnTo>
                  <a:pt x="118247" y="296497"/>
                </a:lnTo>
                <a:lnTo>
                  <a:pt x="95630" y="279285"/>
                </a:lnTo>
                <a:lnTo>
                  <a:pt x="130810" y="233311"/>
                </a:lnTo>
                <a:lnTo>
                  <a:pt x="168569" y="233311"/>
                </a:lnTo>
                <a:lnTo>
                  <a:pt x="189991" y="206413"/>
                </a:lnTo>
                <a:lnTo>
                  <a:pt x="0" y="166052"/>
                </a:lnTo>
                <a:close/>
              </a:path>
              <a:path w="2772409" h="410210">
                <a:moveTo>
                  <a:pt x="130810" y="233311"/>
                </a:moveTo>
                <a:lnTo>
                  <a:pt x="95630" y="279285"/>
                </a:lnTo>
                <a:lnTo>
                  <a:pt x="118247" y="296497"/>
                </a:lnTo>
                <a:lnTo>
                  <a:pt x="154202" y="251351"/>
                </a:lnTo>
                <a:lnTo>
                  <a:pt x="130810" y="233311"/>
                </a:lnTo>
                <a:close/>
              </a:path>
              <a:path w="2772409" h="410210">
                <a:moveTo>
                  <a:pt x="168569" y="233311"/>
                </a:moveTo>
                <a:lnTo>
                  <a:pt x="130810" y="233311"/>
                </a:lnTo>
                <a:lnTo>
                  <a:pt x="154202" y="251351"/>
                </a:lnTo>
                <a:lnTo>
                  <a:pt x="168569" y="233311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369214" y="1440307"/>
            <a:ext cx="8165465" cy="41833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9380">
              <a:lnSpc>
                <a:spcPts val="2655"/>
              </a:lnSpc>
              <a:spcBef>
                <a:spcPts val="100"/>
              </a:spcBef>
            </a:pPr>
            <a:r>
              <a:rPr dirty="0" sz="2400" spc="-10" b="1" i="1">
                <a:solidFill>
                  <a:srgbClr val="7E7E7E"/>
                </a:solidFill>
                <a:latin typeface="Calibri"/>
                <a:cs typeface="Calibri"/>
              </a:rPr>
              <a:t>Before</a:t>
            </a:r>
            <a:endParaRPr sz="2400">
              <a:latin typeface="Calibri"/>
              <a:cs typeface="Calibri"/>
            </a:endParaRPr>
          </a:p>
          <a:p>
            <a:pPr marL="3308985">
              <a:lnSpc>
                <a:spcPts val="2655"/>
              </a:lnSpc>
            </a:pPr>
            <a:r>
              <a:rPr dirty="0" sz="2400" spc="-5" b="1">
                <a:latin typeface="Courier New"/>
                <a:cs typeface="Courier New"/>
              </a:rPr>
              <a:t>free(</a:t>
            </a:r>
            <a:r>
              <a:rPr dirty="0" sz="2400" spc="-95" b="1">
                <a:latin typeface="Courier New"/>
                <a:cs typeface="Courier New"/>
              </a:rPr>
              <a:t> </a:t>
            </a:r>
            <a:r>
              <a:rPr dirty="0" sz="2400" b="1">
                <a:latin typeface="Courier New"/>
                <a:cs typeface="Courier New"/>
              </a:rPr>
              <a:t>)</a:t>
            </a:r>
            <a:endParaRPr sz="24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3450">
              <a:latin typeface="Times New Roman"/>
              <a:cs typeface="Times New Roman"/>
            </a:endParaRPr>
          </a:p>
          <a:p>
            <a:pPr marL="78740">
              <a:lnSpc>
                <a:spcPct val="100000"/>
              </a:lnSpc>
            </a:pPr>
            <a:r>
              <a:rPr dirty="0" sz="2400" spc="-10" b="1">
                <a:latin typeface="Calibri"/>
                <a:cs typeface="Calibri"/>
              </a:rPr>
              <a:t>Root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1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Insert </a:t>
            </a:r>
            <a:r>
              <a:rPr dirty="0" sz="2400" b="1">
                <a:latin typeface="Calibri"/>
                <a:cs typeface="Calibri"/>
              </a:rPr>
              <a:t>the </a:t>
            </a:r>
            <a:r>
              <a:rPr dirty="0" sz="2400" spc="-5" b="1">
                <a:latin typeface="Calibri"/>
                <a:cs typeface="Calibri"/>
              </a:rPr>
              <a:t>freed block </a:t>
            </a:r>
            <a:r>
              <a:rPr dirty="0" sz="2400" b="1">
                <a:latin typeface="Calibri"/>
                <a:cs typeface="Calibri"/>
              </a:rPr>
              <a:t>at </a:t>
            </a:r>
            <a:r>
              <a:rPr dirty="0" sz="2400" spc="-5" b="1">
                <a:latin typeface="Calibri"/>
                <a:cs typeface="Calibri"/>
              </a:rPr>
              <a:t>the root </a:t>
            </a:r>
            <a:r>
              <a:rPr dirty="0" sz="2400" b="1">
                <a:latin typeface="Calibri"/>
                <a:cs typeface="Calibri"/>
              </a:rPr>
              <a:t>of </a:t>
            </a:r>
            <a:r>
              <a:rPr dirty="0" sz="2400" spc="-5" b="1">
                <a:latin typeface="Calibri"/>
                <a:cs typeface="Calibri"/>
              </a:rPr>
              <a:t>the</a:t>
            </a:r>
            <a:r>
              <a:rPr dirty="0" sz="2400" spc="-4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list</a:t>
            </a:r>
            <a:endParaRPr sz="2400">
              <a:latin typeface="Calibri"/>
              <a:cs typeface="Calibri"/>
            </a:endParaRPr>
          </a:p>
          <a:p>
            <a:pPr marL="94615" indent="8255">
              <a:lnSpc>
                <a:spcPct val="100000"/>
              </a:lnSpc>
              <a:spcBef>
                <a:spcPts val="1945"/>
              </a:spcBef>
            </a:pPr>
            <a:r>
              <a:rPr dirty="0" sz="2400" spc="-10" b="1" i="1">
                <a:solidFill>
                  <a:srgbClr val="7E7E7E"/>
                </a:solidFill>
                <a:latin typeface="Calibri"/>
                <a:cs typeface="Calibri"/>
              </a:rPr>
              <a:t>After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150">
              <a:latin typeface="Times New Roman"/>
              <a:cs typeface="Times New Roman"/>
            </a:endParaRPr>
          </a:p>
          <a:p>
            <a:pPr marL="94615">
              <a:lnSpc>
                <a:spcPct val="100000"/>
              </a:lnSpc>
            </a:pPr>
            <a:r>
              <a:rPr dirty="0" sz="2400" spc="-10" b="1">
                <a:latin typeface="Calibri"/>
                <a:cs typeface="Calibri"/>
              </a:rPr>
              <a:t>Root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379214" y="5380482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76200"/>
                </a:moveTo>
                <a:lnTo>
                  <a:pt x="5994" y="46559"/>
                </a:lnTo>
                <a:lnTo>
                  <a:pt x="22336" y="22336"/>
                </a:lnTo>
                <a:lnTo>
                  <a:pt x="46559" y="5994"/>
                </a:lnTo>
                <a:lnTo>
                  <a:pt x="76200" y="0"/>
                </a:lnTo>
                <a:lnTo>
                  <a:pt x="105840" y="5994"/>
                </a:lnTo>
                <a:lnTo>
                  <a:pt x="130063" y="22336"/>
                </a:lnTo>
                <a:lnTo>
                  <a:pt x="146405" y="46559"/>
                </a:lnTo>
                <a:lnTo>
                  <a:pt x="152400" y="76200"/>
                </a:lnTo>
                <a:lnTo>
                  <a:pt x="146405" y="105840"/>
                </a:lnTo>
                <a:lnTo>
                  <a:pt x="130063" y="130063"/>
                </a:lnTo>
                <a:lnTo>
                  <a:pt x="105840" y="146405"/>
                </a:lnTo>
                <a:lnTo>
                  <a:pt x="76200" y="152400"/>
                </a:lnTo>
                <a:lnTo>
                  <a:pt x="46559" y="146405"/>
                </a:lnTo>
                <a:lnTo>
                  <a:pt x="22336" y="130063"/>
                </a:lnTo>
                <a:lnTo>
                  <a:pt x="5994" y="105840"/>
                </a:lnTo>
                <a:lnTo>
                  <a:pt x="0" y="76200"/>
                </a:lnTo>
                <a:close/>
              </a:path>
            </a:pathLst>
          </a:custGeom>
          <a:ln w="28956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1469389" y="5004689"/>
            <a:ext cx="2685415" cy="476884"/>
          </a:xfrm>
          <a:custGeom>
            <a:avLst/>
            <a:gdLst/>
            <a:ahLst/>
            <a:cxnLst/>
            <a:rect l="l" t="t" r="r" b="b"/>
            <a:pathLst>
              <a:path w="2685415" h="476885">
                <a:moveTo>
                  <a:pt x="1565529" y="0"/>
                </a:moveTo>
                <a:lnTo>
                  <a:pt x="1343660" y="3048"/>
                </a:lnTo>
                <a:lnTo>
                  <a:pt x="1235074" y="6604"/>
                </a:lnTo>
                <a:lnTo>
                  <a:pt x="1129792" y="11556"/>
                </a:lnTo>
                <a:lnTo>
                  <a:pt x="1029335" y="18034"/>
                </a:lnTo>
                <a:lnTo>
                  <a:pt x="981329" y="21843"/>
                </a:lnTo>
                <a:lnTo>
                  <a:pt x="935101" y="26035"/>
                </a:lnTo>
                <a:lnTo>
                  <a:pt x="890778" y="30734"/>
                </a:lnTo>
                <a:lnTo>
                  <a:pt x="848486" y="35687"/>
                </a:lnTo>
                <a:lnTo>
                  <a:pt x="808101" y="41275"/>
                </a:lnTo>
                <a:lnTo>
                  <a:pt x="770254" y="47243"/>
                </a:lnTo>
                <a:lnTo>
                  <a:pt x="698246" y="61849"/>
                </a:lnTo>
                <a:lnTo>
                  <a:pt x="629411" y="80263"/>
                </a:lnTo>
                <a:lnTo>
                  <a:pt x="563879" y="101981"/>
                </a:lnTo>
                <a:lnTo>
                  <a:pt x="501268" y="126365"/>
                </a:lnTo>
                <a:lnTo>
                  <a:pt x="442086" y="152781"/>
                </a:lnTo>
                <a:lnTo>
                  <a:pt x="386079" y="180975"/>
                </a:lnTo>
                <a:lnTo>
                  <a:pt x="333121" y="209931"/>
                </a:lnTo>
                <a:lnTo>
                  <a:pt x="283336" y="239522"/>
                </a:lnTo>
                <a:lnTo>
                  <a:pt x="236728" y="268986"/>
                </a:lnTo>
                <a:lnTo>
                  <a:pt x="193293" y="297688"/>
                </a:lnTo>
                <a:lnTo>
                  <a:pt x="133984" y="338455"/>
                </a:lnTo>
                <a:lnTo>
                  <a:pt x="98551" y="363220"/>
                </a:lnTo>
                <a:lnTo>
                  <a:pt x="66293" y="385318"/>
                </a:lnTo>
                <a:lnTo>
                  <a:pt x="24510" y="412115"/>
                </a:lnTo>
                <a:lnTo>
                  <a:pt x="0" y="425577"/>
                </a:lnTo>
                <a:lnTo>
                  <a:pt x="26923" y="476885"/>
                </a:lnTo>
                <a:lnTo>
                  <a:pt x="67690" y="453517"/>
                </a:lnTo>
                <a:lnTo>
                  <a:pt x="131318" y="410972"/>
                </a:lnTo>
                <a:lnTo>
                  <a:pt x="205485" y="359410"/>
                </a:lnTo>
                <a:lnTo>
                  <a:pt x="268478" y="317373"/>
                </a:lnTo>
                <a:lnTo>
                  <a:pt x="313943" y="288671"/>
                </a:lnTo>
                <a:lnTo>
                  <a:pt x="362203" y="260096"/>
                </a:lnTo>
                <a:lnTo>
                  <a:pt x="413511" y="231902"/>
                </a:lnTo>
                <a:lnTo>
                  <a:pt x="467614" y="204850"/>
                </a:lnTo>
                <a:lnTo>
                  <a:pt x="524383" y="179450"/>
                </a:lnTo>
                <a:lnTo>
                  <a:pt x="584199" y="156210"/>
                </a:lnTo>
                <a:lnTo>
                  <a:pt x="646810" y="135636"/>
                </a:lnTo>
                <a:lnTo>
                  <a:pt x="712342" y="117983"/>
                </a:lnTo>
                <a:lnTo>
                  <a:pt x="780668" y="104267"/>
                </a:lnTo>
                <a:lnTo>
                  <a:pt x="855979" y="93091"/>
                </a:lnTo>
                <a:lnTo>
                  <a:pt x="897509" y="88265"/>
                </a:lnTo>
                <a:lnTo>
                  <a:pt x="941070" y="83693"/>
                </a:lnTo>
                <a:lnTo>
                  <a:pt x="986535" y="79502"/>
                </a:lnTo>
                <a:lnTo>
                  <a:pt x="1082929" y="72390"/>
                </a:lnTo>
                <a:lnTo>
                  <a:pt x="1184910" y="66802"/>
                </a:lnTo>
                <a:lnTo>
                  <a:pt x="1345311" y="60960"/>
                </a:lnTo>
                <a:lnTo>
                  <a:pt x="1566036" y="57912"/>
                </a:lnTo>
                <a:lnTo>
                  <a:pt x="2449213" y="57912"/>
                </a:lnTo>
                <a:lnTo>
                  <a:pt x="2441067" y="55244"/>
                </a:lnTo>
                <a:lnTo>
                  <a:pt x="2393696" y="43053"/>
                </a:lnTo>
                <a:lnTo>
                  <a:pt x="2340229" y="33400"/>
                </a:lnTo>
                <a:lnTo>
                  <a:pt x="2261743" y="24130"/>
                </a:lnTo>
                <a:lnTo>
                  <a:pt x="2147189" y="15367"/>
                </a:lnTo>
                <a:lnTo>
                  <a:pt x="1988820" y="7493"/>
                </a:lnTo>
                <a:lnTo>
                  <a:pt x="1837182" y="2667"/>
                </a:lnTo>
                <a:lnTo>
                  <a:pt x="1676018" y="254"/>
                </a:lnTo>
                <a:lnTo>
                  <a:pt x="1565529" y="0"/>
                </a:lnTo>
                <a:close/>
              </a:path>
              <a:path w="2685415" h="476885">
                <a:moveTo>
                  <a:pt x="2552980" y="182333"/>
                </a:moveTo>
                <a:lnTo>
                  <a:pt x="2508631" y="217805"/>
                </a:lnTo>
                <a:lnTo>
                  <a:pt x="2685034" y="299212"/>
                </a:lnTo>
                <a:lnTo>
                  <a:pt x="2664904" y="205105"/>
                </a:lnTo>
                <a:lnTo>
                  <a:pt x="2572766" y="205105"/>
                </a:lnTo>
                <a:lnTo>
                  <a:pt x="2552980" y="182333"/>
                </a:lnTo>
                <a:close/>
              </a:path>
              <a:path w="2685415" h="476885">
                <a:moveTo>
                  <a:pt x="2598220" y="146150"/>
                </a:moveTo>
                <a:lnTo>
                  <a:pt x="2552980" y="182333"/>
                </a:lnTo>
                <a:lnTo>
                  <a:pt x="2572766" y="205105"/>
                </a:lnTo>
                <a:lnTo>
                  <a:pt x="2616454" y="167131"/>
                </a:lnTo>
                <a:lnTo>
                  <a:pt x="2598220" y="146150"/>
                </a:lnTo>
                <a:close/>
              </a:path>
              <a:path w="2685415" h="476885">
                <a:moveTo>
                  <a:pt x="2644394" y="109219"/>
                </a:moveTo>
                <a:lnTo>
                  <a:pt x="2598220" y="146150"/>
                </a:lnTo>
                <a:lnTo>
                  <a:pt x="2616454" y="167131"/>
                </a:lnTo>
                <a:lnTo>
                  <a:pt x="2572766" y="205105"/>
                </a:lnTo>
                <a:lnTo>
                  <a:pt x="2664904" y="205105"/>
                </a:lnTo>
                <a:lnTo>
                  <a:pt x="2644394" y="109219"/>
                </a:lnTo>
                <a:close/>
              </a:path>
              <a:path w="2685415" h="476885">
                <a:moveTo>
                  <a:pt x="2547155" y="175628"/>
                </a:moveTo>
                <a:lnTo>
                  <a:pt x="2552980" y="182333"/>
                </a:lnTo>
                <a:lnTo>
                  <a:pt x="2559601" y="177037"/>
                </a:lnTo>
                <a:lnTo>
                  <a:pt x="2548763" y="177037"/>
                </a:lnTo>
                <a:lnTo>
                  <a:pt x="2547155" y="175628"/>
                </a:lnTo>
                <a:close/>
              </a:path>
              <a:path w="2685415" h="476885">
                <a:moveTo>
                  <a:pt x="2545842" y="174117"/>
                </a:moveTo>
                <a:lnTo>
                  <a:pt x="2547155" y="175628"/>
                </a:lnTo>
                <a:lnTo>
                  <a:pt x="2548763" y="177037"/>
                </a:lnTo>
                <a:lnTo>
                  <a:pt x="2545842" y="174117"/>
                </a:lnTo>
                <a:close/>
              </a:path>
              <a:path w="2685415" h="476885">
                <a:moveTo>
                  <a:pt x="2563253" y="174117"/>
                </a:moveTo>
                <a:lnTo>
                  <a:pt x="2545842" y="174117"/>
                </a:lnTo>
                <a:lnTo>
                  <a:pt x="2548763" y="177037"/>
                </a:lnTo>
                <a:lnTo>
                  <a:pt x="2559601" y="177037"/>
                </a:lnTo>
                <a:lnTo>
                  <a:pt x="2563253" y="174117"/>
                </a:lnTo>
                <a:close/>
              </a:path>
              <a:path w="2685415" h="476885">
                <a:moveTo>
                  <a:pt x="2449213" y="57912"/>
                </a:moveTo>
                <a:lnTo>
                  <a:pt x="1566036" y="57912"/>
                </a:lnTo>
                <a:lnTo>
                  <a:pt x="1730121" y="58674"/>
                </a:lnTo>
                <a:lnTo>
                  <a:pt x="1937765" y="63500"/>
                </a:lnTo>
                <a:lnTo>
                  <a:pt x="2079371" y="69468"/>
                </a:lnTo>
                <a:lnTo>
                  <a:pt x="2164080" y="74549"/>
                </a:lnTo>
                <a:lnTo>
                  <a:pt x="2256790" y="81787"/>
                </a:lnTo>
                <a:lnTo>
                  <a:pt x="2304161" y="86613"/>
                </a:lnTo>
                <a:lnTo>
                  <a:pt x="2358263" y="95123"/>
                </a:lnTo>
                <a:lnTo>
                  <a:pt x="2404745" y="105283"/>
                </a:lnTo>
                <a:lnTo>
                  <a:pt x="2444369" y="117348"/>
                </a:lnTo>
                <a:lnTo>
                  <a:pt x="2492502" y="138049"/>
                </a:lnTo>
                <a:lnTo>
                  <a:pt x="2529205" y="160909"/>
                </a:lnTo>
                <a:lnTo>
                  <a:pt x="2547155" y="175628"/>
                </a:lnTo>
                <a:lnTo>
                  <a:pt x="2545842" y="174117"/>
                </a:lnTo>
                <a:lnTo>
                  <a:pt x="2563253" y="174117"/>
                </a:lnTo>
                <a:lnTo>
                  <a:pt x="2598220" y="146150"/>
                </a:lnTo>
                <a:lnTo>
                  <a:pt x="2562352" y="113411"/>
                </a:lnTo>
                <a:lnTo>
                  <a:pt x="2517902" y="86106"/>
                </a:lnTo>
                <a:lnTo>
                  <a:pt x="2482342" y="69723"/>
                </a:lnTo>
                <a:lnTo>
                  <a:pt x="2462403" y="62230"/>
                </a:lnTo>
                <a:lnTo>
                  <a:pt x="2449213" y="57912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 txBox="1">
            <a:spLocks noGrp="1"/>
          </p:cNvSpPr>
          <p:nvPr>
            <p:ph type="title"/>
          </p:nvPr>
        </p:nvSpPr>
        <p:spPr>
          <a:xfrm>
            <a:off x="353364" y="347344"/>
            <a:ext cx="8187055" cy="1075055"/>
          </a:xfrm>
          <a:prstGeom prst="rect"/>
        </p:spPr>
        <p:txBody>
          <a:bodyPr wrap="square" lIns="0" tIns="1638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90"/>
              </a:spcBef>
            </a:pPr>
            <a:r>
              <a:rPr dirty="0"/>
              <a:t>Freeing </a:t>
            </a:r>
            <a:r>
              <a:rPr dirty="0" spc="-5"/>
              <a:t>With </a:t>
            </a:r>
            <a:r>
              <a:rPr dirty="0"/>
              <a:t>a LIFO </a:t>
            </a:r>
            <a:r>
              <a:rPr dirty="0" spc="-5"/>
              <a:t>Policy </a:t>
            </a:r>
            <a:r>
              <a:rPr dirty="0"/>
              <a:t>(Case</a:t>
            </a:r>
            <a:r>
              <a:rPr dirty="0" spc="-80"/>
              <a:t> </a:t>
            </a:r>
            <a:r>
              <a:rPr dirty="0"/>
              <a:t>1)</a:t>
            </a:r>
          </a:p>
          <a:p>
            <a:pPr algn="r" marR="5080">
              <a:lnSpc>
                <a:spcPct val="100000"/>
              </a:lnSpc>
              <a:spcBef>
                <a:spcPts val="595"/>
              </a:spcBef>
            </a:pPr>
            <a:r>
              <a:rPr dirty="0" sz="1800" spc="-5" b="0">
                <a:solidFill>
                  <a:srgbClr val="7E7E7E"/>
                </a:solidFill>
                <a:latin typeface="Calibri"/>
                <a:cs typeface="Calibri"/>
              </a:rPr>
              <a:t>conceptual</a:t>
            </a:r>
            <a:r>
              <a:rPr dirty="0" sz="1800" spc="-55" b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800" spc="-10" b="0">
                <a:solidFill>
                  <a:srgbClr val="7E7E7E"/>
                </a:solidFill>
                <a:latin typeface="Calibri"/>
                <a:cs typeface="Calibri"/>
              </a:rPr>
              <a:t>graphic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7" name="object 8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88" name="object 8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7763" y="1263396"/>
            <a:ext cx="8152130" cy="2131060"/>
          </a:xfrm>
          <a:custGeom>
            <a:avLst/>
            <a:gdLst/>
            <a:ahLst/>
            <a:cxnLst/>
            <a:rect l="l" t="t" r="r" b="b"/>
            <a:pathLst>
              <a:path w="8152130" h="2131060">
                <a:moveTo>
                  <a:pt x="0" y="2130552"/>
                </a:moveTo>
                <a:lnTo>
                  <a:pt x="8151876" y="2130552"/>
                </a:lnTo>
                <a:lnTo>
                  <a:pt x="8151876" y="0"/>
                </a:lnTo>
                <a:lnTo>
                  <a:pt x="0" y="0"/>
                </a:lnTo>
                <a:lnTo>
                  <a:pt x="0" y="2130552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012691" y="2209800"/>
            <a:ext cx="1219200" cy="457200"/>
          </a:xfrm>
          <a:custGeom>
            <a:avLst/>
            <a:gdLst/>
            <a:ahLst/>
            <a:cxnLst/>
            <a:rect l="l" t="t" r="r" b="b"/>
            <a:pathLst>
              <a:path w="1219200" h="457200">
                <a:moveTo>
                  <a:pt x="0" y="457200"/>
                </a:moveTo>
                <a:lnTo>
                  <a:pt x="1219200" y="457200"/>
                </a:lnTo>
                <a:lnTo>
                  <a:pt x="12192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F6F5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012691" y="2209800"/>
            <a:ext cx="1219200" cy="457200"/>
          </a:xfrm>
          <a:custGeom>
            <a:avLst/>
            <a:gdLst/>
            <a:ahLst/>
            <a:cxnLst/>
            <a:rect l="l" t="t" r="r" b="b"/>
            <a:pathLst>
              <a:path w="1219200" h="457200">
                <a:moveTo>
                  <a:pt x="0" y="457200"/>
                </a:moveTo>
                <a:lnTo>
                  <a:pt x="1219200" y="457200"/>
                </a:lnTo>
                <a:lnTo>
                  <a:pt x="12192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79550" y="2043048"/>
            <a:ext cx="5872480" cy="422909"/>
          </a:xfrm>
          <a:custGeom>
            <a:avLst/>
            <a:gdLst/>
            <a:ahLst/>
            <a:cxnLst/>
            <a:rect l="l" t="t" r="r" b="b"/>
            <a:pathLst>
              <a:path w="5872480" h="422910">
                <a:moveTo>
                  <a:pt x="2560701" y="0"/>
                </a:moveTo>
                <a:lnTo>
                  <a:pt x="2424176" y="0"/>
                </a:lnTo>
                <a:lnTo>
                  <a:pt x="1781048" y="5841"/>
                </a:lnTo>
                <a:lnTo>
                  <a:pt x="1344041" y="17272"/>
                </a:lnTo>
                <a:lnTo>
                  <a:pt x="1162177" y="25526"/>
                </a:lnTo>
                <a:lnTo>
                  <a:pt x="1044575" y="32765"/>
                </a:lnTo>
                <a:lnTo>
                  <a:pt x="972438" y="38735"/>
                </a:lnTo>
                <a:lnTo>
                  <a:pt x="871601" y="49402"/>
                </a:lnTo>
                <a:lnTo>
                  <a:pt x="809244" y="57658"/>
                </a:lnTo>
                <a:lnTo>
                  <a:pt x="750188" y="66675"/>
                </a:lnTo>
                <a:lnTo>
                  <a:pt x="694817" y="76453"/>
                </a:lnTo>
                <a:lnTo>
                  <a:pt x="617727" y="92201"/>
                </a:lnTo>
                <a:lnTo>
                  <a:pt x="570483" y="103504"/>
                </a:lnTo>
                <a:lnTo>
                  <a:pt x="525907" y="115315"/>
                </a:lnTo>
                <a:lnTo>
                  <a:pt x="464185" y="133858"/>
                </a:lnTo>
                <a:lnTo>
                  <a:pt x="426338" y="146685"/>
                </a:lnTo>
                <a:lnTo>
                  <a:pt x="374395" y="166370"/>
                </a:lnTo>
                <a:lnTo>
                  <a:pt x="326898" y="186689"/>
                </a:lnTo>
                <a:lnTo>
                  <a:pt x="271144" y="213740"/>
                </a:lnTo>
                <a:lnTo>
                  <a:pt x="222123" y="240664"/>
                </a:lnTo>
                <a:lnTo>
                  <a:pt x="179324" y="266573"/>
                </a:lnTo>
                <a:lnTo>
                  <a:pt x="107061" y="313309"/>
                </a:lnTo>
                <a:lnTo>
                  <a:pt x="90931" y="323468"/>
                </a:lnTo>
                <a:lnTo>
                  <a:pt x="45719" y="349250"/>
                </a:lnTo>
                <a:lnTo>
                  <a:pt x="0" y="367918"/>
                </a:lnTo>
                <a:lnTo>
                  <a:pt x="18796" y="422783"/>
                </a:lnTo>
                <a:lnTo>
                  <a:pt x="70484" y="401574"/>
                </a:lnTo>
                <a:lnTo>
                  <a:pt x="104266" y="383159"/>
                </a:lnTo>
                <a:lnTo>
                  <a:pt x="137922" y="362330"/>
                </a:lnTo>
                <a:lnTo>
                  <a:pt x="191262" y="327533"/>
                </a:lnTo>
                <a:lnTo>
                  <a:pt x="210312" y="315467"/>
                </a:lnTo>
                <a:lnTo>
                  <a:pt x="251713" y="290449"/>
                </a:lnTo>
                <a:lnTo>
                  <a:pt x="298323" y="264922"/>
                </a:lnTo>
                <a:lnTo>
                  <a:pt x="351536" y="239013"/>
                </a:lnTo>
                <a:lnTo>
                  <a:pt x="396239" y="220090"/>
                </a:lnTo>
                <a:lnTo>
                  <a:pt x="446277" y="201040"/>
                </a:lnTo>
                <a:lnTo>
                  <a:pt x="482600" y="188722"/>
                </a:lnTo>
                <a:lnTo>
                  <a:pt x="521335" y="176784"/>
                </a:lnTo>
                <a:lnTo>
                  <a:pt x="562991" y="165226"/>
                </a:lnTo>
                <a:lnTo>
                  <a:pt x="607441" y="154050"/>
                </a:lnTo>
                <a:lnTo>
                  <a:pt x="655066" y="143383"/>
                </a:lnTo>
                <a:lnTo>
                  <a:pt x="705866" y="133223"/>
                </a:lnTo>
                <a:lnTo>
                  <a:pt x="759968" y="123698"/>
                </a:lnTo>
                <a:lnTo>
                  <a:pt x="847851" y="110871"/>
                </a:lnTo>
                <a:lnTo>
                  <a:pt x="943991" y="99695"/>
                </a:lnTo>
                <a:lnTo>
                  <a:pt x="1012951" y="93345"/>
                </a:lnTo>
                <a:lnTo>
                  <a:pt x="1086231" y="88011"/>
                </a:lnTo>
                <a:lnTo>
                  <a:pt x="1208024" y="81152"/>
                </a:lnTo>
                <a:lnTo>
                  <a:pt x="1446783" y="71754"/>
                </a:lnTo>
                <a:lnTo>
                  <a:pt x="2029205" y="60325"/>
                </a:lnTo>
                <a:lnTo>
                  <a:pt x="4915628" y="57912"/>
                </a:lnTo>
                <a:lnTo>
                  <a:pt x="4743069" y="46354"/>
                </a:lnTo>
                <a:lnTo>
                  <a:pt x="4399153" y="30606"/>
                </a:lnTo>
                <a:lnTo>
                  <a:pt x="3529711" y="8254"/>
                </a:lnTo>
                <a:lnTo>
                  <a:pt x="2560701" y="0"/>
                </a:lnTo>
                <a:close/>
              </a:path>
              <a:path w="5872480" h="422910">
                <a:moveTo>
                  <a:pt x="5705321" y="338562"/>
                </a:moveTo>
                <a:lnTo>
                  <a:pt x="5677789" y="390778"/>
                </a:lnTo>
                <a:lnTo>
                  <a:pt x="5871972" y="395097"/>
                </a:lnTo>
                <a:lnTo>
                  <a:pt x="5841499" y="352551"/>
                </a:lnTo>
                <a:lnTo>
                  <a:pt x="5729478" y="352551"/>
                </a:lnTo>
                <a:lnTo>
                  <a:pt x="5705321" y="338562"/>
                </a:lnTo>
                <a:close/>
              </a:path>
              <a:path w="5872480" h="422910">
                <a:moveTo>
                  <a:pt x="5732312" y="287371"/>
                </a:moveTo>
                <a:lnTo>
                  <a:pt x="5705321" y="338562"/>
                </a:lnTo>
                <a:lnTo>
                  <a:pt x="5729478" y="352551"/>
                </a:lnTo>
                <a:lnTo>
                  <a:pt x="5758433" y="302387"/>
                </a:lnTo>
                <a:lnTo>
                  <a:pt x="5732312" y="287371"/>
                </a:lnTo>
                <a:close/>
              </a:path>
              <a:path w="5872480" h="422910">
                <a:moveTo>
                  <a:pt x="5758815" y="237109"/>
                </a:moveTo>
                <a:lnTo>
                  <a:pt x="5732312" y="287371"/>
                </a:lnTo>
                <a:lnTo>
                  <a:pt x="5758433" y="302387"/>
                </a:lnTo>
                <a:lnTo>
                  <a:pt x="5729478" y="352551"/>
                </a:lnTo>
                <a:lnTo>
                  <a:pt x="5841499" y="352551"/>
                </a:lnTo>
                <a:lnTo>
                  <a:pt x="5758815" y="237109"/>
                </a:lnTo>
                <a:close/>
              </a:path>
              <a:path w="5872480" h="422910">
                <a:moveTo>
                  <a:pt x="4915628" y="57912"/>
                </a:moveTo>
                <a:lnTo>
                  <a:pt x="2560828" y="57912"/>
                </a:lnTo>
                <a:lnTo>
                  <a:pt x="3254883" y="62229"/>
                </a:lnTo>
                <a:lnTo>
                  <a:pt x="4169283" y="80772"/>
                </a:lnTo>
                <a:lnTo>
                  <a:pt x="4650232" y="99440"/>
                </a:lnTo>
                <a:lnTo>
                  <a:pt x="4897374" y="114426"/>
                </a:lnTo>
                <a:lnTo>
                  <a:pt x="4967224" y="120396"/>
                </a:lnTo>
                <a:lnTo>
                  <a:pt x="5032502" y="127126"/>
                </a:lnTo>
                <a:lnTo>
                  <a:pt x="5093716" y="134365"/>
                </a:lnTo>
                <a:lnTo>
                  <a:pt x="5150739" y="142366"/>
                </a:lnTo>
                <a:lnTo>
                  <a:pt x="5204079" y="150875"/>
                </a:lnTo>
                <a:lnTo>
                  <a:pt x="5253482" y="159892"/>
                </a:lnTo>
                <a:lnTo>
                  <a:pt x="5321300" y="174243"/>
                </a:lnTo>
                <a:lnTo>
                  <a:pt x="5381752" y="189484"/>
                </a:lnTo>
                <a:lnTo>
                  <a:pt x="5435473" y="205486"/>
                </a:lnTo>
                <a:lnTo>
                  <a:pt x="5497830" y="227584"/>
                </a:lnTo>
                <a:lnTo>
                  <a:pt x="5551424" y="250316"/>
                </a:lnTo>
                <a:lnTo>
                  <a:pt x="5597017" y="273050"/>
                </a:lnTo>
                <a:lnTo>
                  <a:pt x="5636895" y="295910"/>
                </a:lnTo>
                <a:lnTo>
                  <a:pt x="5672582" y="318262"/>
                </a:lnTo>
                <a:lnTo>
                  <a:pt x="5689346" y="329311"/>
                </a:lnTo>
                <a:lnTo>
                  <a:pt x="5705321" y="338562"/>
                </a:lnTo>
                <a:lnTo>
                  <a:pt x="5732312" y="287371"/>
                </a:lnTo>
                <a:lnTo>
                  <a:pt x="5721096" y="280924"/>
                </a:lnTo>
                <a:lnTo>
                  <a:pt x="5685663" y="257810"/>
                </a:lnTo>
                <a:lnTo>
                  <a:pt x="5645784" y="233806"/>
                </a:lnTo>
                <a:lnTo>
                  <a:pt x="5600192" y="209423"/>
                </a:lnTo>
                <a:lnTo>
                  <a:pt x="5547614" y="185292"/>
                </a:lnTo>
                <a:lnTo>
                  <a:pt x="5502909" y="167512"/>
                </a:lnTo>
                <a:lnTo>
                  <a:pt x="5452491" y="150113"/>
                </a:lnTo>
                <a:lnTo>
                  <a:pt x="5396483" y="133476"/>
                </a:lnTo>
                <a:lnTo>
                  <a:pt x="5355590" y="122936"/>
                </a:lnTo>
                <a:lnTo>
                  <a:pt x="5311521" y="112649"/>
                </a:lnTo>
                <a:lnTo>
                  <a:pt x="5264150" y="102997"/>
                </a:lnTo>
                <a:lnTo>
                  <a:pt x="5213350" y="93725"/>
                </a:lnTo>
                <a:lnTo>
                  <a:pt x="5158994" y="85089"/>
                </a:lnTo>
                <a:lnTo>
                  <a:pt x="5070221" y="73151"/>
                </a:lnTo>
                <a:lnTo>
                  <a:pt x="5005959" y="66039"/>
                </a:lnTo>
                <a:lnTo>
                  <a:pt x="4972304" y="62737"/>
                </a:lnTo>
                <a:lnTo>
                  <a:pt x="4915628" y="57912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012691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012691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317491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317491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622291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622291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927091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927091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841491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841491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146291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146291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793492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793492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98292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98292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403091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403091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707891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707891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231891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231891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536691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536691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231891" y="16002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231891" y="16002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536691" y="16002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536691" y="16002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841491" y="1600200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800"/>
                </a:moveTo>
                <a:lnTo>
                  <a:pt x="152400" y="304800"/>
                </a:lnTo>
                <a:lnTo>
                  <a:pt x="152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841491" y="16002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993891" y="1524000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231891" y="29718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231891" y="29718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536691" y="29718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536691" y="29718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841491" y="2971800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800"/>
                </a:moveTo>
                <a:lnTo>
                  <a:pt x="152400" y="304800"/>
                </a:lnTo>
                <a:lnTo>
                  <a:pt x="152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841491" y="29718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993891" y="2895600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308091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298440" y="2438273"/>
            <a:ext cx="173990" cy="534035"/>
          </a:xfrm>
          <a:custGeom>
            <a:avLst/>
            <a:gdLst/>
            <a:ahLst/>
            <a:cxnLst/>
            <a:rect l="l" t="t" r="r" b="b"/>
            <a:pathLst>
              <a:path w="173989" h="534035">
                <a:moveTo>
                  <a:pt x="57953" y="359875"/>
                </a:moveTo>
                <a:lnTo>
                  <a:pt x="0" y="360044"/>
                </a:lnTo>
                <a:lnTo>
                  <a:pt x="87375" y="533526"/>
                </a:lnTo>
                <a:lnTo>
                  <a:pt x="159174" y="388874"/>
                </a:lnTo>
                <a:lnTo>
                  <a:pt x="58038" y="388874"/>
                </a:lnTo>
                <a:lnTo>
                  <a:pt x="57953" y="359875"/>
                </a:lnTo>
                <a:close/>
              </a:path>
              <a:path w="173989" h="534035">
                <a:moveTo>
                  <a:pt x="115865" y="359706"/>
                </a:moveTo>
                <a:lnTo>
                  <a:pt x="57953" y="359875"/>
                </a:lnTo>
                <a:lnTo>
                  <a:pt x="58038" y="388874"/>
                </a:lnTo>
                <a:lnTo>
                  <a:pt x="115950" y="388619"/>
                </a:lnTo>
                <a:lnTo>
                  <a:pt x="115865" y="359706"/>
                </a:lnTo>
                <a:close/>
              </a:path>
              <a:path w="173989" h="534035">
                <a:moveTo>
                  <a:pt x="173736" y="359537"/>
                </a:moveTo>
                <a:lnTo>
                  <a:pt x="115865" y="359706"/>
                </a:lnTo>
                <a:lnTo>
                  <a:pt x="115950" y="388619"/>
                </a:lnTo>
                <a:lnTo>
                  <a:pt x="58038" y="388874"/>
                </a:lnTo>
                <a:lnTo>
                  <a:pt x="159174" y="388874"/>
                </a:lnTo>
                <a:lnTo>
                  <a:pt x="173736" y="359537"/>
                </a:lnTo>
                <a:close/>
              </a:path>
              <a:path w="173989" h="534035">
                <a:moveTo>
                  <a:pt x="114808" y="0"/>
                </a:moveTo>
                <a:lnTo>
                  <a:pt x="56896" y="253"/>
                </a:lnTo>
                <a:lnTo>
                  <a:pt x="57953" y="359875"/>
                </a:lnTo>
                <a:lnTo>
                  <a:pt x="115865" y="359706"/>
                </a:lnTo>
                <a:lnTo>
                  <a:pt x="11480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308091" y="16764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298440" y="1752473"/>
            <a:ext cx="173990" cy="534035"/>
          </a:xfrm>
          <a:custGeom>
            <a:avLst/>
            <a:gdLst/>
            <a:ahLst/>
            <a:cxnLst/>
            <a:rect l="l" t="t" r="r" b="b"/>
            <a:pathLst>
              <a:path w="173989" h="534035">
                <a:moveTo>
                  <a:pt x="57953" y="359875"/>
                </a:moveTo>
                <a:lnTo>
                  <a:pt x="0" y="360044"/>
                </a:lnTo>
                <a:lnTo>
                  <a:pt x="87375" y="533526"/>
                </a:lnTo>
                <a:lnTo>
                  <a:pt x="159174" y="388874"/>
                </a:lnTo>
                <a:lnTo>
                  <a:pt x="58038" y="388874"/>
                </a:lnTo>
                <a:lnTo>
                  <a:pt x="57953" y="359875"/>
                </a:lnTo>
                <a:close/>
              </a:path>
              <a:path w="173989" h="534035">
                <a:moveTo>
                  <a:pt x="115865" y="359706"/>
                </a:moveTo>
                <a:lnTo>
                  <a:pt x="57953" y="359875"/>
                </a:lnTo>
                <a:lnTo>
                  <a:pt x="58038" y="388874"/>
                </a:lnTo>
                <a:lnTo>
                  <a:pt x="115950" y="388619"/>
                </a:lnTo>
                <a:lnTo>
                  <a:pt x="115865" y="359706"/>
                </a:lnTo>
                <a:close/>
              </a:path>
              <a:path w="173989" h="534035">
                <a:moveTo>
                  <a:pt x="173736" y="359537"/>
                </a:moveTo>
                <a:lnTo>
                  <a:pt x="115865" y="359706"/>
                </a:lnTo>
                <a:lnTo>
                  <a:pt x="115950" y="388619"/>
                </a:lnTo>
                <a:lnTo>
                  <a:pt x="58038" y="388874"/>
                </a:lnTo>
                <a:lnTo>
                  <a:pt x="159174" y="388874"/>
                </a:lnTo>
                <a:lnTo>
                  <a:pt x="173736" y="359537"/>
                </a:lnTo>
                <a:close/>
              </a:path>
              <a:path w="173989" h="534035">
                <a:moveTo>
                  <a:pt x="114808" y="0"/>
                </a:moveTo>
                <a:lnTo>
                  <a:pt x="56896" y="253"/>
                </a:lnTo>
                <a:lnTo>
                  <a:pt x="57953" y="359875"/>
                </a:lnTo>
                <a:lnTo>
                  <a:pt x="115865" y="359706"/>
                </a:lnTo>
                <a:lnTo>
                  <a:pt x="11480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612891" y="30480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603240" y="2589276"/>
            <a:ext cx="173990" cy="536575"/>
          </a:xfrm>
          <a:custGeom>
            <a:avLst/>
            <a:gdLst/>
            <a:ahLst/>
            <a:cxnLst/>
            <a:rect l="l" t="t" r="r" b="b"/>
            <a:pathLst>
              <a:path w="173989" h="536575">
                <a:moveTo>
                  <a:pt x="57954" y="173651"/>
                </a:moveTo>
                <a:lnTo>
                  <a:pt x="56896" y="536321"/>
                </a:lnTo>
                <a:lnTo>
                  <a:pt x="114808" y="536575"/>
                </a:lnTo>
                <a:lnTo>
                  <a:pt x="115866" y="173820"/>
                </a:lnTo>
                <a:lnTo>
                  <a:pt x="57954" y="173651"/>
                </a:lnTo>
                <a:close/>
              </a:path>
              <a:path w="173989" h="536575">
                <a:moveTo>
                  <a:pt x="159174" y="144652"/>
                </a:moveTo>
                <a:lnTo>
                  <a:pt x="58038" y="144652"/>
                </a:lnTo>
                <a:lnTo>
                  <a:pt x="115950" y="144907"/>
                </a:lnTo>
                <a:lnTo>
                  <a:pt x="115866" y="173820"/>
                </a:lnTo>
                <a:lnTo>
                  <a:pt x="173736" y="173989"/>
                </a:lnTo>
                <a:lnTo>
                  <a:pt x="159174" y="144652"/>
                </a:lnTo>
                <a:close/>
              </a:path>
              <a:path w="173989" h="536575">
                <a:moveTo>
                  <a:pt x="58038" y="144652"/>
                </a:moveTo>
                <a:lnTo>
                  <a:pt x="57954" y="173651"/>
                </a:lnTo>
                <a:lnTo>
                  <a:pt x="115866" y="173820"/>
                </a:lnTo>
                <a:lnTo>
                  <a:pt x="115950" y="144907"/>
                </a:lnTo>
                <a:lnTo>
                  <a:pt x="58038" y="144652"/>
                </a:lnTo>
                <a:close/>
              </a:path>
              <a:path w="173989" h="536575">
                <a:moveTo>
                  <a:pt x="87375" y="0"/>
                </a:moveTo>
                <a:lnTo>
                  <a:pt x="0" y="173482"/>
                </a:lnTo>
                <a:lnTo>
                  <a:pt x="57954" y="173651"/>
                </a:lnTo>
                <a:lnTo>
                  <a:pt x="58038" y="144652"/>
                </a:lnTo>
                <a:lnTo>
                  <a:pt x="159174" y="144652"/>
                </a:lnTo>
                <a:lnTo>
                  <a:pt x="87375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612891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603240" y="1903476"/>
            <a:ext cx="173990" cy="536575"/>
          </a:xfrm>
          <a:custGeom>
            <a:avLst/>
            <a:gdLst/>
            <a:ahLst/>
            <a:cxnLst/>
            <a:rect l="l" t="t" r="r" b="b"/>
            <a:pathLst>
              <a:path w="173989" h="536575">
                <a:moveTo>
                  <a:pt x="57954" y="173651"/>
                </a:moveTo>
                <a:lnTo>
                  <a:pt x="56896" y="536321"/>
                </a:lnTo>
                <a:lnTo>
                  <a:pt x="114808" y="536575"/>
                </a:lnTo>
                <a:lnTo>
                  <a:pt x="115866" y="173820"/>
                </a:lnTo>
                <a:lnTo>
                  <a:pt x="57954" y="173651"/>
                </a:lnTo>
                <a:close/>
              </a:path>
              <a:path w="173989" h="536575">
                <a:moveTo>
                  <a:pt x="159174" y="144652"/>
                </a:moveTo>
                <a:lnTo>
                  <a:pt x="58038" y="144652"/>
                </a:lnTo>
                <a:lnTo>
                  <a:pt x="115950" y="144907"/>
                </a:lnTo>
                <a:lnTo>
                  <a:pt x="115866" y="173820"/>
                </a:lnTo>
                <a:lnTo>
                  <a:pt x="173736" y="173989"/>
                </a:lnTo>
                <a:lnTo>
                  <a:pt x="159174" y="144652"/>
                </a:lnTo>
                <a:close/>
              </a:path>
              <a:path w="173989" h="536575">
                <a:moveTo>
                  <a:pt x="58038" y="144652"/>
                </a:moveTo>
                <a:lnTo>
                  <a:pt x="57954" y="173651"/>
                </a:lnTo>
                <a:lnTo>
                  <a:pt x="115866" y="173820"/>
                </a:lnTo>
                <a:lnTo>
                  <a:pt x="115950" y="144907"/>
                </a:lnTo>
                <a:lnTo>
                  <a:pt x="58038" y="144652"/>
                </a:lnTo>
                <a:close/>
              </a:path>
              <a:path w="173989" h="536575">
                <a:moveTo>
                  <a:pt x="87375" y="0"/>
                </a:moveTo>
                <a:lnTo>
                  <a:pt x="0" y="173482"/>
                </a:lnTo>
                <a:lnTo>
                  <a:pt x="57954" y="173651"/>
                </a:lnTo>
                <a:lnTo>
                  <a:pt x="58038" y="144652"/>
                </a:lnTo>
                <a:lnTo>
                  <a:pt x="159174" y="144652"/>
                </a:lnTo>
                <a:lnTo>
                  <a:pt x="87375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193291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7365492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7365492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7670292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7670292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7975092" y="2286000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800"/>
                </a:moveTo>
                <a:lnTo>
                  <a:pt x="152400" y="304800"/>
                </a:lnTo>
                <a:lnTo>
                  <a:pt x="152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7975092" y="22860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8127492" y="2209800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7441692" y="23622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7432040" y="2438273"/>
            <a:ext cx="173990" cy="534035"/>
          </a:xfrm>
          <a:custGeom>
            <a:avLst/>
            <a:gdLst/>
            <a:ahLst/>
            <a:cxnLst/>
            <a:rect l="l" t="t" r="r" b="b"/>
            <a:pathLst>
              <a:path w="173990" h="534035">
                <a:moveTo>
                  <a:pt x="57953" y="359875"/>
                </a:moveTo>
                <a:lnTo>
                  <a:pt x="0" y="360044"/>
                </a:lnTo>
                <a:lnTo>
                  <a:pt x="87375" y="533526"/>
                </a:lnTo>
                <a:lnTo>
                  <a:pt x="159174" y="388874"/>
                </a:lnTo>
                <a:lnTo>
                  <a:pt x="58038" y="388874"/>
                </a:lnTo>
                <a:lnTo>
                  <a:pt x="57953" y="359875"/>
                </a:lnTo>
                <a:close/>
              </a:path>
              <a:path w="173990" h="534035">
                <a:moveTo>
                  <a:pt x="115865" y="359706"/>
                </a:moveTo>
                <a:lnTo>
                  <a:pt x="57953" y="359875"/>
                </a:lnTo>
                <a:lnTo>
                  <a:pt x="58038" y="388874"/>
                </a:lnTo>
                <a:lnTo>
                  <a:pt x="115950" y="388619"/>
                </a:lnTo>
                <a:lnTo>
                  <a:pt x="115865" y="359706"/>
                </a:lnTo>
                <a:close/>
              </a:path>
              <a:path w="173990" h="534035">
                <a:moveTo>
                  <a:pt x="173735" y="359537"/>
                </a:moveTo>
                <a:lnTo>
                  <a:pt x="115865" y="359706"/>
                </a:lnTo>
                <a:lnTo>
                  <a:pt x="115950" y="388619"/>
                </a:lnTo>
                <a:lnTo>
                  <a:pt x="58038" y="388874"/>
                </a:lnTo>
                <a:lnTo>
                  <a:pt x="159174" y="388874"/>
                </a:lnTo>
                <a:lnTo>
                  <a:pt x="173735" y="359537"/>
                </a:lnTo>
                <a:close/>
              </a:path>
              <a:path w="173990" h="534035">
                <a:moveTo>
                  <a:pt x="114807" y="0"/>
                </a:moveTo>
                <a:lnTo>
                  <a:pt x="56895" y="253"/>
                </a:lnTo>
                <a:lnTo>
                  <a:pt x="57953" y="359875"/>
                </a:lnTo>
                <a:lnTo>
                  <a:pt x="115865" y="359706"/>
                </a:lnTo>
                <a:lnTo>
                  <a:pt x="114807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7747254" y="2362961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76200"/>
                </a:moveTo>
                <a:lnTo>
                  <a:pt x="5994" y="46559"/>
                </a:lnTo>
                <a:lnTo>
                  <a:pt x="22336" y="22336"/>
                </a:lnTo>
                <a:lnTo>
                  <a:pt x="46559" y="5994"/>
                </a:lnTo>
                <a:lnTo>
                  <a:pt x="76200" y="0"/>
                </a:lnTo>
                <a:lnTo>
                  <a:pt x="105840" y="5994"/>
                </a:lnTo>
                <a:lnTo>
                  <a:pt x="130063" y="22336"/>
                </a:lnTo>
                <a:lnTo>
                  <a:pt x="146405" y="46559"/>
                </a:lnTo>
                <a:lnTo>
                  <a:pt x="152400" y="76200"/>
                </a:lnTo>
                <a:lnTo>
                  <a:pt x="146405" y="105840"/>
                </a:lnTo>
                <a:lnTo>
                  <a:pt x="130063" y="130063"/>
                </a:lnTo>
                <a:lnTo>
                  <a:pt x="105840" y="146405"/>
                </a:lnTo>
                <a:lnTo>
                  <a:pt x="76200" y="152400"/>
                </a:lnTo>
                <a:lnTo>
                  <a:pt x="46559" y="146405"/>
                </a:lnTo>
                <a:lnTo>
                  <a:pt x="22336" y="130063"/>
                </a:lnTo>
                <a:lnTo>
                  <a:pt x="5994" y="105840"/>
                </a:lnTo>
                <a:lnTo>
                  <a:pt x="0" y="76200"/>
                </a:lnTo>
                <a:close/>
              </a:path>
            </a:pathLst>
          </a:custGeom>
          <a:ln w="28956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3693540" y="1342136"/>
            <a:ext cx="129286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Courier New"/>
                <a:cs typeface="Courier New"/>
              </a:rPr>
              <a:t>free(</a:t>
            </a:r>
            <a:r>
              <a:rPr dirty="0" sz="2400" spc="-100" b="1">
                <a:latin typeface="Courier New"/>
                <a:cs typeface="Courier New"/>
              </a:rPr>
              <a:t> </a:t>
            </a:r>
            <a:r>
              <a:rPr dirty="0" sz="2400" b="1">
                <a:latin typeface="Courier New"/>
                <a:cs typeface="Courier New"/>
              </a:rPr>
              <a:t>)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622291" y="15240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163567" y="1582419"/>
            <a:ext cx="559435" cy="703580"/>
          </a:xfrm>
          <a:custGeom>
            <a:avLst/>
            <a:gdLst/>
            <a:ahLst/>
            <a:cxnLst/>
            <a:rect l="l" t="t" r="r" b="b"/>
            <a:pathLst>
              <a:path w="559435" h="703580">
                <a:moveTo>
                  <a:pt x="38608" y="513206"/>
                </a:moveTo>
                <a:lnTo>
                  <a:pt x="0" y="703579"/>
                </a:lnTo>
                <a:lnTo>
                  <a:pt x="175514" y="620267"/>
                </a:lnTo>
                <a:lnTo>
                  <a:pt x="159111" y="607440"/>
                </a:lnTo>
                <a:lnTo>
                  <a:pt x="112014" y="607440"/>
                </a:lnTo>
                <a:lnTo>
                  <a:pt x="66421" y="571753"/>
                </a:lnTo>
                <a:lnTo>
                  <a:pt x="84278" y="548921"/>
                </a:lnTo>
                <a:lnTo>
                  <a:pt x="38608" y="513206"/>
                </a:lnTo>
                <a:close/>
              </a:path>
              <a:path w="559435" h="703580">
                <a:moveTo>
                  <a:pt x="84278" y="548921"/>
                </a:moveTo>
                <a:lnTo>
                  <a:pt x="66421" y="571753"/>
                </a:lnTo>
                <a:lnTo>
                  <a:pt x="112014" y="607440"/>
                </a:lnTo>
                <a:lnTo>
                  <a:pt x="129888" y="584588"/>
                </a:lnTo>
                <a:lnTo>
                  <a:pt x="84278" y="548921"/>
                </a:lnTo>
                <a:close/>
              </a:path>
              <a:path w="559435" h="703580">
                <a:moveTo>
                  <a:pt x="129888" y="584588"/>
                </a:moveTo>
                <a:lnTo>
                  <a:pt x="112014" y="607440"/>
                </a:lnTo>
                <a:lnTo>
                  <a:pt x="159111" y="607440"/>
                </a:lnTo>
                <a:lnTo>
                  <a:pt x="129888" y="584588"/>
                </a:lnTo>
                <a:close/>
              </a:path>
              <a:path w="559435" h="703580">
                <a:moveTo>
                  <a:pt x="513588" y="0"/>
                </a:moveTo>
                <a:lnTo>
                  <a:pt x="84278" y="548921"/>
                </a:lnTo>
                <a:lnTo>
                  <a:pt x="129888" y="584588"/>
                </a:lnTo>
                <a:lnTo>
                  <a:pt x="559308" y="35559"/>
                </a:lnTo>
                <a:lnTo>
                  <a:pt x="513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308091" y="30480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612891" y="16764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462991" y="2212085"/>
            <a:ext cx="6153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35" b="1">
                <a:latin typeface="Calibri"/>
                <a:cs typeface="Calibri"/>
              </a:rPr>
              <a:t>R</a:t>
            </a:r>
            <a:r>
              <a:rPr dirty="0" sz="2400" b="1">
                <a:latin typeface="Calibri"/>
                <a:cs typeface="Calibri"/>
              </a:rPr>
              <a:t>o</a:t>
            </a:r>
            <a:r>
              <a:rPr dirty="0" sz="2400" spc="0" b="1">
                <a:latin typeface="Calibri"/>
                <a:cs typeface="Calibri"/>
              </a:rPr>
              <a:t>o</a:t>
            </a:r>
            <a:r>
              <a:rPr dirty="0" sz="2400" b="1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84327" y="1254378"/>
            <a:ext cx="8445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 i="1">
                <a:solidFill>
                  <a:srgbClr val="7E7E7E"/>
                </a:solidFill>
                <a:latin typeface="Calibri"/>
                <a:cs typeface="Calibri"/>
              </a:rPr>
              <a:t>Be</a:t>
            </a:r>
            <a:r>
              <a:rPr dirty="0" sz="2400" spc="-20" b="1" i="1">
                <a:solidFill>
                  <a:srgbClr val="7E7E7E"/>
                </a:solidFill>
                <a:latin typeface="Calibri"/>
                <a:cs typeface="Calibri"/>
              </a:rPr>
              <a:t>f</a:t>
            </a:r>
            <a:r>
              <a:rPr dirty="0" sz="2400" spc="-5" b="1" i="1">
                <a:solidFill>
                  <a:srgbClr val="7E7E7E"/>
                </a:solidFill>
                <a:latin typeface="Calibri"/>
                <a:cs typeface="Calibri"/>
              </a:rPr>
              <a:t>o</a:t>
            </a:r>
            <a:r>
              <a:rPr dirty="0" sz="2400" spc="-15" b="1" i="1">
                <a:solidFill>
                  <a:srgbClr val="7E7E7E"/>
                </a:solidFill>
                <a:latin typeface="Calibri"/>
                <a:cs typeface="Calibri"/>
              </a:rPr>
              <a:t>r</a:t>
            </a:r>
            <a:r>
              <a:rPr dirty="0" sz="2400" b="1" i="1">
                <a:solidFill>
                  <a:srgbClr val="7E7E7E"/>
                </a:solidFill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97763" y="4575047"/>
            <a:ext cx="8152130" cy="2131060"/>
          </a:xfrm>
          <a:custGeom>
            <a:avLst/>
            <a:gdLst/>
            <a:ahLst/>
            <a:cxnLst/>
            <a:rect l="l" t="t" r="r" b="b"/>
            <a:pathLst>
              <a:path w="8152130" h="2131059">
                <a:moveTo>
                  <a:pt x="0" y="2130552"/>
                </a:moveTo>
                <a:lnTo>
                  <a:pt x="8151876" y="2130552"/>
                </a:lnTo>
                <a:lnTo>
                  <a:pt x="8151876" y="0"/>
                </a:lnTo>
                <a:lnTo>
                  <a:pt x="0" y="0"/>
                </a:lnTo>
                <a:lnTo>
                  <a:pt x="0" y="2130552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231891" y="62133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231891" y="62133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536691" y="62133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5536691" y="62133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5841491" y="6213347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799"/>
                </a:moveTo>
                <a:lnTo>
                  <a:pt x="152400" y="304799"/>
                </a:lnTo>
                <a:lnTo>
                  <a:pt x="1524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5841491" y="62133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993891" y="6137147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199"/>
                </a:moveTo>
                <a:lnTo>
                  <a:pt x="304800" y="457199"/>
                </a:lnTo>
                <a:lnTo>
                  <a:pt x="304800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5603494" y="5145023"/>
            <a:ext cx="173990" cy="1222375"/>
          </a:xfrm>
          <a:custGeom>
            <a:avLst/>
            <a:gdLst/>
            <a:ahLst/>
            <a:cxnLst/>
            <a:rect l="l" t="t" r="r" b="b"/>
            <a:pathLst>
              <a:path w="173989" h="1222375">
                <a:moveTo>
                  <a:pt x="58001" y="173693"/>
                </a:moveTo>
                <a:lnTo>
                  <a:pt x="56641" y="1222209"/>
                </a:lnTo>
                <a:lnTo>
                  <a:pt x="114553" y="1222286"/>
                </a:lnTo>
                <a:lnTo>
                  <a:pt x="115913" y="173778"/>
                </a:lnTo>
                <a:lnTo>
                  <a:pt x="58001" y="173693"/>
                </a:lnTo>
                <a:close/>
              </a:path>
              <a:path w="173989" h="1222375">
                <a:moveTo>
                  <a:pt x="159247" y="144779"/>
                </a:moveTo>
                <a:lnTo>
                  <a:pt x="115950" y="144779"/>
                </a:lnTo>
                <a:lnTo>
                  <a:pt x="115913" y="173778"/>
                </a:lnTo>
                <a:lnTo>
                  <a:pt x="173735" y="173862"/>
                </a:lnTo>
                <a:lnTo>
                  <a:pt x="159247" y="144779"/>
                </a:lnTo>
                <a:close/>
              </a:path>
              <a:path w="173989" h="1222375">
                <a:moveTo>
                  <a:pt x="115950" y="144779"/>
                </a:moveTo>
                <a:lnTo>
                  <a:pt x="58038" y="144779"/>
                </a:lnTo>
                <a:lnTo>
                  <a:pt x="58001" y="173693"/>
                </a:lnTo>
                <a:lnTo>
                  <a:pt x="115913" y="173778"/>
                </a:lnTo>
                <a:lnTo>
                  <a:pt x="115950" y="144779"/>
                </a:lnTo>
                <a:close/>
              </a:path>
              <a:path w="173989" h="1222375">
                <a:moveTo>
                  <a:pt x="87121" y="0"/>
                </a:moveTo>
                <a:lnTo>
                  <a:pt x="0" y="173609"/>
                </a:lnTo>
                <a:lnTo>
                  <a:pt x="58001" y="173693"/>
                </a:lnTo>
                <a:lnTo>
                  <a:pt x="58038" y="144779"/>
                </a:lnTo>
                <a:lnTo>
                  <a:pt x="159247" y="144779"/>
                </a:lnTo>
                <a:lnTo>
                  <a:pt x="87121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012691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012691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4317491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4317491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4622291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4622291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4927091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4927091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5841491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5841491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6146291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6146291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2793492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2793492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3098292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3098292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3403091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3403091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3707891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3707891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4088891" y="5603747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87"/>
                </a:lnTo>
                <a:lnTo>
                  <a:pt x="22336" y="22317"/>
                </a:lnTo>
                <a:lnTo>
                  <a:pt x="5994" y="46537"/>
                </a:lnTo>
                <a:lnTo>
                  <a:pt x="0" y="76199"/>
                </a:lnTo>
                <a:lnTo>
                  <a:pt x="5994" y="105862"/>
                </a:lnTo>
                <a:lnTo>
                  <a:pt x="22336" y="130082"/>
                </a:lnTo>
                <a:lnTo>
                  <a:pt x="46559" y="146412"/>
                </a:lnTo>
                <a:lnTo>
                  <a:pt x="76200" y="152399"/>
                </a:lnTo>
                <a:lnTo>
                  <a:pt x="105840" y="146412"/>
                </a:lnTo>
                <a:lnTo>
                  <a:pt x="130063" y="130082"/>
                </a:lnTo>
                <a:lnTo>
                  <a:pt x="146405" y="105862"/>
                </a:lnTo>
                <a:lnTo>
                  <a:pt x="152400" y="76199"/>
                </a:lnTo>
                <a:lnTo>
                  <a:pt x="146405" y="46537"/>
                </a:lnTo>
                <a:lnTo>
                  <a:pt x="130063" y="22317"/>
                </a:lnTo>
                <a:lnTo>
                  <a:pt x="105840" y="5987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536691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5536691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5231891" y="48417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5231891" y="48417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5536691" y="48417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5536691" y="48417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5841491" y="4841747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800"/>
                </a:moveTo>
                <a:lnTo>
                  <a:pt x="152400" y="304800"/>
                </a:lnTo>
                <a:lnTo>
                  <a:pt x="152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841491" y="48417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5993891" y="4765547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5308091" y="4917947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5298694" y="4994147"/>
            <a:ext cx="173990" cy="1219200"/>
          </a:xfrm>
          <a:custGeom>
            <a:avLst/>
            <a:gdLst/>
            <a:ahLst/>
            <a:cxnLst/>
            <a:rect l="l" t="t" r="r" b="b"/>
            <a:pathLst>
              <a:path w="173989" h="1219200">
                <a:moveTo>
                  <a:pt x="58001" y="1045493"/>
                </a:moveTo>
                <a:lnTo>
                  <a:pt x="0" y="1045565"/>
                </a:lnTo>
                <a:lnTo>
                  <a:pt x="87121" y="1219200"/>
                </a:lnTo>
                <a:lnTo>
                  <a:pt x="159233" y="1074458"/>
                </a:lnTo>
                <a:lnTo>
                  <a:pt x="58038" y="1074458"/>
                </a:lnTo>
                <a:lnTo>
                  <a:pt x="58001" y="1045493"/>
                </a:lnTo>
                <a:close/>
              </a:path>
              <a:path w="173989" h="1219200">
                <a:moveTo>
                  <a:pt x="115913" y="1045421"/>
                </a:moveTo>
                <a:lnTo>
                  <a:pt x="58001" y="1045493"/>
                </a:lnTo>
                <a:lnTo>
                  <a:pt x="58038" y="1074458"/>
                </a:lnTo>
                <a:lnTo>
                  <a:pt x="115950" y="1074381"/>
                </a:lnTo>
                <a:lnTo>
                  <a:pt x="115913" y="1045421"/>
                </a:lnTo>
                <a:close/>
              </a:path>
              <a:path w="173989" h="1219200">
                <a:moveTo>
                  <a:pt x="173735" y="1045349"/>
                </a:moveTo>
                <a:lnTo>
                  <a:pt x="115913" y="1045421"/>
                </a:lnTo>
                <a:lnTo>
                  <a:pt x="115950" y="1074381"/>
                </a:lnTo>
                <a:lnTo>
                  <a:pt x="58038" y="1074458"/>
                </a:lnTo>
                <a:lnTo>
                  <a:pt x="159233" y="1074458"/>
                </a:lnTo>
                <a:lnTo>
                  <a:pt x="173735" y="1045349"/>
                </a:lnTo>
                <a:close/>
              </a:path>
              <a:path w="173989" h="1219200">
                <a:moveTo>
                  <a:pt x="114553" y="0"/>
                </a:moveTo>
                <a:lnTo>
                  <a:pt x="56641" y="0"/>
                </a:lnTo>
                <a:lnTo>
                  <a:pt x="58001" y="1045493"/>
                </a:lnTo>
                <a:lnTo>
                  <a:pt x="115913" y="1045421"/>
                </a:lnTo>
                <a:lnTo>
                  <a:pt x="114553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5612891" y="6288023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87"/>
                </a:lnTo>
                <a:lnTo>
                  <a:pt x="22336" y="22317"/>
                </a:lnTo>
                <a:lnTo>
                  <a:pt x="5994" y="46537"/>
                </a:lnTo>
                <a:lnTo>
                  <a:pt x="0" y="76199"/>
                </a:lnTo>
                <a:lnTo>
                  <a:pt x="5994" y="105862"/>
                </a:lnTo>
                <a:lnTo>
                  <a:pt x="22336" y="130082"/>
                </a:lnTo>
                <a:lnTo>
                  <a:pt x="46559" y="146412"/>
                </a:lnTo>
                <a:lnTo>
                  <a:pt x="76200" y="152399"/>
                </a:lnTo>
                <a:lnTo>
                  <a:pt x="105840" y="146412"/>
                </a:lnTo>
                <a:lnTo>
                  <a:pt x="130063" y="130082"/>
                </a:lnTo>
                <a:lnTo>
                  <a:pt x="146405" y="105862"/>
                </a:lnTo>
                <a:lnTo>
                  <a:pt x="152400" y="76199"/>
                </a:lnTo>
                <a:lnTo>
                  <a:pt x="146405" y="46537"/>
                </a:lnTo>
                <a:lnTo>
                  <a:pt x="130063" y="22317"/>
                </a:lnTo>
                <a:lnTo>
                  <a:pt x="105840" y="5987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1193291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7365492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7365492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7670292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7670292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7975092" y="5527547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799"/>
                </a:moveTo>
                <a:lnTo>
                  <a:pt x="152400" y="304799"/>
                </a:lnTo>
                <a:lnTo>
                  <a:pt x="1524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7975092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8127492" y="5451347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199"/>
                </a:moveTo>
                <a:lnTo>
                  <a:pt x="304800" y="457199"/>
                </a:lnTo>
                <a:lnTo>
                  <a:pt x="304800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7441692" y="5603747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87"/>
                </a:lnTo>
                <a:lnTo>
                  <a:pt x="22336" y="22317"/>
                </a:lnTo>
                <a:lnTo>
                  <a:pt x="5994" y="46537"/>
                </a:lnTo>
                <a:lnTo>
                  <a:pt x="0" y="76199"/>
                </a:lnTo>
                <a:lnTo>
                  <a:pt x="5994" y="105862"/>
                </a:lnTo>
                <a:lnTo>
                  <a:pt x="22336" y="130082"/>
                </a:lnTo>
                <a:lnTo>
                  <a:pt x="46559" y="146412"/>
                </a:lnTo>
                <a:lnTo>
                  <a:pt x="76200" y="152399"/>
                </a:lnTo>
                <a:lnTo>
                  <a:pt x="105840" y="146412"/>
                </a:lnTo>
                <a:lnTo>
                  <a:pt x="130063" y="130082"/>
                </a:lnTo>
                <a:lnTo>
                  <a:pt x="146405" y="105862"/>
                </a:lnTo>
                <a:lnTo>
                  <a:pt x="152400" y="76199"/>
                </a:lnTo>
                <a:lnTo>
                  <a:pt x="146405" y="46537"/>
                </a:lnTo>
                <a:lnTo>
                  <a:pt x="130063" y="22317"/>
                </a:lnTo>
                <a:lnTo>
                  <a:pt x="105840" y="5987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7432040" y="5679859"/>
            <a:ext cx="173990" cy="534035"/>
          </a:xfrm>
          <a:custGeom>
            <a:avLst/>
            <a:gdLst/>
            <a:ahLst/>
            <a:cxnLst/>
            <a:rect l="l" t="t" r="r" b="b"/>
            <a:pathLst>
              <a:path w="173990" h="534035">
                <a:moveTo>
                  <a:pt x="57953" y="359828"/>
                </a:moveTo>
                <a:lnTo>
                  <a:pt x="0" y="359994"/>
                </a:lnTo>
                <a:lnTo>
                  <a:pt x="87375" y="533488"/>
                </a:lnTo>
                <a:lnTo>
                  <a:pt x="159199" y="388785"/>
                </a:lnTo>
                <a:lnTo>
                  <a:pt x="58038" y="388785"/>
                </a:lnTo>
                <a:lnTo>
                  <a:pt x="57953" y="359828"/>
                </a:lnTo>
                <a:close/>
              </a:path>
              <a:path w="173990" h="534035">
                <a:moveTo>
                  <a:pt x="115865" y="359663"/>
                </a:moveTo>
                <a:lnTo>
                  <a:pt x="57953" y="359828"/>
                </a:lnTo>
                <a:lnTo>
                  <a:pt x="58038" y="388785"/>
                </a:lnTo>
                <a:lnTo>
                  <a:pt x="115950" y="388619"/>
                </a:lnTo>
                <a:lnTo>
                  <a:pt x="115865" y="359663"/>
                </a:lnTo>
                <a:close/>
              </a:path>
              <a:path w="173990" h="534035">
                <a:moveTo>
                  <a:pt x="173735" y="359498"/>
                </a:moveTo>
                <a:lnTo>
                  <a:pt x="115865" y="359663"/>
                </a:lnTo>
                <a:lnTo>
                  <a:pt x="115950" y="388619"/>
                </a:lnTo>
                <a:lnTo>
                  <a:pt x="58038" y="388785"/>
                </a:lnTo>
                <a:lnTo>
                  <a:pt x="159199" y="388785"/>
                </a:lnTo>
                <a:lnTo>
                  <a:pt x="173735" y="359498"/>
                </a:lnTo>
                <a:close/>
              </a:path>
              <a:path w="173990" h="534035">
                <a:moveTo>
                  <a:pt x="114807" y="0"/>
                </a:moveTo>
                <a:lnTo>
                  <a:pt x="56895" y="165"/>
                </a:lnTo>
                <a:lnTo>
                  <a:pt x="57953" y="359828"/>
                </a:lnTo>
                <a:lnTo>
                  <a:pt x="115865" y="359663"/>
                </a:lnTo>
                <a:lnTo>
                  <a:pt x="114807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7746492" y="5603747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87"/>
                </a:lnTo>
                <a:lnTo>
                  <a:pt x="22336" y="22317"/>
                </a:lnTo>
                <a:lnTo>
                  <a:pt x="5994" y="46537"/>
                </a:lnTo>
                <a:lnTo>
                  <a:pt x="0" y="76199"/>
                </a:lnTo>
                <a:lnTo>
                  <a:pt x="5994" y="105862"/>
                </a:lnTo>
                <a:lnTo>
                  <a:pt x="22336" y="130082"/>
                </a:lnTo>
                <a:lnTo>
                  <a:pt x="46559" y="146412"/>
                </a:lnTo>
                <a:lnTo>
                  <a:pt x="76200" y="152399"/>
                </a:lnTo>
                <a:lnTo>
                  <a:pt x="105840" y="146412"/>
                </a:lnTo>
                <a:lnTo>
                  <a:pt x="130063" y="130082"/>
                </a:lnTo>
                <a:lnTo>
                  <a:pt x="146405" y="105862"/>
                </a:lnTo>
                <a:lnTo>
                  <a:pt x="152400" y="76199"/>
                </a:lnTo>
                <a:lnTo>
                  <a:pt x="146405" y="46537"/>
                </a:lnTo>
                <a:lnTo>
                  <a:pt x="130063" y="22317"/>
                </a:lnTo>
                <a:lnTo>
                  <a:pt x="105840" y="5987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5231891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5231891" y="552754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4394453" y="5604509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76199"/>
                </a:moveTo>
                <a:lnTo>
                  <a:pt x="5994" y="46537"/>
                </a:lnTo>
                <a:lnTo>
                  <a:pt x="22336" y="22317"/>
                </a:lnTo>
                <a:lnTo>
                  <a:pt x="46559" y="5987"/>
                </a:lnTo>
                <a:lnTo>
                  <a:pt x="76200" y="0"/>
                </a:lnTo>
                <a:lnTo>
                  <a:pt x="105840" y="5987"/>
                </a:lnTo>
                <a:lnTo>
                  <a:pt x="130063" y="22317"/>
                </a:lnTo>
                <a:lnTo>
                  <a:pt x="146405" y="46537"/>
                </a:lnTo>
                <a:lnTo>
                  <a:pt x="152400" y="76199"/>
                </a:lnTo>
                <a:lnTo>
                  <a:pt x="146405" y="105862"/>
                </a:lnTo>
                <a:lnTo>
                  <a:pt x="130063" y="130082"/>
                </a:lnTo>
                <a:lnTo>
                  <a:pt x="105840" y="146412"/>
                </a:lnTo>
                <a:lnTo>
                  <a:pt x="76200" y="152399"/>
                </a:lnTo>
                <a:lnTo>
                  <a:pt x="46559" y="146412"/>
                </a:lnTo>
                <a:lnTo>
                  <a:pt x="22336" y="130082"/>
                </a:lnTo>
                <a:lnTo>
                  <a:pt x="5994" y="105862"/>
                </a:lnTo>
                <a:lnTo>
                  <a:pt x="0" y="76199"/>
                </a:lnTo>
                <a:close/>
              </a:path>
            </a:pathLst>
          </a:custGeom>
          <a:ln w="28956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4134103" y="5313045"/>
            <a:ext cx="3231515" cy="395605"/>
          </a:xfrm>
          <a:custGeom>
            <a:avLst/>
            <a:gdLst/>
            <a:ahLst/>
            <a:cxnLst/>
            <a:rect l="l" t="t" r="r" b="b"/>
            <a:pathLst>
              <a:path w="3231515" h="395604">
                <a:moveTo>
                  <a:pt x="3057290" y="340275"/>
                </a:moveTo>
                <a:lnTo>
                  <a:pt x="3039237" y="395376"/>
                </a:lnTo>
                <a:lnTo>
                  <a:pt x="3231388" y="366902"/>
                </a:lnTo>
                <a:lnTo>
                  <a:pt x="3213631" y="349326"/>
                </a:lnTo>
                <a:lnTo>
                  <a:pt x="3084703" y="349326"/>
                </a:lnTo>
                <a:lnTo>
                  <a:pt x="3057290" y="340275"/>
                </a:lnTo>
                <a:close/>
              </a:path>
              <a:path w="3231515" h="395604">
                <a:moveTo>
                  <a:pt x="1159764" y="0"/>
                </a:moveTo>
                <a:lnTo>
                  <a:pt x="1043178" y="1015"/>
                </a:lnTo>
                <a:lnTo>
                  <a:pt x="930401" y="3301"/>
                </a:lnTo>
                <a:lnTo>
                  <a:pt x="822833" y="6857"/>
                </a:lnTo>
                <a:lnTo>
                  <a:pt x="721741" y="11683"/>
                </a:lnTo>
                <a:lnTo>
                  <a:pt x="674116" y="14604"/>
                </a:lnTo>
                <a:lnTo>
                  <a:pt x="585216" y="21208"/>
                </a:lnTo>
                <a:lnTo>
                  <a:pt x="544322" y="25145"/>
                </a:lnTo>
                <a:lnTo>
                  <a:pt x="505968" y="29336"/>
                </a:lnTo>
                <a:lnTo>
                  <a:pt x="436625" y="39115"/>
                </a:lnTo>
                <a:lnTo>
                  <a:pt x="374904" y="52196"/>
                </a:lnTo>
                <a:lnTo>
                  <a:pt x="320167" y="68579"/>
                </a:lnTo>
                <a:lnTo>
                  <a:pt x="271780" y="87629"/>
                </a:lnTo>
                <a:lnTo>
                  <a:pt x="228981" y="108965"/>
                </a:lnTo>
                <a:lnTo>
                  <a:pt x="191770" y="132206"/>
                </a:lnTo>
                <a:lnTo>
                  <a:pt x="159512" y="156717"/>
                </a:lnTo>
                <a:lnTo>
                  <a:pt x="119253" y="194563"/>
                </a:lnTo>
                <a:lnTo>
                  <a:pt x="87122" y="232155"/>
                </a:lnTo>
                <a:lnTo>
                  <a:pt x="61341" y="267334"/>
                </a:lnTo>
                <a:lnTo>
                  <a:pt x="46990" y="288302"/>
                </a:lnTo>
                <a:lnTo>
                  <a:pt x="33782" y="307136"/>
                </a:lnTo>
                <a:lnTo>
                  <a:pt x="6985" y="338429"/>
                </a:lnTo>
                <a:lnTo>
                  <a:pt x="0" y="343661"/>
                </a:lnTo>
                <a:lnTo>
                  <a:pt x="34544" y="390143"/>
                </a:lnTo>
                <a:lnTo>
                  <a:pt x="66040" y="360171"/>
                </a:lnTo>
                <a:lnTo>
                  <a:pt x="94487" y="321487"/>
                </a:lnTo>
                <a:lnTo>
                  <a:pt x="109093" y="300113"/>
                </a:lnTo>
                <a:lnTo>
                  <a:pt x="124841" y="278129"/>
                </a:lnTo>
                <a:lnTo>
                  <a:pt x="151765" y="244855"/>
                </a:lnTo>
                <a:lnTo>
                  <a:pt x="184785" y="211327"/>
                </a:lnTo>
                <a:lnTo>
                  <a:pt x="225679" y="179196"/>
                </a:lnTo>
                <a:lnTo>
                  <a:pt x="258572" y="158876"/>
                </a:lnTo>
                <a:lnTo>
                  <a:pt x="296418" y="140080"/>
                </a:lnTo>
                <a:lnTo>
                  <a:pt x="340106" y="122935"/>
                </a:lnTo>
                <a:lnTo>
                  <a:pt x="390398" y="107949"/>
                </a:lnTo>
                <a:lnTo>
                  <a:pt x="447548" y="96011"/>
                </a:lnTo>
                <a:lnTo>
                  <a:pt x="513334" y="86740"/>
                </a:lnTo>
                <a:lnTo>
                  <a:pt x="590676" y="78866"/>
                </a:lnTo>
                <a:lnTo>
                  <a:pt x="678180" y="72262"/>
                </a:lnTo>
                <a:lnTo>
                  <a:pt x="725170" y="69468"/>
                </a:lnTo>
                <a:lnTo>
                  <a:pt x="825373" y="64769"/>
                </a:lnTo>
                <a:lnTo>
                  <a:pt x="932180" y="61213"/>
                </a:lnTo>
                <a:lnTo>
                  <a:pt x="1044321" y="58927"/>
                </a:lnTo>
                <a:lnTo>
                  <a:pt x="2281574" y="57911"/>
                </a:lnTo>
                <a:lnTo>
                  <a:pt x="2248662" y="52704"/>
                </a:lnTo>
                <a:lnTo>
                  <a:pt x="2205863" y="46862"/>
                </a:lnTo>
                <a:lnTo>
                  <a:pt x="2162556" y="41655"/>
                </a:lnTo>
                <a:lnTo>
                  <a:pt x="2117979" y="36956"/>
                </a:lnTo>
                <a:lnTo>
                  <a:pt x="2022602" y="28447"/>
                </a:lnTo>
                <a:lnTo>
                  <a:pt x="1919732" y="21081"/>
                </a:lnTo>
                <a:lnTo>
                  <a:pt x="1754124" y="11937"/>
                </a:lnTo>
                <a:lnTo>
                  <a:pt x="1638300" y="7238"/>
                </a:lnTo>
                <a:lnTo>
                  <a:pt x="1519428" y="3682"/>
                </a:lnTo>
                <a:lnTo>
                  <a:pt x="1279017" y="126"/>
                </a:lnTo>
                <a:lnTo>
                  <a:pt x="1159764" y="0"/>
                </a:lnTo>
                <a:close/>
              </a:path>
              <a:path w="3231515" h="395604">
                <a:moveTo>
                  <a:pt x="3075324" y="285232"/>
                </a:moveTo>
                <a:lnTo>
                  <a:pt x="3057290" y="340275"/>
                </a:lnTo>
                <a:lnTo>
                  <a:pt x="3084703" y="349326"/>
                </a:lnTo>
                <a:lnTo>
                  <a:pt x="3102864" y="294347"/>
                </a:lnTo>
                <a:lnTo>
                  <a:pt x="3075324" y="285232"/>
                </a:lnTo>
                <a:close/>
              </a:path>
              <a:path w="3231515" h="395604">
                <a:moveTo>
                  <a:pt x="3093339" y="230250"/>
                </a:moveTo>
                <a:lnTo>
                  <a:pt x="3075324" y="285232"/>
                </a:lnTo>
                <a:lnTo>
                  <a:pt x="3102864" y="294347"/>
                </a:lnTo>
                <a:lnTo>
                  <a:pt x="3084703" y="349326"/>
                </a:lnTo>
                <a:lnTo>
                  <a:pt x="3213631" y="349326"/>
                </a:lnTo>
                <a:lnTo>
                  <a:pt x="3093339" y="230250"/>
                </a:lnTo>
                <a:close/>
              </a:path>
              <a:path w="3231515" h="395604">
                <a:moveTo>
                  <a:pt x="2281574" y="57911"/>
                </a:moveTo>
                <a:lnTo>
                  <a:pt x="1160399" y="57911"/>
                </a:lnTo>
                <a:lnTo>
                  <a:pt x="1278890" y="58038"/>
                </a:lnTo>
                <a:lnTo>
                  <a:pt x="1518539" y="61594"/>
                </a:lnTo>
                <a:lnTo>
                  <a:pt x="1636522" y="65150"/>
                </a:lnTo>
                <a:lnTo>
                  <a:pt x="1751711" y="69849"/>
                </a:lnTo>
                <a:lnTo>
                  <a:pt x="1862709" y="75564"/>
                </a:lnTo>
                <a:lnTo>
                  <a:pt x="1916049" y="78866"/>
                </a:lnTo>
                <a:lnTo>
                  <a:pt x="2018157" y="86232"/>
                </a:lnTo>
                <a:lnTo>
                  <a:pt x="2112645" y="94614"/>
                </a:lnTo>
                <a:lnTo>
                  <a:pt x="2156460" y="99313"/>
                </a:lnTo>
                <a:lnTo>
                  <a:pt x="2199005" y="104393"/>
                </a:lnTo>
                <a:lnTo>
                  <a:pt x="2240915" y="110108"/>
                </a:lnTo>
                <a:lnTo>
                  <a:pt x="2282190" y="116585"/>
                </a:lnTo>
                <a:lnTo>
                  <a:pt x="2323211" y="123824"/>
                </a:lnTo>
                <a:lnTo>
                  <a:pt x="2363851" y="131444"/>
                </a:lnTo>
                <a:lnTo>
                  <a:pt x="2404110" y="139699"/>
                </a:lnTo>
                <a:lnTo>
                  <a:pt x="2482977" y="157733"/>
                </a:lnTo>
                <a:lnTo>
                  <a:pt x="2521330" y="167258"/>
                </a:lnTo>
                <a:lnTo>
                  <a:pt x="2596896" y="187578"/>
                </a:lnTo>
                <a:lnTo>
                  <a:pt x="2670175" y="208787"/>
                </a:lnTo>
                <a:lnTo>
                  <a:pt x="2740914" y="230885"/>
                </a:lnTo>
                <a:lnTo>
                  <a:pt x="2842005" y="264413"/>
                </a:lnTo>
                <a:lnTo>
                  <a:pt x="3052699" y="338759"/>
                </a:lnTo>
                <a:lnTo>
                  <a:pt x="3057290" y="340275"/>
                </a:lnTo>
                <a:lnTo>
                  <a:pt x="3075324" y="285232"/>
                </a:lnTo>
                <a:lnTo>
                  <a:pt x="3072129" y="284175"/>
                </a:lnTo>
                <a:lnTo>
                  <a:pt x="2860675" y="209549"/>
                </a:lnTo>
                <a:lnTo>
                  <a:pt x="2758313" y="175640"/>
                </a:lnTo>
                <a:lnTo>
                  <a:pt x="2686557" y="153288"/>
                </a:lnTo>
                <a:lnTo>
                  <a:pt x="2612263" y="131698"/>
                </a:lnTo>
                <a:lnTo>
                  <a:pt x="2574036" y="121284"/>
                </a:lnTo>
                <a:lnTo>
                  <a:pt x="2535301" y="111124"/>
                </a:lnTo>
                <a:lnTo>
                  <a:pt x="2495804" y="101218"/>
                </a:lnTo>
                <a:lnTo>
                  <a:pt x="2415667" y="82930"/>
                </a:lnTo>
                <a:lnTo>
                  <a:pt x="2333244" y="66674"/>
                </a:lnTo>
                <a:lnTo>
                  <a:pt x="2291207" y="59435"/>
                </a:lnTo>
                <a:lnTo>
                  <a:pt x="2281574" y="57911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6451091" y="5592813"/>
            <a:ext cx="1397635" cy="452755"/>
          </a:xfrm>
          <a:custGeom>
            <a:avLst/>
            <a:gdLst/>
            <a:ahLst/>
            <a:cxnLst/>
            <a:rect l="l" t="t" r="r" b="b"/>
            <a:pathLst>
              <a:path w="1397634" h="452754">
                <a:moveTo>
                  <a:pt x="173777" y="58639"/>
                </a:moveTo>
                <a:lnTo>
                  <a:pt x="173692" y="116329"/>
                </a:lnTo>
                <a:lnTo>
                  <a:pt x="179324" y="116433"/>
                </a:lnTo>
                <a:lnTo>
                  <a:pt x="203708" y="119456"/>
                </a:lnTo>
                <a:lnTo>
                  <a:pt x="244348" y="126555"/>
                </a:lnTo>
                <a:lnTo>
                  <a:pt x="290703" y="137083"/>
                </a:lnTo>
                <a:lnTo>
                  <a:pt x="343535" y="151790"/>
                </a:lnTo>
                <a:lnTo>
                  <a:pt x="385572" y="166103"/>
                </a:lnTo>
                <a:lnTo>
                  <a:pt x="433324" y="184213"/>
                </a:lnTo>
                <a:lnTo>
                  <a:pt x="513588" y="216954"/>
                </a:lnTo>
                <a:lnTo>
                  <a:pt x="693292" y="293903"/>
                </a:lnTo>
                <a:lnTo>
                  <a:pt x="818134" y="346417"/>
                </a:lnTo>
                <a:lnTo>
                  <a:pt x="879475" y="370954"/>
                </a:lnTo>
                <a:lnTo>
                  <a:pt x="938911" y="393471"/>
                </a:lnTo>
                <a:lnTo>
                  <a:pt x="995807" y="413372"/>
                </a:lnTo>
                <a:lnTo>
                  <a:pt x="1049401" y="430085"/>
                </a:lnTo>
                <a:lnTo>
                  <a:pt x="1099058" y="442734"/>
                </a:lnTo>
                <a:lnTo>
                  <a:pt x="1144142" y="450583"/>
                </a:lnTo>
                <a:lnTo>
                  <a:pt x="1185037" y="452615"/>
                </a:lnTo>
                <a:lnTo>
                  <a:pt x="1203833" y="450964"/>
                </a:lnTo>
                <a:lnTo>
                  <a:pt x="1253616" y="435305"/>
                </a:lnTo>
                <a:lnTo>
                  <a:pt x="1292987" y="406425"/>
                </a:lnTo>
                <a:lnTo>
                  <a:pt x="1303470" y="394881"/>
                </a:lnTo>
                <a:lnTo>
                  <a:pt x="1180464" y="394881"/>
                </a:lnTo>
                <a:lnTo>
                  <a:pt x="1166114" y="394512"/>
                </a:lnTo>
                <a:lnTo>
                  <a:pt x="1110234" y="385902"/>
                </a:lnTo>
                <a:lnTo>
                  <a:pt x="1064387" y="374154"/>
                </a:lnTo>
                <a:lnTo>
                  <a:pt x="1013587" y="358305"/>
                </a:lnTo>
                <a:lnTo>
                  <a:pt x="958468" y="338962"/>
                </a:lnTo>
                <a:lnTo>
                  <a:pt x="900176" y="316903"/>
                </a:lnTo>
                <a:lnTo>
                  <a:pt x="839724" y="292658"/>
                </a:lnTo>
                <a:lnTo>
                  <a:pt x="508127" y="152018"/>
                </a:lnTo>
                <a:lnTo>
                  <a:pt x="481076" y="140919"/>
                </a:lnTo>
                <a:lnTo>
                  <a:pt x="429767" y="120713"/>
                </a:lnTo>
                <a:lnTo>
                  <a:pt x="383032" y="103822"/>
                </a:lnTo>
                <a:lnTo>
                  <a:pt x="341757" y="90754"/>
                </a:lnTo>
                <a:lnTo>
                  <a:pt x="288289" y="76834"/>
                </a:lnTo>
                <a:lnTo>
                  <a:pt x="240918" y="66967"/>
                </a:lnTo>
                <a:lnTo>
                  <a:pt x="186562" y="58978"/>
                </a:lnTo>
                <a:lnTo>
                  <a:pt x="173777" y="58639"/>
                </a:lnTo>
                <a:close/>
              </a:path>
              <a:path w="1397634" h="452754">
                <a:moveTo>
                  <a:pt x="1345564" y="73875"/>
                </a:moveTo>
                <a:lnTo>
                  <a:pt x="1333373" y="110261"/>
                </a:lnTo>
                <a:lnTo>
                  <a:pt x="1324483" y="157264"/>
                </a:lnTo>
                <a:lnTo>
                  <a:pt x="1322324" y="170218"/>
                </a:lnTo>
                <a:lnTo>
                  <a:pt x="1319951" y="184213"/>
                </a:lnTo>
                <a:lnTo>
                  <a:pt x="1309115" y="239445"/>
                </a:lnTo>
                <a:lnTo>
                  <a:pt x="1293602" y="293903"/>
                </a:lnTo>
                <a:lnTo>
                  <a:pt x="1277874" y="329628"/>
                </a:lnTo>
                <a:lnTo>
                  <a:pt x="1250441" y="367144"/>
                </a:lnTo>
                <a:lnTo>
                  <a:pt x="1215136" y="389064"/>
                </a:lnTo>
                <a:lnTo>
                  <a:pt x="1180464" y="394881"/>
                </a:lnTo>
                <a:lnTo>
                  <a:pt x="1303470" y="394881"/>
                </a:lnTo>
                <a:lnTo>
                  <a:pt x="1329689" y="355371"/>
                </a:lnTo>
                <a:lnTo>
                  <a:pt x="1348866" y="311327"/>
                </a:lnTo>
                <a:lnTo>
                  <a:pt x="1365885" y="251244"/>
                </a:lnTo>
                <a:lnTo>
                  <a:pt x="1377061" y="193395"/>
                </a:lnTo>
                <a:lnTo>
                  <a:pt x="1379347" y="179882"/>
                </a:lnTo>
                <a:lnTo>
                  <a:pt x="1381633" y="166928"/>
                </a:lnTo>
                <a:lnTo>
                  <a:pt x="1389634" y="123621"/>
                </a:lnTo>
                <a:lnTo>
                  <a:pt x="1397635" y="99440"/>
                </a:lnTo>
                <a:lnTo>
                  <a:pt x="1345564" y="73875"/>
                </a:lnTo>
                <a:close/>
              </a:path>
              <a:path w="1397634" h="452754">
                <a:moveTo>
                  <a:pt x="173862" y="0"/>
                </a:moveTo>
                <a:lnTo>
                  <a:pt x="0" y="86652"/>
                </a:lnTo>
                <a:lnTo>
                  <a:pt x="173609" y="173735"/>
                </a:lnTo>
                <a:lnTo>
                  <a:pt x="173692" y="116329"/>
                </a:lnTo>
                <a:lnTo>
                  <a:pt x="144144" y="115785"/>
                </a:lnTo>
                <a:lnTo>
                  <a:pt x="145414" y="57886"/>
                </a:lnTo>
                <a:lnTo>
                  <a:pt x="173778" y="57886"/>
                </a:lnTo>
                <a:lnTo>
                  <a:pt x="173862" y="0"/>
                </a:lnTo>
                <a:close/>
              </a:path>
              <a:path w="1397634" h="452754">
                <a:moveTo>
                  <a:pt x="145414" y="57886"/>
                </a:moveTo>
                <a:lnTo>
                  <a:pt x="144144" y="115785"/>
                </a:lnTo>
                <a:lnTo>
                  <a:pt x="173692" y="116329"/>
                </a:lnTo>
                <a:lnTo>
                  <a:pt x="173777" y="58639"/>
                </a:lnTo>
                <a:lnTo>
                  <a:pt x="145414" y="57886"/>
                </a:lnTo>
                <a:close/>
              </a:path>
              <a:path w="1397634" h="452754">
                <a:moveTo>
                  <a:pt x="173778" y="57886"/>
                </a:moveTo>
                <a:lnTo>
                  <a:pt x="145414" y="57886"/>
                </a:lnTo>
                <a:lnTo>
                  <a:pt x="173777" y="58639"/>
                </a:lnTo>
                <a:lnTo>
                  <a:pt x="173778" y="57886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5308091" y="6289547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87"/>
                </a:lnTo>
                <a:lnTo>
                  <a:pt x="22336" y="22317"/>
                </a:lnTo>
                <a:lnTo>
                  <a:pt x="5994" y="46537"/>
                </a:lnTo>
                <a:lnTo>
                  <a:pt x="0" y="76199"/>
                </a:lnTo>
                <a:lnTo>
                  <a:pt x="5994" y="105862"/>
                </a:lnTo>
                <a:lnTo>
                  <a:pt x="22336" y="130082"/>
                </a:lnTo>
                <a:lnTo>
                  <a:pt x="46559" y="146412"/>
                </a:lnTo>
                <a:lnTo>
                  <a:pt x="76200" y="152399"/>
                </a:lnTo>
                <a:lnTo>
                  <a:pt x="105840" y="146412"/>
                </a:lnTo>
                <a:lnTo>
                  <a:pt x="130063" y="130082"/>
                </a:lnTo>
                <a:lnTo>
                  <a:pt x="146405" y="105862"/>
                </a:lnTo>
                <a:lnTo>
                  <a:pt x="152400" y="76199"/>
                </a:lnTo>
                <a:lnTo>
                  <a:pt x="146405" y="46537"/>
                </a:lnTo>
                <a:lnTo>
                  <a:pt x="130063" y="22317"/>
                </a:lnTo>
                <a:lnTo>
                  <a:pt x="105840" y="5987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5612891" y="4916423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 txBox="1"/>
          <p:nvPr/>
        </p:nvSpPr>
        <p:spPr>
          <a:xfrm>
            <a:off x="367080" y="3688460"/>
            <a:ext cx="8182609" cy="2159000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355600" marR="129539" indent="-342900">
              <a:lnSpc>
                <a:spcPts val="2740"/>
              </a:lnSpc>
              <a:spcBef>
                <a:spcPts val="305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b="1">
                <a:latin typeface="Calibri"/>
                <a:cs typeface="Calibri"/>
              </a:rPr>
              <a:t>Splice out </a:t>
            </a:r>
            <a:r>
              <a:rPr dirty="0" sz="2400" spc="-5" b="1">
                <a:latin typeface="Calibri"/>
                <a:cs typeface="Calibri"/>
              </a:rPr>
              <a:t>successor block, coalesce </a:t>
            </a:r>
            <a:r>
              <a:rPr dirty="0" sz="2400" b="1">
                <a:latin typeface="Calibri"/>
                <a:cs typeface="Calibri"/>
              </a:rPr>
              <a:t>both </a:t>
            </a:r>
            <a:r>
              <a:rPr dirty="0" sz="2400" spc="-5" b="1">
                <a:latin typeface="Calibri"/>
                <a:cs typeface="Calibri"/>
              </a:rPr>
              <a:t>memory blocks </a:t>
            </a:r>
            <a:r>
              <a:rPr dirty="0" sz="2400" b="1">
                <a:latin typeface="Calibri"/>
                <a:cs typeface="Calibri"/>
              </a:rPr>
              <a:t>and  </a:t>
            </a:r>
            <a:r>
              <a:rPr dirty="0" sz="2400" spc="-5" b="1">
                <a:latin typeface="Calibri"/>
                <a:cs typeface="Calibri"/>
              </a:rPr>
              <a:t>insert </a:t>
            </a:r>
            <a:r>
              <a:rPr dirty="0" sz="2400" b="1">
                <a:latin typeface="Calibri"/>
                <a:cs typeface="Calibri"/>
              </a:rPr>
              <a:t>the new </a:t>
            </a:r>
            <a:r>
              <a:rPr dirty="0" sz="2400" spc="-5" b="1">
                <a:latin typeface="Calibri"/>
                <a:cs typeface="Calibri"/>
              </a:rPr>
              <a:t>block </a:t>
            </a:r>
            <a:r>
              <a:rPr dirty="0" sz="2400" b="1">
                <a:latin typeface="Calibri"/>
                <a:cs typeface="Calibri"/>
              </a:rPr>
              <a:t>at </a:t>
            </a:r>
            <a:r>
              <a:rPr dirty="0" sz="2400" spc="-5" b="1">
                <a:latin typeface="Calibri"/>
                <a:cs typeface="Calibri"/>
              </a:rPr>
              <a:t>the root </a:t>
            </a:r>
            <a:r>
              <a:rPr dirty="0" sz="2400" b="1">
                <a:latin typeface="Calibri"/>
                <a:cs typeface="Calibri"/>
              </a:rPr>
              <a:t>of </a:t>
            </a:r>
            <a:r>
              <a:rPr dirty="0" sz="2400" spc="-5" b="1">
                <a:latin typeface="Calibri"/>
                <a:cs typeface="Calibri"/>
              </a:rPr>
              <a:t>the</a:t>
            </a:r>
            <a:r>
              <a:rPr dirty="0" sz="2400" spc="-5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list</a:t>
            </a:r>
            <a:endParaRPr sz="2400">
              <a:latin typeface="Calibri"/>
              <a:cs typeface="Calibri"/>
            </a:endParaRPr>
          </a:p>
          <a:p>
            <a:pPr marL="111760" indent="21590">
              <a:lnSpc>
                <a:spcPct val="100000"/>
              </a:lnSpc>
              <a:spcBef>
                <a:spcPts val="1190"/>
              </a:spcBef>
            </a:pPr>
            <a:r>
              <a:rPr dirty="0" sz="2400" spc="-10" b="1" i="1">
                <a:solidFill>
                  <a:srgbClr val="7E7E7E"/>
                </a:solidFill>
                <a:latin typeface="Calibri"/>
                <a:cs typeface="Calibri"/>
              </a:rPr>
              <a:t>After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111760">
              <a:lnSpc>
                <a:spcPct val="100000"/>
              </a:lnSpc>
              <a:spcBef>
                <a:spcPts val="1395"/>
              </a:spcBef>
            </a:pPr>
            <a:r>
              <a:rPr dirty="0" sz="2400" spc="-10" b="1">
                <a:latin typeface="Calibri"/>
                <a:cs typeface="Calibri"/>
              </a:rPr>
              <a:t>Root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1469008" y="5218303"/>
            <a:ext cx="2675255" cy="480695"/>
          </a:xfrm>
          <a:custGeom>
            <a:avLst/>
            <a:gdLst/>
            <a:ahLst/>
            <a:cxnLst/>
            <a:rect l="l" t="t" r="r" b="b"/>
            <a:pathLst>
              <a:path w="2675254" h="480695">
                <a:moveTo>
                  <a:pt x="1692148" y="0"/>
                </a:moveTo>
                <a:lnTo>
                  <a:pt x="1545209" y="1270"/>
                </a:lnTo>
                <a:lnTo>
                  <a:pt x="1446148" y="3556"/>
                </a:lnTo>
                <a:lnTo>
                  <a:pt x="1298829" y="9144"/>
                </a:lnTo>
                <a:lnTo>
                  <a:pt x="1202817" y="14605"/>
                </a:lnTo>
                <a:lnTo>
                  <a:pt x="1109980" y="21463"/>
                </a:lnTo>
                <a:lnTo>
                  <a:pt x="1021207" y="29591"/>
                </a:lnTo>
                <a:lnTo>
                  <a:pt x="937641" y="39243"/>
                </a:lnTo>
                <a:lnTo>
                  <a:pt x="898271" y="44704"/>
                </a:lnTo>
                <a:lnTo>
                  <a:pt x="860297" y="50419"/>
                </a:lnTo>
                <a:lnTo>
                  <a:pt x="789304" y="63500"/>
                </a:lnTo>
                <a:lnTo>
                  <a:pt x="720343" y="80264"/>
                </a:lnTo>
                <a:lnTo>
                  <a:pt x="653160" y="100203"/>
                </a:lnTo>
                <a:lnTo>
                  <a:pt x="587755" y="123063"/>
                </a:lnTo>
                <a:lnTo>
                  <a:pt x="493522" y="161290"/>
                </a:lnTo>
                <a:lnTo>
                  <a:pt x="433451" y="188722"/>
                </a:lnTo>
                <a:lnTo>
                  <a:pt x="375920" y="217170"/>
                </a:lnTo>
                <a:lnTo>
                  <a:pt x="320928" y="245872"/>
                </a:lnTo>
                <a:lnTo>
                  <a:pt x="268859" y="274574"/>
                </a:lnTo>
                <a:lnTo>
                  <a:pt x="219709" y="302641"/>
                </a:lnTo>
                <a:lnTo>
                  <a:pt x="92582" y="377647"/>
                </a:lnTo>
                <a:lnTo>
                  <a:pt x="57531" y="397789"/>
                </a:lnTo>
                <a:lnTo>
                  <a:pt x="41656" y="406666"/>
                </a:lnTo>
                <a:lnTo>
                  <a:pt x="26669" y="414642"/>
                </a:lnTo>
                <a:lnTo>
                  <a:pt x="13334" y="421551"/>
                </a:lnTo>
                <a:lnTo>
                  <a:pt x="0" y="427837"/>
                </a:lnTo>
                <a:lnTo>
                  <a:pt x="24637" y="480212"/>
                </a:lnTo>
                <a:lnTo>
                  <a:pt x="68960" y="457758"/>
                </a:lnTo>
                <a:lnTo>
                  <a:pt x="103250" y="438429"/>
                </a:lnTo>
                <a:lnTo>
                  <a:pt x="249047" y="352552"/>
                </a:lnTo>
                <a:lnTo>
                  <a:pt x="297307" y="324993"/>
                </a:lnTo>
                <a:lnTo>
                  <a:pt x="375284" y="282575"/>
                </a:lnTo>
                <a:lnTo>
                  <a:pt x="430276" y="254635"/>
                </a:lnTo>
                <a:lnTo>
                  <a:pt x="487679" y="227330"/>
                </a:lnTo>
                <a:lnTo>
                  <a:pt x="577849" y="188849"/>
                </a:lnTo>
                <a:lnTo>
                  <a:pt x="639826" y="165735"/>
                </a:lnTo>
                <a:lnTo>
                  <a:pt x="703707" y="145161"/>
                </a:lnTo>
                <a:lnTo>
                  <a:pt x="768985" y="127508"/>
                </a:lnTo>
                <a:lnTo>
                  <a:pt x="835533" y="113411"/>
                </a:lnTo>
                <a:lnTo>
                  <a:pt x="906907" y="101981"/>
                </a:lnTo>
                <a:lnTo>
                  <a:pt x="945515" y="96647"/>
                </a:lnTo>
                <a:lnTo>
                  <a:pt x="1027557" y="87122"/>
                </a:lnTo>
                <a:lnTo>
                  <a:pt x="1070610" y="82931"/>
                </a:lnTo>
                <a:lnTo>
                  <a:pt x="1160398" y="75565"/>
                </a:lnTo>
                <a:lnTo>
                  <a:pt x="1301877" y="66929"/>
                </a:lnTo>
                <a:lnTo>
                  <a:pt x="1448180" y="61341"/>
                </a:lnTo>
                <a:lnTo>
                  <a:pt x="1546479" y="59055"/>
                </a:lnTo>
                <a:lnTo>
                  <a:pt x="2383001" y="57912"/>
                </a:lnTo>
                <a:lnTo>
                  <a:pt x="2374391" y="54991"/>
                </a:lnTo>
                <a:lnTo>
                  <a:pt x="2328291" y="41910"/>
                </a:lnTo>
                <a:lnTo>
                  <a:pt x="2276982" y="30988"/>
                </a:lnTo>
                <a:lnTo>
                  <a:pt x="2220721" y="22860"/>
                </a:lnTo>
                <a:lnTo>
                  <a:pt x="2205863" y="21336"/>
                </a:lnTo>
                <a:lnTo>
                  <a:pt x="2190241" y="19558"/>
                </a:lnTo>
                <a:lnTo>
                  <a:pt x="2086228" y="11303"/>
                </a:lnTo>
                <a:lnTo>
                  <a:pt x="2007742" y="6985"/>
                </a:lnTo>
                <a:lnTo>
                  <a:pt x="1878964" y="2413"/>
                </a:lnTo>
                <a:lnTo>
                  <a:pt x="1740027" y="254"/>
                </a:lnTo>
                <a:lnTo>
                  <a:pt x="1692148" y="0"/>
                </a:lnTo>
                <a:close/>
              </a:path>
              <a:path w="2675254" h="480695">
                <a:moveTo>
                  <a:pt x="2523954" y="202361"/>
                </a:moveTo>
                <a:lnTo>
                  <a:pt x="2486279" y="246253"/>
                </a:lnTo>
                <a:lnTo>
                  <a:pt x="2674746" y="293370"/>
                </a:lnTo>
                <a:lnTo>
                  <a:pt x="2644387" y="221234"/>
                </a:lnTo>
                <a:lnTo>
                  <a:pt x="2546095" y="221234"/>
                </a:lnTo>
                <a:lnTo>
                  <a:pt x="2523954" y="202361"/>
                </a:lnTo>
                <a:close/>
              </a:path>
              <a:path w="2675254" h="480695">
                <a:moveTo>
                  <a:pt x="2561706" y="158380"/>
                </a:moveTo>
                <a:lnTo>
                  <a:pt x="2523954" y="202361"/>
                </a:lnTo>
                <a:lnTo>
                  <a:pt x="2546095" y="221234"/>
                </a:lnTo>
                <a:lnTo>
                  <a:pt x="2583688" y="177165"/>
                </a:lnTo>
                <a:lnTo>
                  <a:pt x="2561706" y="158380"/>
                </a:lnTo>
                <a:close/>
              </a:path>
              <a:path w="2675254" h="480695">
                <a:moveTo>
                  <a:pt x="2599436" y="114427"/>
                </a:moveTo>
                <a:lnTo>
                  <a:pt x="2561706" y="158380"/>
                </a:lnTo>
                <a:lnTo>
                  <a:pt x="2583688" y="177165"/>
                </a:lnTo>
                <a:lnTo>
                  <a:pt x="2546095" y="221234"/>
                </a:lnTo>
                <a:lnTo>
                  <a:pt x="2644387" y="221234"/>
                </a:lnTo>
                <a:lnTo>
                  <a:pt x="2599436" y="114427"/>
                </a:lnTo>
                <a:close/>
              </a:path>
              <a:path w="2675254" h="480695">
                <a:moveTo>
                  <a:pt x="2383001" y="57912"/>
                </a:moveTo>
                <a:lnTo>
                  <a:pt x="1692148" y="57912"/>
                </a:lnTo>
                <a:lnTo>
                  <a:pt x="1739773" y="58166"/>
                </a:lnTo>
                <a:lnTo>
                  <a:pt x="1877694" y="60325"/>
                </a:lnTo>
                <a:lnTo>
                  <a:pt x="2005329" y="64897"/>
                </a:lnTo>
                <a:lnTo>
                  <a:pt x="2082927" y="69215"/>
                </a:lnTo>
                <a:lnTo>
                  <a:pt x="2153030" y="74422"/>
                </a:lnTo>
                <a:lnTo>
                  <a:pt x="2199766" y="78867"/>
                </a:lnTo>
                <a:lnTo>
                  <a:pt x="2241930" y="84074"/>
                </a:lnTo>
                <a:lnTo>
                  <a:pt x="2292223" y="92964"/>
                </a:lnTo>
                <a:lnTo>
                  <a:pt x="2337054" y="104013"/>
                </a:lnTo>
                <a:lnTo>
                  <a:pt x="2376931" y="116967"/>
                </a:lnTo>
                <a:lnTo>
                  <a:pt x="2412365" y="131445"/>
                </a:lnTo>
                <a:lnTo>
                  <a:pt x="2458085" y="155321"/>
                </a:lnTo>
                <a:lnTo>
                  <a:pt x="2496946" y="180975"/>
                </a:lnTo>
                <a:lnTo>
                  <a:pt x="2523954" y="202361"/>
                </a:lnTo>
                <a:lnTo>
                  <a:pt x="2561706" y="158380"/>
                </a:lnTo>
                <a:lnTo>
                  <a:pt x="2530348" y="133731"/>
                </a:lnTo>
                <a:lnTo>
                  <a:pt x="2486787" y="105029"/>
                </a:lnTo>
                <a:lnTo>
                  <a:pt x="2435225" y="78232"/>
                </a:lnTo>
                <a:lnTo>
                  <a:pt x="2395728" y="62230"/>
                </a:lnTo>
                <a:lnTo>
                  <a:pt x="2383001" y="57912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 txBox="1">
            <a:spLocks noGrp="1"/>
          </p:cNvSpPr>
          <p:nvPr>
            <p:ph type="title"/>
          </p:nvPr>
        </p:nvSpPr>
        <p:spPr>
          <a:xfrm>
            <a:off x="353364" y="401574"/>
            <a:ext cx="8188325" cy="81153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4175"/>
              </a:lnSpc>
              <a:spcBef>
                <a:spcPts val="100"/>
              </a:spcBef>
            </a:pPr>
            <a:r>
              <a:rPr dirty="0"/>
              <a:t>Freeing </a:t>
            </a:r>
            <a:r>
              <a:rPr dirty="0" spc="-5"/>
              <a:t>With </a:t>
            </a:r>
            <a:r>
              <a:rPr dirty="0"/>
              <a:t>a LIFO </a:t>
            </a:r>
            <a:r>
              <a:rPr dirty="0" spc="-5"/>
              <a:t>Policy </a:t>
            </a:r>
            <a:r>
              <a:rPr dirty="0"/>
              <a:t>(Case</a:t>
            </a:r>
            <a:r>
              <a:rPr dirty="0" spc="-80"/>
              <a:t> </a:t>
            </a:r>
            <a:r>
              <a:rPr dirty="0"/>
              <a:t>2)</a:t>
            </a:r>
          </a:p>
          <a:p>
            <a:pPr algn="r" marR="5080">
              <a:lnSpc>
                <a:spcPts val="2014"/>
              </a:lnSpc>
            </a:pPr>
            <a:r>
              <a:rPr dirty="0" sz="1800" spc="-5" b="0">
                <a:solidFill>
                  <a:srgbClr val="7E7E7E"/>
                </a:solidFill>
                <a:latin typeface="Calibri"/>
                <a:cs typeface="Calibri"/>
              </a:rPr>
              <a:t>conceptual</a:t>
            </a:r>
            <a:r>
              <a:rPr dirty="0" sz="1800" spc="-75" b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800" spc="-5" b="0">
                <a:solidFill>
                  <a:srgbClr val="7E7E7E"/>
                </a:solidFill>
                <a:latin typeface="Calibri"/>
                <a:cs typeface="Calibri"/>
              </a:rPr>
              <a:t>graphic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4" name="object 13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135" name="object 1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7763" y="4498847"/>
            <a:ext cx="8152130" cy="2131060"/>
          </a:xfrm>
          <a:custGeom>
            <a:avLst/>
            <a:gdLst/>
            <a:ahLst/>
            <a:cxnLst/>
            <a:rect l="l" t="t" r="r" b="b"/>
            <a:pathLst>
              <a:path w="8152130" h="2131059">
                <a:moveTo>
                  <a:pt x="0" y="2130552"/>
                </a:moveTo>
                <a:lnTo>
                  <a:pt x="8151876" y="2130552"/>
                </a:lnTo>
                <a:lnTo>
                  <a:pt x="8151876" y="0"/>
                </a:lnTo>
                <a:lnTo>
                  <a:pt x="0" y="0"/>
                </a:lnTo>
                <a:lnTo>
                  <a:pt x="0" y="2130552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97763" y="1295400"/>
            <a:ext cx="8152130" cy="2131060"/>
          </a:xfrm>
          <a:custGeom>
            <a:avLst/>
            <a:gdLst/>
            <a:ahLst/>
            <a:cxnLst/>
            <a:rect l="l" t="t" r="r" b="b"/>
            <a:pathLst>
              <a:path w="8152130" h="2131060">
                <a:moveTo>
                  <a:pt x="0" y="2130552"/>
                </a:moveTo>
                <a:lnTo>
                  <a:pt x="8151876" y="2130552"/>
                </a:lnTo>
                <a:lnTo>
                  <a:pt x="8151876" y="0"/>
                </a:lnTo>
                <a:lnTo>
                  <a:pt x="0" y="0"/>
                </a:lnTo>
                <a:lnTo>
                  <a:pt x="0" y="2130552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012691" y="2206751"/>
            <a:ext cx="1219200" cy="457200"/>
          </a:xfrm>
          <a:custGeom>
            <a:avLst/>
            <a:gdLst/>
            <a:ahLst/>
            <a:cxnLst/>
            <a:rect l="l" t="t" r="r" b="b"/>
            <a:pathLst>
              <a:path w="1219200" h="457200">
                <a:moveTo>
                  <a:pt x="0" y="457200"/>
                </a:moveTo>
                <a:lnTo>
                  <a:pt x="1219200" y="457200"/>
                </a:lnTo>
                <a:lnTo>
                  <a:pt x="12192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F6F5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012691" y="2206751"/>
            <a:ext cx="1219200" cy="457200"/>
          </a:xfrm>
          <a:custGeom>
            <a:avLst/>
            <a:gdLst/>
            <a:ahLst/>
            <a:cxnLst/>
            <a:rect l="l" t="t" r="r" b="b"/>
            <a:pathLst>
              <a:path w="1219200" h="457200">
                <a:moveTo>
                  <a:pt x="0" y="457200"/>
                </a:moveTo>
                <a:lnTo>
                  <a:pt x="1219200" y="457200"/>
                </a:lnTo>
                <a:lnTo>
                  <a:pt x="12192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793492" y="61737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793492" y="61737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98292" y="61737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98292" y="61737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403091" y="6173723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799"/>
                </a:moveTo>
                <a:lnTo>
                  <a:pt x="152400" y="304799"/>
                </a:lnTo>
                <a:lnTo>
                  <a:pt x="1524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403091" y="61737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555491" y="6097523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165094" y="5105400"/>
            <a:ext cx="173990" cy="1222375"/>
          </a:xfrm>
          <a:custGeom>
            <a:avLst/>
            <a:gdLst/>
            <a:ahLst/>
            <a:cxnLst/>
            <a:rect l="l" t="t" r="r" b="b"/>
            <a:pathLst>
              <a:path w="173989" h="1222375">
                <a:moveTo>
                  <a:pt x="58001" y="173693"/>
                </a:moveTo>
                <a:lnTo>
                  <a:pt x="56642" y="1222209"/>
                </a:lnTo>
                <a:lnTo>
                  <a:pt x="114554" y="1222286"/>
                </a:lnTo>
                <a:lnTo>
                  <a:pt x="115913" y="173778"/>
                </a:lnTo>
                <a:lnTo>
                  <a:pt x="58001" y="173693"/>
                </a:lnTo>
                <a:close/>
              </a:path>
              <a:path w="173989" h="1222375">
                <a:moveTo>
                  <a:pt x="159247" y="144780"/>
                </a:moveTo>
                <a:lnTo>
                  <a:pt x="115951" y="144780"/>
                </a:lnTo>
                <a:lnTo>
                  <a:pt x="115913" y="173778"/>
                </a:lnTo>
                <a:lnTo>
                  <a:pt x="173735" y="173862"/>
                </a:lnTo>
                <a:lnTo>
                  <a:pt x="159247" y="144780"/>
                </a:lnTo>
                <a:close/>
              </a:path>
              <a:path w="173989" h="1222375">
                <a:moveTo>
                  <a:pt x="115951" y="144780"/>
                </a:moveTo>
                <a:lnTo>
                  <a:pt x="58038" y="144780"/>
                </a:lnTo>
                <a:lnTo>
                  <a:pt x="58001" y="173693"/>
                </a:lnTo>
                <a:lnTo>
                  <a:pt x="115913" y="173778"/>
                </a:lnTo>
                <a:lnTo>
                  <a:pt x="115951" y="144780"/>
                </a:lnTo>
                <a:close/>
              </a:path>
              <a:path w="173989" h="1222375">
                <a:moveTo>
                  <a:pt x="87121" y="0"/>
                </a:moveTo>
                <a:lnTo>
                  <a:pt x="0" y="173609"/>
                </a:lnTo>
                <a:lnTo>
                  <a:pt x="58001" y="173693"/>
                </a:lnTo>
                <a:lnTo>
                  <a:pt x="58038" y="144780"/>
                </a:lnTo>
                <a:lnTo>
                  <a:pt x="159247" y="144780"/>
                </a:lnTo>
                <a:lnTo>
                  <a:pt x="87121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793492" y="48021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793492" y="48021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98292" y="48021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98292" y="48021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403091" y="4802123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800"/>
                </a:moveTo>
                <a:lnTo>
                  <a:pt x="152400" y="304800"/>
                </a:lnTo>
                <a:lnTo>
                  <a:pt x="152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403091" y="48021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555491" y="4725923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860294" y="4954523"/>
            <a:ext cx="173990" cy="1219200"/>
          </a:xfrm>
          <a:custGeom>
            <a:avLst/>
            <a:gdLst/>
            <a:ahLst/>
            <a:cxnLst/>
            <a:rect l="l" t="t" r="r" b="b"/>
            <a:pathLst>
              <a:path w="173989" h="1219200">
                <a:moveTo>
                  <a:pt x="58001" y="1045493"/>
                </a:moveTo>
                <a:lnTo>
                  <a:pt x="0" y="1045565"/>
                </a:lnTo>
                <a:lnTo>
                  <a:pt x="87122" y="1219200"/>
                </a:lnTo>
                <a:lnTo>
                  <a:pt x="159233" y="1074458"/>
                </a:lnTo>
                <a:lnTo>
                  <a:pt x="58038" y="1074458"/>
                </a:lnTo>
                <a:lnTo>
                  <a:pt x="58001" y="1045493"/>
                </a:lnTo>
                <a:close/>
              </a:path>
              <a:path w="173989" h="1219200">
                <a:moveTo>
                  <a:pt x="115913" y="1045421"/>
                </a:moveTo>
                <a:lnTo>
                  <a:pt x="58001" y="1045493"/>
                </a:lnTo>
                <a:lnTo>
                  <a:pt x="58038" y="1074458"/>
                </a:lnTo>
                <a:lnTo>
                  <a:pt x="115950" y="1074381"/>
                </a:lnTo>
                <a:lnTo>
                  <a:pt x="115913" y="1045421"/>
                </a:lnTo>
                <a:close/>
              </a:path>
              <a:path w="173989" h="1219200">
                <a:moveTo>
                  <a:pt x="173736" y="1045349"/>
                </a:moveTo>
                <a:lnTo>
                  <a:pt x="115913" y="1045421"/>
                </a:lnTo>
                <a:lnTo>
                  <a:pt x="115950" y="1074381"/>
                </a:lnTo>
                <a:lnTo>
                  <a:pt x="58038" y="1074458"/>
                </a:lnTo>
                <a:lnTo>
                  <a:pt x="159233" y="1074458"/>
                </a:lnTo>
                <a:lnTo>
                  <a:pt x="173736" y="1045349"/>
                </a:lnTo>
                <a:close/>
              </a:path>
              <a:path w="173989" h="1219200">
                <a:moveTo>
                  <a:pt x="114554" y="0"/>
                </a:moveTo>
                <a:lnTo>
                  <a:pt x="56642" y="0"/>
                </a:lnTo>
                <a:lnTo>
                  <a:pt x="58001" y="1045493"/>
                </a:lnTo>
                <a:lnTo>
                  <a:pt x="115913" y="1045421"/>
                </a:lnTo>
                <a:lnTo>
                  <a:pt x="114554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479550" y="2040001"/>
            <a:ext cx="5872480" cy="422909"/>
          </a:xfrm>
          <a:custGeom>
            <a:avLst/>
            <a:gdLst/>
            <a:ahLst/>
            <a:cxnLst/>
            <a:rect l="l" t="t" r="r" b="b"/>
            <a:pathLst>
              <a:path w="5872480" h="422910">
                <a:moveTo>
                  <a:pt x="2560701" y="0"/>
                </a:moveTo>
                <a:lnTo>
                  <a:pt x="1781048" y="5841"/>
                </a:lnTo>
                <a:lnTo>
                  <a:pt x="1344041" y="17272"/>
                </a:lnTo>
                <a:lnTo>
                  <a:pt x="1162177" y="25526"/>
                </a:lnTo>
                <a:lnTo>
                  <a:pt x="1044575" y="32765"/>
                </a:lnTo>
                <a:lnTo>
                  <a:pt x="972438" y="38735"/>
                </a:lnTo>
                <a:lnTo>
                  <a:pt x="871601" y="49402"/>
                </a:lnTo>
                <a:lnTo>
                  <a:pt x="809244" y="57658"/>
                </a:lnTo>
                <a:lnTo>
                  <a:pt x="750188" y="66675"/>
                </a:lnTo>
                <a:lnTo>
                  <a:pt x="694817" y="76453"/>
                </a:lnTo>
                <a:lnTo>
                  <a:pt x="617727" y="92201"/>
                </a:lnTo>
                <a:lnTo>
                  <a:pt x="570483" y="103504"/>
                </a:lnTo>
                <a:lnTo>
                  <a:pt x="525907" y="115315"/>
                </a:lnTo>
                <a:lnTo>
                  <a:pt x="464185" y="133858"/>
                </a:lnTo>
                <a:lnTo>
                  <a:pt x="426338" y="146685"/>
                </a:lnTo>
                <a:lnTo>
                  <a:pt x="374395" y="166370"/>
                </a:lnTo>
                <a:lnTo>
                  <a:pt x="326898" y="186689"/>
                </a:lnTo>
                <a:lnTo>
                  <a:pt x="271144" y="213740"/>
                </a:lnTo>
                <a:lnTo>
                  <a:pt x="222123" y="240664"/>
                </a:lnTo>
                <a:lnTo>
                  <a:pt x="179324" y="266573"/>
                </a:lnTo>
                <a:lnTo>
                  <a:pt x="107061" y="313309"/>
                </a:lnTo>
                <a:lnTo>
                  <a:pt x="90931" y="323469"/>
                </a:lnTo>
                <a:lnTo>
                  <a:pt x="45719" y="349250"/>
                </a:lnTo>
                <a:lnTo>
                  <a:pt x="0" y="367919"/>
                </a:lnTo>
                <a:lnTo>
                  <a:pt x="18796" y="422783"/>
                </a:lnTo>
                <a:lnTo>
                  <a:pt x="70484" y="401574"/>
                </a:lnTo>
                <a:lnTo>
                  <a:pt x="104266" y="383159"/>
                </a:lnTo>
                <a:lnTo>
                  <a:pt x="137922" y="362331"/>
                </a:lnTo>
                <a:lnTo>
                  <a:pt x="191262" y="327533"/>
                </a:lnTo>
                <a:lnTo>
                  <a:pt x="210312" y="315468"/>
                </a:lnTo>
                <a:lnTo>
                  <a:pt x="251713" y="290449"/>
                </a:lnTo>
                <a:lnTo>
                  <a:pt x="298323" y="264922"/>
                </a:lnTo>
                <a:lnTo>
                  <a:pt x="351536" y="239013"/>
                </a:lnTo>
                <a:lnTo>
                  <a:pt x="396239" y="220090"/>
                </a:lnTo>
                <a:lnTo>
                  <a:pt x="446277" y="201040"/>
                </a:lnTo>
                <a:lnTo>
                  <a:pt x="482600" y="188722"/>
                </a:lnTo>
                <a:lnTo>
                  <a:pt x="521335" y="176784"/>
                </a:lnTo>
                <a:lnTo>
                  <a:pt x="562991" y="165226"/>
                </a:lnTo>
                <a:lnTo>
                  <a:pt x="607441" y="154050"/>
                </a:lnTo>
                <a:lnTo>
                  <a:pt x="655066" y="143383"/>
                </a:lnTo>
                <a:lnTo>
                  <a:pt x="705866" y="133223"/>
                </a:lnTo>
                <a:lnTo>
                  <a:pt x="759968" y="123698"/>
                </a:lnTo>
                <a:lnTo>
                  <a:pt x="847851" y="110871"/>
                </a:lnTo>
                <a:lnTo>
                  <a:pt x="943991" y="99695"/>
                </a:lnTo>
                <a:lnTo>
                  <a:pt x="1012951" y="93345"/>
                </a:lnTo>
                <a:lnTo>
                  <a:pt x="1086231" y="88011"/>
                </a:lnTo>
                <a:lnTo>
                  <a:pt x="1208024" y="81152"/>
                </a:lnTo>
                <a:lnTo>
                  <a:pt x="1446783" y="71754"/>
                </a:lnTo>
                <a:lnTo>
                  <a:pt x="2029205" y="60325"/>
                </a:lnTo>
                <a:lnTo>
                  <a:pt x="4915628" y="57912"/>
                </a:lnTo>
                <a:lnTo>
                  <a:pt x="4743069" y="46354"/>
                </a:lnTo>
                <a:lnTo>
                  <a:pt x="4399153" y="30607"/>
                </a:lnTo>
                <a:lnTo>
                  <a:pt x="3529711" y="8254"/>
                </a:lnTo>
                <a:lnTo>
                  <a:pt x="2560701" y="0"/>
                </a:lnTo>
                <a:close/>
              </a:path>
              <a:path w="5872480" h="422910">
                <a:moveTo>
                  <a:pt x="5705321" y="338562"/>
                </a:moveTo>
                <a:lnTo>
                  <a:pt x="5677789" y="390778"/>
                </a:lnTo>
                <a:lnTo>
                  <a:pt x="5871972" y="395097"/>
                </a:lnTo>
                <a:lnTo>
                  <a:pt x="5841499" y="352551"/>
                </a:lnTo>
                <a:lnTo>
                  <a:pt x="5729478" y="352551"/>
                </a:lnTo>
                <a:lnTo>
                  <a:pt x="5705321" y="338562"/>
                </a:lnTo>
                <a:close/>
              </a:path>
              <a:path w="5872480" h="422910">
                <a:moveTo>
                  <a:pt x="5732312" y="287371"/>
                </a:moveTo>
                <a:lnTo>
                  <a:pt x="5705321" y="338562"/>
                </a:lnTo>
                <a:lnTo>
                  <a:pt x="5729478" y="352551"/>
                </a:lnTo>
                <a:lnTo>
                  <a:pt x="5758433" y="302387"/>
                </a:lnTo>
                <a:lnTo>
                  <a:pt x="5732312" y="287371"/>
                </a:lnTo>
                <a:close/>
              </a:path>
              <a:path w="5872480" h="422910">
                <a:moveTo>
                  <a:pt x="5758815" y="237109"/>
                </a:moveTo>
                <a:lnTo>
                  <a:pt x="5732312" y="287371"/>
                </a:lnTo>
                <a:lnTo>
                  <a:pt x="5758433" y="302387"/>
                </a:lnTo>
                <a:lnTo>
                  <a:pt x="5729478" y="352551"/>
                </a:lnTo>
                <a:lnTo>
                  <a:pt x="5841499" y="352551"/>
                </a:lnTo>
                <a:lnTo>
                  <a:pt x="5758815" y="237109"/>
                </a:lnTo>
                <a:close/>
              </a:path>
              <a:path w="5872480" h="422910">
                <a:moveTo>
                  <a:pt x="4915628" y="57912"/>
                </a:moveTo>
                <a:lnTo>
                  <a:pt x="2560828" y="57912"/>
                </a:lnTo>
                <a:lnTo>
                  <a:pt x="3254883" y="62229"/>
                </a:lnTo>
                <a:lnTo>
                  <a:pt x="4169283" y="80772"/>
                </a:lnTo>
                <a:lnTo>
                  <a:pt x="4650232" y="99440"/>
                </a:lnTo>
                <a:lnTo>
                  <a:pt x="4897374" y="114426"/>
                </a:lnTo>
                <a:lnTo>
                  <a:pt x="4967224" y="120396"/>
                </a:lnTo>
                <a:lnTo>
                  <a:pt x="5032502" y="127126"/>
                </a:lnTo>
                <a:lnTo>
                  <a:pt x="5093716" y="134365"/>
                </a:lnTo>
                <a:lnTo>
                  <a:pt x="5150739" y="142366"/>
                </a:lnTo>
                <a:lnTo>
                  <a:pt x="5204079" y="150875"/>
                </a:lnTo>
                <a:lnTo>
                  <a:pt x="5253482" y="159893"/>
                </a:lnTo>
                <a:lnTo>
                  <a:pt x="5321300" y="174244"/>
                </a:lnTo>
                <a:lnTo>
                  <a:pt x="5381752" y="189484"/>
                </a:lnTo>
                <a:lnTo>
                  <a:pt x="5435473" y="205486"/>
                </a:lnTo>
                <a:lnTo>
                  <a:pt x="5497830" y="227584"/>
                </a:lnTo>
                <a:lnTo>
                  <a:pt x="5551424" y="250316"/>
                </a:lnTo>
                <a:lnTo>
                  <a:pt x="5597017" y="273050"/>
                </a:lnTo>
                <a:lnTo>
                  <a:pt x="5636895" y="295910"/>
                </a:lnTo>
                <a:lnTo>
                  <a:pt x="5672582" y="318262"/>
                </a:lnTo>
                <a:lnTo>
                  <a:pt x="5689346" y="329311"/>
                </a:lnTo>
                <a:lnTo>
                  <a:pt x="5705321" y="338562"/>
                </a:lnTo>
                <a:lnTo>
                  <a:pt x="5732312" y="287371"/>
                </a:lnTo>
                <a:lnTo>
                  <a:pt x="5721096" y="280924"/>
                </a:lnTo>
                <a:lnTo>
                  <a:pt x="5685663" y="257810"/>
                </a:lnTo>
                <a:lnTo>
                  <a:pt x="5645784" y="233807"/>
                </a:lnTo>
                <a:lnTo>
                  <a:pt x="5600192" y="209423"/>
                </a:lnTo>
                <a:lnTo>
                  <a:pt x="5547614" y="185293"/>
                </a:lnTo>
                <a:lnTo>
                  <a:pt x="5502909" y="167512"/>
                </a:lnTo>
                <a:lnTo>
                  <a:pt x="5452491" y="150113"/>
                </a:lnTo>
                <a:lnTo>
                  <a:pt x="5396483" y="133476"/>
                </a:lnTo>
                <a:lnTo>
                  <a:pt x="5355590" y="122936"/>
                </a:lnTo>
                <a:lnTo>
                  <a:pt x="5311521" y="112649"/>
                </a:lnTo>
                <a:lnTo>
                  <a:pt x="5264150" y="102997"/>
                </a:lnTo>
                <a:lnTo>
                  <a:pt x="5213350" y="93725"/>
                </a:lnTo>
                <a:lnTo>
                  <a:pt x="5158994" y="85089"/>
                </a:lnTo>
                <a:lnTo>
                  <a:pt x="5070221" y="73151"/>
                </a:lnTo>
                <a:lnTo>
                  <a:pt x="5005959" y="66039"/>
                </a:lnTo>
                <a:lnTo>
                  <a:pt x="4972304" y="62737"/>
                </a:lnTo>
                <a:lnTo>
                  <a:pt x="4915628" y="57912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012691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012691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317491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317491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622291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622291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927091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927091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841491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841491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146291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146291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793492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793492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098292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098292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403091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403091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707891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707891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793492" y="1597152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793492" y="1597152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098292" y="1597152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098292" y="1597152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403091" y="1597152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800"/>
                </a:moveTo>
                <a:lnTo>
                  <a:pt x="152400" y="304800"/>
                </a:lnTo>
                <a:lnTo>
                  <a:pt x="152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403091" y="1597152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555491" y="1520952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793492" y="29687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793492" y="29687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098292" y="29687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098292" y="29687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403091" y="2968751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800"/>
                </a:moveTo>
                <a:lnTo>
                  <a:pt x="152400" y="304800"/>
                </a:lnTo>
                <a:lnTo>
                  <a:pt x="152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403091" y="29687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555491" y="2892551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869692" y="2359151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860039" y="2435225"/>
            <a:ext cx="173990" cy="534035"/>
          </a:xfrm>
          <a:custGeom>
            <a:avLst/>
            <a:gdLst/>
            <a:ahLst/>
            <a:cxnLst/>
            <a:rect l="l" t="t" r="r" b="b"/>
            <a:pathLst>
              <a:path w="173989" h="534035">
                <a:moveTo>
                  <a:pt x="57953" y="359875"/>
                </a:moveTo>
                <a:lnTo>
                  <a:pt x="0" y="360045"/>
                </a:lnTo>
                <a:lnTo>
                  <a:pt x="87376" y="533526"/>
                </a:lnTo>
                <a:lnTo>
                  <a:pt x="159174" y="388874"/>
                </a:lnTo>
                <a:lnTo>
                  <a:pt x="58039" y="388874"/>
                </a:lnTo>
                <a:lnTo>
                  <a:pt x="57953" y="359875"/>
                </a:lnTo>
                <a:close/>
              </a:path>
              <a:path w="173989" h="534035">
                <a:moveTo>
                  <a:pt x="115865" y="359706"/>
                </a:moveTo>
                <a:lnTo>
                  <a:pt x="57953" y="359875"/>
                </a:lnTo>
                <a:lnTo>
                  <a:pt x="58039" y="388874"/>
                </a:lnTo>
                <a:lnTo>
                  <a:pt x="115951" y="388620"/>
                </a:lnTo>
                <a:lnTo>
                  <a:pt x="115865" y="359706"/>
                </a:lnTo>
                <a:close/>
              </a:path>
              <a:path w="173989" h="534035">
                <a:moveTo>
                  <a:pt x="173736" y="359537"/>
                </a:moveTo>
                <a:lnTo>
                  <a:pt x="115865" y="359706"/>
                </a:lnTo>
                <a:lnTo>
                  <a:pt x="115951" y="388620"/>
                </a:lnTo>
                <a:lnTo>
                  <a:pt x="58039" y="388874"/>
                </a:lnTo>
                <a:lnTo>
                  <a:pt x="159174" y="388874"/>
                </a:lnTo>
                <a:lnTo>
                  <a:pt x="173736" y="359537"/>
                </a:lnTo>
                <a:close/>
              </a:path>
              <a:path w="173989" h="534035">
                <a:moveTo>
                  <a:pt x="114808" y="0"/>
                </a:moveTo>
                <a:lnTo>
                  <a:pt x="56896" y="253"/>
                </a:lnTo>
                <a:lnTo>
                  <a:pt x="57953" y="359875"/>
                </a:lnTo>
                <a:lnTo>
                  <a:pt x="115865" y="359706"/>
                </a:lnTo>
                <a:lnTo>
                  <a:pt x="11480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869692" y="1673351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2860039" y="1749425"/>
            <a:ext cx="173990" cy="534035"/>
          </a:xfrm>
          <a:custGeom>
            <a:avLst/>
            <a:gdLst/>
            <a:ahLst/>
            <a:cxnLst/>
            <a:rect l="l" t="t" r="r" b="b"/>
            <a:pathLst>
              <a:path w="173989" h="534035">
                <a:moveTo>
                  <a:pt x="57953" y="359875"/>
                </a:moveTo>
                <a:lnTo>
                  <a:pt x="0" y="360045"/>
                </a:lnTo>
                <a:lnTo>
                  <a:pt x="87376" y="533526"/>
                </a:lnTo>
                <a:lnTo>
                  <a:pt x="159174" y="388874"/>
                </a:lnTo>
                <a:lnTo>
                  <a:pt x="58039" y="388874"/>
                </a:lnTo>
                <a:lnTo>
                  <a:pt x="57953" y="359875"/>
                </a:lnTo>
                <a:close/>
              </a:path>
              <a:path w="173989" h="534035">
                <a:moveTo>
                  <a:pt x="115865" y="359706"/>
                </a:moveTo>
                <a:lnTo>
                  <a:pt x="57953" y="359875"/>
                </a:lnTo>
                <a:lnTo>
                  <a:pt x="58039" y="388874"/>
                </a:lnTo>
                <a:lnTo>
                  <a:pt x="115951" y="388620"/>
                </a:lnTo>
                <a:lnTo>
                  <a:pt x="115865" y="359706"/>
                </a:lnTo>
                <a:close/>
              </a:path>
              <a:path w="173989" h="534035">
                <a:moveTo>
                  <a:pt x="173736" y="359537"/>
                </a:moveTo>
                <a:lnTo>
                  <a:pt x="115865" y="359706"/>
                </a:lnTo>
                <a:lnTo>
                  <a:pt x="115951" y="388620"/>
                </a:lnTo>
                <a:lnTo>
                  <a:pt x="58039" y="388874"/>
                </a:lnTo>
                <a:lnTo>
                  <a:pt x="159174" y="388874"/>
                </a:lnTo>
                <a:lnTo>
                  <a:pt x="173736" y="359537"/>
                </a:lnTo>
                <a:close/>
              </a:path>
              <a:path w="173989" h="534035">
                <a:moveTo>
                  <a:pt x="114808" y="0"/>
                </a:moveTo>
                <a:lnTo>
                  <a:pt x="56896" y="253"/>
                </a:lnTo>
                <a:lnTo>
                  <a:pt x="57953" y="359875"/>
                </a:lnTo>
                <a:lnTo>
                  <a:pt x="115865" y="359706"/>
                </a:lnTo>
                <a:lnTo>
                  <a:pt x="11480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174492" y="3043427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399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164839" y="2584704"/>
            <a:ext cx="173990" cy="536575"/>
          </a:xfrm>
          <a:custGeom>
            <a:avLst/>
            <a:gdLst/>
            <a:ahLst/>
            <a:cxnLst/>
            <a:rect l="l" t="t" r="r" b="b"/>
            <a:pathLst>
              <a:path w="173989" h="536575">
                <a:moveTo>
                  <a:pt x="57954" y="173651"/>
                </a:moveTo>
                <a:lnTo>
                  <a:pt x="56896" y="536321"/>
                </a:lnTo>
                <a:lnTo>
                  <a:pt x="114808" y="536575"/>
                </a:lnTo>
                <a:lnTo>
                  <a:pt x="115866" y="173820"/>
                </a:lnTo>
                <a:lnTo>
                  <a:pt x="57954" y="173651"/>
                </a:lnTo>
                <a:close/>
              </a:path>
              <a:path w="173989" h="536575">
                <a:moveTo>
                  <a:pt x="159174" y="144653"/>
                </a:moveTo>
                <a:lnTo>
                  <a:pt x="58039" y="144653"/>
                </a:lnTo>
                <a:lnTo>
                  <a:pt x="115950" y="144907"/>
                </a:lnTo>
                <a:lnTo>
                  <a:pt x="115866" y="173820"/>
                </a:lnTo>
                <a:lnTo>
                  <a:pt x="173736" y="173990"/>
                </a:lnTo>
                <a:lnTo>
                  <a:pt x="159174" y="144653"/>
                </a:lnTo>
                <a:close/>
              </a:path>
              <a:path w="173989" h="536575">
                <a:moveTo>
                  <a:pt x="58039" y="144653"/>
                </a:moveTo>
                <a:lnTo>
                  <a:pt x="57954" y="173651"/>
                </a:lnTo>
                <a:lnTo>
                  <a:pt x="115866" y="173820"/>
                </a:lnTo>
                <a:lnTo>
                  <a:pt x="115950" y="144907"/>
                </a:lnTo>
                <a:lnTo>
                  <a:pt x="58039" y="144653"/>
                </a:lnTo>
                <a:close/>
              </a:path>
              <a:path w="173989" h="536575">
                <a:moveTo>
                  <a:pt x="87375" y="0"/>
                </a:moveTo>
                <a:lnTo>
                  <a:pt x="0" y="173482"/>
                </a:lnTo>
                <a:lnTo>
                  <a:pt x="57954" y="173651"/>
                </a:lnTo>
                <a:lnTo>
                  <a:pt x="58039" y="144653"/>
                </a:lnTo>
                <a:lnTo>
                  <a:pt x="159174" y="144653"/>
                </a:lnTo>
                <a:lnTo>
                  <a:pt x="87375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174492" y="2357627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399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164839" y="1898904"/>
            <a:ext cx="173990" cy="536575"/>
          </a:xfrm>
          <a:custGeom>
            <a:avLst/>
            <a:gdLst/>
            <a:ahLst/>
            <a:cxnLst/>
            <a:rect l="l" t="t" r="r" b="b"/>
            <a:pathLst>
              <a:path w="173989" h="536575">
                <a:moveTo>
                  <a:pt x="57954" y="173651"/>
                </a:moveTo>
                <a:lnTo>
                  <a:pt x="56896" y="536321"/>
                </a:lnTo>
                <a:lnTo>
                  <a:pt x="114808" y="536575"/>
                </a:lnTo>
                <a:lnTo>
                  <a:pt x="115866" y="173820"/>
                </a:lnTo>
                <a:lnTo>
                  <a:pt x="57954" y="173651"/>
                </a:lnTo>
                <a:close/>
              </a:path>
              <a:path w="173989" h="536575">
                <a:moveTo>
                  <a:pt x="159174" y="144653"/>
                </a:moveTo>
                <a:lnTo>
                  <a:pt x="58039" y="144653"/>
                </a:lnTo>
                <a:lnTo>
                  <a:pt x="115950" y="144907"/>
                </a:lnTo>
                <a:lnTo>
                  <a:pt x="115866" y="173820"/>
                </a:lnTo>
                <a:lnTo>
                  <a:pt x="173736" y="173990"/>
                </a:lnTo>
                <a:lnTo>
                  <a:pt x="159174" y="144653"/>
                </a:lnTo>
                <a:close/>
              </a:path>
              <a:path w="173989" h="536575">
                <a:moveTo>
                  <a:pt x="58039" y="144653"/>
                </a:moveTo>
                <a:lnTo>
                  <a:pt x="57954" y="173651"/>
                </a:lnTo>
                <a:lnTo>
                  <a:pt x="115866" y="173820"/>
                </a:lnTo>
                <a:lnTo>
                  <a:pt x="115950" y="144907"/>
                </a:lnTo>
                <a:lnTo>
                  <a:pt x="58039" y="144653"/>
                </a:lnTo>
                <a:close/>
              </a:path>
              <a:path w="173989" h="536575">
                <a:moveTo>
                  <a:pt x="87375" y="0"/>
                </a:moveTo>
                <a:lnTo>
                  <a:pt x="0" y="173482"/>
                </a:lnTo>
                <a:lnTo>
                  <a:pt x="57954" y="173651"/>
                </a:lnTo>
                <a:lnTo>
                  <a:pt x="58039" y="144653"/>
                </a:lnTo>
                <a:lnTo>
                  <a:pt x="159174" y="144653"/>
                </a:lnTo>
                <a:lnTo>
                  <a:pt x="87375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231891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231891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536691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5536691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193291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7365492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7365492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7670292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7670292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7975092" y="2282951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800"/>
                </a:moveTo>
                <a:lnTo>
                  <a:pt x="152400" y="304800"/>
                </a:lnTo>
                <a:lnTo>
                  <a:pt x="152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7975092" y="228295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8127492" y="2206751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7441692" y="2359151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7432040" y="2435225"/>
            <a:ext cx="173990" cy="534035"/>
          </a:xfrm>
          <a:custGeom>
            <a:avLst/>
            <a:gdLst/>
            <a:ahLst/>
            <a:cxnLst/>
            <a:rect l="l" t="t" r="r" b="b"/>
            <a:pathLst>
              <a:path w="173990" h="534035">
                <a:moveTo>
                  <a:pt x="57953" y="359875"/>
                </a:moveTo>
                <a:lnTo>
                  <a:pt x="0" y="360045"/>
                </a:lnTo>
                <a:lnTo>
                  <a:pt x="87375" y="533526"/>
                </a:lnTo>
                <a:lnTo>
                  <a:pt x="159174" y="388874"/>
                </a:lnTo>
                <a:lnTo>
                  <a:pt x="58038" y="388874"/>
                </a:lnTo>
                <a:lnTo>
                  <a:pt x="57953" y="359875"/>
                </a:lnTo>
                <a:close/>
              </a:path>
              <a:path w="173990" h="534035">
                <a:moveTo>
                  <a:pt x="115865" y="359706"/>
                </a:moveTo>
                <a:lnTo>
                  <a:pt x="57953" y="359875"/>
                </a:lnTo>
                <a:lnTo>
                  <a:pt x="58038" y="388874"/>
                </a:lnTo>
                <a:lnTo>
                  <a:pt x="115950" y="388620"/>
                </a:lnTo>
                <a:lnTo>
                  <a:pt x="115865" y="359706"/>
                </a:lnTo>
                <a:close/>
              </a:path>
              <a:path w="173990" h="534035">
                <a:moveTo>
                  <a:pt x="173735" y="359537"/>
                </a:moveTo>
                <a:lnTo>
                  <a:pt x="115865" y="359706"/>
                </a:lnTo>
                <a:lnTo>
                  <a:pt x="115950" y="388620"/>
                </a:lnTo>
                <a:lnTo>
                  <a:pt x="58038" y="388874"/>
                </a:lnTo>
                <a:lnTo>
                  <a:pt x="159174" y="388874"/>
                </a:lnTo>
                <a:lnTo>
                  <a:pt x="173735" y="359537"/>
                </a:lnTo>
                <a:close/>
              </a:path>
              <a:path w="173990" h="534035">
                <a:moveTo>
                  <a:pt x="114807" y="0"/>
                </a:moveTo>
                <a:lnTo>
                  <a:pt x="56895" y="253"/>
                </a:lnTo>
                <a:lnTo>
                  <a:pt x="57953" y="359875"/>
                </a:lnTo>
                <a:lnTo>
                  <a:pt x="115865" y="359706"/>
                </a:lnTo>
                <a:lnTo>
                  <a:pt x="114807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7747254" y="2359914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76200"/>
                </a:moveTo>
                <a:lnTo>
                  <a:pt x="5994" y="46559"/>
                </a:lnTo>
                <a:lnTo>
                  <a:pt x="22336" y="22336"/>
                </a:lnTo>
                <a:lnTo>
                  <a:pt x="46559" y="5994"/>
                </a:lnTo>
                <a:lnTo>
                  <a:pt x="76200" y="0"/>
                </a:lnTo>
                <a:lnTo>
                  <a:pt x="105840" y="5994"/>
                </a:lnTo>
                <a:lnTo>
                  <a:pt x="130063" y="22336"/>
                </a:lnTo>
                <a:lnTo>
                  <a:pt x="146405" y="46559"/>
                </a:lnTo>
                <a:lnTo>
                  <a:pt x="152400" y="76200"/>
                </a:lnTo>
                <a:lnTo>
                  <a:pt x="146405" y="105840"/>
                </a:lnTo>
                <a:lnTo>
                  <a:pt x="130063" y="130063"/>
                </a:lnTo>
                <a:lnTo>
                  <a:pt x="105840" y="146405"/>
                </a:lnTo>
                <a:lnTo>
                  <a:pt x="76200" y="152400"/>
                </a:lnTo>
                <a:lnTo>
                  <a:pt x="46559" y="146405"/>
                </a:lnTo>
                <a:lnTo>
                  <a:pt x="22336" y="130063"/>
                </a:lnTo>
                <a:lnTo>
                  <a:pt x="5994" y="105840"/>
                </a:lnTo>
                <a:lnTo>
                  <a:pt x="0" y="76200"/>
                </a:lnTo>
                <a:close/>
              </a:path>
            </a:pathLst>
          </a:custGeom>
          <a:ln w="28956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3693540" y="1338529"/>
            <a:ext cx="129349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Courier New"/>
                <a:cs typeface="Courier New"/>
              </a:rPr>
              <a:t>free(</a:t>
            </a:r>
            <a:r>
              <a:rPr dirty="0" sz="2400" spc="-95" b="1">
                <a:latin typeface="Courier New"/>
                <a:cs typeface="Courier New"/>
              </a:rPr>
              <a:t> </a:t>
            </a:r>
            <a:r>
              <a:rPr dirty="0" sz="2400" b="1">
                <a:latin typeface="Courier New"/>
                <a:cs typeface="Courier New"/>
              </a:rPr>
              <a:t>)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4622291" y="1520952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4163567" y="1579372"/>
            <a:ext cx="559435" cy="703580"/>
          </a:xfrm>
          <a:custGeom>
            <a:avLst/>
            <a:gdLst/>
            <a:ahLst/>
            <a:cxnLst/>
            <a:rect l="l" t="t" r="r" b="b"/>
            <a:pathLst>
              <a:path w="559435" h="703580">
                <a:moveTo>
                  <a:pt x="38608" y="513206"/>
                </a:moveTo>
                <a:lnTo>
                  <a:pt x="0" y="703579"/>
                </a:lnTo>
                <a:lnTo>
                  <a:pt x="175514" y="620267"/>
                </a:lnTo>
                <a:lnTo>
                  <a:pt x="159111" y="607440"/>
                </a:lnTo>
                <a:lnTo>
                  <a:pt x="112014" y="607440"/>
                </a:lnTo>
                <a:lnTo>
                  <a:pt x="66421" y="571753"/>
                </a:lnTo>
                <a:lnTo>
                  <a:pt x="84278" y="548921"/>
                </a:lnTo>
                <a:lnTo>
                  <a:pt x="38608" y="513206"/>
                </a:lnTo>
                <a:close/>
              </a:path>
              <a:path w="559435" h="703580">
                <a:moveTo>
                  <a:pt x="84278" y="548921"/>
                </a:moveTo>
                <a:lnTo>
                  <a:pt x="66421" y="571753"/>
                </a:lnTo>
                <a:lnTo>
                  <a:pt x="112014" y="607440"/>
                </a:lnTo>
                <a:lnTo>
                  <a:pt x="129888" y="584588"/>
                </a:lnTo>
                <a:lnTo>
                  <a:pt x="84278" y="548921"/>
                </a:lnTo>
                <a:close/>
              </a:path>
              <a:path w="559435" h="703580">
                <a:moveTo>
                  <a:pt x="129888" y="584588"/>
                </a:moveTo>
                <a:lnTo>
                  <a:pt x="112014" y="607440"/>
                </a:lnTo>
                <a:lnTo>
                  <a:pt x="159111" y="607440"/>
                </a:lnTo>
                <a:lnTo>
                  <a:pt x="129888" y="584588"/>
                </a:lnTo>
                <a:close/>
              </a:path>
              <a:path w="559435" h="703580">
                <a:moveTo>
                  <a:pt x="513588" y="0"/>
                </a:moveTo>
                <a:lnTo>
                  <a:pt x="84278" y="548921"/>
                </a:lnTo>
                <a:lnTo>
                  <a:pt x="129888" y="584588"/>
                </a:lnTo>
                <a:lnTo>
                  <a:pt x="559308" y="35560"/>
                </a:lnTo>
                <a:lnTo>
                  <a:pt x="513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4012691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4012691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4317491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4317491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622291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4622291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4927091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927091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5841491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5841491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6146291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6146291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2793492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793492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3098292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3098292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3403091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3403091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3707891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3707891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2869692" y="5564123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87"/>
                </a:lnTo>
                <a:lnTo>
                  <a:pt x="22336" y="22317"/>
                </a:lnTo>
                <a:lnTo>
                  <a:pt x="5994" y="46537"/>
                </a:lnTo>
                <a:lnTo>
                  <a:pt x="0" y="76200"/>
                </a:lnTo>
                <a:lnTo>
                  <a:pt x="5994" y="105862"/>
                </a:lnTo>
                <a:lnTo>
                  <a:pt x="22336" y="130082"/>
                </a:lnTo>
                <a:lnTo>
                  <a:pt x="46559" y="146412"/>
                </a:lnTo>
                <a:lnTo>
                  <a:pt x="76200" y="152400"/>
                </a:lnTo>
                <a:lnTo>
                  <a:pt x="105840" y="146412"/>
                </a:lnTo>
                <a:lnTo>
                  <a:pt x="130063" y="130082"/>
                </a:lnTo>
                <a:lnTo>
                  <a:pt x="146405" y="105862"/>
                </a:lnTo>
                <a:lnTo>
                  <a:pt x="152400" y="76200"/>
                </a:lnTo>
                <a:lnTo>
                  <a:pt x="146405" y="46537"/>
                </a:lnTo>
                <a:lnTo>
                  <a:pt x="130063" y="22317"/>
                </a:lnTo>
                <a:lnTo>
                  <a:pt x="105840" y="5987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2869692" y="4878323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3174492" y="62484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87"/>
                </a:lnTo>
                <a:lnTo>
                  <a:pt x="22336" y="22317"/>
                </a:lnTo>
                <a:lnTo>
                  <a:pt x="5994" y="46537"/>
                </a:lnTo>
                <a:lnTo>
                  <a:pt x="0" y="76200"/>
                </a:lnTo>
                <a:lnTo>
                  <a:pt x="5994" y="105862"/>
                </a:lnTo>
                <a:lnTo>
                  <a:pt x="22336" y="130082"/>
                </a:lnTo>
                <a:lnTo>
                  <a:pt x="46559" y="146412"/>
                </a:lnTo>
                <a:lnTo>
                  <a:pt x="76200" y="152400"/>
                </a:lnTo>
                <a:lnTo>
                  <a:pt x="105840" y="146412"/>
                </a:lnTo>
                <a:lnTo>
                  <a:pt x="130063" y="130082"/>
                </a:lnTo>
                <a:lnTo>
                  <a:pt x="146405" y="105862"/>
                </a:lnTo>
                <a:lnTo>
                  <a:pt x="152399" y="76200"/>
                </a:lnTo>
                <a:lnTo>
                  <a:pt x="146405" y="46537"/>
                </a:lnTo>
                <a:lnTo>
                  <a:pt x="130063" y="22317"/>
                </a:lnTo>
                <a:lnTo>
                  <a:pt x="105840" y="5987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5536691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536691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1193291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7365492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7365492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7670292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7670292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7975092" y="5487923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800"/>
                </a:moveTo>
                <a:lnTo>
                  <a:pt x="152400" y="304800"/>
                </a:lnTo>
                <a:lnTo>
                  <a:pt x="152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7975092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8127492" y="5411723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7441692" y="5564123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87"/>
                </a:lnTo>
                <a:lnTo>
                  <a:pt x="22336" y="22317"/>
                </a:lnTo>
                <a:lnTo>
                  <a:pt x="5994" y="46537"/>
                </a:lnTo>
                <a:lnTo>
                  <a:pt x="0" y="76200"/>
                </a:lnTo>
                <a:lnTo>
                  <a:pt x="5994" y="105862"/>
                </a:lnTo>
                <a:lnTo>
                  <a:pt x="22336" y="130082"/>
                </a:lnTo>
                <a:lnTo>
                  <a:pt x="46559" y="146412"/>
                </a:lnTo>
                <a:lnTo>
                  <a:pt x="76200" y="152400"/>
                </a:lnTo>
                <a:lnTo>
                  <a:pt x="105840" y="146412"/>
                </a:lnTo>
                <a:lnTo>
                  <a:pt x="130063" y="130082"/>
                </a:lnTo>
                <a:lnTo>
                  <a:pt x="146405" y="105862"/>
                </a:lnTo>
                <a:lnTo>
                  <a:pt x="152400" y="76200"/>
                </a:lnTo>
                <a:lnTo>
                  <a:pt x="146405" y="46537"/>
                </a:lnTo>
                <a:lnTo>
                  <a:pt x="130063" y="22317"/>
                </a:lnTo>
                <a:lnTo>
                  <a:pt x="105840" y="5987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7432040" y="5640235"/>
            <a:ext cx="173990" cy="534035"/>
          </a:xfrm>
          <a:custGeom>
            <a:avLst/>
            <a:gdLst/>
            <a:ahLst/>
            <a:cxnLst/>
            <a:rect l="l" t="t" r="r" b="b"/>
            <a:pathLst>
              <a:path w="173990" h="534035">
                <a:moveTo>
                  <a:pt x="57953" y="359828"/>
                </a:moveTo>
                <a:lnTo>
                  <a:pt x="0" y="359994"/>
                </a:lnTo>
                <a:lnTo>
                  <a:pt x="87375" y="533488"/>
                </a:lnTo>
                <a:lnTo>
                  <a:pt x="159199" y="388785"/>
                </a:lnTo>
                <a:lnTo>
                  <a:pt x="58038" y="388785"/>
                </a:lnTo>
                <a:lnTo>
                  <a:pt x="57953" y="359828"/>
                </a:lnTo>
                <a:close/>
              </a:path>
              <a:path w="173990" h="534035">
                <a:moveTo>
                  <a:pt x="115865" y="359663"/>
                </a:moveTo>
                <a:lnTo>
                  <a:pt x="57953" y="359828"/>
                </a:lnTo>
                <a:lnTo>
                  <a:pt x="58038" y="388785"/>
                </a:lnTo>
                <a:lnTo>
                  <a:pt x="115950" y="388619"/>
                </a:lnTo>
                <a:lnTo>
                  <a:pt x="115865" y="359663"/>
                </a:lnTo>
                <a:close/>
              </a:path>
              <a:path w="173990" h="534035">
                <a:moveTo>
                  <a:pt x="173735" y="359498"/>
                </a:moveTo>
                <a:lnTo>
                  <a:pt x="115865" y="359663"/>
                </a:lnTo>
                <a:lnTo>
                  <a:pt x="115950" y="388619"/>
                </a:lnTo>
                <a:lnTo>
                  <a:pt x="58038" y="388785"/>
                </a:lnTo>
                <a:lnTo>
                  <a:pt x="159199" y="388785"/>
                </a:lnTo>
                <a:lnTo>
                  <a:pt x="173735" y="359498"/>
                </a:lnTo>
                <a:close/>
              </a:path>
              <a:path w="173990" h="534035">
                <a:moveTo>
                  <a:pt x="114807" y="0"/>
                </a:moveTo>
                <a:lnTo>
                  <a:pt x="56895" y="165"/>
                </a:lnTo>
                <a:lnTo>
                  <a:pt x="57953" y="359828"/>
                </a:lnTo>
                <a:lnTo>
                  <a:pt x="115865" y="359663"/>
                </a:lnTo>
                <a:lnTo>
                  <a:pt x="114807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7746492" y="5564123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87"/>
                </a:lnTo>
                <a:lnTo>
                  <a:pt x="22336" y="22317"/>
                </a:lnTo>
                <a:lnTo>
                  <a:pt x="5994" y="46537"/>
                </a:lnTo>
                <a:lnTo>
                  <a:pt x="0" y="76200"/>
                </a:lnTo>
                <a:lnTo>
                  <a:pt x="5994" y="105862"/>
                </a:lnTo>
                <a:lnTo>
                  <a:pt x="22336" y="130082"/>
                </a:lnTo>
                <a:lnTo>
                  <a:pt x="46559" y="146412"/>
                </a:lnTo>
                <a:lnTo>
                  <a:pt x="76200" y="152400"/>
                </a:lnTo>
                <a:lnTo>
                  <a:pt x="105840" y="146412"/>
                </a:lnTo>
                <a:lnTo>
                  <a:pt x="130063" y="130082"/>
                </a:lnTo>
                <a:lnTo>
                  <a:pt x="146405" y="105862"/>
                </a:lnTo>
                <a:lnTo>
                  <a:pt x="152400" y="76200"/>
                </a:lnTo>
                <a:lnTo>
                  <a:pt x="146405" y="46537"/>
                </a:lnTo>
                <a:lnTo>
                  <a:pt x="130063" y="22317"/>
                </a:lnTo>
                <a:lnTo>
                  <a:pt x="105840" y="5987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1421891" y="5554726"/>
            <a:ext cx="1371600" cy="173990"/>
          </a:xfrm>
          <a:custGeom>
            <a:avLst/>
            <a:gdLst/>
            <a:ahLst/>
            <a:cxnLst/>
            <a:rect l="l" t="t" r="r" b="b"/>
            <a:pathLst>
              <a:path w="1371600" h="173989">
                <a:moveTo>
                  <a:pt x="1197821" y="115880"/>
                </a:moveTo>
                <a:lnTo>
                  <a:pt x="1197737" y="173799"/>
                </a:lnTo>
                <a:lnTo>
                  <a:pt x="1313849" y="115912"/>
                </a:lnTo>
                <a:lnTo>
                  <a:pt x="1226820" y="115912"/>
                </a:lnTo>
                <a:lnTo>
                  <a:pt x="1197821" y="115880"/>
                </a:lnTo>
                <a:close/>
              </a:path>
              <a:path w="1371600" h="173989">
                <a:moveTo>
                  <a:pt x="1197906" y="57968"/>
                </a:moveTo>
                <a:lnTo>
                  <a:pt x="1197821" y="115880"/>
                </a:lnTo>
                <a:lnTo>
                  <a:pt x="1226820" y="115912"/>
                </a:lnTo>
                <a:lnTo>
                  <a:pt x="1226820" y="58000"/>
                </a:lnTo>
                <a:lnTo>
                  <a:pt x="1197906" y="57968"/>
                </a:lnTo>
                <a:close/>
              </a:path>
              <a:path w="1371600" h="173989">
                <a:moveTo>
                  <a:pt x="1197991" y="0"/>
                </a:moveTo>
                <a:lnTo>
                  <a:pt x="1197906" y="57968"/>
                </a:lnTo>
                <a:lnTo>
                  <a:pt x="1226820" y="58000"/>
                </a:lnTo>
                <a:lnTo>
                  <a:pt x="1226820" y="115912"/>
                </a:lnTo>
                <a:lnTo>
                  <a:pt x="1313849" y="115912"/>
                </a:lnTo>
                <a:lnTo>
                  <a:pt x="1371600" y="87122"/>
                </a:lnTo>
                <a:lnTo>
                  <a:pt x="1197991" y="0"/>
                </a:lnTo>
                <a:close/>
              </a:path>
              <a:path w="1371600" h="173989">
                <a:moveTo>
                  <a:pt x="0" y="56642"/>
                </a:moveTo>
                <a:lnTo>
                  <a:pt x="0" y="114554"/>
                </a:lnTo>
                <a:lnTo>
                  <a:pt x="1197821" y="115880"/>
                </a:lnTo>
                <a:lnTo>
                  <a:pt x="1197906" y="57968"/>
                </a:lnTo>
                <a:lnTo>
                  <a:pt x="0" y="56642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5231891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5231891" y="5487923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3175254" y="5564885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76200"/>
                </a:moveTo>
                <a:lnTo>
                  <a:pt x="5994" y="46537"/>
                </a:lnTo>
                <a:lnTo>
                  <a:pt x="22336" y="22317"/>
                </a:lnTo>
                <a:lnTo>
                  <a:pt x="46559" y="5987"/>
                </a:lnTo>
                <a:lnTo>
                  <a:pt x="76199" y="0"/>
                </a:lnTo>
                <a:lnTo>
                  <a:pt x="105840" y="5987"/>
                </a:lnTo>
                <a:lnTo>
                  <a:pt x="130063" y="22317"/>
                </a:lnTo>
                <a:lnTo>
                  <a:pt x="146405" y="46537"/>
                </a:lnTo>
                <a:lnTo>
                  <a:pt x="152399" y="76200"/>
                </a:lnTo>
                <a:lnTo>
                  <a:pt x="146405" y="105862"/>
                </a:lnTo>
                <a:lnTo>
                  <a:pt x="130063" y="130082"/>
                </a:lnTo>
                <a:lnTo>
                  <a:pt x="105840" y="146412"/>
                </a:lnTo>
                <a:lnTo>
                  <a:pt x="76199" y="152400"/>
                </a:lnTo>
                <a:lnTo>
                  <a:pt x="46559" y="146412"/>
                </a:lnTo>
                <a:lnTo>
                  <a:pt x="22336" y="130082"/>
                </a:lnTo>
                <a:lnTo>
                  <a:pt x="5994" y="105862"/>
                </a:lnTo>
                <a:lnTo>
                  <a:pt x="0" y="76200"/>
                </a:lnTo>
                <a:close/>
              </a:path>
            </a:pathLst>
          </a:custGeom>
          <a:ln w="28956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2934335" y="5277739"/>
            <a:ext cx="4431665" cy="389255"/>
          </a:xfrm>
          <a:custGeom>
            <a:avLst/>
            <a:gdLst/>
            <a:ahLst/>
            <a:cxnLst/>
            <a:rect l="l" t="t" r="r" b="b"/>
            <a:pathLst>
              <a:path w="4431665" h="389254">
                <a:moveTo>
                  <a:pt x="2039874" y="0"/>
                </a:moveTo>
                <a:lnTo>
                  <a:pt x="1851660" y="508"/>
                </a:lnTo>
                <a:lnTo>
                  <a:pt x="1399793" y="6985"/>
                </a:lnTo>
                <a:lnTo>
                  <a:pt x="1154049" y="14478"/>
                </a:lnTo>
                <a:lnTo>
                  <a:pt x="937387" y="24384"/>
                </a:lnTo>
                <a:lnTo>
                  <a:pt x="813307" y="32512"/>
                </a:lnTo>
                <a:lnTo>
                  <a:pt x="732027" y="39497"/>
                </a:lnTo>
                <a:lnTo>
                  <a:pt x="657987" y="48006"/>
                </a:lnTo>
                <a:lnTo>
                  <a:pt x="589788" y="58420"/>
                </a:lnTo>
                <a:lnTo>
                  <a:pt x="547497" y="66294"/>
                </a:lnTo>
                <a:lnTo>
                  <a:pt x="507745" y="74676"/>
                </a:lnTo>
                <a:lnTo>
                  <a:pt x="451865" y="88646"/>
                </a:lnTo>
                <a:lnTo>
                  <a:pt x="385317" y="108839"/>
                </a:lnTo>
                <a:lnTo>
                  <a:pt x="326389" y="130683"/>
                </a:lnTo>
                <a:lnTo>
                  <a:pt x="274700" y="153924"/>
                </a:lnTo>
                <a:lnTo>
                  <a:pt x="229362" y="177673"/>
                </a:lnTo>
                <a:lnTo>
                  <a:pt x="189737" y="201676"/>
                </a:lnTo>
                <a:lnTo>
                  <a:pt x="154939" y="225425"/>
                </a:lnTo>
                <a:lnTo>
                  <a:pt x="110743" y="259207"/>
                </a:lnTo>
                <a:lnTo>
                  <a:pt x="85216" y="279654"/>
                </a:lnTo>
                <a:lnTo>
                  <a:pt x="62229" y="297942"/>
                </a:lnTo>
                <a:lnTo>
                  <a:pt x="30987" y="320154"/>
                </a:lnTo>
                <a:lnTo>
                  <a:pt x="0" y="336029"/>
                </a:lnTo>
                <a:lnTo>
                  <a:pt x="23113" y="389140"/>
                </a:lnTo>
                <a:lnTo>
                  <a:pt x="60578" y="369963"/>
                </a:lnTo>
                <a:lnTo>
                  <a:pt x="96900" y="344309"/>
                </a:lnTo>
                <a:lnTo>
                  <a:pt x="146684" y="304546"/>
                </a:lnTo>
                <a:lnTo>
                  <a:pt x="160273" y="293878"/>
                </a:lnTo>
                <a:lnTo>
                  <a:pt x="205104" y="260985"/>
                </a:lnTo>
                <a:lnTo>
                  <a:pt x="239648" y="238887"/>
                </a:lnTo>
                <a:lnTo>
                  <a:pt x="279019" y="216535"/>
                </a:lnTo>
                <a:lnTo>
                  <a:pt x="324230" y="194564"/>
                </a:lnTo>
                <a:lnTo>
                  <a:pt x="375919" y="173482"/>
                </a:lnTo>
                <a:lnTo>
                  <a:pt x="435228" y="153670"/>
                </a:lnTo>
                <a:lnTo>
                  <a:pt x="502665" y="135382"/>
                </a:lnTo>
                <a:lnTo>
                  <a:pt x="579247" y="119126"/>
                </a:lnTo>
                <a:lnTo>
                  <a:pt x="643381" y="108585"/>
                </a:lnTo>
                <a:lnTo>
                  <a:pt x="713359" y="99695"/>
                </a:lnTo>
                <a:lnTo>
                  <a:pt x="818006" y="90297"/>
                </a:lnTo>
                <a:lnTo>
                  <a:pt x="940942" y="82169"/>
                </a:lnTo>
                <a:lnTo>
                  <a:pt x="1235202" y="69596"/>
                </a:lnTo>
                <a:lnTo>
                  <a:pt x="1667382" y="60198"/>
                </a:lnTo>
                <a:lnTo>
                  <a:pt x="3550792" y="57912"/>
                </a:lnTo>
                <a:lnTo>
                  <a:pt x="3525519" y="54356"/>
                </a:lnTo>
                <a:lnTo>
                  <a:pt x="3472941" y="47879"/>
                </a:lnTo>
                <a:lnTo>
                  <a:pt x="3418331" y="42037"/>
                </a:lnTo>
                <a:lnTo>
                  <a:pt x="3361816" y="36957"/>
                </a:lnTo>
                <a:lnTo>
                  <a:pt x="3237484" y="28321"/>
                </a:lnTo>
                <a:lnTo>
                  <a:pt x="3096641" y="20701"/>
                </a:lnTo>
                <a:lnTo>
                  <a:pt x="2687828" y="6985"/>
                </a:lnTo>
                <a:lnTo>
                  <a:pt x="2228850" y="508"/>
                </a:lnTo>
                <a:lnTo>
                  <a:pt x="2039874" y="0"/>
                </a:lnTo>
                <a:close/>
              </a:path>
              <a:path w="4431665" h="389254">
                <a:moveTo>
                  <a:pt x="4258370" y="329046"/>
                </a:moveTo>
                <a:lnTo>
                  <a:pt x="4238117" y="383730"/>
                </a:lnTo>
                <a:lnTo>
                  <a:pt x="4431157" y="362585"/>
                </a:lnTo>
                <a:lnTo>
                  <a:pt x="4409382" y="339331"/>
                </a:lnTo>
                <a:lnTo>
                  <a:pt x="4284980" y="339331"/>
                </a:lnTo>
                <a:lnTo>
                  <a:pt x="4258370" y="329046"/>
                </a:lnTo>
                <a:close/>
              </a:path>
              <a:path w="4431665" h="389254">
                <a:moveTo>
                  <a:pt x="4278487" y="274729"/>
                </a:moveTo>
                <a:lnTo>
                  <a:pt x="4258370" y="329046"/>
                </a:lnTo>
                <a:lnTo>
                  <a:pt x="4284980" y="339331"/>
                </a:lnTo>
                <a:lnTo>
                  <a:pt x="4305808" y="285369"/>
                </a:lnTo>
                <a:lnTo>
                  <a:pt x="4278487" y="274729"/>
                </a:lnTo>
                <a:close/>
              </a:path>
              <a:path w="4431665" h="389254">
                <a:moveTo>
                  <a:pt x="4298442" y="220853"/>
                </a:moveTo>
                <a:lnTo>
                  <a:pt x="4278487" y="274729"/>
                </a:lnTo>
                <a:lnTo>
                  <a:pt x="4305808" y="285369"/>
                </a:lnTo>
                <a:lnTo>
                  <a:pt x="4284980" y="339331"/>
                </a:lnTo>
                <a:lnTo>
                  <a:pt x="4409382" y="339331"/>
                </a:lnTo>
                <a:lnTo>
                  <a:pt x="4298442" y="220853"/>
                </a:lnTo>
                <a:close/>
              </a:path>
              <a:path w="4431665" h="389254">
                <a:moveTo>
                  <a:pt x="3550792" y="57912"/>
                </a:moveTo>
                <a:lnTo>
                  <a:pt x="2040127" y="57912"/>
                </a:lnTo>
                <a:lnTo>
                  <a:pt x="2228723" y="58420"/>
                </a:lnTo>
                <a:lnTo>
                  <a:pt x="2773299" y="67056"/>
                </a:lnTo>
                <a:lnTo>
                  <a:pt x="3094101" y="78613"/>
                </a:lnTo>
                <a:lnTo>
                  <a:pt x="3234181" y="86106"/>
                </a:lnTo>
                <a:lnTo>
                  <a:pt x="3357372" y="94742"/>
                </a:lnTo>
                <a:lnTo>
                  <a:pt x="3413252" y="99695"/>
                </a:lnTo>
                <a:lnTo>
                  <a:pt x="3466845" y="105410"/>
                </a:lnTo>
                <a:lnTo>
                  <a:pt x="3518407" y="111887"/>
                </a:lnTo>
                <a:lnTo>
                  <a:pt x="3567938" y="118872"/>
                </a:lnTo>
                <a:lnTo>
                  <a:pt x="3615563" y="126492"/>
                </a:lnTo>
                <a:lnTo>
                  <a:pt x="3661283" y="134620"/>
                </a:lnTo>
                <a:lnTo>
                  <a:pt x="3705224" y="143383"/>
                </a:lnTo>
                <a:lnTo>
                  <a:pt x="3747516" y="152527"/>
                </a:lnTo>
                <a:lnTo>
                  <a:pt x="3788029" y="162179"/>
                </a:lnTo>
                <a:lnTo>
                  <a:pt x="3827144" y="172085"/>
                </a:lnTo>
                <a:lnTo>
                  <a:pt x="3864483" y="182245"/>
                </a:lnTo>
                <a:lnTo>
                  <a:pt x="3935221" y="203581"/>
                </a:lnTo>
                <a:lnTo>
                  <a:pt x="4000499" y="225552"/>
                </a:lnTo>
                <a:lnTo>
                  <a:pt x="4061333" y="247904"/>
                </a:lnTo>
                <a:lnTo>
                  <a:pt x="4117847" y="270256"/>
                </a:lnTo>
                <a:lnTo>
                  <a:pt x="4244467" y="323672"/>
                </a:lnTo>
                <a:lnTo>
                  <a:pt x="4258370" y="329046"/>
                </a:lnTo>
                <a:lnTo>
                  <a:pt x="4278487" y="274729"/>
                </a:lnTo>
                <a:lnTo>
                  <a:pt x="4267326" y="270383"/>
                </a:lnTo>
                <a:lnTo>
                  <a:pt x="4139311" y="216408"/>
                </a:lnTo>
                <a:lnTo>
                  <a:pt x="4081525" y="193675"/>
                </a:lnTo>
                <a:lnTo>
                  <a:pt x="4019295" y="170815"/>
                </a:lnTo>
                <a:lnTo>
                  <a:pt x="3952366" y="148209"/>
                </a:lnTo>
                <a:lnTo>
                  <a:pt x="3879722" y="126492"/>
                </a:lnTo>
                <a:lnTo>
                  <a:pt x="3841368" y="115951"/>
                </a:lnTo>
                <a:lnTo>
                  <a:pt x="3801364" y="105791"/>
                </a:lnTo>
                <a:lnTo>
                  <a:pt x="3759708" y="96012"/>
                </a:lnTo>
                <a:lnTo>
                  <a:pt x="3716528" y="86614"/>
                </a:lnTo>
                <a:lnTo>
                  <a:pt x="3671442" y="77724"/>
                </a:lnTo>
                <a:lnTo>
                  <a:pt x="3624707" y="69342"/>
                </a:lnTo>
                <a:lnTo>
                  <a:pt x="3576066" y="61468"/>
                </a:lnTo>
                <a:lnTo>
                  <a:pt x="3550792" y="57912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5091684" y="5616663"/>
            <a:ext cx="2747645" cy="429895"/>
          </a:xfrm>
          <a:custGeom>
            <a:avLst/>
            <a:gdLst/>
            <a:ahLst/>
            <a:cxnLst/>
            <a:rect l="l" t="t" r="r" b="b"/>
            <a:pathLst>
              <a:path w="2747645" h="429895">
                <a:moveTo>
                  <a:pt x="147950" y="279672"/>
                </a:moveTo>
                <a:lnTo>
                  <a:pt x="108614" y="322205"/>
                </a:lnTo>
                <a:lnTo>
                  <a:pt x="116458" y="328929"/>
                </a:lnTo>
                <a:lnTo>
                  <a:pt x="117982" y="329996"/>
                </a:lnTo>
                <a:lnTo>
                  <a:pt x="163829" y="353364"/>
                </a:lnTo>
                <a:lnTo>
                  <a:pt x="200151" y="366915"/>
                </a:lnTo>
                <a:lnTo>
                  <a:pt x="242442" y="378967"/>
                </a:lnTo>
                <a:lnTo>
                  <a:pt x="291718" y="389420"/>
                </a:lnTo>
                <a:lnTo>
                  <a:pt x="348614" y="398005"/>
                </a:lnTo>
                <a:lnTo>
                  <a:pt x="413892" y="404482"/>
                </a:lnTo>
                <a:lnTo>
                  <a:pt x="534415" y="412153"/>
                </a:lnTo>
                <a:lnTo>
                  <a:pt x="738251" y="420649"/>
                </a:lnTo>
                <a:lnTo>
                  <a:pt x="1041400" y="427520"/>
                </a:lnTo>
                <a:lnTo>
                  <a:pt x="1303781" y="429323"/>
                </a:lnTo>
                <a:lnTo>
                  <a:pt x="1567180" y="427037"/>
                </a:lnTo>
                <a:lnTo>
                  <a:pt x="1755901" y="422160"/>
                </a:lnTo>
                <a:lnTo>
                  <a:pt x="1874265" y="417283"/>
                </a:lnTo>
                <a:lnTo>
                  <a:pt x="1984120" y="411060"/>
                </a:lnTo>
                <a:lnTo>
                  <a:pt x="2035429" y="407314"/>
                </a:lnTo>
                <a:lnTo>
                  <a:pt x="2083689" y="403186"/>
                </a:lnTo>
                <a:lnTo>
                  <a:pt x="2129282" y="398741"/>
                </a:lnTo>
                <a:lnTo>
                  <a:pt x="2171445" y="393725"/>
                </a:lnTo>
                <a:lnTo>
                  <a:pt x="2210435" y="388340"/>
                </a:lnTo>
                <a:lnTo>
                  <a:pt x="2280919" y="375069"/>
                </a:lnTo>
                <a:lnTo>
                  <a:pt x="2295782" y="371411"/>
                </a:lnTo>
                <a:lnTo>
                  <a:pt x="1303527" y="371411"/>
                </a:lnTo>
                <a:lnTo>
                  <a:pt x="1042035" y="369608"/>
                </a:lnTo>
                <a:lnTo>
                  <a:pt x="740028" y="362762"/>
                </a:lnTo>
                <a:lnTo>
                  <a:pt x="537210" y="354304"/>
                </a:lnTo>
                <a:lnTo>
                  <a:pt x="454151" y="349376"/>
                </a:lnTo>
                <a:lnTo>
                  <a:pt x="385444" y="343827"/>
                </a:lnTo>
                <a:lnTo>
                  <a:pt x="327025" y="336550"/>
                </a:lnTo>
                <a:lnTo>
                  <a:pt x="277257" y="327545"/>
                </a:lnTo>
                <a:lnTo>
                  <a:pt x="235457" y="317157"/>
                </a:lnTo>
                <a:lnTo>
                  <a:pt x="185292" y="299554"/>
                </a:lnTo>
                <a:lnTo>
                  <a:pt x="153783" y="283832"/>
                </a:lnTo>
                <a:lnTo>
                  <a:pt x="152780" y="283832"/>
                </a:lnTo>
                <a:lnTo>
                  <a:pt x="148336" y="280669"/>
                </a:lnTo>
                <a:lnTo>
                  <a:pt x="149109" y="280669"/>
                </a:lnTo>
                <a:lnTo>
                  <a:pt x="147950" y="279672"/>
                </a:lnTo>
                <a:close/>
              </a:path>
              <a:path w="2747645" h="429895">
                <a:moveTo>
                  <a:pt x="2714370" y="0"/>
                </a:moveTo>
                <a:lnTo>
                  <a:pt x="2678302" y="31673"/>
                </a:lnTo>
                <a:lnTo>
                  <a:pt x="2652394" y="62356"/>
                </a:lnTo>
                <a:lnTo>
                  <a:pt x="2625470" y="96494"/>
                </a:lnTo>
                <a:lnTo>
                  <a:pt x="2615818" y="108394"/>
                </a:lnTo>
                <a:lnTo>
                  <a:pt x="2584195" y="145021"/>
                </a:lnTo>
                <a:lnTo>
                  <a:pt x="2546476" y="182410"/>
                </a:lnTo>
                <a:lnTo>
                  <a:pt x="2517140" y="207136"/>
                </a:lnTo>
                <a:lnTo>
                  <a:pt x="2483612" y="231012"/>
                </a:lnTo>
                <a:lnTo>
                  <a:pt x="2445766" y="253695"/>
                </a:lnTo>
                <a:lnTo>
                  <a:pt x="2402459" y="275081"/>
                </a:lnTo>
                <a:lnTo>
                  <a:pt x="2353183" y="294474"/>
                </a:lnTo>
                <a:lnTo>
                  <a:pt x="2297557" y="311378"/>
                </a:lnTo>
                <a:lnTo>
                  <a:pt x="2234818" y="325437"/>
                </a:lnTo>
                <a:lnTo>
                  <a:pt x="2163571" y="336346"/>
                </a:lnTo>
                <a:lnTo>
                  <a:pt x="2122423" y="341236"/>
                </a:lnTo>
                <a:lnTo>
                  <a:pt x="2078100" y="345554"/>
                </a:lnTo>
                <a:lnTo>
                  <a:pt x="2030475" y="349618"/>
                </a:lnTo>
                <a:lnTo>
                  <a:pt x="1979802" y="353301"/>
                </a:lnTo>
                <a:lnTo>
                  <a:pt x="1871217" y="359460"/>
                </a:lnTo>
                <a:lnTo>
                  <a:pt x="1753869" y="364286"/>
                </a:lnTo>
                <a:lnTo>
                  <a:pt x="1565783" y="369138"/>
                </a:lnTo>
                <a:lnTo>
                  <a:pt x="1303527" y="371411"/>
                </a:lnTo>
                <a:lnTo>
                  <a:pt x="2295782" y="371411"/>
                </a:lnTo>
                <a:lnTo>
                  <a:pt x="2344166" y="358279"/>
                </a:lnTo>
                <a:lnTo>
                  <a:pt x="2400935" y="338416"/>
                </a:lnTo>
                <a:lnTo>
                  <a:pt x="2451608" y="316014"/>
                </a:lnTo>
                <a:lnTo>
                  <a:pt x="2496185" y="291515"/>
                </a:lnTo>
                <a:lnTo>
                  <a:pt x="2535555" y="265506"/>
                </a:lnTo>
                <a:lnTo>
                  <a:pt x="2570352" y="238455"/>
                </a:lnTo>
                <a:lnTo>
                  <a:pt x="2600579" y="211086"/>
                </a:lnTo>
                <a:lnTo>
                  <a:pt x="2627202" y="183769"/>
                </a:lnTo>
                <a:lnTo>
                  <a:pt x="2661031" y="144665"/>
                </a:lnTo>
                <a:lnTo>
                  <a:pt x="2697480" y="98691"/>
                </a:lnTo>
                <a:lnTo>
                  <a:pt x="2705354" y="88887"/>
                </a:lnTo>
                <a:lnTo>
                  <a:pt x="2733547" y="58216"/>
                </a:lnTo>
                <a:lnTo>
                  <a:pt x="2747644" y="47320"/>
                </a:lnTo>
                <a:lnTo>
                  <a:pt x="2714370" y="0"/>
                </a:lnTo>
                <a:close/>
              </a:path>
              <a:path w="2747645" h="429895">
                <a:moveTo>
                  <a:pt x="0" y="183769"/>
                </a:moveTo>
                <a:lnTo>
                  <a:pt x="68579" y="365493"/>
                </a:lnTo>
                <a:lnTo>
                  <a:pt x="108614" y="322205"/>
                </a:lnTo>
                <a:lnTo>
                  <a:pt x="87375" y="303999"/>
                </a:lnTo>
                <a:lnTo>
                  <a:pt x="125221" y="260095"/>
                </a:lnTo>
                <a:lnTo>
                  <a:pt x="166055" y="260095"/>
                </a:lnTo>
                <a:lnTo>
                  <a:pt x="186562" y="237921"/>
                </a:lnTo>
                <a:lnTo>
                  <a:pt x="0" y="183769"/>
                </a:lnTo>
                <a:close/>
              </a:path>
              <a:path w="2747645" h="429895">
                <a:moveTo>
                  <a:pt x="125221" y="260095"/>
                </a:moveTo>
                <a:lnTo>
                  <a:pt x="87375" y="303999"/>
                </a:lnTo>
                <a:lnTo>
                  <a:pt x="108614" y="322205"/>
                </a:lnTo>
                <a:lnTo>
                  <a:pt x="147950" y="279672"/>
                </a:lnTo>
                <a:lnTo>
                  <a:pt x="125221" y="260095"/>
                </a:lnTo>
                <a:close/>
              </a:path>
              <a:path w="2747645" h="429895">
                <a:moveTo>
                  <a:pt x="148336" y="280669"/>
                </a:moveTo>
                <a:lnTo>
                  <a:pt x="152780" y="283832"/>
                </a:lnTo>
                <a:lnTo>
                  <a:pt x="150708" y="282046"/>
                </a:lnTo>
                <a:lnTo>
                  <a:pt x="148336" y="280669"/>
                </a:lnTo>
                <a:close/>
              </a:path>
              <a:path w="2747645" h="429895">
                <a:moveTo>
                  <a:pt x="150708" y="282046"/>
                </a:moveTo>
                <a:lnTo>
                  <a:pt x="152780" y="283832"/>
                </a:lnTo>
                <a:lnTo>
                  <a:pt x="153783" y="283832"/>
                </a:lnTo>
                <a:lnTo>
                  <a:pt x="150708" y="282046"/>
                </a:lnTo>
                <a:close/>
              </a:path>
              <a:path w="2747645" h="429895">
                <a:moveTo>
                  <a:pt x="149109" y="280669"/>
                </a:moveTo>
                <a:lnTo>
                  <a:pt x="148336" y="280669"/>
                </a:lnTo>
                <a:lnTo>
                  <a:pt x="150708" y="282046"/>
                </a:lnTo>
                <a:lnTo>
                  <a:pt x="149109" y="280669"/>
                </a:lnTo>
                <a:close/>
              </a:path>
              <a:path w="2747645" h="429895">
                <a:moveTo>
                  <a:pt x="166055" y="260095"/>
                </a:moveTo>
                <a:lnTo>
                  <a:pt x="125221" y="260095"/>
                </a:lnTo>
                <a:lnTo>
                  <a:pt x="147950" y="279672"/>
                </a:lnTo>
                <a:lnTo>
                  <a:pt x="166055" y="260095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2869692" y="3044951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2869692" y="6249923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87"/>
                </a:lnTo>
                <a:lnTo>
                  <a:pt x="22336" y="22317"/>
                </a:lnTo>
                <a:lnTo>
                  <a:pt x="5994" y="46537"/>
                </a:lnTo>
                <a:lnTo>
                  <a:pt x="0" y="76199"/>
                </a:lnTo>
                <a:lnTo>
                  <a:pt x="5994" y="105862"/>
                </a:lnTo>
                <a:lnTo>
                  <a:pt x="22336" y="130082"/>
                </a:lnTo>
                <a:lnTo>
                  <a:pt x="46559" y="146412"/>
                </a:lnTo>
                <a:lnTo>
                  <a:pt x="76200" y="152399"/>
                </a:lnTo>
                <a:lnTo>
                  <a:pt x="105840" y="146412"/>
                </a:lnTo>
                <a:lnTo>
                  <a:pt x="130063" y="130082"/>
                </a:lnTo>
                <a:lnTo>
                  <a:pt x="146405" y="105862"/>
                </a:lnTo>
                <a:lnTo>
                  <a:pt x="152400" y="76199"/>
                </a:lnTo>
                <a:lnTo>
                  <a:pt x="146405" y="46537"/>
                </a:lnTo>
                <a:lnTo>
                  <a:pt x="130063" y="22317"/>
                </a:lnTo>
                <a:lnTo>
                  <a:pt x="105840" y="5987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3174492" y="48768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399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3174492" y="1671827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399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 txBox="1"/>
          <p:nvPr/>
        </p:nvSpPr>
        <p:spPr>
          <a:xfrm>
            <a:off x="462991" y="2208657"/>
            <a:ext cx="6153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35" b="1">
                <a:latin typeface="Calibri"/>
                <a:cs typeface="Calibri"/>
              </a:rPr>
              <a:t>R</a:t>
            </a:r>
            <a:r>
              <a:rPr dirty="0" sz="2400" b="1">
                <a:latin typeface="Calibri"/>
                <a:cs typeface="Calibri"/>
              </a:rPr>
              <a:t>o</a:t>
            </a:r>
            <a:r>
              <a:rPr dirty="0" sz="2400" spc="0" b="1">
                <a:latin typeface="Calibri"/>
                <a:cs typeface="Calibri"/>
              </a:rPr>
              <a:t>o</a:t>
            </a:r>
            <a:r>
              <a:rPr dirty="0" sz="2400" b="1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4" name="object 13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135" name="object 1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131" name="object 131"/>
          <p:cNvSpPr txBox="1"/>
          <p:nvPr/>
        </p:nvSpPr>
        <p:spPr>
          <a:xfrm>
            <a:off x="484327" y="1276858"/>
            <a:ext cx="8445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 i="1">
                <a:solidFill>
                  <a:srgbClr val="7E7E7E"/>
                </a:solidFill>
                <a:latin typeface="Calibri"/>
                <a:cs typeface="Calibri"/>
              </a:rPr>
              <a:t>Be</a:t>
            </a:r>
            <a:r>
              <a:rPr dirty="0" sz="2400" spc="-20" b="1" i="1">
                <a:solidFill>
                  <a:srgbClr val="7E7E7E"/>
                </a:solidFill>
                <a:latin typeface="Calibri"/>
                <a:cs typeface="Calibri"/>
              </a:rPr>
              <a:t>f</a:t>
            </a:r>
            <a:r>
              <a:rPr dirty="0" sz="2400" spc="-5" b="1" i="1">
                <a:solidFill>
                  <a:srgbClr val="7E7E7E"/>
                </a:solidFill>
                <a:latin typeface="Calibri"/>
                <a:cs typeface="Calibri"/>
              </a:rPr>
              <a:t>o</a:t>
            </a:r>
            <a:r>
              <a:rPr dirty="0" sz="2400" spc="-15" b="1" i="1">
                <a:solidFill>
                  <a:srgbClr val="7E7E7E"/>
                </a:solidFill>
                <a:latin typeface="Calibri"/>
                <a:cs typeface="Calibri"/>
              </a:rPr>
              <a:t>r</a:t>
            </a:r>
            <a:r>
              <a:rPr dirty="0" sz="2400" b="1" i="1">
                <a:solidFill>
                  <a:srgbClr val="7E7E7E"/>
                </a:solidFill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367080" y="3653409"/>
            <a:ext cx="8182609" cy="2153920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355600" marR="266065" indent="-342900">
              <a:lnSpc>
                <a:spcPts val="2740"/>
              </a:lnSpc>
              <a:spcBef>
                <a:spcPts val="305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b="1">
                <a:latin typeface="Calibri"/>
                <a:cs typeface="Calibri"/>
              </a:rPr>
              <a:t>Splice out </a:t>
            </a:r>
            <a:r>
              <a:rPr dirty="0" sz="2400" spc="-5" b="1">
                <a:latin typeface="Calibri"/>
                <a:cs typeface="Calibri"/>
              </a:rPr>
              <a:t>predecessor </a:t>
            </a:r>
            <a:r>
              <a:rPr dirty="0" sz="2400" b="1">
                <a:latin typeface="Calibri"/>
                <a:cs typeface="Calibri"/>
              </a:rPr>
              <a:t>block, </a:t>
            </a:r>
            <a:r>
              <a:rPr dirty="0" sz="2400" spc="-5" b="1">
                <a:latin typeface="Calibri"/>
                <a:cs typeface="Calibri"/>
              </a:rPr>
              <a:t>coalesce </a:t>
            </a:r>
            <a:r>
              <a:rPr dirty="0" sz="2400" b="1">
                <a:latin typeface="Calibri"/>
                <a:cs typeface="Calibri"/>
              </a:rPr>
              <a:t>both </a:t>
            </a:r>
            <a:r>
              <a:rPr dirty="0" sz="2400" spc="-5" b="1">
                <a:latin typeface="Calibri"/>
                <a:cs typeface="Calibri"/>
              </a:rPr>
              <a:t>memory blocks,  </a:t>
            </a:r>
            <a:r>
              <a:rPr dirty="0" sz="2400" b="1">
                <a:latin typeface="Calibri"/>
                <a:cs typeface="Calibri"/>
              </a:rPr>
              <a:t>and </a:t>
            </a:r>
            <a:r>
              <a:rPr dirty="0" sz="2400" spc="-5" b="1">
                <a:latin typeface="Calibri"/>
                <a:cs typeface="Calibri"/>
              </a:rPr>
              <a:t>insert </a:t>
            </a:r>
            <a:r>
              <a:rPr dirty="0" sz="2400" b="1">
                <a:latin typeface="Calibri"/>
                <a:cs typeface="Calibri"/>
              </a:rPr>
              <a:t>the new </a:t>
            </a:r>
            <a:r>
              <a:rPr dirty="0" sz="2400" spc="-5" b="1">
                <a:latin typeface="Calibri"/>
                <a:cs typeface="Calibri"/>
              </a:rPr>
              <a:t>block </a:t>
            </a:r>
            <a:r>
              <a:rPr dirty="0" sz="2400" b="1">
                <a:latin typeface="Calibri"/>
                <a:cs typeface="Calibri"/>
              </a:rPr>
              <a:t>at </a:t>
            </a:r>
            <a:r>
              <a:rPr dirty="0" sz="2400" spc="-5" b="1">
                <a:latin typeface="Calibri"/>
                <a:cs typeface="Calibri"/>
              </a:rPr>
              <a:t>the root </a:t>
            </a:r>
            <a:r>
              <a:rPr dirty="0" sz="2400" b="1">
                <a:latin typeface="Calibri"/>
                <a:cs typeface="Calibri"/>
              </a:rPr>
              <a:t>of </a:t>
            </a:r>
            <a:r>
              <a:rPr dirty="0" sz="2400" spc="-5" b="1">
                <a:latin typeface="Calibri"/>
                <a:cs typeface="Calibri"/>
              </a:rPr>
              <a:t>the</a:t>
            </a:r>
            <a:r>
              <a:rPr dirty="0" sz="2400" spc="-4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list</a:t>
            </a:r>
            <a:endParaRPr sz="2400">
              <a:latin typeface="Calibri"/>
              <a:cs typeface="Calibri"/>
            </a:endParaRPr>
          </a:p>
          <a:p>
            <a:pPr marL="111760" indent="8255">
              <a:lnSpc>
                <a:spcPct val="100000"/>
              </a:lnSpc>
              <a:spcBef>
                <a:spcPts val="805"/>
              </a:spcBef>
            </a:pPr>
            <a:r>
              <a:rPr dirty="0" sz="2400" spc="-10" b="1" i="1">
                <a:solidFill>
                  <a:srgbClr val="7E7E7E"/>
                </a:solidFill>
                <a:latin typeface="Calibri"/>
                <a:cs typeface="Calibri"/>
              </a:rPr>
              <a:t>After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111760">
              <a:lnSpc>
                <a:spcPct val="100000"/>
              </a:lnSpc>
              <a:spcBef>
                <a:spcPts val="1745"/>
              </a:spcBef>
            </a:pPr>
            <a:r>
              <a:rPr dirty="0" sz="2400" spc="-10" b="1">
                <a:latin typeface="Calibri"/>
                <a:cs typeface="Calibri"/>
              </a:rPr>
              <a:t>Root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3" name="object 133"/>
          <p:cNvSpPr txBox="1">
            <a:spLocks noGrp="1"/>
          </p:cNvSpPr>
          <p:nvPr>
            <p:ph type="title"/>
          </p:nvPr>
        </p:nvSpPr>
        <p:spPr>
          <a:xfrm>
            <a:off x="353364" y="367029"/>
            <a:ext cx="8187055" cy="900430"/>
          </a:xfrm>
          <a:prstGeom prst="rect"/>
        </p:spPr>
        <p:txBody>
          <a:bodyPr wrap="square" lIns="0" tIns="469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/>
              <a:t>Freeing </a:t>
            </a:r>
            <a:r>
              <a:rPr dirty="0" spc="-5"/>
              <a:t>With </a:t>
            </a:r>
            <a:r>
              <a:rPr dirty="0"/>
              <a:t>a LIFO </a:t>
            </a:r>
            <a:r>
              <a:rPr dirty="0" spc="-5"/>
              <a:t>Policy </a:t>
            </a:r>
            <a:r>
              <a:rPr dirty="0"/>
              <a:t>(Case</a:t>
            </a:r>
            <a:r>
              <a:rPr dirty="0" spc="-80"/>
              <a:t> </a:t>
            </a:r>
            <a:r>
              <a:rPr dirty="0"/>
              <a:t>3)</a:t>
            </a:r>
          </a:p>
          <a:p>
            <a:pPr algn="r" marR="5080">
              <a:lnSpc>
                <a:spcPct val="100000"/>
              </a:lnSpc>
              <a:spcBef>
                <a:spcPts val="130"/>
              </a:spcBef>
            </a:pPr>
            <a:r>
              <a:rPr dirty="0" sz="1800" spc="-5" b="0">
                <a:solidFill>
                  <a:srgbClr val="7E7E7E"/>
                </a:solidFill>
                <a:latin typeface="Calibri"/>
                <a:cs typeface="Calibri"/>
              </a:rPr>
              <a:t>conceptual</a:t>
            </a:r>
            <a:r>
              <a:rPr dirty="0" sz="1800" spc="-55" b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800" spc="-10" b="0">
                <a:solidFill>
                  <a:srgbClr val="7E7E7E"/>
                </a:solidFill>
                <a:latin typeface="Calibri"/>
                <a:cs typeface="Calibri"/>
              </a:rPr>
              <a:t>graphic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5384" y="1278636"/>
            <a:ext cx="8152130" cy="2129155"/>
          </a:xfrm>
          <a:custGeom>
            <a:avLst/>
            <a:gdLst/>
            <a:ahLst/>
            <a:cxnLst/>
            <a:rect l="l" t="t" r="r" b="b"/>
            <a:pathLst>
              <a:path w="8152130" h="2129154">
                <a:moveTo>
                  <a:pt x="0" y="2129028"/>
                </a:moveTo>
                <a:lnTo>
                  <a:pt x="8151876" y="2129028"/>
                </a:lnTo>
                <a:lnTo>
                  <a:pt x="8151876" y="0"/>
                </a:lnTo>
                <a:lnTo>
                  <a:pt x="0" y="0"/>
                </a:lnTo>
                <a:lnTo>
                  <a:pt x="0" y="2129028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020311" y="2223516"/>
            <a:ext cx="1219200" cy="457200"/>
          </a:xfrm>
          <a:custGeom>
            <a:avLst/>
            <a:gdLst/>
            <a:ahLst/>
            <a:cxnLst/>
            <a:rect l="l" t="t" r="r" b="b"/>
            <a:pathLst>
              <a:path w="1219200" h="457200">
                <a:moveTo>
                  <a:pt x="0" y="457200"/>
                </a:moveTo>
                <a:lnTo>
                  <a:pt x="1219200" y="457200"/>
                </a:lnTo>
                <a:lnTo>
                  <a:pt x="12192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F6F5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020311" y="2223516"/>
            <a:ext cx="1219200" cy="457200"/>
          </a:xfrm>
          <a:custGeom>
            <a:avLst/>
            <a:gdLst/>
            <a:ahLst/>
            <a:cxnLst/>
            <a:rect l="l" t="t" r="r" b="b"/>
            <a:pathLst>
              <a:path w="1219200" h="457200">
                <a:moveTo>
                  <a:pt x="0" y="457200"/>
                </a:moveTo>
                <a:lnTo>
                  <a:pt x="1219200" y="457200"/>
                </a:lnTo>
                <a:lnTo>
                  <a:pt x="12192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88694" y="2056764"/>
            <a:ext cx="5872480" cy="422909"/>
          </a:xfrm>
          <a:custGeom>
            <a:avLst/>
            <a:gdLst/>
            <a:ahLst/>
            <a:cxnLst/>
            <a:rect l="l" t="t" r="r" b="b"/>
            <a:pathLst>
              <a:path w="5872480" h="422910">
                <a:moveTo>
                  <a:pt x="2560701" y="0"/>
                </a:moveTo>
                <a:lnTo>
                  <a:pt x="2424176" y="0"/>
                </a:lnTo>
                <a:lnTo>
                  <a:pt x="1781047" y="5842"/>
                </a:lnTo>
                <a:lnTo>
                  <a:pt x="1344041" y="17272"/>
                </a:lnTo>
                <a:lnTo>
                  <a:pt x="1162177" y="25526"/>
                </a:lnTo>
                <a:lnTo>
                  <a:pt x="1044575" y="32765"/>
                </a:lnTo>
                <a:lnTo>
                  <a:pt x="972438" y="38735"/>
                </a:lnTo>
                <a:lnTo>
                  <a:pt x="871601" y="49402"/>
                </a:lnTo>
                <a:lnTo>
                  <a:pt x="809244" y="57658"/>
                </a:lnTo>
                <a:lnTo>
                  <a:pt x="750188" y="66675"/>
                </a:lnTo>
                <a:lnTo>
                  <a:pt x="694817" y="76454"/>
                </a:lnTo>
                <a:lnTo>
                  <a:pt x="617728" y="92201"/>
                </a:lnTo>
                <a:lnTo>
                  <a:pt x="570483" y="103505"/>
                </a:lnTo>
                <a:lnTo>
                  <a:pt x="525907" y="115315"/>
                </a:lnTo>
                <a:lnTo>
                  <a:pt x="464185" y="133858"/>
                </a:lnTo>
                <a:lnTo>
                  <a:pt x="426338" y="146685"/>
                </a:lnTo>
                <a:lnTo>
                  <a:pt x="374395" y="166370"/>
                </a:lnTo>
                <a:lnTo>
                  <a:pt x="326898" y="186689"/>
                </a:lnTo>
                <a:lnTo>
                  <a:pt x="271144" y="213740"/>
                </a:lnTo>
                <a:lnTo>
                  <a:pt x="222123" y="240664"/>
                </a:lnTo>
                <a:lnTo>
                  <a:pt x="179324" y="266573"/>
                </a:lnTo>
                <a:lnTo>
                  <a:pt x="107061" y="313309"/>
                </a:lnTo>
                <a:lnTo>
                  <a:pt x="90931" y="323469"/>
                </a:lnTo>
                <a:lnTo>
                  <a:pt x="45719" y="349250"/>
                </a:lnTo>
                <a:lnTo>
                  <a:pt x="0" y="367919"/>
                </a:lnTo>
                <a:lnTo>
                  <a:pt x="18796" y="422783"/>
                </a:lnTo>
                <a:lnTo>
                  <a:pt x="70484" y="401574"/>
                </a:lnTo>
                <a:lnTo>
                  <a:pt x="104267" y="383159"/>
                </a:lnTo>
                <a:lnTo>
                  <a:pt x="137922" y="362331"/>
                </a:lnTo>
                <a:lnTo>
                  <a:pt x="191262" y="327533"/>
                </a:lnTo>
                <a:lnTo>
                  <a:pt x="210312" y="315468"/>
                </a:lnTo>
                <a:lnTo>
                  <a:pt x="251713" y="290449"/>
                </a:lnTo>
                <a:lnTo>
                  <a:pt x="298323" y="264922"/>
                </a:lnTo>
                <a:lnTo>
                  <a:pt x="351536" y="239013"/>
                </a:lnTo>
                <a:lnTo>
                  <a:pt x="396239" y="220090"/>
                </a:lnTo>
                <a:lnTo>
                  <a:pt x="446278" y="201040"/>
                </a:lnTo>
                <a:lnTo>
                  <a:pt x="482600" y="188722"/>
                </a:lnTo>
                <a:lnTo>
                  <a:pt x="521335" y="176784"/>
                </a:lnTo>
                <a:lnTo>
                  <a:pt x="562991" y="165226"/>
                </a:lnTo>
                <a:lnTo>
                  <a:pt x="607441" y="154050"/>
                </a:lnTo>
                <a:lnTo>
                  <a:pt x="655066" y="143383"/>
                </a:lnTo>
                <a:lnTo>
                  <a:pt x="705866" y="133223"/>
                </a:lnTo>
                <a:lnTo>
                  <a:pt x="759968" y="123698"/>
                </a:lnTo>
                <a:lnTo>
                  <a:pt x="847851" y="110871"/>
                </a:lnTo>
                <a:lnTo>
                  <a:pt x="943991" y="99695"/>
                </a:lnTo>
                <a:lnTo>
                  <a:pt x="1012951" y="93345"/>
                </a:lnTo>
                <a:lnTo>
                  <a:pt x="1086231" y="88011"/>
                </a:lnTo>
                <a:lnTo>
                  <a:pt x="1208024" y="81152"/>
                </a:lnTo>
                <a:lnTo>
                  <a:pt x="1446783" y="71755"/>
                </a:lnTo>
                <a:lnTo>
                  <a:pt x="2029206" y="60325"/>
                </a:lnTo>
                <a:lnTo>
                  <a:pt x="4915628" y="57912"/>
                </a:lnTo>
                <a:lnTo>
                  <a:pt x="4743069" y="46355"/>
                </a:lnTo>
                <a:lnTo>
                  <a:pt x="4399153" y="30607"/>
                </a:lnTo>
                <a:lnTo>
                  <a:pt x="3529710" y="8255"/>
                </a:lnTo>
                <a:lnTo>
                  <a:pt x="2560701" y="0"/>
                </a:lnTo>
                <a:close/>
              </a:path>
              <a:path w="5872480" h="422910">
                <a:moveTo>
                  <a:pt x="5705321" y="338562"/>
                </a:moveTo>
                <a:lnTo>
                  <a:pt x="5677788" y="390779"/>
                </a:lnTo>
                <a:lnTo>
                  <a:pt x="5871972" y="395097"/>
                </a:lnTo>
                <a:lnTo>
                  <a:pt x="5841499" y="352551"/>
                </a:lnTo>
                <a:lnTo>
                  <a:pt x="5729478" y="352551"/>
                </a:lnTo>
                <a:lnTo>
                  <a:pt x="5705321" y="338562"/>
                </a:lnTo>
                <a:close/>
              </a:path>
              <a:path w="5872480" h="422910">
                <a:moveTo>
                  <a:pt x="5732312" y="287371"/>
                </a:moveTo>
                <a:lnTo>
                  <a:pt x="5705321" y="338562"/>
                </a:lnTo>
                <a:lnTo>
                  <a:pt x="5729478" y="352551"/>
                </a:lnTo>
                <a:lnTo>
                  <a:pt x="5758433" y="302387"/>
                </a:lnTo>
                <a:lnTo>
                  <a:pt x="5732312" y="287371"/>
                </a:lnTo>
                <a:close/>
              </a:path>
              <a:path w="5872480" h="422910">
                <a:moveTo>
                  <a:pt x="5758814" y="237109"/>
                </a:moveTo>
                <a:lnTo>
                  <a:pt x="5732312" y="287371"/>
                </a:lnTo>
                <a:lnTo>
                  <a:pt x="5758433" y="302387"/>
                </a:lnTo>
                <a:lnTo>
                  <a:pt x="5729478" y="352551"/>
                </a:lnTo>
                <a:lnTo>
                  <a:pt x="5841499" y="352551"/>
                </a:lnTo>
                <a:lnTo>
                  <a:pt x="5758814" y="237109"/>
                </a:lnTo>
                <a:close/>
              </a:path>
              <a:path w="5872480" h="422910">
                <a:moveTo>
                  <a:pt x="4915628" y="57912"/>
                </a:moveTo>
                <a:lnTo>
                  <a:pt x="2560828" y="57912"/>
                </a:lnTo>
                <a:lnTo>
                  <a:pt x="3254882" y="62230"/>
                </a:lnTo>
                <a:lnTo>
                  <a:pt x="4169282" y="80772"/>
                </a:lnTo>
                <a:lnTo>
                  <a:pt x="4650232" y="99440"/>
                </a:lnTo>
                <a:lnTo>
                  <a:pt x="4897374" y="114426"/>
                </a:lnTo>
                <a:lnTo>
                  <a:pt x="4967224" y="120396"/>
                </a:lnTo>
                <a:lnTo>
                  <a:pt x="5032502" y="127126"/>
                </a:lnTo>
                <a:lnTo>
                  <a:pt x="5093715" y="134365"/>
                </a:lnTo>
                <a:lnTo>
                  <a:pt x="5150738" y="142367"/>
                </a:lnTo>
                <a:lnTo>
                  <a:pt x="5204079" y="150875"/>
                </a:lnTo>
                <a:lnTo>
                  <a:pt x="5253482" y="159893"/>
                </a:lnTo>
                <a:lnTo>
                  <a:pt x="5321300" y="174244"/>
                </a:lnTo>
                <a:lnTo>
                  <a:pt x="5381752" y="189484"/>
                </a:lnTo>
                <a:lnTo>
                  <a:pt x="5435473" y="205486"/>
                </a:lnTo>
                <a:lnTo>
                  <a:pt x="5497830" y="227584"/>
                </a:lnTo>
                <a:lnTo>
                  <a:pt x="5551424" y="250317"/>
                </a:lnTo>
                <a:lnTo>
                  <a:pt x="5597016" y="273050"/>
                </a:lnTo>
                <a:lnTo>
                  <a:pt x="5636895" y="295910"/>
                </a:lnTo>
                <a:lnTo>
                  <a:pt x="5672582" y="318262"/>
                </a:lnTo>
                <a:lnTo>
                  <a:pt x="5689346" y="329311"/>
                </a:lnTo>
                <a:lnTo>
                  <a:pt x="5705321" y="338562"/>
                </a:lnTo>
                <a:lnTo>
                  <a:pt x="5732312" y="287371"/>
                </a:lnTo>
                <a:lnTo>
                  <a:pt x="5721096" y="280924"/>
                </a:lnTo>
                <a:lnTo>
                  <a:pt x="5685662" y="257810"/>
                </a:lnTo>
                <a:lnTo>
                  <a:pt x="5645784" y="233807"/>
                </a:lnTo>
                <a:lnTo>
                  <a:pt x="5600191" y="209423"/>
                </a:lnTo>
                <a:lnTo>
                  <a:pt x="5547613" y="185293"/>
                </a:lnTo>
                <a:lnTo>
                  <a:pt x="5502909" y="167512"/>
                </a:lnTo>
                <a:lnTo>
                  <a:pt x="5452490" y="150113"/>
                </a:lnTo>
                <a:lnTo>
                  <a:pt x="5396483" y="133476"/>
                </a:lnTo>
                <a:lnTo>
                  <a:pt x="5355589" y="122936"/>
                </a:lnTo>
                <a:lnTo>
                  <a:pt x="5311521" y="112649"/>
                </a:lnTo>
                <a:lnTo>
                  <a:pt x="5264150" y="102997"/>
                </a:lnTo>
                <a:lnTo>
                  <a:pt x="5213350" y="93725"/>
                </a:lnTo>
                <a:lnTo>
                  <a:pt x="5158994" y="85089"/>
                </a:lnTo>
                <a:lnTo>
                  <a:pt x="5070221" y="73151"/>
                </a:lnTo>
                <a:lnTo>
                  <a:pt x="5005958" y="66039"/>
                </a:lnTo>
                <a:lnTo>
                  <a:pt x="4972304" y="62737"/>
                </a:lnTo>
                <a:lnTo>
                  <a:pt x="4915628" y="57912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0203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0203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3251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3251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6299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6299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9347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9347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8491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8491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1539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1539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8011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8011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1059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1059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4107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4107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7155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7155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801111" y="16139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801111" y="16139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105911" y="16139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105911" y="16139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410711" y="1613916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800"/>
                </a:moveTo>
                <a:lnTo>
                  <a:pt x="152400" y="304800"/>
                </a:lnTo>
                <a:lnTo>
                  <a:pt x="152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410711" y="16139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563111" y="1537716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801111" y="29855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801111" y="29855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105911" y="29855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105911" y="29855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410711" y="2985516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800"/>
                </a:moveTo>
                <a:lnTo>
                  <a:pt x="152400" y="304800"/>
                </a:lnTo>
                <a:lnTo>
                  <a:pt x="152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410711" y="29855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563111" y="2909316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877311" y="2375916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867660" y="2451989"/>
            <a:ext cx="173990" cy="534035"/>
          </a:xfrm>
          <a:custGeom>
            <a:avLst/>
            <a:gdLst/>
            <a:ahLst/>
            <a:cxnLst/>
            <a:rect l="l" t="t" r="r" b="b"/>
            <a:pathLst>
              <a:path w="173989" h="534035">
                <a:moveTo>
                  <a:pt x="57953" y="359875"/>
                </a:moveTo>
                <a:lnTo>
                  <a:pt x="0" y="360045"/>
                </a:lnTo>
                <a:lnTo>
                  <a:pt x="87375" y="533526"/>
                </a:lnTo>
                <a:lnTo>
                  <a:pt x="159174" y="388874"/>
                </a:lnTo>
                <a:lnTo>
                  <a:pt x="58038" y="388874"/>
                </a:lnTo>
                <a:lnTo>
                  <a:pt x="57953" y="359875"/>
                </a:lnTo>
                <a:close/>
              </a:path>
              <a:path w="173989" h="534035">
                <a:moveTo>
                  <a:pt x="115865" y="359706"/>
                </a:moveTo>
                <a:lnTo>
                  <a:pt x="57953" y="359875"/>
                </a:lnTo>
                <a:lnTo>
                  <a:pt x="58038" y="388874"/>
                </a:lnTo>
                <a:lnTo>
                  <a:pt x="115950" y="388620"/>
                </a:lnTo>
                <a:lnTo>
                  <a:pt x="115865" y="359706"/>
                </a:lnTo>
                <a:close/>
              </a:path>
              <a:path w="173989" h="534035">
                <a:moveTo>
                  <a:pt x="173735" y="359537"/>
                </a:moveTo>
                <a:lnTo>
                  <a:pt x="115865" y="359706"/>
                </a:lnTo>
                <a:lnTo>
                  <a:pt x="115950" y="388620"/>
                </a:lnTo>
                <a:lnTo>
                  <a:pt x="58038" y="388874"/>
                </a:lnTo>
                <a:lnTo>
                  <a:pt x="159174" y="388874"/>
                </a:lnTo>
                <a:lnTo>
                  <a:pt x="173735" y="359537"/>
                </a:lnTo>
                <a:close/>
              </a:path>
              <a:path w="173989" h="534035">
                <a:moveTo>
                  <a:pt x="114807" y="0"/>
                </a:moveTo>
                <a:lnTo>
                  <a:pt x="56895" y="253"/>
                </a:lnTo>
                <a:lnTo>
                  <a:pt x="57953" y="359875"/>
                </a:lnTo>
                <a:lnTo>
                  <a:pt x="115865" y="359706"/>
                </a:lnTo>
                <a:lnTo>
                  <a:pt x="114807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877311" y="1690116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867660" y="1766189"/>
            <a:ext cx="173990" cy="534035"/>
          </a:xfrm>
          <a:custGeom>
            <a:avLst/>
            <a:gdLst/>
            <a:ahLst/>
            <a:cxnLst/>
            <a:rect l="l" t="t" r="r" b="b"/>
            <a:pathLst>
              <a:path w="173989" h="534035">
                <a:moveTo>
                  <a:pt x="57953" y="359875"/>
                </a:moveTo>
                <a:lnTo>
                  <a:pt x="0" y="360045"/>
                </a:lnTo>
                <a:lnTo>
                  <a:pt x="87375" y="533526"/>
                </a:lnTo>
                <a:lnTo>
                  <a:pt x="159174" y="388874"/>
                </a:lnTo>
                <a:lnTo>
                  <a:pt x="58038" y="388874"/>
                </a:lnTo>
                <a:lnTo>
                  <a:pt x="57953" y="359875"/>
                </a:lnTo>
                <a:close/>
              </a:path>
              <a:path w="173989" h="534035">
                <a:moveTo>
                  <a:pt x="115865" y="359706"/>
                </a:moveTo>
                <a:lnTo>
                  <a:pt x="57953" y="359875"/>
                </a:lnTo>
                <a:lnTo>
                  <a:pt x="58038" y="388874"/>
                </a:lnTo>
                <a:lnTo>
                  <a:pt x="115950" y="388620"/>
                </a:lnTo>
                <a:lnTo>
                  <a:pt x="115865" y="359706"/>
                </a:lnTo>
                <a:close/>
              </a:path>
              <a:path w="173989" h="534035">
                <a:moveTo>
                  <a:pt x="173735" y="359537"/>
                </a:moveTo>
                <a:lnTo>
                  <a:pt x="115865" y="359706"/>
                </a:lnTo>
                <a:lnTo>
                  <a:pt x="115950" y="388620"/>
                </a:lnTo>
                <a:lnTo>
                  <a:pt x="58038" y="388874"/>
                </a:lnTo>
                <a:lnTo>
                  <a:pt x="159174" y="388874"/>
                </a:lnTo>
                <a:lnTo>
                  <a:pt x="173735" y="359537"/>
                </a:lnTo>
                <a:close/>
              </a:path>
              <a:path w="173989" h="534035">
                <a:moveTo>
                  <a:pt x="114807" y="0"/>
                </a:moveTo>
                <a:lnTo>
                  <a:pt x="56895" y="253"/>
                </a:lnTo>
                <a:lnTo>
                  <a:pt x="57953" y="359875"/>
                </a:lnTo>
                <a:lnTo>
                  <a:pt x="115865" y="359706"/>
                </a:lnTo>
                <a:lnTo>
                  <a:pt x="114807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182111" y="3061716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172460" y="2602992"/>
            <a:ext cx="173990" cy="536575"/>
          </a:xfrm>
          <a:custGeom>
            <a:avLst/>
            <a:gdLst/>
            <a:ahLst/>
            <a:cxnLst/>
            <a:rect l="l" t="t" r="r" b="b"/>
            <a:pathLst>
              <a:path w="173989" h="536575">
                <a:moveTo>
                  <a:pt x="57954" y="173651"/>
                </a:moveTo>
                <a:lnTo>
                  <a:pt x="56895" y="536321"/>
                </a:lnTo>
                <a:lnTo>
                  <a:pt x="114807" y="536575"/>
                </a:lnTo>
                <a:lnTo>
                  <a:pt x="115866" y="173820"/>
                </a:lnTo>
                <a:lnTo>
                  <a:pt x="57954" y="173651"/>
                </a:lnTo>
                <a:close/>
              </a:path>
              <a:path w="173989" h="536575">
                <a:moveTo>
                  <a:pt x="159174" y="144653"/>
                </a:moveTo>
                <a:lnTo>
                  <a:pt x="58038" y="144653"/>
                </a:lnTo>
                <a:lnTo>
                  <a:pt x="115950" y="144907"/>
                </a:lnTo>
                <a:lnTo>
                  <a:pt x="115866" y="173820"/>
                </a:lnTo>
                <a:lnTo>
                  <a:pt x="173736" y="173990"/>
                </a:lnTo>
                <a:lnTo>
                  <a:pt x="159174" y="144653"/>
                </a:lnTo>
                <a:close/>
              </a:path>
              <a:path w="173989" h="536575">
                <a:moveTo>
                  <a:pt x="58038" y="144653"/>
                </a:moveTo>
                <a:lnTo>
                  <a:pt x="57954" y="173651"/>
                </a:lnTo>
                <a:lnTo>
                  <a:pt x="115866" y="173820"/>
                </a:lnTo>
                <a:lnTo>
                  <a:pt x="115950" y="144907"/>
                </a:lnTo>
                <a:lnTo>
                  <a:pt x="58038" y="144653"/>
                </a:lnTo>
                <a:close/>
              </a:path>
              <a:path w="173989" h="536575">
                <a:moveTo>
                  <a:pt x="87375" y="0"/>
                </a:moveTo>
                <a:lnTo>
                  <a:pt x="0" y="173482"/>
                </a:lnTo>
                <a:lnTo>
                  <a:pt x="57954" y="173651"/>
                </a:lnTo>
                <a:lnTo>
                  <a:pt x="58038" y="144653"/>
                </a:lnTo>
                <a:lnTo>
                  <a:pt x="159174" y="144653"/>
                </a:lnTo>
                <a:lnTo>
                  <a:pt x="87375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182111" y="2375916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172460" y="1917192"/>
            <a:ext cx="173990" cy="536575"/>
          </a:xfrm>
          <a:custGeom>
            <a:avLst/>
            <a:gdLst/>
            <a:ahLst/>
            <a:cxnLst/>
            <a:rect l="l" t="t" r="r" b="b"/>
            <a:pathLst>
              <a:path w="173989" h="536575">
                <a:moveTo>
                  <a:pt x="57954" y="173651"/>
                </a:moveTo>
                <a:lnTo>
                  <a:pt x="56895" y="536321"/>
                </a:lnTo>
                <a:lnTo>
                  <a:pt x="114807" y="536575"/>
                </a:lnTo>
                <a:lnTo>
                  <a:pt x="115866" y="173820"/>
                </a:lnTo>
                <a:lnTo>
                  <a:pt x="57954" y="173651"/>
                </a:lnTo>
                <a:close/>
              </a:path>
              <a:path w="173989" h="536575">
                <a:moveTo>
                  <a:pt x="159174" y="144653"/>
                </a:moveTo>
                <a:lnTo>
                  <a:pt x="58038" y="144653"/>
                </a:lnTo>
                <a:lnTo>
                  <a:pt x="115950" y="144907"/>
                </a:lnTo>
                <a:lnTo>
                  <a:pt x="115866" y="173820"/>
                </a:lnTo>
                <a:lnTo>
                  <a:pt x="173736" y="173990"/>
                </a:lnTo>
                <a:lnTo>
                  <a:pt x="159174" y="144653"/>
                </a:lnTo>
                <a:close/>
              </a:path>
              <a:path w="173989" h="536575">
                <a:moveTo>
                  <a:pt x="58038" y="144653"/>
                </a:moveTo>
                <a:lnTo>
                  <a:pt x="57954" y="173651"/>
                </a:lnTo>
                <a:lnTo>
                  <a:pt x="115866" y="173820"/>
                </a:lnTo>
                <a:lnTo>
                  <a:pt x="115950" y="144907"/>
                </a:lnTo>
                <a:lnTo>
                  <a:pt x="58038" y="144653"/>
                </a:lnTo>
                <a:close/>
              </a:path>
              <a:path w="173989" h="536575">
                <a:moveTo>
                  <a:pt x="87375" y="0"/>
                </a:moveTo>
                <a:lnTo>
                  <a:pt x="0" y="173482"/>
                </a:lnTo>
                <a:lnTo>
                  <a:pt x="57954" y="173651"/>
                </a:lnTo>
                <a:lnTo>
                  <a:pt x="58038" y="144653"/>
                </a:lnTo>
                <a:lnTo>
                  <a:pt x="159174" y="144653"/>
                </a:lnTo>
                <a:lnTo>
                  <a:pt x="87375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2395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2395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5443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5443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239511" y="16139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239511" y="16139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544311" y="16139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544311" y="16139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849111" y="1613916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800"/>
                </a:moveTo>
                <a:lnTo>
                  <a:pt x="152400" y="304800"/>
                </a:lnTo>
                <a:lnTo>
                  <a:pt x="152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849111" y="16139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001511" y="1537716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239511" y="29855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239511" y="29855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544311" y="29855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544311" y="29855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849111" y="2985516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800"/>
                </a:moveTo>
                <a:lnTo>
                  <a:pt x="152400" y="304800"/>
                </a:lnTo>
                <a:lnTo>
                  <a:pt x="152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849111" y="29855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6001511" y="2909316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315711" y="2375916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306059" y="2451989"/>
            <a:ext cx="173990" cy="534035"/>
          </a:xfrm>
          <a:custGeom>
            <a:avLst/>
            <a:gdLst/>
            <a:ahLst/>
            <a:cxnLst/>
            <a:rect l="l" t="t" r="r" b="b"/>
            <a:pathLst>
              <a:path w="173989" h="534035">
                <a:moveTo>
                  <a:pt x="57953" y="359875"/>
                </a:moveTo>
                <a:lnTo>
                  <a:pt x="0" y="360045"/>
                </a:lnTo>
                <a:lnTo>
                  <a:pt x="87375" y="533526"/>
                </a:lnTo>
                <a:lnTo>
                  <a:pt x="159174" y="388874"/>
                </a:lnTo>
                <a:lnTo>
                  <a:pt x="58038" y="388874"/>
                </a:lnTo>
                <a:lnTo>
                  <a:pt x="57953" y="359875"/>
                </a:lnTo>
                <a:close/>
              </a:path>
              <a:path w="173989" h="534035">
                <a:moveTo>
                  <a:pt x="115865" y="359706"/>
                </a:moveTo>
                <a:lnTo>
                  <a:pt x="57953" y="359875"/>
                </a:lnTo>
                <a:lnTo>
                  <a:pt x="58038" y="388874"/>
                </a:lnTo>
                <a:lnTo>
                  <a:pt x="115950" y="388620"/>
                </a:lnTo>
                <a:lnTo>
                  <a:pt x="115865" y="359706"/>
                </a:lnTo>
                <a:close/>
              </a:path>
              <a:path w="173989" h="534035">
                <a:moveTo>
                  <a:pt x="173736" y="359537"/>
                </a:moveTo>
                <a:lnTo>
                  <a:pt x="115865" y="359706"/>
                </a:lnTo>
                <a:lnTo>
                  <a:pt x="115950" y="388620"/>
                </a:lnTo>
                <a:lnTo>
                  <a:pt x="58038" y="388874"/>
                </a:lnTo>
                <a:lnTo>
                  <a:pt x="159174" y="388874"/>
                </a:lnTo>
                <a:lnTo>
                  <a:pt x="173736" y="359537"/>
                </a:lnTo>
                <a:close/>
              </a:path>
              <a:path w="173989" h="534035">
                <a:moveTo>
                  <a:pt x="114807" y="0"/>
                </a:moveTo>
                <a:lnTo>
                  <a:pt x="56895" y="253"/>
                </a:lnTo>
                <a:lnTo>
                  <a:pt x="57953" y="359875"/>
                </a:lnTo>
                <a:lnTo>
                  <a:pt x="115865" y="359706"/>
                </a:lnTo>
                <a:lnTo>
                  <a:pt x="114807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5315711" y="1690116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306059" y="1766189"/>
            <a:ext cx="173990" cy="534035"/>
          </a:xfrm>
          <a:custGeom>
            <a:avLst/>
            <a:gdLst/>
            <a:ahLst/>
            <a:cxnLst/>
            <a:rect l="l" t="t" r="r" b="b"/>
            <a:pathLst>
              <a:path w="173989" h="534035">
                <a:moveTo>
                  <a:pt x="57953" y="359875"/>
                </a:moveTo>
                <a:lnTo>
                  <a:pt x="0" y="360045"/>
                </a:lnTo>
                <a:lnTo>
                  <a:pt x="87375" y="533526"/>
                </a:lnTo>
                <a:lnTo>
                  <a:pt x="159174" y="388874"/>
                </a:lnTo>
                <a:lnTo>
                  <a:pt x="58038" y="388874"/>
                </a:lnTo>
                <a:lnTo>
                  <a:pt x="57953" y="359875"/>
                </a:lnTo>
                <a:close/>
              </a:path>
              <a:path w="173989" h="534035">
                <a:moveTo>
                  <a:pt x="115865" y="359706"/>
                </a:moveTo>
                <a:lnTo>
                  <a:pt x="57953" y="359875"/>
                </a:lnTo>
                <a:lnTo>
                  <a:pt x="58038" y="388874"/>
                </a:lnTo>
                <a:lnTo>
                  <a:pt x="115950" y="388620"/>
                </a:lnTo>
                <a:lnTo>
                  <a:pt x="115865" y="359706"/>
                </a:lnTo>
                <a:close/>
              </a:path>
              <a:path w="173989" h="534035">
                <a:moveTo>
                  <a:pt x="173736" y="359537"/>
                </a:moveTo>
                <a:lnTo>
                  <a:pt x="115865" y="359706"/>
                </a:lnTo>
                <a:lnTo>
                  <a:pt x="115950" y="388620"/>
                </a:lnTo>
                <a:lnTo>
                  <a:pt x="58038" y="388874"/>
                </a:lnTo>
                <a:lnTo>
                  <a:pt x="159174" y="388874"/>
                </a:lnTo>
                <a:lnTo>
                  <a:pt x="173736" y="359537"/>
                </a:lnTo>
                <a:close/>
              </a:path>
              <a:path w="173989" h="534035">
                <a:moveTo>
                  <a:pt x="114807" y="0"/>
                </a:moveTo>
                <a:lnTo>
                  <a:pt x="56895" y="253"/>
                </a:lnTo>
                <a:lnTo>
                  <a:pt x="57953" y="359875"/>
                </a:lnTo>
                <a:lnTo>
                  <a:pt x="115865" y="359706"/>
                </a:lnTo>
                <a:lnTo>
                  <a:pt x="114807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620511" y="3061716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610859" y="2602992"/>
            <a:ext cx="173990" cy="536575"/>
          </a:xfrm>
          <a:custGeom>
            <a:avLst/>
            <a:gdLst/>
            <a:ahLst/>
            <a:cxnLst/>
            <a:rect l="l" t="t" r="r" b="b"/>
            <a:pathLst>
              <a:path w="173989" h="536575">
                <a:moveTo>
                  <a:pt x="57954" y="173651"/>
                </a:moveTo>
                <a:lnTo>
                  <a:pt x="56895" y="536321"/>
                </a:lnTo>
                <a:lnTo>
                  <a:pt x="114807" y="536575"/>
                </a:lnTo>
                <a:lnTo>
                  <a:pt x="115866" y="173820"/>
                </a:lnTo>
                <a:lnTo>
                  <a:pt x="57954" y="173651"/>
                </a:lnTo>
                <a:close/>
              </a:path>
              <a:path w="173989" h="536575">
                <a:moveTo>
                  <a:pt x="159174" y="144653"/>
                </a:moveTo>
                <a:lnTo>
                  <a:pt x="58038" y="144653"/>
                </a:lnTo>
                <a:lnTo>
                  <a:pt x="115950" y="144907"/>
                </a:lnTo>
                <a:lnTo>
                  <a:pt x="115866" y="173820"/>
                </a:lnTo>
                <a:lnTo>
                  <a:pt x="173736" y="173990"/>
                </a:lnTo>
                <a:lnTo>
                  <a:pt x="159174" y="144653"/>
                </a:lnTo>
                <a:close/>
              </a:path>
              <a:path w="173989" h="536575">
                <a:moveTo>
                  <a:pt x="58038" y="144653"/>
                </a:moveTo>
                <a:lnTo>
                  <a:pt x="57954" y="173651"/>
                </a:lnTo>
                <a:lnTo>
                  <a:pt x="115866" y="173820"/>
                </a:lnTo>
                <a:lnTo>
                  <a:pt x="115950" y="144907"/>
                </a:lnTo>
                <a:lnTo>
                  <a:pt x="58038" y="144653"/>
                </a:lnTo>
                <a:close/>
              </a:path>
              <a:path w="173989" h="536575">
                <a:moveTo>
                  <a:pt x="87375" y="0"/>
                </a:moveTo>
                <a:lnTo>
                  <a:pt x="0" y="173482"/>
                </a:lnTo>
                <a:lnTo>
                  <a:pt x="57954" y="173651"/>
                </a:lnTo>
                <a:lnTo>
                  <a:pt x="58038" y="144653"/>
                </a:lnTo>
                <a:lnTo>
                  <a:pt x="159174" y="144653"/>
                </a:lnTo>
                <a:lnTo>
                  <a:pt x="87375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620511" y="2375916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610859" y="1917192"/>
            <a:ext cx="173990" cy="536575"/>
          </a:xfrm>
          <a:custGeom>
            <a:avLst/>
            <a:gdLst/>
            <a:ahLst/>
            <a:cxnLst/>
            <a:rect l="l" t="t" r="r" b="b"/>
            <a:pathLst>
              <a:path w="173989" h="536575">
                <a:moveTo>
                  <a:pt x="57954" y="173651"/>
                </a:moveTo>
                <a:lnTo>
                  <a:pt x="56895" y="536321"/>
                </a:lnTo>
                <a:lnTo>
                  <a:pt x="114807" y="536575"/>
                </a:lnTo>
                <a:lnTo>
                  <a:pt x="115866" y="173820"/>
                </a:lnTo>
                <a:lnTo>
                  <a:pt x="57954" y="173651"/>
                </a:lnTo>
                <a:close/>
              </a:path>
              <a:path w="173989" h="536575">
                <a:moveTo>
                  <a:pt x="159174" y="144653"/>
                </a:moveTo>
                <a:lnTo>
                  <a:pt x="58038" y="144653"/>
                </a:lnTo>
                <a:lnTo>
                  <a:pt x="115950" y="144907"/>
                </a:lnTo>
                <a:lnTo>
                  <a:pt x="115866" y="173820"/>
                </a:lnTo>
                <a:lnTo>
                  <a:pt x="173736" y="173990"/>
                </a:lnTo>
                <a:lnTo>
                  <a:pt x="159174" y="144653"/>
                </a:lnTo>
                <a:close/>
              </a:path>
              <a:path w="173989" h="536575">
                <a:moveTo>
                  <a:pt x="58038" y="144653"/>
                </a:moveTo>
                <a:lnTo>
                  <a:pt x="57954" y="173651"/>
                </a:lnTo>
                <a:lnTo>
                  <a:pt x="115866" y="173820"/>
                </a:lnTo>
                <a:lnTo>
                  <a:pt x="115950" y="144907"/>
                </a:lnTo>
                <a:lnTo>
                  <a:pt x="58038" y="144653"/>
                </a:lnTo>
                <a:close/>
              </a:path>
              <a:path w="173989" h="536575">
                <a:moveTo>
                  <a:pt x="87375" y="0"/>
                </a:moveTo>
                <a:lnTo>
                  <a:pt x="0" y="173482"/>
                </a:lnTo>
                <a:lnTo>
                  <a:pt x="57954" y="173651"/>
                </a:lnTo>
                <a:lnTo>
                  <a:pt x="58038" y="144653"/>
                </a:lnTo>
                <a:lnTo>
                  <a:pt x="159174" y="144653"/>
                </a:lnTo>
                <a:lnTo>
                  <a:pt x="87375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12009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73731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73731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76779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76779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7982711" y="2299716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800"/>
                </a:moveTo>
                <a:lnTo>
                  <a:pt x="152400" y="304800"/>
                </a:lnTo>
                <a:lnTo>
                  <a:pt x="152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7982711" y="2299716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8135111" y="2223516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7449311" y="2375916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7439659" y="2451989"/>
            <a:ext cx="173990" cy="534035"/>
          </a:xfrm>
          <a:custGeom>
            <a:avLst/>
            <a:gdLst/>
            <a:ahLst/>
            <a:cxnLst/>
            <a:rect l="l" t="t" r="r" b="b"/>
            <a:pathLst>
              <a:path w="173990" h="534035">
                <a:moveTo>
                  <a:pt x="57953" y="359875"/>
                </a:moveTo>
                <a:lnTo>
                  <a:pt x="0" y="360045"/>
                </a:lnTo>
                <a:lnTo>
                  <a:pt x="87375" y="533526"/>
                </a:lnTo>
                <a:lnTo>
                  <a:pt x="159174" y="388874"/>
                </a:lnTo>
                <a:lnTo>
                  <a:pt x="58039" y="388874"/>
                </a:lnTo>
                <a:lnTo>
                  <a:pt x="57953" y="359875"/>
                </a:lnTo>
                <a:close/>
              </a:path>
              <a:path w="173990" h="534035">
                <a:moveTo>
                  <a:pt x="115865" y="359706"/>
                </a:moveTo>
                <a:lnTo>
                  <a:pt x="57953" y="359875"/>
                </a:lnTo>
                <a:lnTo>
                  <a:pt x="58039" y="388874"/>
                </a:lnTo>
                <a:lnTo>
                  <a:pt x="115950" y="388620"/>
                </a:lnTo>
                <a:lnTo>
                  <a:pt x="115865" y="359706"/>
                </a:lnTo>
                <a:close/>
              </a:path>
              <a:path w="173990" h="534035">
                <a:moveTo>
                  <a:pt x="173736" y="359537"/>
                </a:moveTo>
                <a:lnTo>
                  <a:pt x="115865" y="359706"/>
                </a:lnTo>
                <a:lnTo>
                  <a:pt x="115950" y="388620"/>
                </a:lnTo>
                <a:lnTo>
                  <a:pt x="58039" y="388874"/>
                </a:lnTo>
                <a:lnTo>
                  <a:pt x="159174" y="388874"/>
                </a:lnTo>
                <a:lnTo>
                  <a:pt x="173736" y="359537"/>
                </a:lnTo>
                <a:close/>
              </a:path>
              <a:path w="173990" h="534035">
                <a:moveTo>
                  <a:pt x="114808" y="0"/>
                </a:moveTo>
                <a:lnTo>
                  <a:pt x="56896" y="253"/>
                </a:lnTo>
                <a:lnTo>
                  <a:pt x="57953" y="359875"/>
                </a:lnTo>
                <a:lnTo>
                  <a:pt x="115865" y="359706"/>
                </a:lnTo>
                <a:lnTo>
                  <a:pt x="11480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7754873" y="2376677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76200"/>
                </a:moveTo>
                <a:lnTo>
                  <a:pt x="5994" y="46559"/>
                </a:lnTo>
                <a:lnTo>
                  <a:pt x="22336" y="22336"/>
                </a:lnTo>
                <a:lnTo>
                  <a:pt x="46559" y="5994"/>
                </a:lnTo>
                <a:lnTo>
                  <a:pt x="76200" y="0"/>
                </a:lnTo>
                <a:lnTo>
                  <a:pt x="105840" y="5994"/>
                </a:lnTo>
                <a:lnTo>
                  <a:pt x="130063" y="22336"/>
                </a:lnTo>
                <a:lnTo>
                  <a:pt x="146405" y="46559"/>
                </a:lnTo>
                <a:lnTo>
                  <a:pt x="152400" y="76200"/>
                </a:lnTo>
                <a:lnTo>
                  <a:pt x="146405" y="105840"/>
                </a:lnTo>
                <a:lnTo>
                  <a:pt x="130063" y="130063"/>
                </a:lnTo>
                <a:lnTo>
                  <a:pt x="105840" y="146405"/>
                </a:lnTo>
                <a:lnTo>
                  <a:pt x="76200" y="152400"/>
                </a:lnTo>
                <a:lnTo>
                  <a:pt x="46559" y="146405"/>
                </a:lnTo>
                <a:lnTo>
                  <a:pt x="22336" y="130063"/>
                </a:lnTo>
                <a:lnTo>
                  <a:pt x="5994" y="105840"/>
                </a:lnTo>
                <a:lnTo>
                  <a:pt x="0" y="76200"/>
                </a:lnTo>
                <a:close/>
              </a:path>
            </a:pathLst>
          </a:custGeom>
          <a:ln w="28956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3701541" y="1356486"/>
            <a:ext cx="129286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latin typeface="Courier New"/>
                <a:cs typeface="Courier New"/>
              </a:rPr>
              <a:t>free(</a:t>
            </a:r>
            <a:r>
              <a:rPr dirty="0" sz="2400" spc="-100" b="1">
                <a:latin typeface="Courier New"/>
                <a:cs typeface="Courier New"/>
              </a:rPr>
              <a:t> </a:t>
            </a:r>
            <a:r>
              <a:rPr dirty="0" sz="2400" b="1">
                <a:latin typeface="Courier New"/>
                <a:cs typeface="Courier New"/>
              </a:rPr>
              <a:t>)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629911" y="1537716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171188" y="1596136"/>
            <a:ext cx="559435" cy="703580"/>
          </a:xfrm>
          <a:custGeom>
            <a:avLst/>
            <a:gdLst/>
            <a:ahLst/>
            <a:cxnLst/>
            <a:rect l="l" t="t" r="r" b="b"/>
            <a:pathLst>
              <a:path w="559435" h="703580">
                <a:moveTo>
                  <a:pt x="38608" y="513206"/>
                </a:moveTo>
                <a:lnTo>
                  <a:pt x="0" y="703579"/>
                </a:lnTo>
                <a:lnTo>
                  <a:pt x="175513" y="620267"/>
                </a:lnTo>
                <a:lnTo>
                  <a:pt x="159111" y="607440"/>
                </a:lnTo>
                <a:lnTo>
                  <a:pt x="112013" y="607440"/>
                </a:lnTo>
                <a:lnTo>
                  <a:pt x="66421" y="571753"/>
                </a:lnTo>
                <a:lnTo>
                  <a:pt x="84278" y="548921"/>
                </a:lnTo>
                <a:lnTo>
                  <a:pt x="38608" y="513206"/>
                </a:lnTo>
                <a:close/>
              </a:path>
              <a:path w="559435" h="703580">
                <a:moveTo>
                  <a:pt x="84278" y="548921"/>
                </a:moveTo>
                <a:lnTo>
                  <a:pt x="66421" y="571753"/>
                </a:lnTo>
                <a:lnTo>
                  <a:pt x="112013" y="607440"/>
                </a:lnTo>
                <a:lnTo>
                  <a:pt x="129888" y="584588"/>
                </a:lnTo>
                <a:lnTo>
                  <a:pt x="84278" y="548921"/>
                </a:lnTo>
                <a:close/>
              </a:path>
              <a:path w="559435" h="703580">
                <a:moveTo>
                  <a:pt x="129888" y="584588"/>
                </a:moveTo>
                <a:lnTo>
                  <a:pt x="112013" y="607440"/>
                </a:lnTo>
                <a:lnTo>
                  <a:pt x="159111" y="607440"/>
                </a:lnTo>
                <a:lnTo>
                  <a:pt x="129888" y="584588"/>
                </a:lnTo>
                <a:close/>
              </a:path>
              <a:path w="559435" h="703580">
                <a:moveTo>
                  <a:pt x="513588" y="0"/>
                </a:moveTo>
                <a:lnTo>
                  <a:pt x="84278" y="548921"/>
                </a:lnTo>
                <a:lnTo>
                  <a:pt x="129888" y="584588"/>
                </a:lnTo>
                <a:lnTo>
                  <a:pt x="559308" y="35560"/>
                </a:lnTo>
                <a:lnTo>
                  <a:pt x="5135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5315711" y="3061716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2877311" y="3061716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5620511" y="1690116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3182111" y="1690116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 txBox="1"/>
          <p:nvPr/>
        </p:nvSpPr>
        <p:spPr>
          <a:xfrm>
            <a:off x="470916" y="2225751"/>
            <a:ext cx="61468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35" b="1">
                <a:latin typeface="Calibri"/>
                <a:cs typeface="Calibri"/>
              </a:rPr>
              <a:t>R</a:t>
            </a:r>
            <a:r>
              <a:rPr dirty="0" sz="2400" b="1">
                <a:latin typeface="Calibri"/>
                <a:cs typeface="Calibri"/>
              </a:rPr>
              <a:t>oot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92251" y="1268730"/>
            <a:ext cx="8445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b="1" i="1">
                <a:solidFill>
                  <a:srgbClr val="7E7E7E"/>
                </a:solidFill>
                <a:latin typeface="Calibri"/>
                <a:cs typeface="Calibri"/>
              </a:rPr>
              <a:t>Be</a:t>
            </a:r>
            <a:r>
              <a:rPr dirty="0" sz="2400" spc="-20" b="1" i="1">
                <a:solidFill>
                  <a:srgbClr val="7E7E7E"/>
                </a:solidFill>
                <a:latin typeface="Calibri"/>
                <a:cs typeface="Calibri"/>
              </a:rPr>
              <a:t>f</a:t>
            </a:r>
            <a:r>
              <a:rPr dirty="0" sz="2400" spc="-5" b="1" i="1">
                <a:solidFill>
                  <a:srgbClr val="7E7E7E"/>
                </a:solidFill>
                <a:latin typeface="Calibri"/>
                <a:cs typeface="Calibri"/>
              </a:rPr>
              <a:t>o</a:t>
            </a:r>
            <a:r>
              <a:rPr dirty="0" sz="2400" spc="-15" b="1" i="1">
                <a:solidFill>
                  <a:srgbClr val="7E7E7E"/>
                </a:solidFill>
                <a:latin typeface="Calibri"/>
                <a:cs typeface="Calibri"/>
              </a:rPr>
              <a:t>r</a:t>
            </a:r>
            <a:r>
              <a:rPr dirty="0" sz="2400" b="1" i="1">
                <a:solidFill>
                  <a:srgbClr val="7E7E7E"/>
                </a:solidFill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05384" y="4498847"/>
            <a:ext cx="8152130" cy="2131060"/>
          </a:xfrm>
          <a:custGeom>
            <a:avLst/>
            <a:gdLst/>
            <a:ahLst/>
            <a:cxnLst/>
            <a:rect l="l" t="t" r="r" b="b"/>
            <a:pathLst>
              <a:path w="8152130" h="2131059">
                <a:moveTo>
                  <a:pt x="0" y="2130552"/>
                </a:moveTo>
                <a:lnTo>
                  <a:pt x="8151876" y="2130552"/>
                </a:lnTo>
                <a:lnTo>
                  <a:pt x="8151876" y="0"/>
                </a:lnTo>
                <a:lnTo>
                  <a:pt x="0" y="0"/>
                </a:lnTo>
                <a:lnTo>
                  <a:pt x="0" y="2130552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2801111" y="61722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801111" y="61722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3105911" y="61722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3105911" y="61722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3410711" y="6172200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800"/>
                </a:moveTo>
                <a:lnTo>
                  <a:pt x="152400" y="304800"/>
                </a:lnTo>
                <a:lnTo>
                  <a:pt x="152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3410711" y="61722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3563111" y="6096000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3172714" y="5103876"/>
            <a:ext cx="173990" cy="1222375"/>
          </a:xfrm>
          <a:custGeom>
            <a:avLst/>
            <a:gdLst/>
            <a:ahLst/>
            <a:cxnLst/>
            <a:rect l="l" t="t" r="r" b="b"/>
            <a:pathLst>
              <a:path w="173989" h="1222375">
                <a:moveTo>
                  <a:pt x="58001" y="173693"/>
                </a:moveTo>
                <a:lnTo>
                  <a:pt x="56642" y="1222209"/>
                </a:lnTo>
                <a:lnTo>
                  <a:pt x="114553" y="1222286"/>
                </a:lnTo>
                <a:lnTo>
                  <a:pt x="115913" y="173778"/>
                </a:lnTo>
                <a:lnTo>
                  <a:pt x="58001" y="173693"/>
                </a:lnTo>
                <a:close/>
              </a:path>
              <a:path w="173989" h="1222375">
                <a:moveTo>
                  <a:pt x="159247" y="144780"/>
                </a:moveTo>
                <a:lnTo>
                  <a:pt x="115950" y="144780"/>
                </a:lnTo>
                <a:lnTo>
                  <a:pt x="115913" y="173778"/>
                </a:lnTo>
                <a:lnTo>
                  <a:pt x="173736" y="173862"/>
                </a:lnTo>
                <a:lnTo>
                  <a:pt x="159247" y="144780"/>
                </a:lnTo>
                <a:close/>
              </a:path>
              <a:path w="173989" h="1222375">
                <a:moveTo>
                  <a:pt x="115950" y="144780"/>
                </a:moveTo>
                <a:lnTo>
                  <a:pt x="58038" y="144780"/>
                </a:lnTo>
                <a:lnTo>
                  <a:pt x="58001" y="173693"/>
                </a:lnTo>
                <a:lnTo>
                  <a:pt x="115913" y="173778"/>
                </a:lnTo>
                <a:lnTo>
                  <a:pt x="115950" y="144780"/>
                </a:lnTo>
                <a:close/>
              </a:path>
              <a:path w="173989" h="1222375">
                <a:moveTo>
                  <a:pt x="87122" y="0"/>
                </a:moveTo>
                <a:lnTo>
                  <a:pt x="0" y="173609"/>
                </a:lnTo>
                <a:lnTo>
                  <a:pt x="58001" y="173693"/>
                </a:lnTo>
                <a:lnTo>
                  <a:pt x="58038" y="144780"/>
                </a:lnTo>
                <a:lnTo>
                  <a:pt x="159247" y="144780"/>
                </a:lnTo>
                <a:lnTo>
                  <a:pt x="87122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2801111" y="48006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2801111" y="48006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3105911" y="48006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3105911" y="48006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3410711" y="4800600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800"/>
                </a:moveTo>
                <a:lnTo>
                  <a:pt x="152400" y="304800"/>
                </a:lnTo>
                <a:lnTo>
                  <a:pt x="152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3410711" y="48006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3563111" y="4724400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2867914" y="4953000"/>
            <a:ext cx="173990" cy="1219200"/>
          </a:xfrm>
          <a:custGeom>
            <a:avLst/>
            <a:gdLst/>
            <a:ahLst/>
            <a:cxnLst/>
            <a:rect l="l" t="t" r="r" b="b"/>
            <a:pathLst>
              <a:path w="173989" h="1219200">
                <a:moveTo>
                  <a:pt x="58001" y="1045493"/>
                </a:moveTo>
                <a:lnTo>
                  <a:pt x="0" y="1045565"/>
                </a:lnTo>
                <a:lnTo>
                  <a:pt x="87122" y="1219200"/>
                </a:lnTo>
                <a:lnTo>
                  <a:pt x="159233" y="1074458"/>
                </a:lnTo>
                <a:lnTo>
                  <a:pt x="58038" y="1074458"/>
                </a:lnTo>
                <a:lnTo>
                  <a:pt x="58001" y="1045493"/>
                </a:lnTo>
                <a:close/>
              </a:path>
              <a:path w="173989" h="1219200">
                <a:moveTo>
                  <a:pt x="115913" y="1045421"/>
                </a:moveTo>
                <a:lnTo>
                  <a:pt x="58001" y="1045493"/>
                </a:lnTo>
                <a:lnTo>
                  <a:pt x="58038" y="1074458"/>
                </a:lnTo>
                <a:lnTo>
                  <a:pt x="115950" y="1074381"/>
                </a:lnTo>
                <a:lnTo>
                  <a:pt x="115913" y="1045421"/>
                </a:lnTo>
                <a:close/>
              </a:path>
              <a:path w="173989" h="1219200">
                <a:moveTo>
                  <a:pt x="173736" y="1045349"/>
                </a:moveTo>
                <a:lnTo>
                  <a:pt x="115913" y="1045421"/>
                </a:lnTo>
                <a:lnTo>
                  <a:pt x="115950" y="1074381"/>
                </a:lnTo>
                <a:lnTo>
                  <a:pt x="58038" y="1074458"/>
                </a:lnTo>
                <a:lnTo>
                  <a:pt x="159233" y="1074458"/>
                </a:lnTo>
                <a:lnTo>
                  <a:pt x="173736" y="1045349"/>
                </a:lnTo>
                <a:close/>
              </a:path>
              <a:path w="173989" h="1219200">
                <a:moveTo>
                  <a:pt x="114554" y="0"/>
                </a:moveTo>
                <a:lnTo>
                  <a:pt x="56642" y="0"/>
                </a:lnTo>
                <a:lnTo>
                  <a:pt x="58001" y="1045493"/>
                </a:lnTo>
                <a:lnTo>
                  <a:pt x="115913" y="1045421"/>
                </a:lnTo>
                <a:lnTo>
                  <a:pt x="114554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5239511" y="61722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5239511" y="61722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5544311" y="61722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5544311" y="61722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5849111" y="6172200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800"/>
                </a:moveTo>
                <a:lnTo>
                  <a:pt x="152400" y="304800"/>
                </a:lnTo>
                <a:lnTo>
                  <a:pt x="152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5849111" y="61722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6001511" y="6096000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5611114" y="5103876"/>
            <a:ext cx="173990" cy="1222375"/>
          </a:xfrm>
          <a:custGeom>
            <a:avLst/>
            <a:gdLst/>
            <a:ahLst/>
            <a:cxnLst/>
            <a:rect l="l" t="t" r="r" b="b"/>
            <a:pathLst>
              <a:path w="173989" h="1222375">
                <a:moveTo>
                  <a:pt x="58001" y="173693"/>
                </a:moveTo>
                <a:lnTo>
                  <a:pt x="56641" y="1222209"/>
                </a:lnTo>
                <a:lnTo>
                  <a:pt x="114553" y="1222286"/>
                </a:lnTo>
                <a:lnTo>
                  <a:pt x="115913" y="173778"/>
                </a:lnTo>
                <a:lnTo>
                  <a:pt x="58001" y="173693"/>
                </a:lnTo>
                <a:close/>
              </a:path>
              <a:path w="173989" h="1222375">
                <a:moveTo>
                  <a:pt x="159247" y="144780"/>
                </a:moveTo>
                <a:lnTo>
                  <a:pt x="115950" y="144780"/>
                </a:lnTo>
                <a:lnTo>
                  <a:pt x="115913" y="173778"/>
                </a:lnTo>
                <a:lnTo>
                  <a:pt x="173736" y="173862"/>
                </a:lnTo>
                <a:lnTo>
                  <a:pt x="159247" y="144780"/>
                </a:lnTo>
                <a:close/>
              </a:path>
              <a:path w="173989" h="1222375">
                <a:moveTo>
                  <a:pt x="115950" y="144780"/>
                </a:moveTo>
                <a:lnTo>
                  <a:pt x="58038" y="144780"/>
                </a:lnTo>
                <a:lnTo>
                  <a:pt x="58001" y="173693"/>
                </a:lnTo>
                <a:lnTo>
                  <a:pt x="115913" y="173778"/>
                </a:lnTo>
                <a:lnTo>
                  <a:pt x="115950" y="144780"/>
                </a:lnTo>
                <a:close/>
              </a:path>
              <a:path w="173989" h="1222375">
                <a:moveTo>
                  <a:pt x="87122" y="0"/>
                </a:moveTo>
                <a:lnTo>
                  <a:pt x="0" y="173609"/>
                </a:lnTo>
                <a:lnTo>
                  <a:pt x="58001" y="173693"/>
                </a:lnTo>
                <a:lnTo>
                  <a:pt x="58038" y="144780"/>
                </a:lnTo>
                <a:lnTo>
                  <a:pt x="159247" y="144780"/>
                </a:lnTo>
                <a:lnTo>
                  <a:pt x="87122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40203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40203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43251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43251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46299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46299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49347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49347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58491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58491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61539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61539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28011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28011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31059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31059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34107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34107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37155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37155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2877311" y="55626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87"/>
                </a:lnTo>
                <a:lnTo>
                  <a:pt x="22336" y="22317"/>
                </a:lnTo>
                <a:lnTo>
                  <a:pt x="5994" y="46537"/>
                </a:lnTo>
                <a:lnTo>
                  <a:pt x="0" y="76200"/>
                </a:lnTo>
                <a:lnTo>
                  <a:pt x="5994" y="105862"/>
                </a:lnTo>
                <a:lnTo>
                  <a:pt x="22336" y="130082"/>
                </a:lnTo>
                <a:lnTo>
                  <a:pt x="46559" y="146412"/>
                </a:lnTo>
                <a:lnTo>
                  <a:pt x="76200" y="152400"/>
                </a:lnTo>
                <a:lnTo>
                  <a:pt x="105840" y="146412"/>
                </a:lnTo>
                <a:lnTo>
                  <a:pt x="130063" y="130082"/>
                </a:lnTo>
                <a:lnTo>
                  <a:pt x="146405" y="105862"/>
                </a:lnTo>
                <a:lnTo>
                  <a:pt x="152400" y="76200"/>
                </a:lnTo>
                <a:lnTo>
                  <a:pt x="146405" y="46537"/>
                </a:lnTo>
                <a:lnTo>
                  <a:pt x="130063" y="22317"/>
                </a:lnTo>
                <a:lnTo>
                  <a:pt x="105840" y="5987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2877311" y="48768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3182111" y="62484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87"/>
                </a:lnTo>
                <a:lnTo>
                  <a:pt x="22336" y="22317"/>
                </a:lnTo>
                <a:lnTo>
                  <a:pt x="5994" y="46537"/>
                </a:lnTo>
                <a:lnTo>
                  <a:pt x="0" y="76200"/>
                </a:lnTo>
                <a:lnTo>
                  <a:pt x="5994" y="105862"/>
                </a:lnTo>
                <a:lnTo>
                  <a:pt x="22336" y="130082"/>
                </a:lnTo>
                <a:lnTo>
                  <a:pt x="46559" y="146412"/>
                </a:lnTo>
                <a:lnTo>
                  <a:pt x="76200" y="152400"/>
                </a:lnTo>
                <a:lnTo>
                  <a:pt x="105840" y="146412"/>
                </a:lnTo>
                <a:lnTo>
                  <a:pt x="130063" y="130082"/>
                </a:lnTo>
                <a:lnTo>
                  <a:pt x="146405" y="105862"/>
                </a:lnTo>
                <a:lnTo>
                  <a:pt x="152400" y="76200"/>
                </a:lnTo>
                <a:lnTo>
                  <a:pt x="146405" y="46537"/>
                </a:lnTo>
                <a:lnTo>
                  <a:pt x="130063" y="22317"/>
                </a:lnTo>
                <a:lnTo>
                  <a:pt x="105840" y="5987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55443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55443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5239511" y="48006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5239511" y="48006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5544311" y="48006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5544311" y="48006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5849111" y="4800600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800"/>
                </a:moveTo>
                <a:lnTo>
                  <a:pt x="152400" y="304800"/>
                </a:lnTo>
                <a:lnTo>
                  <a:pt x="152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5849111" y="48006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6001511" y="4724400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5315711" y="48768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5306314" y="4953000"/>
            <a:ext cx="173990" cy="1219200"/>
          </a:xfrm>
          <a:custGeom>
            <a:avLst/>
            <a:gdLst/>
            <a:ahLst/>
            <a:cxnLst/>
            <a:rect l="l" t="t" r="r" b="b"/>
            <a:pathLst>
              <a:path w="173989" h="1219200">
                <a:moveTo>
                  <a:pt x="58001" y="1045493"/>
                </a:moveTo>
                <a:lnTo>
                  <a:pt x="0" y="1045565"/>
                </a:lnTo>
                <a:lnTo>
                  <a:pt x="87122" y="1219200"/>
                </a:lnTo>
                <a:lnTo>
                  <a:pt x="159233" y="1074458"/>
                </a:lnTo>
                <a:lnTo>
                  <a:pt x="58038" y="1074458"/>
                </a:lnTo>
                <a:lnTo>
                  <a:pt x="58001" y="1045493"/>
                </a:lnTo>
                <a:close/>
              </a:path>
              <a:path w="173989" h="1219200">
                <a:moveTo>
                  <a:pt x="115913" y="1045421"/>
                </a:moveTo>
                <a:lnTo>
                  <a:pt x="58001" y="1045493"/>
                </a:lnTo>
                <a:lnTo>
                  <a:pt x="58038" y="1074458"/>
                </a:lnTo>
                <a:lnTo>
                  <a:pt x="115950" y="1074381"/>
                </a:lnTo>
                <a:lnTo>
                  <a:pt x="115913" y="1045421"/>
                </a:lnTo>
                <a:close/>
              </a:path>
              <a:path w="173989" h="1219200">
                <a:moveTo>
                  <a:pt x="173736" y="1045349"/>
                </a:moveTo>
                <a:lnTo>
                  <a:pt x="115913" y="1045421"/>
                </a:lnTo>
                <a:lnTo>
                  <a:pt x="115950" y="1074381"/>
                </a:lnTo>
                <a:lnTo>
                  <a:pt x="58038" y="1074458"/>
                </a:lnTo>
                <a:lnTo>
                  <a:pt x="159233" y="1074458"/>
                </a:lnTo>
                <a:lnTo>
                  <a:pt x="173736" y="1045349"/>
                </a:lnTo>
                <a:close/>
              </a:path>
              <a:path w="173989" h="1219200">
                <a:moveTo>
                  <a:pt x="114553" y="0"/>
                </a:moveTo>
                <a:lnTo>
                  <a:pt x="56641" y="0"/>
                </a:lnTo>
                <a:lnTo>
                  <a:pt x="58001" y="1045493"/>
                </a:lnTo>
                <a:lnTo>
                  <a:pt x="115913" y="1045421"/>
                </a:lnTo>
                <a:lnTo>
                  <a:pt x="114553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5620511" y="62484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87"/>
                </a:lnTo>
                <a:lnTo>
                  <a:pt x="22336" y="22317"/>
                </a:lnTo>
                <a:lnTo>
                  <a:pt x="5994" y="46537"/>
                </a:lnTo>
                <a:lnTo>
                  <a:pt x="0" y="76200"/>
                </a:lnTo>
                <a:lnTo>
                  <a:pt x="5994" y="105862"/>
                </a:lnTo>
                <a:lnTo>
                  <a:pt x="22336" y="130082"/>
                </a:lnTo>
                <a:lnTo>
                  <a:pt x="46559" y="146412"/>
                </a:lnTo>
                <a:lnTo>
                  <a:pt x="76200" y="152400"/>
                </a:lnTo>
                <a:lnTo>
                  <a:pt x="105840" y="146412"/>
                </a:lnTo>
                <a:lnTo>
                  <a:pt x="130063" y="130082"/>
                </a:lnTo>
                <a:lnTo>
                  <a:pt x="146405" y="105862"/>
                </a:lnTo>
                <a:lnTo>
                  <a:pt x="152400" y="76200"/>
                </a:lnTo>
                <a:lnTo>
                  <a:pt x="146405" y="46537"/>
                </a:lnTo>
                <a:lnTo>
                  <a:pt x="130063" y="22317"/>
                </a:lnTo>
                <a:lnTo>
                  <a:pt x="105840" y="5987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12009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73731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73731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76779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76779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7982711" y="5486400"/>
            <a:ext cx="152400" cy="304800"/>
          </a:xfrm>
          <a:custGeom>
            <a:avLst/>
            <a:gdLst/>
            <a:ahLst/>
            <a:cxnLst/>
            <a:rect l="l" t="t" r="r" b="b"/>
            <a:pathLst>
              <a:path w="152400" h="304800">
                <a:moveTo>
                  <a:pt x="0" y="304800"/>
                </a:moveTo>
                <a:lnTo>
                  <a:pt x="152400" y="304800"/>
                </a:lnTo>
                <a:lnTo>
                  <a:pt x="152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79827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8135111" y="5410200"/>
            <a:ext cx="304800" cy="457200"/>
          </a:xfrm>
          <a:custGeom>
            <a:avLst/>
            <a:gdLst/>
            <a:ahLst/>
            <a:cxnLst/>
            <a:rect l="l" t="t" r="r" b="b"/>
            <a:pathLst>
              <a:path w="304800" h="457200">
                <a:moveTo>
                  <a:pt x="0" y="457200"/>
                </a:moveTo>
                <a:lnTo>
                  <a:pt x="304800" y="457200"/>
                </a:lnTo>
                <a:lnTo>
                  <a:pt x="3048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/>
          <p:nvPr/>
        </p:nvSpPr>
        <p:spPr>
          <a:xfrm>
            <a:off x="7449311" y="55626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87"/>
                </a:lnTo>
                <a:lnTo>
                  <a:pt x="22336" y="22317"/>
                </a:lnTo>
                <a:lnTo>
                  <a:pt x="5994" y="46537"/>
                </a:lnTo>
                <a:lnTo>
                  <a:pt x="0" y="76200"/>
                </a:lnTo>
                <a:lnTo>
                  <a:pt x="5994" y="105862"/>
                </a:lnTo>
                <a:lnTo>
                  <a:pt x="22336" y="130082"/>
                </a:lnTo>
                <a:lnTo>
                  <a:pt x="46559" y="146412"/>
                </a:lnTo>
                <a:lnTo>
                  <a:pt x="76200" y="152400"/>
                </a:lnTo>
                <a:lnTo>
                  <a:pt x="105840" y="146412"/>
                </a:lnTo>
                <a:lnTo>
                  <a:pt x="130063" y="130082"/>
                </a:lnTo>
                <a:lnTo>
                  <a:pt x="146405" y="105862"/>
                </a:lnTo>
                <a:lnTo>
                  <a:pt x="152400" y="76200"/>
                </a:lnTo>
                <a:lnTo>
                  <a:pt x="146405" y="46537"/>
                </a:lnTo>
                <a:lnTo>
                  <a:pt x="130063" y="22317"/>
                </a:lnTo>
                <a:lnTo>
                  <a:pt x="105840" y="5987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4" name="object 164"/>
          <p:cNvSpPr/>
          <p:nvPr/>
        </p:nvSpPr>
        <p:spPr>
          <a:xfrm>
            <a:off x="7439659" y="5638711"/>
            <a:ext cx="173990" cy="534035"/>
          </a:xfrm>
          <a:custGeom>
            <a:avLst/>
            <a:gdLst/>
            <a:ahLst/>
            <a:cxnLst/>
            <a:rect l="l" t="t" r="r" b="b"/>
            <a:pathLst>
              <a:path w="173990" h="534035">
                <a:moveTo>
                  <a:pt x="57953" y="359828"/>
                </a:moveTo>
                <a:lnTo>
                  <a:pt x="0" y="359994"/>
                </a:lnTo>
                <a:lnTo>
                  <a:pt x="87375" y="533488"/>
                </a:lnTo>
                <a:lnTo>
                  <a:pt x="159199" y="388785"/>
                </a:lnTo>
                <a:lnTo>
                  <a:pt x="58039" y="388785"/>
                </a:lnTo>
                <a:lnTo>
                  <a:pt x="57953" y="359828"/>
                </a:lnTo>
                <a:close/>
              </a:path>
              <a:path w="173990" h="534035">
                <a:moveTo>
                  <a:pt x="115865" y="359663"/>
                </a:moveTo>
                <a:lnTo>
                  <a:pt x="57953" y="359828"/>
                </a:lnTo>
                <a:lnTo>
                  <a:pt x="58039" y="388785"/>
                </a:lnTo>
                <a:lnTo>
                  <a:pt x="115950" y="388620"/>
                </a:lnTo>
                <a:lnTo>
                  <a:pt x="115865" y="359663"/>
                </a:lnTo>
                <a:close/>
              </a:path>
              <a:path w="173990" h="534035">
                <a:moveTo>
                  <a:pt x="173736" y="359498"/>
                </a:moveTo>
                <a:lnTo>
                  <a:pt x="115865" y="359663"/>
                </a:lnTo>
                <a:lnTo>
                  <a:pt x="115950" y="388620"/>
                </a:lnTo>
                <a:lnTo>
                  <a:pt x="58039" y="388785"/>
                </a:lnTo>
                <a:lnTo>
                  <a:pt x="159199" y="388785"/>
                </a:lnTo>
                <a:lnTo>
                  <a:pt x="173736" y="359498"/>
                </a:lnTo>
                <a:close/>
              </a:path>
              <a:path w="173990" h="534035">
                <a:moveTo>
                  <a:pt x="114808" y="0"/>
                </a:moveTo>
                <a:lnTo>
                  <a:pt x="56896" y="165"/>
                </a:lnTo>
                <a:lnTo>
                  <a:pt x="57953" y="359828"/>
                </a:lnTo>
                <a:lnTo>
                  <a:pt x="115865" y="359663"/>
                </a:lnTo>
                <a:lnTo>
                  <a:pt x="114808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5" name="object 165"/>
          <p:cNvSpPr/>
          <p:nvPr/>
        </p:nvSpPr>
        <p:spPr>
          <a:xfrm>
            <a:off x="7754111" y="55626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87"/>
                </a:lnTo>
                <a:lnTo>
                  <a:pt x="22336" y="22317"/>
                </a:lnTo>
                <a:lnTo>
                  <a:pt x="5994" y="46537"/>
                </a:lnTo>
                <a:lnTo>
                  <a:pt x="0" y="76200"/>
                </a:lnTo>
                <a:lnTo>
                  <a:pt x="5994" y="105862"/>
                </a:lnTo>
                <a:lnTo>
                  <a:pt x="22336" y="130082"/>
                </a:lnTo>
                <a:lnTo>
                  <a:pt x="46559" y="146412"/>
                </a:lnTo>
                <a:lnTo>
                  <a:pt x="76200" y="152400"/>
                </a:lnTo>
                <a:lnTo>
                  <a:pt x="105840" y="146412"/>
                </a:lnTo>
                <a:lnTo>
                  <a:pt x="130063" y="130082"/>
                </a:lnTo>
                <a:lnTo>
                  <a:pt x="146405" y="105862"/>
                </a:lnTo>
                <a:lnTo>
                  <a:pt x="152400" y="76200"/>
                </a:lnTo>
                <a:lnTo>
                  <a:pt x="146405" y="46537"/>
                </a:lnTo>
                <a:lnTo>
                  <a:pt x="130063" y="22317"/>
                </a:lnTo>
                <a:lnTo>
                  <a:pt x="105840" y="5987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/>
          <p:nvPr/>
        </p:nvSpPr>
        <p:spPr>
          <a:xfrm>
            <a:off x="1429511" y="5553202"/>
            <a:ext cx="1371600" cy="173990"/>
          </a:xfrm>
          <a:custGeom>
            <a:avLst/>
            <a:gdLst/>
            <a:ahLst/>
            <a:cxnLst/>
            <a:rect l="l" t="t" r="r" b="b"/>
            <a:pathLst>
              <a:path w="1371600" h="173989">
                <a:moveTo>
                  <a:pt x="1197821" y="115880"/>
                </a:moveTo>
                <a:lnTo>
                  <a:pt x="1197737" y="173799"/>
                </a:lnTo>
                <a:lnTo>
                  <a:pt x="1313849" y="115912"/>
                </a:lnTo>
                <a:lnTo>
                  <a:pt x="1226820" y="115912"/>
                </a:lnTo>
                <a:lnTo>
                  <a:pt x="1197821" y="115880"/>
                </a:lnTo>
                <a:close/>
              </a:path>
              <a:path w="1371600" h="173989">
                <a:moveTo>
                  <a:pt x="1197906" y="57968"/>
                </a:moveTo>
                <a:lnTo>
                  <a:pt x="1197821" y="115880"/>
                </a:lnTo>
                <a:lnTo>
                  <a:pt x="1226820" y="115912"/>
                </a:lnTo>
                <a:lnTo>
                  <a:pt x="1226820" y="58000"/>
                </a:lnTo>
                <a:lnTo>
                  <a:pt x="1197906" y="57968"/>
                </a:lnTo>
                <a:close/>
              </a:path>
              <a:path w="1371600" h="173989">
                <a:moveTo>
                  <a:pt x="1197990" y="0"/>
                </a:moveTo>
                <a:lnTo>
                  <a:pt x="1197906" y="57968"/>
                </a:lnTo>
                <a:lnTo>
                  <a:pt x="1226820" y="58000"/>
                </a:lnTo>
                <a:lnTo>
                  <a:pt x="1226820" y="115912"/>
                </a:lnTo>
                <a:lnTo>
                  <a:pt x="1313849" y="115912"/>
                </a:lnTo>
                <a:lnTo>
                  <a:pt x="1371600" y="87122"/>
                </a:lnTo>
                <a:lnTo>
                  <a:pt x="1197990" y="0"/>
                </a:lnTo>
                <a:close/>
              </a:path>
              <a:path w="1371600" h="173989">
                <a:moveTo>
                  <a:pt x="0" y="56642"/>
                </a:moveTo>
                <a:lnTo>
                  <a:pt x="0" y="114554"/>
                </a:lnTo>
                <a:lnTo>
                  <a:pt x="1197821" y="115880"/>
                </a:lnTo>
                <a:lnTo>
                  <a:pt x="1197906" y="57968"/>
                </a:lnTo>
                <a:lnTo>
                  <a:pt x="0" y="56642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7" name="object 167"/>
          <p:cNvSpPr/>
          <p:nvPr/>
        </p:nvSpPr>
        <p:spPr>
          <a:xfrm>
            <a:off x="52395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5239511" y="5486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3182873" y="5563361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76200"/>
                </a:moveTo>
                <a:lnTo>
                  <a:pt x="5994" y="46537"/>
                </a:lnTo>
                <a:lnTo>
                  <a:pt x="22336" y="22317"/>
                </a:lnTo>
                <a:lnTo>
                  <a:pt x="46559" y="5987"/>
                </a:lnTo>
                <a:lnTo>
                  <a:pt x="76200" y="0"/>
                </a:lnTo>
                <a:lnTo>
                  <a:pt x="105840" y="5987"/>
                </a:lnTo>
                <a:lnTo>
                  <a:pt x="130063" y="22317"/>
                </a:lnTo>
                <a:lnTo>
                  <a:pt x="146405" y="46537"/>
                </a:lnTo>
                <a:lnTo>
                  <a:pt x="152400" y="76200"/>
                </a:lnTo>
                <a:lnTo>
                  <a:pt x="146405" y="105862"/>
                </a:lnTo>
                <a:lnTo>
                  <a:pt x="130063" y="130082"/>
                </a:lnTo>
                <a:lnTo>
                  <a:pt x="105840" y="146412"/>
                </a:lnTo>
                <a:lnTo>
                  <a:pt x="76200" y="152400"/>
                </a:lnTo>
                <a:lnTo>
                  <a:pt x="46559" y="146412"/>
                </a:lnTo>
                <a:lnTo>
                  <a:pt x="22336" y="130082"/>
                </a:lnTo>
                <a:lnTo>
                  <a:pt x="5994" y="105862"/>
                </a:lnTo>
                <a:lnTo>
                  <a:pt x="0" y="76200"/>
                </a:lnTo>
                <a:close/>
              </a:path>
            </a:pathLst>
          </a:custGeom>
          <a:ln w="28956">
            <a:solidFill>
              <a:srgbClr val="C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2941954" y="5276215"/>
            <a:ext cx="4431665" cy="389255"/>
          </a:xfrm>
          <a:custGeom>
            <a:avLst/>
            <a:gdLst/>
            <a:ahLst/>
            <a:cxnLst/>
            <a:rect l="l" t="t" r="r" b="b"/>
            <a:pathLst>
              <a:path w="4431665" h="389254">
                <a:moveTo>
                  <a:pt x="2039873" y="0"/>
                </a:moveTo>
                <a:lnTo>
                  <a:pt x="1851659" y="508"/>
                </a:lnTo>
                <a:lnTo>
                  <a:pt x="1399794" y="6985"/>
                </a:lnTo>
                <a:lnTo>
                  <a:pt x="1154048" y="14478"/>
                </a:lnTo>
                <a:lnTo>
                  <a:pt x="937386" y="24384"/>
                </a:lnTo>
                <a:lnTo>
                  <a:pt x="813307" y="32512"/>
                </a:lnTo>
                <a:lnTo>
                  <a:pt x="732028" y="39497"/>
                </a:lnTo>
                <a:lnTo>
                  <a:pt x="657986" y="48006"/>
                </a:lnTo>
                <a:lnTo>
                  <a:pt x="589787" y="58420"/>
                </a:lnTo>
                <a:lnTo>
                  <a:pt x="547496" y="66294"/>
                </a:lnTo>
                <a:lnTo>
                  <a:pt x="507745" y="74676"/>
                </a:lnTo>
                <a:lnTo>
                  <a:pt x="451866" y="88646"/>
                </a:lnTo>
                <a:lnTo>
                  <a:pt x="385318" y="108839"/>
                </a:lnTo>
                <a:lnTo>
                  <a:pt x="326390" y="130683"/>
                </a:lnTo>
                <a:lnTo>
                  <a:pt x="274700" y="153924"/>
                </a:lnTo>
                <a:lnTo>
                  <a:pt x="229362" y="177673"/>
                </a:lnTo>
                <a:lnTo>
                  <a:pt x="189737" y="201676"/>
                </a:lnTo>
                <a:lnTo>
                  <a:pt x="154939" y="225425"/>
                </a:lnTo>
                <a:lnTo>
                  <a:pt x="110743" y="259207"/>
                </a:lnTo>
                <a:lnTo>
                  <a:pt x="85217" y="279654"/>
                </a:lnTo>
                <a:lnTo>
                  <a:pt x="62230" y="297942"/>
                </a:lnTo>
                <a:lnTo>
                  <a:pt x="30987" y="320154"/>
                </a:lnTo>
                <a:lnTo>
                  <a:pt x="0" y="336029"/>
                </a:lnTo>
                <a:lnTo>
                  <a:pt x="23113" y="389140"/>
                </a:lnTo>
                <a:lnTo>
                  <a:pt x="60578" y="369963"/>
                </a:lnTo>
                <a:lnTo>
                  <a:pt x="96900" y="344309"/>
                </a:lnTo>
                <a:lnTo>
                  <a:pt x="146684" y="304546"/>
                </a:lnTo>
                <a:lnTo>
                  <a:pt x="160274" y="293878"/>
                </a:lnTo>
                <a:lnTo>
                  <a:pt x="205105" y="260985"/>
                </a:lnTo>
                <a:lnTo>
                  <a:pt x="239649" y="238887"/>
                </a:lnTo>
                <a:lnTo>
                  <a:pt x="279019" y="216535"/>
                </a:lnTo>
                <a:lnTo>
                  <a:pt x="324231" y="194564"/>
                </a:lnTo>
                <a:lnTo>
                  <a:pt x="375919" y="173482"/>
                </a:lnTo>
                <a:lnTo>
                  <a:pt x="435229" y="153670"/>
                </a:lnTo>
                <a:lnTo>
                  <a:pt x="502666" y="135382"/>
                </a:lnTo>
                <a:lnTo>
                  <a:pt x="579246" y="119126"/>
                </a:lnTo>
                <a:lnTo>
                  <a:pt x="643382" y="108585"/>
                </a:lnTo>
                <a:lnTo>
                  <a:pt x="713358" y="99695"/>
                </a:lnTo>
                <a:lnTo>
                  <a:pt x="818007" y="90297"/>
                </a:lnTo>
                <a:lnTo>
                  <a:pt x="940943" y="82169"/>
                </a:lnTo>
                <a:lnTo>
                  <a:pt x="1235202" y="69596"/>
                </a:lnTo>
                <a:lnTo>
                  <a:pt x="1667383" y="60198"/>
                </a:lnTo>
                <a:lnTo>
                  <a:pt x="3550793" y="57912"/>
                </a:lnTo>
                <a:lnTo>
                  <a:pt x="3525520" y="54356"/>
                </a:lnTo>
                <a:lnTo>
                  <a:pt x="3472942" y="47879"/>
                </a:lnTo>
                <a:lnTo>
                  <a:pt x="3418331" y="42037"/>
                </a:lnTo>
                <a:lnTo>
                  <a:pt x="3361817" y="36957"/>
                </a:lnTo>
                <a:lnTo>
                  <a:pt x="3237484" y="28321"/>
                </a:lnTo>
                <a:lnTo>
                  <a:pt x="3096641" y="20701"/>
                </a:lnTo>
                <a:lnTo>
                  <a:pt x="2687828" y="6985"/>
                </a:lnTo>
                <a:lnTo>
                  <a:pt x="2228849" y="508"/>
                </a:lnTo>
                <a:lnTo>
                  <a:pt x="2039873" y="0"/>
                </a:lnTo>
                <a:close/>
              </a:path>
              <a:path w="4431665" h="389254">
                <a:moveTo>
                  <a:pt x="4258370" y="329046"/>
                </a:moveTo>
                <a:lnTo>
                  <a:pt x="4238117" y="383730"/>
                </a:lnTo>
                <a:lnTo>
                  <a:pt x="4431157" y="362585"/>
                </a:lnTo>
                <a:lnTo>
                  <a:pt x="4409382" y="339331"/>
                </a:lnTo>
                <a:lnTo>
                  <a:pt x="4284980" y="339331"/>
                </a:lnTo>
                <a:lnTo>
                  <a:pt x="4258370" y="329046"/>
                </a:lnTo>
                <a:close/>
              </a:path>
              <a:path w="4431665" h="389254">
                <a:moveTo>
                  <a:pt x="4278487" y="274729"/>
                </a:moveTo>
                <a:lnTo>
                  <a:pt x="4258370" y="329046"/>
                </a:lnTo>
                <a:lnTo>
                  <a:pt x="4284980" y="339331"/>
                </a:lnTo>
                <a:lnTo>
                  <a:pt x="4305808" y="285369"/>
                </a:lnTo>
                <a:lnTo>
                  <a:pt x="4278487" y="274729"/>
                </a:lnTo>
                <a:close/>
              </a:path>
              <a:path w="4431665" h="389254">
                <a:moveTo>
                  <a:pt x="4298442" y="220853"/>
                </a:moveTo>
                <a:lnTo>
                  <a:pt x="4278487" y="274729"/>
                </a:lnTo>
                <a:lnTo>
                  <a:pt x="4305808" y="285369"/>
                </a:lnTo>
                <a:lnTo>
                  <a:pt x="4284980" y="339331"/>
                </a:lnTo>
                <a:lnTo>
                  <a:pt x="4409382" y="339331"/>
                </a:lnTo>
                <a:lnTo>
                  <a:pt x="4298442" y="220853"/>
                </a:lnTo>
                <a:close/>
              </a:path>
              <a:path w="4431665" h="389254">
                <a:moveTo>
                  <a:pt x="3550793" y="57912"/>
                </a:moveTo>
                <a:lnTo>
                  <a:pt x="2040128" y="57912"/>
                </a:lnTo>
                <a:lnTo>
                  <a:pt x="2228722" y="58420"/>
                </a:lnTo>
                <a:lnTo>
                  <a:pt x="2773298" y="67056"/>
                </a:lnTo>
                <a:lnTo>
                  <a:pt x="3094100" y="78613"/>
                </a:lnTo>
                <a:lnTo>
                  <a:pt x="3234182" y="86106"/>
                </a:lnTo>
                <a:lnTo>
                  <a:pt x="3357372" y="94742"/>
                </a:lnTo>
                <a:lnTo>
                  <a:pt x="3413252" y="99695"/>
                </a:lnTo>
                <a:lnTo>
                  <a:pt x="3466846" y="105410"/>
                </a:lnTo>
                <a:lnTo>
                  <a:pt x="3518407" y="111887"/>
                </a:lnTo>
                <a:lnTo>
                  <a:pt x="3567938" y="118872"/>
                </a:lnTo>
                <a:lnTo>
                  <a:pt x="3615563" y="126492"/>
                </a:lnTo>
                <a:lnTo>
                  <a:pt x="3661283" y="134620"/>
                </a:lnTo>
                <a:lnTo>
                  <a:pt x="3705225" y="143383"/>
                </a:lnTo>
                <a:lnTo>
                  <a:pt x="3747516" y="152527"/>
                </a:lnTo>
                <a:lnTo>
                  <a:pt x="3788029" y="162179"/>
                </a:lnTo>
                <a:lnTo>
                  <a:pt x="3827145" y="172085"/>
                </a:lnTo>
                <a:lnTo>
                  <a:pt x="3864483" y="182245"/>
                </a:lnTo>
                <a:lnTo>
                  <a:pt x="3935222" y="203581"/>
                </a:lnTo>
                <a:lnTo>
                  <a:pt x="4000500" y="225552"/>
                </a:lnTo>
                <a:lnTo>
                  <a:pt x="4061333" y="247904"/>
                </a:lnTo>
                <a:lnTo>
                  <a:pt x="4117848" y="270256"/>
                </a:lnTo>
                <a:lnTo>
                  <a:pt x="4244467" y="323672"/>
                </a:lnTo>
                <a:lnTo>
                  <a:pt x="4258370" y="329046"/>
                </a:lnTo>
                <a:lnTo>
                  <a:pt x="4278487" y="274729"/>
                </a:lnTo>
                <a:lnTo>
                  <a:pt x="4267327" y="270383"/>
                </a:lnTo>
                <a:lnTo>
                  <a:pt x="4139311" y="216408"/>
                </a:lnTo>
                <a:lnTo>
                  <a:pt x="4081526" y="193675"/>
                </a:lnTo>
                <a:lnTo>
                  <a:pt x="4019296" y="170815"/>
                </a:lnTo>
                <a:lnTo>
                  <a:pt x="3952367" y="148209"/>
                </a:lnTo>
                <a:lnTo>
                  <a:pt x="3879723" y="126492"/>
                </a:lnTo>
                <a:lnTo>
                  <a:pt x="3841369" y="115951"/>
                </a:lnTo>
                <a:lnTo>
                  <a:pt x="3801364" y="105791"/>
                </a:lnTo>
                <a:lnTo>
                  <a:pt x="3759708" y="96012"/>
                </a:lnTo>
                <a:lnTo>
                  <a:pt x="3716528" y="86614"/>
                </a:lnTo>
                <a:lnTo>
                  <a:pt x="3671443" y="77724"/>
                </a:lnTo>
                <a:lnTo>
                  <a:pt x="3624706" y="69342"/>
                </a:lnTo>
                <a:lnTo>
                  <a:pt x="3576066" y="61468"/>
                </a:lnTo>
                <a:lnTo>
                  <a:pt x="3550793" y="57912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/>
          <p:nvPr/>
        </p:nvSpPr>
        <p:spPr>
          <a:xfrm>
            <a:off x="6458711" y="5551678"/>
            <a:ext cx="1397635" cy="452755"/>
          </a:xfrm>
          <a:custGeom>
            <a:avLst/>
            <a:gdLst/>
            <a:ahLst/>
            <a:cxnLst/>
            <a:rect l="l" t="t" r="r" b="b"/>
            <a:pathLst>
              <a:path w="1397634" h="452754">
                <a:moveTo>
                  <a:pt x="173777" y="58626"/>
                </a:moveTo>
                <a:lnTo>
                  <a:pt x="173692" y="116317"/>
                </a:lnTo>
                <a:lnTo>
                  <a:pt x="179323" y="116420"/>
                </a:lnTo>
                <a:lnTo>
                  <a:pt x="203708" y="119443"/>
                </a:lnTo>
                <a:lnTo>
                  <a:pt x="244347" y="126530"/>
                </a:lnTo>
                <a:lnTo>
                  <a:pt x="290703" y="137058"/>
                </a:lnTo>
                <a:lnTo>
                  <a:pt x="343535" y="151777"/>
                </a:lnTo>
                <a:lnTo>
                  <a:pt x="385571" y="166090"/>
                </a:lnTo>
                <a:lnTo>
                  <a:pt x="433323" y="184200"/>
                </a:lnTo>
                <a:lnTo>
                  <a:pt x="513588" y="216941"/>
                </a:lnTo>
                <a:lnTo>
                  <a:pt x="693292" y="293890"/>
                </a:lnTo>
                <a:lnTo>
                  <a:pt x="818134" y="346405"/>
                </a:lnTo>
                <a:lnTo>
                  <a:pt x="879474" y="370941"/>
                </a:lnTo>
                <a:lnTo>
                  <a:pt x="938911" y="393458"/>
                </a:lnTo>
                <a:lnTo>
                  <a:pt x="995807" y="413359"/>
                </a:lnTo>
                <a:lnTo>
                  <a:pt x="1049401" y="430072"/>
                </a:lnTo>
                <a:lnTo>
                  <a:pt x="1099058" y="442722"/>
                </a:lnTo>
                <a:lnTo>
                  <a:pt x="1144142" y="450570"/>
                </a:lnTo>
                <a:lnTo>
                  <a:pt x="1185037" y="452602"/>
                </a:lnTo>
                <a:lnTo>
                  <a:pt x="1203833" y="450951"/>
                </a:lnTo>
                <a:lnTo>
                  <a:pt x="1253616" y="435292"/>
                </a:lnTo>
                <a:lnTo>
                  <a:pt x="1292987" y="406412"/>
                </a:lnTo>
                <a:lnTo>
                  <a:pt x="1303470" y="394868"/>
                </a:lnTo>
                <a:lnTo>
                  <a:pt x="1180464" y="394868"/>
                </a:lnTo>
                <a:lnTo>
                  <a:pt x="1166114" y="394500"/>
                </a:lnTo>
                <a:lnTo>
                  <a:pt x="1110234" y="385889"/>
                </a:lnTo>
                <a:lnTo>
                  <a:pt x="1064387" y="374142"/>
                </a:lnTo>
                <a:lnTo>
                  <a:pt x="1013587" y="358292"/>
                </a:lnTo>
                <a:lnTo>
                  <a:pt x="958468" y="338950"/>
                </a:lnTo>
                <a:lnTo>
                  <a:pt x="900176" y="316890"/>
                </a:lnTo>
                <a:lnTo>
                  <a:pt x="839723" y="292646"/>
                </a:lnTo>
                <a:lnTo>
                  <a:pt x="508127" y="152006"/>
                </a:lnTo>
                <a:lnTo>
                  <a:pt x="481076" y="140906"/>
                </a:lnTo>
                <a:lnTo>
                  <a:pt x="429767" y="120700"/>
                </a:lnTo>
                <a:lnTo>
                  <a:pt x="383032" y="103809"/>
                </a:lnTo>
                <a:lnTo>
                  <a:pt x="341757" y="90741"/>
                </a:lnTo>
                <a:lnTo>
                  <a:pt x="288289" y="76822"/>
                </a:lnTo>
                <a:lnTo>
                  <a:pt x="240918" y="66954"/>
                </a:lnTo>
                <a:lnTo>
                  <a:pt x="186562" y="58966"/>
                </a:lnTo>
                <a:lnTo>
                  <a:pt x="173777" y="58626"/>
                </a:lnTo>
                <a:close/>
              </a:path>
              <a:path w="1397634" h="452754">
                <a:moveTo>
                  <a:pt x="1345564" y="73863"/>
                </a:moveTo>
                <a:lnTo>
                  <a:pt x="1333372" y="110248"/>
                </a:lnTo>
                <a:lnTo>
                  <a:pt x="1324483" y="157251"/>
                </a:lnTo>
                <a:lnTo>
                  <a:pt x="1322323" y="170205"/>
                </a:lnTo>
                <a:lnTo>
                  <a:pt x="1319951" y="184200"/>
                </a:lnTo>
                <a:lnTo>
                  <a:pt x="1309115" y="239433"/>
                </a:lnTo>
                <a:lnTo>
                  <a:pt x="1293602" y="293890"/>
                </a:lnTo>
                <a:lnTo>
                  <a:pt x="1277873" y="329615"/>
                </a:lnTo>
                <a:lnTo>
                  <a:pt x="1250441" y="367131"/>
                </a:lnTo>
                <a:lnTo>
                  <a:pt x="1215136" y="389051"/>
                </a:lnTo>
                <a:lnTo>
                  <a:pt x="1180464" y="394868"/>
                </a:lnTo>
                <a:lnTo>
                  <a:pt x="1303470" y="394868"/>
                </a:lnTo>
                <a:lnTo>
                  <a:pt x="1329689" y="355358"/>
                </a:lnTo>
                <a:lnTo>
                  <a:pt x="1348866" y="311315"/>
                </a:lnTo>
                <a:lnTo>
                  <a:pt x="1365885" y="251231"/>
                </a:lnTo>
                <a:lnTo>
                  <a:pt x="1377061" y="193382"/>
                </a:lnTo>
                <a:lnTo>
                  <a:pt x="1379346" y="179870"/>
                </a:lnTo>
                <a:lnTo>
                  <a:pt x="1381633" y="166916"/>
                </a:lnTo>
                <a:lnTo>
                  <a:pt x="1389634" y="123609"/>
                </a:lnTo>
                <a:lnTo>
                  <a:pt x="1397635" y="99428"/>
                </a:lnTo>
                <a:lnTo>
                  <a:pt x="1345564" y="73863"/>
                </a:lnTo>
                <a:close/>
              </a:path>
              <a:path w="1397634" h="452754">
                <a:moveTo>
                  <a:pt x="173862" y="0"/>
                </a:moveTo>
                <a:lnTo>
                  <a:pt x="0" y="86639"/>
                </a:lnTo>
                <a:lnTo>
                  <a:pt x="173609" y="173723"/>
                </a:lnTo>
                <a:lnTo>
                  <a:pt x="173692" y="116317"/>
                </a:lnTo>
                <a:lnTo>
                  <a:pt x="144144" y="115773"/>
                </a:lnTo>
                <a:lnTo>
                  <a:pt x="145414" y="57873"/>
                </a:lnTo>
                <a:lnTo>
                  <a:pt x="173778" y="57873"/>
                </a:lnTo>
                <a:lnTo>
                  <a:pt x="173862" y="0"/>
                </a:lnTo>
                <a:close/>
              </a:path>
              <a:path w="1397634" h="452754">
                <a:moveTo>
                  <a:pt x="145414" y="57873"/>
                </a:moveTo>
                <a:lnTo>
                  <a:pt x="144144" y="115773"/>
                </a:lnTo>
                <a:lnTo>
                  <a:pt x="173692" y="116317"/>
                </a:lnTo>
                <a:lnTo>
                  <a:pt x="173777" y="58626"/>
                </a:lnTo>
                <a:lnTo>
                  <a:pt x="145414" y="57873"/>
                </a:lnTo>
                <a:close/>
              </a:path>
              <a:path w="1397634" h="452754">
                <a:moveTo>
                  <a:pt x="173778" y="57873"/>
                </a:moveTo>
                <a:lnTo>
                  <a:pt x="145414" y="57873"/>
                </a:lnTo>
                <a:lnTo>
                  <a:pt x="173777" y="58626"/>
                </a:lnTo>
                <a:lnTo>
                  <a:pt x="173778" y="57873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2" name="object 172"/>
          <p:cNvSpPr/>
          <p:nvPr/>
        </p:nvSpPr>
        <p:spPr>
          <a:xfrm>
            <a:off x="2877311" y="62484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87"/>
                </a:lnTo>
                <a:lnTo>
                  <a:pt x="22336" y="22317"/>
                </a:lnTo>
                <a:lnTo>
                  <a:pt x="5994" y="46537"/>
                </a:lnTo>
                <a:lnTo>
                  <a:pt x="0" y="76200"/>
                </a:lnTo>
                <a:lnTo>
                  <a:pt x="5994" y="105862"/>
                </a:lnTo>
                <a:lnTo>
                  <a:pt x="22336" y="130082"/>
                </a:lnTo>
                <a:lnTo>
                  <a:pt x="46559" y="146412"/>
                </a:lnTo>
                <a:lnTo>
                  <a:pt x="76200" y="152400"/>
                </a:lnTo>
                <a:lnTo>
                  <a:pt x="105840" y="146412"/>
                </a:lnTo>
                <a:lnTo>
                  <a:pt x="130063" y="130082"/>
                </a:lnTo>
                <a:lnTo>
                  <a:pt x="146405" y="105862"/>
                </a:lnTo>
                <a:lnTo>
                  <a:pt x="152400" y="76200"/>
                </a:lnTo>
                <a:lnTo>
                  <a:pt x="146405" y="46537"/>
                </a:lnTo>
                <a:lnTo>
                  <a:pt x="130063" y="22317"/>
                </a:lnTo>
                <a:lnTo>
                  <a:pt x="105840" y="5987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3" name="object 173"/>
          <p:cNvSpPr/>
          <p:nvPr/>
        </p:nvSpPr>
        <p:spPr>
          <a:xfrm>
            <a:off x="5315711" y="62484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87"/>
                </a:lnTo>
                <a:lnTo>
                  <a:pt x="22336" y="22317"/>
                </a:lnTo>
                <a:lnTo>
                  <a:pt x="5994" y="46537"/>
                </a:lnTo>
                <a:lnTo>
                  <a:pt x="0" y="76200"/>
                </a:lnTo>
                <a:lnTo>
                  <a:pt x="5994" y="105862"/>
                </a:lnTo>
                <a:lnTo>
                  <a:pt x="22336" y="130082"/>
                </a:lnTo>
                <a:lnTo>
                  <a:pt x="46559" y="146412"/>
                </a:lnTo>
                <a:lnTo>
                  <a:pt x="76200" y="152400"/>
                </a:lnTo>
                <a:lnTo>
                  <a:pt x="105840" y="146412"/>
                </a:lnTo>
                <a:lnTo>
                  <a:pt x="130063" y="130082"/>
                </a:lnTo>
                <a:lnTo>
                  <a:pt x="146405" y="105862"/>
                </a:lnTo>
                <a:lnTo>
                  <a:pt x="152400" y="76200"/>
                </a:lnTo>
                <a:lnTo>
                  <a:pt x="146405" y="46537"/>
                </a:lnTo>
                <a:lnTo>
                  <a:pt x="130063" y="22317"/>
                </a:lnTo>
                <a:lnTo>
                  <a:pt x="105840" y="5987"/>
                </a:lnTo>
                <a:lnTo>
                  <a:pt x="762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/>
          <p:nvPr/>
        </p:nvSpPr>
        <p:spPr>
          <a:xfrm>
            <a:off x="5620511" y="48768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5" name="object 175"/>
          <p:cNvSpPr/>
          <p:nvPr/>
        </p:nvSpPr>
        <p:spPr>
          <a:xfrm>
            <a:off x="3182111" y="4876800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 txBox="1"/>
          <p:nvPr/>
        </p:nvSpPr>
        <p:spPr>
          <a:xfrm>
            <a:off x="383540" y="3608959"/>
            <a:ext cx="8182609" cy="2197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ts val="2810"/>
              </a:lnSpc>
              <a:spcBef>
                <a:spcPts val="10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b="1">
                <a:latin typeface="Calibri"/>
                <a:cs typeface="Calibri"/>
              </a:rPr>
              <a:t>Splice out </a:t>
            </a:r>
            <a:r>
              <a:rPr dirty="0" sz="2400" spc="-5" b="1">
                <a:latin typeface="Calibri"/>
                <a:cs typeface="Calibri"/>
              </a:rPr>
              <a:t>predecessor </a:t>
            </a:r>
            <a:r>
              <a:rPr dirty="0" sz="2400" b="1">
                <a:latin typeface="Calibri"/>
                <a:cs typeface="Calibri"/>
              </a:rPr>
              <a:t>and successor </a:t>
            </a:r>
            <a:r>
              <a:rPr dirty="0" sz="2400" spc="-5" b="1">
                <a:latin typeface="Calibri"/>
                <a:cs typeface="Calibri"/>
              </a:rPr>
              <a:t>blocks, coalesce </a:t>
            </a:r>
            <a:r>
              <a:rPr dirty="0" sz="2400" b="1">
                <a:latin typeface="Calibri"/>
                <a:cs typeface="Calibri"/>
              </a:rPr>
              <a:t>all</a:t>
            </a:r>
            <a:r>
              <a:rPr dirty="0" sz="2400" spc="-7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3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ts val="2810"/>
              </a:lnSpc>
            </a:pPr>
            <a:r>
              <a:rPr dirty="0" sz="2400" spc="-5" b="1">
                <a:latin typeface="Calibri"/>
                <a:cs typeface="Calibri"/>
              </a:rPr>
              <a:t>memory blocks </a:t>
            </a:r>
            <a:r>
              <a:rPr dirty="0" sz="2400" b="1">
                <a:latin typeface="Calibri"/>
                <a:cs typeface="Calibri"/>
              </a:rPr>
              <a:t>and </a:t>
            </a:r>
            <a:r>
              <a:rPr dirty="0" sz="2400" spc="-5" b="1">
                <a:latin typeface="Calibri"/>
                <a:cs typeface="Calibri"/>
              </a:rPr>
              <a:t>insert the </a:t>
            </a:r>
            <a:r>
              <a:rPr dirty="0" sz="2400" b="1">
                <a:latin typeface="Calibri"/>
                <a:cs typeface="Calibri"/>
              </a:rPr>
              <a:t>new </a:t>
            </a:r>
            <a:r>
              <a:rPr dirty="0" sz="2400" spc="-5" b="1">
                <a:latin typeface="Calibri"/>
                <a:cs typeface="Calibri"/>
              </a:rPr>
              <a:t>block </a:t>
            </a:r>
            <a:r>
              <a:rPr dirty="0" sz="2400" b="1">
                <a:latin typeface="Calibri"/>
                <a:cs typeface="Calibri"/>
              </a:rPr>
              <a:t>at the </a:t>
            </a:r>
            <a:r>
              <a:rPr dirty="0" sz="2400" spc="-5" b="1">
                <a:latin typeface="Calibri"/>
                <a:cs typeface="Calibri"/>
              </a:rPr>
              <a:t>root </a:t>
            </a:r>
            <a:r>
              <a:rPr dirty="0" sz="2400" b="1">
                <a:latin typeface="Calibri"/>
                <a:cs typeface="Calibri"/>
              </a:rPr>
              <a:t>of </a:t>
            </a:r>
            <a:r>
              <a:rPr dirty="0" sz="2400" spc="-5" b="1">
                <a:latin typeface="Calibri"/>
                <a:cs typeface="Calibri"/>
              </a:rPr>
              <a:t>the</a:t>
            </a:r>
            <a:r>
              <a:rPr dirty="0" sz="2400" spc="-3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list</a:t>
            </a:r>
            <a:endParaRPr sz="2400">
              <a:latin typeface="Calibri"/>
              <a:cs typeface="Calibri"/>
            </a:endParaRPr>
          </a:p>
          <a:p>
            <a:pPr marL="102870" indent="8255">
              <a:lnSpc>
                <a:spcPct val="100000"/>
              </a:lnSpc>
              <a:spcBef>
                <a:spcPts val="1360"/>
              </a:spcBef>
            </a:pPr>
            <a:r>
              <a:rPr dirty="0" sz="2400" spc="-10" b="1" i="1">
                <a:solidFill>
                  <a:srgbClr val="7E7E7E"/>
                </a:solidFill>
                <a:latin typeface="Calibri"/>
                <a:cs typeface="Calibri"/>
              </a:rPr>
              <a:t>After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102870">
              <a:lnSpc>
                <a:spcPct val="100000"/>
              </a:lnSpc>
              <a:spcBef>
                <a:spcPts val="1595"/>
              </a:spcBef>
            </a:pPr>
            <a:r>
              <a:rPr dirty="0" sz="2400" spc="-10" b="1">
                <a:latin typeface="Calibri"/>
                <a:cs typeface="Calibri"/>
              </a:rPr>
              <a:t>Root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8" name="object 17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179" name="object 17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177" name="object 177"/>
          <p:cNvSpPr txBox="1">
            <a:spLocks noGrp="1"/>
          </p:cNvSpPr>
          <p:nvPr>
            <p:ph type="title"/>
          </p:nvPr>
        </p:nvSpPr>
        <p:spPr>
          <a:xfrm>
            <a:off x="383540" y="401574"/>
            <a:ext cx="8181975" cy="85534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Freeing </a:t>
            </a:r>
            <a:r>
              <a:rPr dirty="0" spc="-5"/>
              <a:t>With </a:t>
            </a:r>
            <a:r>
              <a:rPr dirty="0"/>
              <a:t>a LIFO </a:t>
            </a:r>
            <a:r>
              <a:rPr dirty="0" spc="-5"/>
              <a:t>Policy </a:t>
            </a:r>
            <a:r>
              <a:rPr dirty="0"/>
              <a:t>(Case</a:t>
            </a:r>
            <a:r>
              <a:rPr dirty="0" spc="-80"/>
              <a:t> </a:t>
            </a:r>
            <a:r>
              <a:rPr dirty="0"/>
              <a:t>4)</a:t>
            </a:r>
          </a:p>
          <a:p>
            <a:pPr algn="r" marR="5080">
              <a:lnSpc>
                <a:spcPct val="100000"/>
              </a:lnSpc>
              <a:spcBef>
                <a:spcPts val="55"/>
              </a:spcBef>
            </a:pPr>
            <a:r>
              <a:rPr dirty="0" sz="1800" spc="-5" b="0">
                <a:solidFill>
                  <a:srgbClr val="7E7E7E"/>
                </a:solidFill>
                <a:latin typeface="Calibri"/>
                <a:cs typeface="Calibri"/>
              </a:rPr>
              <a:t>conceptual</a:t>
            </a:r>
            <a:r>
              <a:rPr dirty="0" sz="1800" spc="-55" b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dirty="0" sz="1800" spc="-10" b="0">
                <a:solidFill>
                  <a:srgbClr val="7E7E7E"/>
                </a:solidFill>
                <a:latin typeface="Calibri"/>
                <a:cs typeface="Calibri"/>
              </a:rPr>
              <a:t>graphic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6562" y="351536"/>
            <a:ext cx="339661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>
                <a:latin typeface="Courier New"/>
                <a:cs typeface="Courier New"/>
              </a:rPr>
              <a:t>malloc</a:t>
            </a:r>
            <a:r>
              <a:rPr dirty="0" spc="-1425">
                <a:latin typeface="Courier New"/>
                <a:cs typeface="Courier New"/>
              </a:rPr>
              <a:t> </a:t>
            </a:r>
            <a:r>
              <a:rPr dirty="0"/>
              <a:t>Example</a:t>
            </a:r>
          </a:p>
        </p:txBody>
      </p:sp>
      <p:sp>
        <p:nvSpPr>
          <p:cNvPr id="4" name="object 4"/>
          <p:cNvSpPr/>
          <p:nvPr/>
        </p:nvSpPr>
        <p:spPr>
          <a:xfrm>
            <a:off x="533400" y="1143000"/>
            <a:ext cx="8077200" cy="5265420"/>
          </a:xfrm>
          <a:custGeom>
            <a:avLst/>
            <a:gdLst/>
            <a:ahLst/>
            <a:cxnLst/>
            <a:rect l="l" t="t" r="r" b="b"/>
            <a:pathLst>
              <a:path w="8077200" h="5265420">
                <a:moveTo>
                  <a:pt x="0" y="5265420"/>
                </a:moveTo>
                <a:lnTo>
                  <a:pt x="8077200" y="5265420"/>
                </a:lnTo>
                <a:lnTo>
                  <a:pt x="8077200" y="0"/>
                </a:lnTo>
                <a:lnTo>
                  <a:pt x="0" y="0"/>
                </a:lnTo>
                <a:lnTo>
                  <a:pt x="0" y="5265420"/>
                </a:lnTo>
                <a:close/>
              </a:path>
            </a:pathLst>
          </a:custGeom>
          <a:solidFill>
            <a:srgbClr val="F6F5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33400" y="1143000"/>
            <a:ext cx="8077200" cy="5265420"/>
          </a:xfrm>
          <a:custGeom>
            <a:avLst/>
            <a:gdLst/>
            <a:ahLst/>
            <a:cxnLst/>
            <a:rect l="l" t="t" r="r" b="b"/>
            <a:pathLst>
              <a:path w="8077200" h="5265420">
                <a:moveTo>
                  <a:pt x="0" y="5265420"/>
                </a:moveTo>
                <a:lnTo>
                  <a:pt x="8077200" y="5265420"/>
                </a:lnTo>
                <a:lnTo>
                  <a:pt x="8077200" y="0"/>
                </a:lnTo>
                <a:lnTo>
                  <a:pt x="0" y="0"/>
                </a:lnTo>
                <a:lnTo>
                  <a:pt x="0" y="5265420"/>
                </a:lnTo>
                <a:close/>
              </a:path>
            </a:pathLst>
          </a:custGeom>
          <a:ln w="12192">
            <a:solidFill>
              <a:srgbClr val="0000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10920" y="1172972"/>
            <a:ext cx="3963035" cy="51466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solidFill>
                  <a:srgbClr val="926392"/>
                </a:solidFill>
                <a:latin typeface="Arial"/>
                <a:cs typeface="Arial"/>
              </a:rPr>
              <a:t>#include</a:t>
            </a:r>
            <a:r>
              <a:rPr dirty="0" sz="1600" spc="-55" b="1">
                <a:solidFill>
                  <a:srgbClr val="926392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D1F6E"/>
                </a:solidFill>
                <a:latin typeface="Arial"/>
                <a:cs typeface="Arial"/>
              </a:rPr>
              <a:t>&lt;stdio.h&gt;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600" spc="-5" b="1">
                <a:solidFill>
                  <a:srgbClr val="926392"/>
                </a:solidFill>
                <a:latin typeface="Arial"/>
                <a:cs typeface="Arial"/>
              </a:rPr>
              <a:t>#include</a:t>
            </a:r>
            <a:r>
              <a:rPr dirty="0" sz="1600" spc="-50" b="1">
                <a:solidFill>
                  <a:srgbClr val="926392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9D1F6E"/>
                </a:solidFill>
                <a:latin typeface="Arial"/>
                <a:cs typeface="Arial"/>
              </a:rPr>
              <a:t>&lt;stdlib.h&gt;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241300" marR="2449195" indent="-228600">
              <a:lnSpc>
                <a:spcPct val="100000"/>
              </a:lnSpc>
            </a:pPr>
            <a:r>
              <a:rPr dirty="0" sz="1600" spc="-15" b="1">
                <a:solidFill>
                  <a:srgbClr val="2C951E"/>
                </a:solidFill>
                <a:latin typeface="Arial"/>
                <a:cs typeface="Arial"/>
              </a:rPr>
              <a:t>void </a:t>
            </a:r>
            <a:r>
              <a:rPr dirty="0" sz="1600" spc="-5" b="1">
                <a:solidFill>
                  <a:srgbClr val="4900FF"/>
                </a:solidFill>
                <a:latin typeface="Arial"/>
                <a:cs typeface="Arial"/>
              </a:rPr>
              <a:t>foo</a:t>
            </a:r>
            <a:r>
              <a:rPr dirty="0" sz="1600" spc="-5" b="1">
                <a:latin typeface="Arial"/>
                <a:cs typeface="Arial"/>
              </a:rPr>
              <a:t>(</a:t>
            </a:r>
            <a:r>
              <a:rPr dirty="0" sz="1600" spc="-5" b="1">
                <a:solidFill>
                  <a:srgbClr val="2C951E"/>
                </a:solidFill>
                <a:latin typeface="Arial"/>
                <a:cs typeface="Arial"/>
              </a:rPr>
              <a:t>int </a:t>
            </a:r>
            <a:r>
              <a:rPr dirty="0" sz="1600" spc="-5" b="1">
                <a:solidFill>
                  <a:srgbClr val="C1641C"/>
                </a:solidFill>
                <a:latin typeface="Arial"/>
                <a:cs typeface="Arial"/>
              </a:rPr>
              <a:t>n</a:t>
            </a:r>
            <a:r>
              <a:rPr dirty="0" sz="1600" spc="-5" b="1">
                <a:latin typeface="Arial"/>
                <a:cs typeface="Arial"/>
              </a:rPr>
              <a:t>) {  </a:t>
            </a:r>
            <a:r>
              <a:rPr dirty="0" sz="1600" spc="-5" b="1">
                <a:solidFill>
                  <a:srgbClr val="2C951E"/>
                </a:solidFill>
                <a:latin typeface="Arial"/>
                <a:cs typeface="Arial"/>
              </a:rPr>
              <a:t>int </a:t>
            </a:r>
            <a:r>
              <a:rPr dirty="0" sz="1600" spc="-5" b="1">
                <a:solidFill>
                  <a:srgbClr val="C1641C"/>
                </a:solidFill>
                <a:latin typeface="Arial"/>
                <a:cs typeface="Arial"/>
              </a:rPr>
              <a:t>i</a:t>
            </a:r>
            <a:r>
              <a:rPr dirty="0" sz="1600" spc="-5" b="1">
                <a:latin typeface="Arial"/>
                <a:cs typeface="Arial"/>
              </a:rPr>
              <a:t>,</a:t>
            </a:r>
            <a:r>
              <a:rPr dirty="0" sz="1600" spc="-35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*</a:t>
            </a:r>
            <a:r>
              <a:rPr dirty="0" sz="1600" spc="-5" b="1">
                <a:solidFill>
                  <a:srgbClr val="C1641C"/>
                </a:solidFill>
                <a:latin typeface="Arial"/>
                <a:cs typeface="Arial"/>
              </a:rPr>
              <a:t>p</a:t>
            </a:r>
            <a:r>
              <a:rPr dirty="0" sz="1600" spc="-5" b="1">
                <a:latin typeface="Arial"/>
                <a:cs typeface="Arial"/>
              </a:rPr>
              <a:t>;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600" spc="-5" b="1">
                <a:solidFill>
                  <a:srgbClr val="CA2317"/>
                </a:solidFill>
                <a:latin typeface="Arial"/>
                <a:cs typeface="Arial"/>
              </a:rPr>
              <a:t>/* </a:t>
            </a:r>
            <a:r>
              <a:rPr dirty="0" sz="1600" spc="-10" b="1">
                <a:solidFill>
                  <a:srgbClr val="CA2317"/>
                </a:solidFill>
                <a:latin typeface="Arial"/>
                <a:cs typeface="Arial"/>
              </a:rPr>
              <a:t>Allocate </a:t>
            </a:r>
            <a:r>
              <a:rPr dirty="0" sz="1600" spc="-5" b="1">
                <a:solidFill>
                  <a:srgbClr val="CA2317"/>
                </a:solidFill>
                <a:latin typeface="Arial"/>
                <a:cs typeface="Arial"/>
              </a:rPr>
              <a:t>a block of n ints</a:t>
            </a:r>
            <a:r>
              <a:rPr dirty="0" sz="1600" spc="55" b="1">
                <a:solidFill>
                  <a:srgbClr val="CA2317"/>
                </a:solidFill>
                <a:latin typeface="Arial"/>
                <a:cs typeface="Arial"/>
              </a:rPr>
              <a:t> </a:t>
            </a:r>
            <a:r>
              <a:rPr dirty="0" sz="1600" spc="-5" b="1">
                <a:solidFill>
                  <a:srgbClr val="CA2317"/>
                </a:solidFill>
                <a:latin typeface="Arial"/>
                <a:cs typeface="Arial"/>
              </a:rPr>
              <a:t>*/</a:t>
            </a:r>
            <a:endParaRPr sz="1600">
              <a:latin typeface="Arial"/>
              <a:cs typeface="Arial"/>
            </a:endParaRPr>
          </a:p>
          <a:p>
            <a:pPr marL="241300" marR="655955">
              <a:lnSpc>
                <a:spcPct val="100000"/>
              </a:lnSpc>
            </a:pPr>
            <a:r>
              <a:rPr dirty="0" sz="1600" spc="-5" b="1">
                <a:latin typeface="Arial"/>
                <a:cs typeface="Arial"/>
              </a:rPr>
              <a:t>p = (</a:t>
            </a:r>
            <a:r>
              <a:rPr dirty="0" sz="1600" spc="-5" b="1">
                <a:solidFill>
                  <a:srgbClr val="2C951E"/>
                </a:solidFill>
                <a:latin typeface="Arial"/>
                <a:cs typeface="Arial"/>
              </a:rPr>
              <a:t>int </a:t>
            </a:r>
            <a:r>
              <a:rPr dirty="0" sz="1600" spc="-5" b="1">
                <a:latin typeface="Arial"/>
                <a:cs typeface="Arial"/>
              </a:rPr>
              <a:t>*) malloc(n * </a:t>
            </a:r>
            <a:r>
              <a:rPr dirty="0" sz="1600" spc="-5" b="1">
                <a:solidFill>
                  <a:srgbClr val="C200FF"/>
                </a:solidFill>
                <a:latin typeface="Arial"/>
                <a:cs typeface="Arial"/>
              </a:rPr>
              <a:t>sizeof</a:t>
            </a:r>
            <a:r>
              <a:rPr dirty="0" sz="1600" spc="-5" b="1">
                <a:latin typeface="Arial"/>
                <a:cs typeface="Arial"/>
              </a:rPr>
              <a:t>(</a:t>
            </a:r>
            <a:r>
              <a:rPr dirty="0" sz="1600" spc="-5" b="1">
                <a:solidFill>
                  <a:srgbClr val="2C951E"/>
                </a:solidFill>
                <a:latin typeface="Arial"/>
                <a:cs typeface="Arial"/>
              </a:rPr>
              <a:t>int</a:t>
            </a:r>
            <a:r>
              <a:rPr dirty="0" sz="1600" spc="-5" b="1">
                <a:latin typeface="Arial"/>
                <a:cs typeface="Arial"/>
              </a:rPr>
              <a:t>));  </a:t>
            </a:r>
            <a:r>
              <a:rPr dirty="0" sz="1600" spc="-5" b="1">
                <a:solidFill>
                  <a:srgbClr val="C200FF"/>
                </a:solidFill>
                <a:latin typeface="Arial"/>
                <a:cs typeface="Arial"/>
              </a:rPr>
              <a:t>if </a:t>
            </a:r>
            <a:r>
              <a:rPr dirty="0" sz="1600" spc="-5" b="1">
                <a:latin typeface="Arial"/>
                <a:cs typeface="Arial"/>
              </a:rPr>
              <a:t>(p == </a:t>
            </a:r>
            <a:r>
              <a:rPr dirty="0" sz="1600" spc="-5" b="1">
                <a:solidFill>
                  <a:srgbClr val="2C9290"/>
                </a:solidFill>
                <a:latin typeface="Arial"/>
                <a:cs typeface="Arial"/>
              </a:rPr>
              <a:t>NULL</a:t>
            </a:r>
            <a:r>
              <a:rPr dirty="0" sz="1600" spc="-5" b="1">
                <a:latin typeface="Arial"/>
                <a:cs typeface="Arial"/>
              </a:rPr>
              <a:t>)</a:t>
            </a:r>
            <a:r>
              <a:rPr dirty="0" sz="1600" spc="-10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{</a:t>
            </a:r>
            <a:endParaRPr sz="1600">
              <a:latin typeface="Arial"/>
              <a:cs typeface="Arial"/>
            </a:endParaRPr>
          </a:p>
          <a:p>
            <a:pPr marL="469900" marR="1849120">
              <a:lnSpc>
                <a:spcPct val="100000"/>
              </a:lnSpc>
            </a:pPr>
            <a:r>
              <a:rPr dirty="0" sz="1600" spc="-5" b="1">
                <a:latin typeface="Arial"/>
                <a:cs typeface="Arial"/>
              </a:rPr>
              <a:t>perror</a:t>
            </a:r>
            <a:r>
              <a:rPr dirty="0" sz="1600" spc="-10" b="1">
                <a:latin typeface="Arial"/>
                <a:cs typeface="Arial"/>
              </a:rPr>
              <a:t>(</a:t>
            </a:r>
            <a:r>
              <a:rPr dirty="0" sz="1600" spc="-5" b="1">
                <a:solidFill>
                  <a:srgbClr val="9D1F6E"/>
                </a:solidFill>
                <a:latin typeface="Arial"/>
                <a:cs typeface="Arial"/>
              </a:rPr>
              <a:t>"mall</a:t>
            </a:r>
            <a:r>
              <a:rPr dirty="0" sz="1600" spc="-10" b="1">
                <a:solidFill>
                  <a:srgbClr val="9D1F6E"/>
                </a:solidFill>
                <a:latin typeface="Arial"/>
                <a:cs typeface="Arial"/>
              </a:rPr>
              <a:t>o</a:t>
            </a:r>
            <a:r>
              <a:rPr dirty="0" sz="1600" spc="-5" b="1">
                <a:solidFill>
                  <a:srgbClr val="9D1F6E"/>
                </a:solidFill>
                <a:latin typeface="Arial"/>
                <a:cs typeface="Arial"/>
              </a:rPr>
              <a:t>c</a:t>
            </a:r>
            <a:r>
              <a:rPr dirty="0" sz="1600" spc="-10" b="1">
                <a:solidFill>
                  <a:srgbClr val="9D1F6E"/>
                </a:solidFill>
                <a:latin typeface="Arial"/>
                <a:cs typeface="Arial"/>
              </a:rPr>
              <a:t>"</a:t>
            </a:r>
            <a:r>
              <a:rPr dirty="0" sz="1600" b="1">
                <a:latin typeface="Arial"/>
                <a:cs typeface="Arial"/>
              </a:rPr>
              <a:t>);  </a:t>
            </a:r>
            <a:r>
              <a:rPr dirty="0" sz="1600" spc="-5" b="1">
                <a:latin typeface="Arial"/>
                <a:cs typeface="Arial"/>
              </a:rPr>
              <a:t>exit(0);</a:t>
            </a:r>
            <a:endParaRPr sz="16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dirty="0" sz="1600" spc="-5" b="1">
                <a:latin typeface="Arial"/>
                <a:cs typeface="Arial"/>
              </a:rPr>
              <a:t>}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241300" marR="995680">
              <a:lnSpc>
                <a:spcPct val="100000"/>
              </a:lnSpc>
            </a:pPr>
            <a:r>
              <a:rPr dirty="0" sz="1600" spc="-5" b="1">
                <a:solidFill>
                  <a:srgbClr val="CA2317"/>
                </a:solidFill>
                <a:latin typeface="Arial"/>
                <a:cs typeface="Arial"/>
              </a:rPr>
              <a:t>/* Initialize allocated block */  </a:t>
            </a:r>
            <a:r>
              <a:rPr dirty="0" sz="1600" spc="-10" b="1">
                <a:solidFill>
                  <a:srgbClr val="C200FF"/>
                </a:solidFill>
                <a:latin typeface="Arial"/>
                <a:cs typeface="Arial"/>
              </a:rPr>
              <a:t>for </a:t>
            </a:r>
            <a:r>
              <a:rPr dirty="0" sz="1600" spc="-5" b="1">
                <a:latin typeface="Arial"/>
                <a:cs typeface="Arial"/>
              </a:rPr>
              <a:t>(i=0; i&lt;n;</a:t>
            </a:r>
            <a:r>
              <a:rPr dirty="0" sz="1600" spc="25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i++)</a:t>
            </a:r>
            <a:endParaRPr sz="1600">
              <a:latin typeface="Arial"/>
              <a:cs typeface="Arial"/>
            </a:endParaRPr>
          </a:p>
          <a:p>
            <a:pPr marL="926465">
              <a:lnSpc>
                <a:spcPct val="100000"/>
              </a:lnSpc>
            </a:pPr>
            <a:r>
              <a:rPr dirty="0" sz="1600" spc="-5" b="1">
                <a:latin typeface="Arial"/>
                <a:cs typeface="Arial"/>
              </a:rPr>
              <a:t>p[i] =</a:t>
            </a:r>
            <a:r>
              <a:rPr dirty="0" sz="1600" spc="-60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i;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00">
              <a:latin typeface="Times New Roman"/>
              <a:cs typeface="Times New Roman"/>
            </a:endParaRPr>
          </a:p>
          <a:p>
            <a:pPr marL="241300" marR="5080">
              <a:lnSpc>
                <a:spcPct val="100000"/>
              </a:lnSpc>
            </a:pPr>
            <a:r>
              <a:rPr dirty="0" sz="1600" spc="-5" b="1">
                <a:solidFill>
                  <a:srgbClr val="CA2317"/>
                </a:solidFill>
                <a:latin typeface="Arial"/>
                <a:cs typeface="Arial"/>
              </a:rPr>
              <a:t>/* Return allocated block to </a:t>
            </a:r>
            <a:r>
              <a:rPr dirty="0" sz="1600" spc="-10" b="1">
                <a:solidFill>
                  <a:srgbClr val="CA2317"/>
                </a:solidFill>
                <a:latin typeface="Arial"/>
                <a:cs typeface="Arial"/>
              </a:rPr>
              <a:t>the </a:t>
            </a:r>
            <a:r>
              <a:rPr dirty="0" sz="1600" spc="-5" b="1">
                <a:solidFill>
                  <a:srgbClr val="CA2317"/>
                </a:solidFill>
                <a:latin typeface="Arial"/>
                <a:cs typeface="Arial"/>
              </a:rPr>
              <a:t>heap */  </a:t>
            </a:r>
            <a:r>
              <a:rPr dirty="0" sz="1600" spc="-5" b="1">
                <a:latin typeface="Arial"/>
                <a:cs typeface="Arial"/>
              </a:rPr>
              <a:t>free(p);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600" spc="-5" b="1">
                <a:latin typeface="Arial"/>
                <a:cs typeface="Arial"/>
              </a:rPr>
              <a:t>}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6341" y="430148"/>
            <a:ext cx="405765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Explicit List</a:t>
            </a:r>
            <a:r>
              <a:rPr dirty="0" spc="-100"/>
              <a:t> </a:t>
            </a:r>
            <a:r>
              <a:rPr dirty="0"/>
              <a:t>Summary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14019" y="1171894"/>
            <a:ext cx="8137525" cy="4454525"/>
          </a:xfrm>
          <a:prstGeom prst="rect">
            <a:avLst/>
          </a:prstGeom>
        </p:spPr>
        <p:txBody>
          <a:bodyPr wrap="square" lIns="0" tIns="5651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45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>
                <a:latin typeface="Calibri"/>
                <a:cs typeface="Calibri"/>
              </a:rPr>
              <a:t>Comparison </a:t>
            </a:r>
            <a:r>
              <a:rPr dirty="0" sz="2400" b="1">
                <a:latin typeface="Calibri"/>
                <a:cs typeface="Calibri"/>
              </a:rPr>
              <a:t>to </a:t>
            </a:r>
            <a:r>
              <a:rPr dirty="0" sz="2400" spc="-10" b="1">
                <a:latin typeface="Calibri"/>
                <a:cs typeface="Calibri"/>
              </a:rPr>
              <a:t>implicit</a:t>
            </a:r>
            <a:r>
              <a:rPr dirty="0" sz="2400" spc="-4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list: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509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Allocate </a:t>
            </a:r>
            <a:r>
              <a:rPr dirty="0" sz="2000">
                <a:latin typeface="Calibri"/>
                <a:cs typeface="Calibri"/>
              </a:rPr>
              <a:t>is </a:t>
            </a:r>
            <a:r>
              <a:rPr dirty="0" sz="2000" spc="-5">
                <a:latin typeface="Calibri"/>
                <a:cs typeface="Calibri"/>
              </a:rPr>
              <a:t>linear time </a:t>
            </a:r>
            <a:r>
              <a:rPr dirty="0" sz="2000">
                <a:latin typeface="Calibri"/>
                <a:cs typeface="Calibri"/>
              </a:rPr>
              <a:t>in number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 spc="-5" b="1" i="1">
                <a:solidFill>
                  <a:srgbClr val="C00000"/>
                </a:solidFill>
                <a:latin typeface="Calibri"/>
                <a:cs typeface="Calibri"/>
              </a:rPr>
              <a:t>free </a:t>
            </a:r>
            <a:r>
              <a:rPr dirty="0" sz="2000" spc="-5">
                <a:latin typeface="Calibri"/>
                <a:cs typeface="Calibri"/>
              </a:rPr>
              <a:t>blocks </a:t>
            </a:r>
            <a:r>
              <a:rPr dirty="0" sz="2000">
                <a:latin typeface="Calibri"/>
                <a:cs typeface="Calibri"/>
              </a:rPr>
              <a:t>instead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 b="1" i="1">
                <a:solidFill>
                  <a:srgbClr val="C00000"/>
                </a:solidFill>
                <a:latin typeface="Calibri"/>
                <a:cs typeface="Calibri"/>
              </a:rPr>
              <a:t>all</a:t>
            </a:r>
            <a:r>
              <a:rPr dirty="0" sz="2000" spc="60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blocks</a:t>
            </a:r>
            <a:endParaRPr sz="20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540"/>
              </a:spcBef>
              <a:buSzPct val="80000"/>
              <a:buFont typeface="Wingdings"/>
              <a:buChar char=""/>
              <a:tabLst>
                <a:tab pos="1155065" algn="l"/>
                <a:tab pos="1155700" algn="l"/>
              </a:tabLst>
            </a:pPr>
            <a:r>
              <a:rPr dirty="0" sz="2000" spc="-5" b="1" i="1">
                <a:solidFill>
                  <a:srgbClr val="C00000"/>
                </a:solidFill>
                <a:latin typeface="Calibri"/>
                <a:cs typeface="Calibri"/>
              </a:rPr>
              <a:t>Much faster </a:t>
            </a:r>
            <a:r>
              <a:rPr dirty="0" sz="2000">
                <a:latin typeface="Calibri"/>
                <a:cs typeface="Calibri"/>
              </a:rPr>
              <a:t>when </a:t>
            </a:r>
            <a:r>
              <a:rPr dirty="0" sz="2000" spc="-5">
                <a:latin typeface="Calibri"/>
                <a:cs typeface="Calibri"/>
              </a:rPr>
              <a:t>most of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5">
                <a:latin typeface="Calibri"/>
                <a:cs typeface="Calibri"/>
              </a:rPr>
              <a:t>memory </a:t>
            </a:r>
            <a:r>
              <a:rPr dirty="0" sz="2000">
                <a:latin typeface="Calibri"/>
                <a:cs typeface="Calibri"/>
              </a:rPr>
              <a:t>is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full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58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Slightly more </a:t>
            </a:r>
            <a:r>
              <a:rPr dirty="0" sz="2000">
                <a:latin typeface="Calibri"/>
                <a:cs typeface="Calibri"/>
              </a:rPr>
              <a:t>complicated </a:t>
            </a:r>
            <a:r>
              <a:rPr dirty="0" sz="2000" spc="-5">
                <a:latin typeface="Calibri"/>
                <a:cs typeface="Calibri"/>
              </a:rPr>
              <a:t>allocate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5">
                <a:latin typeface="Calibri"/>
                <a:cs typeface="Calibri"/>
              </a:rPr>
              <a:t>free since </a:t>
            </a:r>
            <a:r>
              <a:rPr dirty="0" sz="2000">
                <a:latin typeface="Calibri"/>
                <a:cs typeface="Calibri"/>
              </a:rPr>
              <a:t>needs to </a:t>
            </a:r>
            <a:r>
              <a:rPr dirty="0" sz="2000" spc="-5">
                <a:latin typeface="Calibri"/>
                <a:cs typeface="Calibri"/>
              </a:rPr>
              <a:t>splice</a:t>
            </a:r>
            <a:r>
              <a:rPr dirty="0" sz="2000" spc="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blocks</a:t>
            </a:r>
            <a:endParaRPr sz="2000">
              <a:latin typeface="Calibri"/>
              <a:cs typeface="Calibri"/>
            </a:endParaRPr>
          </a:p>
          <a:p>
            <a:pPr marL="756285">
              <a:lnSpc>
                <a:spcPct val="100000"/>
              </a:lnSpc>
            </a:pPr>
            <a:r>
              <a:rPr dirty="0" sz="2000">
                <a:latin typeface="Calibri"/>
                <a:cs typeface="Calibri"/>
              </a:rPr>
              <a:t>in </a:t>
            </a:r>
            <a:r>
              <a:rPr dirty="0" sz="2000" spc="-5">
                <a:latin typeface="Calibri"/>
                <a:cs typeface="Calibri"/>
              </a:rPr>
              <a:t>and out </a:t>
            </a:r>
            <a:r>
              <a:rPr dirty="0" sz="2000">
                <a:latin typeface="Calibri"/>
                <a:cs typeface="Calibri"/>
              </a:rPr>
              <a:t>of the</a:t>
            </a:r>
            <a:r>
              <a:rPr dirty="0" sz="2000" spc="-8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list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484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Some extra space for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5">
                <a:latin typeface="Calibri"/>
                <a:cs typeface="Calibri"/>
              </a:rPr>
              <a:t>links (2 extra  words needed for </a:t>
            </a:r>
            <a:r>
              <a:rPr dirty="0" sz="2000">
                <a:latin typeface="Calibri"/>
                <a:cs typeface="Calibri"/>
              </a:rPr>
              <a:t>each</a:t>
            </a:r>
            <a:r>
              <a:rPr dirty="0" sz="2000" spc="10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block)</a:t>
            </a:r>
            <a:endParaRPr sz="20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480"/>
              </a:spcBef>
              <a:buSzPct val="80000"/>
              <a:buFont typeface="Wingdings"/>
              <a:buChar char=""/>
              <a:tabLst>
                <a:tab pos="1155065" algn="l"/>
                <a:tab pos="1155700" algn="l"/>
              </a:tabLst>
            </a:pPr>
            <a:r>
              <a:rPr dirty="0" sz="2000" spc="-5">
                <a:latin typeface="Calibri"/>
                <a:cs typeface="Calibri"/>
              </a:rPr>
              <a:t>Does </a:t>
            </a:r>
            <a:r>
              <a:rPr dirty="0" sz="2000">
                <a:latin typeface="Calibri"/>
                <a:cs typeface="Calibri"/>
              </a:rPr>
              <a:t>this increase internal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fragmentation?</a:t>
            </a:r>
            <a:endParaRPr sz="2000">
              <a:latin typeface="Calibri"/>
              <a:cs typeface="Calibri"/>
            </a:endParaRPr>
          </a:p>
          <a:p>
            <a:pPr lvl="2">
              <a:lnSpc>
                <a:spcPct val="100000"/>
              </a:lnSpc>
              <a:buChar char=""/>
            </a:pPr>
            <a:endParaRPr sz="2000">
              <a:latin typeface="Times New Roman"/>
              <a:cs typeface="Times New Roman"/>
            </a:endParaRPr>
          </a:p>
          <a:p>
            <a:pPr marL="355600" marR="912494" indent="-342900">
              <a:lnSpc>
                <a:spcPts val="2740"/>
              </a:lnSpc>
              <a:spcBef>
                <a:spcPts val="1625"/>
              </a:spcBef>
              <a:buClr>
                <a:srgbClr val="990000"/>
              </a:buClr>
              <a:buSzPct val="60416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>
                <a:latin typeface="Calibri"/>
                <a:cs typeface="Calibri"/>
              </a:rPr>
              <a:t>Most common </a:t>
            </a:r>
            <a:r>
              <a:rPr dirty="0" sz="2400" b="1">
                <a:latin typeface="Calibri"/>
                <a:cs typeface="Calibri"/>
              </a:rPr>
              <a:t>use of </a:t>
            </a:r>
            <a:r>
              <a:rPr dirty="0" sz="2400" spc="-5" b="1">
                <a:latin typeface="Calibri"/>
                <a:cs typeface="Calibri"/>
              </a:rPr>
              <a:t>linked lists </a:t>
            </a:r>
            <a:r>
              <a:rPr dirty="0" sz="2400" b="1">
                <a:latin typeface="Calibri"/>
                <a:cs typeface="Calibri"/>
              </a:rPr>
              <a:t>is in </a:t>
            </a:r>
            <a:r>
              <a:rPr dirty="0" sz="2400" spc="-5" b="1">
                <a:latin typeface="Calibri"/>
                <a:cs typeface="Calibri"/>
              </a:rPr>
              <a:t>conjunction with  segregated free</a:t>
            </a:r>
            <a:r>
              <a:rPr dirty="0" sz="2400" spc="-4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lists</a:t>
            </a:r>
            <a:endParaRPr sz="2400">
              <a:latin typeface="Calibri"/>
              <a:cs typeface="Calibri"/>
            </a:endParaRPr>
          </a:p>
          <a:p>
            <a:pPr lvl="1" marL="756285" marR="755015" indent="-286385">
              <a:lnSpc>
                <a:spcPct val="100000"/>
              </a:lnSpc>
              <a:spcBef>
                <a:spcPts val="434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Keep multiple </a:t>
            </a:r>
            <a:r>
              <a:rPr dirty="0" sz="2000" spc="-5">
                <a:latin typeface="Calibri"/>
                <a:cs typeface="Calibri"/>
              </a:rPr>
              <a:t>linked lists of different size </a:t>
            </a:r>
            <a:r>
              <a:rPr dirty="0" sz="2000">
                <a:latin typeface="Calibri"/>
                <a:cs typeface="Calibri"/>
              </a:rPr>
              <a:t>classes, </a:t>
            </a:r>
            <a:r>
              <a:rPr dirty="0" sz="2000" spc="-5">
                <a:latin typeface="Calibri"/>
                <a:cs typeface="Calibri"/>
              </a:rPr>
              <a:t>or possibly for  different </a:t>
            </a:r>
            <a:r>
              <a:rPr dirty="0" sz="2000">
                <a:latin typeface="Calibri"/>
                <a:cs typeface="Calibri"/>
              </a:rPr>
              <a:t>types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objects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5965" y="500887"/>
            <a:ext cx="54305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Keeping </a:t>
            </a:r>
            <a:r>
              <a:rPr dirty="0" spc="-5"/>
              <a:t>Track </a:t>
            </a:r>
            <a:r>
              <a:rPr dirty="0"/>
              <a:t>of Free</a:t>
            </a:r>
            <a:r>
              <a:rPr dirty="0" spc="-70"/>
              <a:t> </a:t>
            </a:r>
            <a:r>
              <a:rPr dirty="0"/>
              <a:t>Blocks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75589" y="1267713"/>
            <a:ext cx="685101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Method 1: </a:t>
            </a: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Implicit </a:t>
            </a:r>
            <a:r>
              <a:rPr dirty="0" sz="2400" b="1" i="1">
                <a:solidFill>
                  <a:srgbClr val="C00000"/>
                </a:solidFill>
                <a:latin typeface="Calibri"/>
                <a:cs typeface="Calibri"/>
              </a:rPr>
              <a:t>list </a:t>
            </a:r>
            <a:r>
              <a:rPr dirty="0" sz="2400" spc="-5" b="1">
                <a:latin typeface="Calibri"/>
                <a:cs typeface="Calibri"/>
              </a:rPr>
              <a:t>using length—links </a:t>
            </a:r>
            <a:r>
              <a:rPr dirty="0" sz="2400" b="1">
                <a:latin typeface="Calibri"/>
                <a:cs typeface="Calibri"/>
              </a:rPr>
              <a:t>all</a:t>
            </a:r>
            <a:r>
              <a:rPr dirty="0" sz="2400" spc="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blocks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5589" y="3023438"/>
            <a:ext cx="784796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Method </a:t>
            </a:r>
            <a:r>
              <a:rPr dirty="0" sz="2400" spc="-10" b="1">
                <a:latin typeface="Calibri"/>
                <a:cs typeface="Calibri"/>
              </a:rPr>
              <a:t>2: </a:t>
            </a: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Explicit </a:t>
            </a:r>
            <a:r>
              <a:rPr dirty="0" sz="2400" b="1" i="1">
                <a:solidFill>
                  <a:srgbClr val="C00000"/>
                </a:solidFill>
                <a:latin typeface="Calibri"/>
                <a:cs typeface="Calibri"/>
              </a:rPr>
              <a:t>list </a:t>
            </a:r>
            <a:r>
              <a:rPr dirty="0" sz="2400" b="1">
                <a:latin typeface="Calibri"/>
                <a:cs typeface="Calibri"/>
              </a:rPr>
              <a:t>among </a:t>
            </a:r>
            <a:r>
              <a:rPr dirty="0" sz="2400" spc="-5" b="1">
                <a:latin typeface="Calibri"/>
                <a:cs typeface="Calibri"/>
              </a:rPr>
              <a:t>the free blocks using</a:t>
            </a:r>
            <a:r>
              <a:rPr dirty="0" sz="2400" spc="3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pointers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6240" y="4535423"/>
            <a:ext cx="8061959" cy="1066800"/>
          </a:xfrm>
          <a:prstGeom prst="rect">
            <a:avLst/>
          </a:prstGeom>
          <a:solidFill>
            <a:srgbClr val="E6E6E6"/>
          </a:solidFill>
        </p:spPr>
        <p:txBody>
          <a:bodyPr wrap="square" lIns="0" tIns="75565" rIns="0" bIns="0" rtlCol="0" vert="horz">
            <a:spAutoFit/>
          </a:bodyPr>
          <a:lstStyle/>
          <a:p>
            <a:pPr marL="434975" indent="-343535">
              <a:lnSpc>
                <a:spcPct val="100000"/>
              </a:lnSpc>
              <a:spcBef>
                <a:spcPts val="595"/>
              </a:spcBef>
              <a:buClr>
                <a:srgbClr val="990000"/>
              </a:buClr>
              <a:buSzPct val="60416"/>
              <a:buFont typeface="Wingdings 2"/>
              <a:buChar char=""/>
              <a:tabLst>
                <a:tab pos="434975" algn="l"/>
                <a:tab pos="435609" algn="l"/>
              </a:tabLst>
            </a:pPr>
            <a:r>
              <a:rPr dirty="0" sz="2400" spc="-5" b="1">
                <a:latin typeface="Calibri"/>
                <a:cs typeface="Calibri"/>
              </a:rPr>
              <a:t>Method </a:t>
            </a:r>
            <a:r>
              <a:rPr dirty="0" sz="2400" spc="-10" b="1">
                <a:latin typeface="Calibri"/>
                <a:cs typeface="Calibri"/>
              </a:rPr>
              <a:t>3: </a:t>
            </a: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Segregated </a:t>
            </a:r>
            <a:r>
              <a:rPr dirty="0" sz="2400" spc="-10" b="1" i="1">
                <a:solidFill>
                  <a:srgbClr val="C00000"/>
                </a:solidFill>
                <a:latin typeface="Calibri"/>
                <a:cs typeface="Calibri"/>
              </a:rPr>
              <a:t>free</a:t>
            </a:r>
            <a:r>
              <a:rPr dirty="0" sz="2400" spc="-5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 b="1" i="1">
                <a:solidFill>
                  <a:srgbClr val="C00000"/>
                </a:solidFill>
                <a:latin typeface="Calibri"/>
                <a:cs typeface="Calibri"/>
              </a:rPr>
              <a:t>list</a:t>
            </a:r>
            <a:endParaRPr sz="2400">
              <a:latin typeface="Calibri"/>
              <a:cs typeface="Calibri"/>
            </a:endParaRPr>
          </a:p>
          <a:p>
            <a:pPr lvl="1" marL="835660" indent="-286385">
              <a:lnSpc>
                <a:spcPct val="100000"/>
              </a:lnSpc>
              <a:spcBef>
                <a:spcPts val="18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835660" algn="l"/>
                <a:tab pos="836294" algn="l"/>
              </a:tabLst>
            </a:pPr>
            <a:r>
              <a:rPr dirty="0" sz="2000" spc="-5">
                <a:latin typeface="Calibri"/>
                <a:cs typeface="Calibri"/>
              </a:rPr>
              <a:t>Different free lists for different size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classes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5589" y="5633415"/>
            <a:ext cx="8075930" cy="9880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Method 4: </a:t>
            </a: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Blocks </a:t>
            </a:r>
            <a:r>
              <a:rPr dirty="0" sz="2400" spc="-10" b="1" i="1">
                <a:solidFill>
                  <a:srgbClr val="C00000"/>
                </a:solidFill>
                <a:latin typeface="Calibri"/>
                <a:cs typeface="Calibri"/>
              </a:rPr>
              <a:t>sorted </a:t>
            </a:r>
            <a:r>
              <a:rPr dirty="0" sz="2400" b="1" i="1">
                <a:solidFill>
                  <a:srgbClr val="C00000"/>
                </a:solidFill>
                <a:latin typeface="Calibri"/>
                <a:cs typeface="Calibri"/>
              </a:rPr>
              <a:t>by</a:t>
            </a:r>
            <a:r>
              <a:rPr dirty="0" sz="2400" spc="-15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size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ts val="2255"/>
              </a:lnSpc>
              <a:spcBef>
                <a:spcPts val="18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Can use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5">
                <a:latin typeface="Calibri"/>
                <a:cs typeface="Calibri"/>
              </a:rPr>
              <a:t>balanced </a:t>
            </a:r>
            <a:r>
              <a:rPr dirty="0" sz="2000">
                <a:latin typeface="Calibri"/>
                <a:cs typeface="Calibri"/>
              </a:rPr>
              <a:t>tree (e.g. Red-Black tree) with </a:t>
            </a:r>
            <a:r>
              <a:rPr dirty="0" sz="2000" spc="-5">
                <a:latin typeface="Calibri"/>
                <a:cs typeface="Calibri"/>
              </a:rPr>
              <a:t>pointers within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each</a:t>
            </a:r>
            <a:endParaRPr sz="2000">
              <a:latin typeface="Calibri"/>
              <a:cs typeface="Calibri"/>
            </a:endParaRPr>
          </a:p>
          <a:p>
            <a:pPr marL="756285">
              <a:lnSpc>
                <a:spcPts val="2255"/>
              </a:lnSpc>
            </a:pPr>
            <a:r>
              <a:rPr dirty="0" sz="2000" spc="-5">
                <a:latin typeface="Calibri"/>
                <a:cs typeface="Calibri"/>
              </a:rPr>
              <a:t>free block, </a:t>
            </a:r>
            <a:r>
              <a:rPr dirty="0" sz="2000">
                <a:latin typeface="Calibri"/>
                <a:cs typeface="Calibri"/>
              </a:rPr>
              <a:t>and the length </a:t>
            </a:r>
            <a:r>
              <a:rPr dirty="0" sz="2000" spc="-5">
                <a:latin typeface="Calibri"/>
                <a:cs typeface="Calibri"/>
              </a:rPr>
              <a:t>used as </a:t>
            </a:r>
            <a:r>
              <a:rPr dirty="0" sz="2000">
                <a:latin typeface="Calibri"/>
                <a:cs typeface="Calibri"/>
              </a:rPr>
              <a:t>a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key</a:t>
            </a:r>
            <a:endParaRPr sz="2000">
              <a:latin typeface="Calibri"/>
              <a:cs typeface="Calibri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598675" y="2208276"/>
          <a:ext cx="5186680" cy="307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92100"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600" b="1">
                          <a:latin typeface="Courier New"/>
                          <a:cs typeface="Courier New"/>
                        </a:rPr>
                        <a:t>5</a:t>
                      </a:r>
                      <a:endParaRPr sz="1600">
                        <a:latin typeface="Courier New"/>
                        <a:cs typeface="Courier New"/>
                      </a:endParaRPr>
                    </a:p>
                  </a:txBody>
                  <a:tcPr marL="0" marR="0" marB="0" marT="127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dirty="0" sz="1600" b="1">
                          <a:latin typeface="Calibri"/>
                          <a:cs typeface="Calibri"/>
                        </a:rPr>
                        <a:t>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4604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1748663" y="1961388"/>
            <a:ext cx="1529080" cy="254000"/>
          </a:xfrm>
          <a:custGeom>
            <a:avLst/>
            <a:gdLst/>
            <a:ahLst/>
            <a:cxnLst/>
            <a:rect l="l" t="t" r="r" b="b"/>
            <a:pathLst>
              <a:path w="1529079" h="254000">
                <a:moveTo>
                  <a:pt x="842772" y="0"/>
                </a:moveTo>
                <a:lnTo>
                  <a:pt x="794004" y="1397"/>
                </a:lnTo>
                <a:lnTo>
                  <a:pt x="744474" y="5207"/>
                </a:lnTo>
                <a:lnTo>
                  <a:pt x="694182" y="11557"/>
                </a:lnTo>
                <a:lnTo>
                  <a:pt x="643382" y="19938"/>
                </a:lnTo>
                <a:lnTo>
                  <a:pt x="591819" y="30352"/>
                </a:lnTo>
                <a:lnTo>
                  <a:pt x="539876" y="42672"/>
                </a:lnTo>
                <a:lnTo>
                  <a:pt x="487299" y="56641"/>
                </a:lnTo>
                <a:lnTo>
                  <a:pt x="434213" y="72009"/>
                </a:lnTo>
                <a:lnTo>
                  <a:pt x="380873" y="88773"/>
                </a:lnTo>
                <a:lnTo>
                  <a:pt x="327025" y="106807"/>
                </a:lnTo>
                <a:lnTo>
                  <a:pt x="272923" y="125729"/>
                </a:lnTo>
                <a:lnTo>
                  <a:pt x="164211" y="165862"/>
                </a:lnTo>
                <a:lnTo>
                  <a:pt x="0" y="229488"/>
                </a:lnTo>
                <a:lnTo>
                  <a:pt x="9398" y="253619"/>
                </a:lnTo>
                <a:lnTo>
                  <a:pt x="173481" y="190119"/>
                </a:lnTo>
                <a:lnTo>
                  <a:pt x="227711" y="169799"/>
                </a:lnTo>
                <a:lnTo>
                  <a:pt x="281813" y="150113"/>
                </a:lnTo>
                <a:lnTo>
                  <a:pt x="335661" y="131190"/>
                </a:lnTo>
                <a:lnTo>
                  <a:pt x="389000" y="113284"/>
                </a:lnTo>
                <a:lnTo>
                  <a:pt x="441960" y="96774"/>
                </a:lnTo>
                <a:lnTo>
                  <a:pt x="494411" y="81534"/>
                </a:lnTo>
                <a:lnTo>
                  <a:pt x="546481" y="67690"/>
                </a:lnTo>
                <a:lnTo>
                  <a:pt x="597788" y="55625"/>
                </a:lnTo>
                <a:lnTo>
                  <a:pt x="648462" y="45212"/>
                </a:lnTo>
                <a:lnTo>
                  <a:pt x="698373" y="37084"/>
                </a:lnTo>
                <a:lnTo>
                  <a:pt x="747394" y="30987"/>
                </a:lnTo>
                <a:lnTo>
                  <a:pt x="795782" y="27177"/>
                </a:lnTo>
                <a:lnTo>
                  <a:pt x="843026" y="25908"/>
                </a:lnTo>
                <a:lnTo>
                  <a:pt x="1055134" y="25908"/>
                </a:lnTo>
                <a:lnTo>
                  <a:pt x="1029207" y="19812"/>
                </a:lnTo>
                <a:lnTo>
                  <a:pt x="983995" y="11429"/>
                </a:lnTo>
                <a:lnTo>
                  <a:pt x="937641" y="5207"/>
                </a:lnTo>
                <a:lnTo>
                  <a:pt x="890651" y="1397"/>
                </a:lnTo>
                <a:lnTo>
                  <a:pt x="866775" y="253"/>
                </a:lnTo>
                <a:lnTo>
                  <a:pt x="842772" y="0"/>
                </a:lnTo>
                <a:close/>
              </a:path>
              <a:path w="1529079" h="254000">
                <a:moveTo>
                  <a:pt x="1453883" y="216855"/>
                </a:moveTo>
                <a:lnTo>
                  <a:pt x="1441831" y="239775"/>
                </a:lnTo>
                <a:lnTo>
                  <a:pt x="1528699" y="241553"/>
                </a:lnTo>
                <a:lnTo>
                  <a:pt x="1515301" y="222885"/>
                </a:lnTo>
                <a:lnTo>
                  <a:pt x="1465326" y="222885"/>
                </a:lnTo>
                <a:lnTo>
                  <a:pt x="1453883" y="216855"/>
                </a:lnTo>
                <a:close/>
              </a:path>
              <a:path w="1529079" h="254000">
                <a:moveTo>
                  <a:pt x="1465964" y="193880"/>
                </a:moveTo>
                <a:lnTo>
                  <a:pt x="1453883" y="216855"/>
                </a:lnTo>
                <a:lnTo>
                  <a:pt x="1465326" y="222885"/>
                </a:lnTo>
                <a:lnTo>
                  <a:pt x="1477391" y="199898"/>
                </a:lnTo>
                <a:lnTo>
                  <a:pt x="1465964" y="193880"/>
                </a:lnTo>
                <a:close/>
              </a:path>
              <a:path w="1529079" h="254000">
                <a:moveTo>
                  <a:pt x="1478026" y="170941"/>
                </a:moveTo>
                <a:lnTo>
                  <a:pt x="1465964" y="193880"/>
                </a:lnTo>
                <a:lnTo>
                  <a:pt x="1477391" y="199898"/>
                </a:lnTo>
                <a:lnTo>
                  <a:pt x="1465326" y="222885"/>
                </a:lnTo>
                <a:lnTo>
                  <a:pt x="1515301" y="222885"/>
                </a:lnTo>
                <a:lnTo>
                  <a:pt x="1478026" y="170941"/>
                </a:lnTo>
                <a:close/>
              </a:path>
              <a:path w="1529079" h="254000">
                <a:moveTo>
                  <a:pt x="1055134" y="25908"/>
                </a:moveTo>
                <a:lnTo>
                  <a:pt x="843026" y="25908"/>
                </a:lnTo>
                <a:lnTo>
                  <a:pt x="866520" y="26162"/>
                </a:lnTo>
                <a:lnTo>
                  <a:pt x="889507" y="27177"/>
                </a:lnTo>
                <a:lnTo>
                  <a:pt x="935228" y="30987"/>
                </a:lnTo>
                <a:lnTo>
                  <a:pt x="980186" y="37084"/>
                </a:lnTo>
                <a:lnTo>
                  <a:pt x="1024509" y="45338"/>
                </a:lnTo>
                <a:lnTo>
                  <a:pt x="1068070" y="55625"/>
                </a:lnTo>
                <a:lnTo>
                  <a:pt x="1111123" y="67563"/>
                </a:lnTo>
                <a:lnTo>
                  <a:pt x="1153668" y="81407"/>
                </a:lnTo>
                <a:lnTo>
                  <a:pt x="1195705" y="96520"/>
                </a:lnTo>
                <a:lnTo>
                  <a:pt x="1237361" y="113157"/>
                </a:lnTo>
                <a:lnTo>
                  <a:pt x="1278636" y="130810"/>
                </a:lnTo>
                <a:lnTo>
                  <a:pt x="1319784" y="149733"/>
                </a:lnTo>
                <a:lnTo>
                  <a:pt x="1360551" y="169290"/>
                </a:lnTo>
                <a:lnTo>
                  <a:pt x="1401191" y="189611"/>
                </a:lnTo>
                <a:lnTo>
                  <a:pt x="1441704" y="210438"/>
                </a:lnTo>
                <a:lnTo>
                  <a:pt x="1453883" y="216855"/>
                </a:lnTo>
                <a:lnTo>
                  <a:pt x="1465964" y="193880"/>
                </a:lnTo>
                <a:lnTo>
                  <a:pt x="1371854" y="145923"/>
                </a:lnTo>
                <a:lnTo>
                  <a:pt x="1330579" y="126111"/>
                </a:lnTo>
                <a:lnTo>
                  <a:pt x="1288923" y="107061"/>
                </a:lnTo>
                <a:lnTo>
                  <a:pt x="1247013" y="89026"/>
                </a:lnTo>
                <a:lnTo>
                  <a:pt x="1204468" y="72262"/>
                </a:lnTo>
                <a:lnTo>
                  <a:pt x="1161542" y="56769"/>
                </a:lnTo>
                <a:lnTo>
                  <a:pt x="1118108" y="42672"/>
                </a:lnTo>
                <a:lnTo>
                  <a:pt x="1074039" y="30352"/>
                </a:lnTo>
                <a:lnTo>
                  <a:pt x="1055134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271011" y="1961388"/>
            <a:ext cx="1225550" cy="253365"/>
          </a:xfrm>
          <a:custGeom>
            <a:avLst/>
            <a:gdLst/>
            <a:ahLst/>
            <a:cxnLst/>
            <a:rect l="l" t="t" r="r" b="b"/>
            <a:pathLst>
              <a:path w="1225550" h="253364">
                <a:moveTo>
                  <a:pt x="615696" y="0"/>
                </a:moveTo>
                <a:lnTo>
                  <a:pt x="576707" y="1397"/>
                </a:lnTo>
                <a:lnTo>
                  <a:pt x="537845" y="5334"/>
                </a:lnTo>
                <a:lnTo>
                  <a:pt x="498855" y="11684"/>
                </a:lnTo>
                <a:lnTo>
                  <a:pt x="460121" y="20065"/>
                </a:lnTo>
                <a:lnTo>
                  <a:pt x="421513" y="30607"/>
                </a:lnTo>
                <a:lnTo>
                  <a:pt x="382904" y="42925"/>
                </a:lnTo>
                <a:lnTo>
                  <a:pt x="344424" y="57023"/>
                </a:lnTo>
                <a:lnTo>
                  <a:pt x="305942" y="72516"/>
                </a:lnTo>
                <a:lnTo>
                  <a:pt x="267588" y="89281"/>
                </a:lnTo>
                <a:lnTo>
                  <a:pt x="229235" y="107314"/>
                </a:lnTo>
                <a:lnTo>
                  <a:pt x="190880" y="126364"/>
                </a:lnTo>
                <a:lnTo>
                  <a:pt x="152653" y="146176"/>
                </a:lnTo>
                <a:lnTo>
                  <a:pt x="114426" y="166624"/>
                </a:lnTo>
                <a:lnTo>
                  <a:pt x="76200" y="187578"/>
                </a:lnTo>
                <a:lnTo>
                  <a:pt x="0" y="230250"/>
                </a:lnTo>
                <a:lnTo>
                  <a:pt x="12700" y="252857"/>
                </a:lnTo>
                <a:lnTo>
                  <a:pt x="88900" y="210185"/>
                </a:lnTo>
                <a:lnTo>
                  <a:pt x="126873" y="189357"/>
                </a:lnTo>
                <a:lnTo>
                  <a:pt x="164846" y="169037"/>
                </a:lnTo>
                <a:lnTo>
                  <a:pt x="202818" y="149478"/>
                </a:lnTo>
                <a:lnTo>
                  <a:pt x="240664" y="130556"/>
                </a:lnTo>
                <a:lnTo>
                  <a:pt x="278511" y="112775"/>
                </a:lnTo>
                <a:lnTo>
                  <a:pt x="316357" y="96265"/>
                </a:lnTo>
                <a:lnTo>
                  <a:pt x="354075" y="81025"/>
                </a:lnTo>
                <a:lnTo>
                  <a:pt x="391795" y="67310"/>
                </a:lnTo>
                <a:lnTo>
                  <a:pt x="429387" y="55245"/>
                </a:lnTo>
                <a:lnTo>
                  <a:pt x="466978" y="45085"/>
                </a:lnTo>
                <a:lnTo>
                  <a:pt x="504443" y="36957"/>
                </a:lnTo>
                <a:lnTo>
                  <a:pt x="560324" y="28828"/>
                </a:lnTo>
                <a:lnTo>
                  <a:pt x="616203" y="25908"/>
                </a:lnTo>
                <a:lnTo>
                  <a:pt x="793078" y="25908"/>
                </a:lnTo>
                <a:lnTo>
                  <a:pt x="771143" y="19938"/>
                </a:lnTo>
                <a:lnTo>
                  <a:pt x="732536" y="11557"/>
                </a:lnTo>
                <a:lnTo>
                  <a:pt x="693674" y="5207"/>
                </a:lnTo>
                <a:lnTo>
                  <a:pt x="654812" y="1397"/>
                </a:lnTo>
                <a:lnTo>
                  <a:pt x="635253" y="253"/>
                </a:lnTo>
                <a:lnTo>
                  <a:pt x="615696" y="0"/>
                </a:lnTo>
                <a:close/>
              </a:path>
              <a:path w="1225550" h="253364">
                <a:moveTo>
                  <a:pt x="1151461" y="214893"/>
                </a:moveTo>
                <a:lnTo>
                  <a:pt x="1138809" y="237489"/>
                </a:lnTo>
                <a:lnTo>
                  <a:pt x="1225550" y="241553"/>
                </a:lnTo>
                <a:lnTo>
                  <a:pt x="1211763" y="221234"/>
                </a:lnTo>
                <a:lnTo>
                  <a:pt x="1162685" y="221234"/>
                </a:lnTo>
                <a:lnTo>
                  <a:pt x="1151461" y="214893"/>
                </a:lnTo>
                <a:close/>
              </a:path>
              <a:path w="1225550" h="253364">
                <a:moveTo>
                  <a:pt x="1164094" y="192331"/>
                </a:moveTo>
                <a:lnTo>
                  <a:pt x="1151461" y="214893"/>
                </a:lnTo>
                <a:lnTo>
                  <a:pt x="1162685" y="221234"/>
                </a:lnTo>
                <a:lnTo>
                  <a:pt x="1175385" y="198627"/>
                </a:lnTo>
                <a:lnTo>
                  <a:pt x="1164094" y="192331"/>
                </a:lnTo>
                <a:close/>
              </a:path>
              <a:path w="1225550" h="253364">
                <a:moveTo>
                  <a:pt x="1176782" y="169672"/>
                </a:moveTo>
                <a:lnTo>
                  <a:pt x="1164094" y="192331"/>
                </a:lnTo>
                <a:lnTo>
                  <a:pt x="1175385" y="198627"/>
                </a:lnTo>
                <a:lnTo>
                  <a:pt x="1162685" y="221234"/>
                </a:lnTo>
                <a:lnTo>
                  <a:pt x="1211763" y="221234"/>
                </a:lnTo>
                <a:lnTo>
                  <a:pt x="1176782" y="169672"/>
                </a:lnTo>
                <a:close/>
              </a:path>
              <a:path w="1225550" h="253364">
                <a:moveTo>
                  <a:pt x="793078" y="25908"/>
                </a:moveTo>
                <a:lnTo>
                  <a:pt x="616203" y="25908"/>
                </a:lnTo>
                <a:lnTo>
                  <a:pt x="634746" y="26162"/>
                </a:lnTo>
                <a:lnTo>
                  <a:pt x="653288" y="27177"/>
                </a:lnTo>
                <a:lnTo>
                  <a:pt x="709295" y="33654"/>
                </a:lnTo>
                <a:lnTo>
                  <a:pt x="765555" y="45212"/>
                </a:lnTo>
                <a:lnTo>
                  <a:pt x="803021" y="55499"/>
                </a:lnTo>
                <a:lnTo>
                  <a:pt x="840613" y="67437"/>
                </a:lnTo>
                <a:lnTo>
                  <a:pt x="878204" y="81279"/>
                </a:lnTo>
                <a:lnTo>
                  <a:pt x="915924" y="96392"/>
                </a:lnTo>
                <a:lnTo>
                  <a:pt x="953642" y="112902"/>
                </a:lnTo>
                <a:lnTo>
                  <a:pt x="991488" y="130683"/>
                </a:lnTo>
                <a:lnTo>
                  <a:pt x="1029335" y="149478"/>
                </a:lnTo>
                <a:lnTo>
                  <a:pt x="1067180" y="169163"/>
                </a:lnTo>
                <a:lnTo>
                  <a:pt x="1105153" y="189484"/>
                </a:lnTo>
                <a:lnTo>
                  <a:pt x="1143127" y="210185"/>
                </a:lnTo>
                <a:lnTo>
                  <a:pt x="1151461" y="214893"/>
                </a:lnTo>
                <a:lnTo>
                  <a:pt x="1164094" y="192331"/>
                </a:lnTo>
                <a:lnTo>
                  <a:pt x="1117346" y="166624"/>
                </a:lnTo>
                <a:lnTo>
                  <a:pt x="1079118" y="146176"/>
                </a:lnTo>
                <a:lnTo>
                  <a:pt x="1040764" y="126364"/>
                </a:lnTo>
                <a:lnTo>
                  <a:pt x="1002411" y="107187"/>
                </a:lnTo>
                <a:lnTo>
                  <a:pt x="964057" y="89153"/>
                </a:lnTo>
                <a:lnTo>
                  <a:pt x="925576" y="72389"/>
                </a:lnTo>
                <a:lnTo>
                  <a:pt x="887095" y="56896"/>
                </a:lnTo>
                <a:lnTo>
                  <a:pt x="848487" y="42799"/>
                </a:lnTo>
                <a:lnTo>
                  <a:pt x="809878" y="30479"/>
                </a:lnTo>
                <a:lnTo>
                  <a:pt x="793078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491990" y="1961388"/>
            <a:ext cx="1833880" cy="254000"/>
          </a:xfrm>
          <a:custGeom>
            <a:avLst/>
            <a:gdLst/>
            <a:ahLst/>
            <a:cxnLst/>
            <a:rect l="l" t="t" r="r" b="b"/>
            <a:pathLst>
              <a:path w="1833879" h="254000">
                <a:moveTo>
                  <a:pt x="918845" y="0"/>
                </a:moveTo>
                <a:lnTo>
                  <a:pt x="861060" y="1397"/>
                </a:lnTo>
                <a:lnTo>
                  <a:pt x="803401" y="5207"/>
                </a:lnTo>
                <a:lnTo>
                  <a:pt x="745617" y="11429"/>
                </a:lnTo>
                <a:lnTo>
                  <a:pt x="688086" y="19812"/>
                </a:lnTo>
                <a:lnTo>
                  <a:pt x="630555" y="30225"/>
                </a:lnTo>
                <a:lnTo>
                  <a:pt x="573024" y="42545"/>
                </a:lnTo>
                <a:lnTo>
                  <a:pt x="515620" y="56514"/>
                </a:lnTo>
                <a:lnTo>
                  <a:pt x="458088" y="72009"/>
                </a:lnTo>
                <a:lnTo>
                  <a:pt x="400685" y="88646"/>
                </a:lnTo>
                <a:lnTo>
                  <a:pt x="343408" y="106679"/>
                </a:lnTo>
                <a:lnTo>
                  <a:pt x="286131" y="125729"/>
                </a:lnTo>
                <a:lnTo>
                  <a:pt x="228854" y="145414"/>
                </a:lnTo>
                <a:lnTo>
                  <a:pt x="171576" y="165862"/>
                </a:lnTo>
                <a:lnTo>
                  <a:pt x="0" y="229362"/>
                </a:lnTo>
                <a:lnTo>
                  <a:pt x="9144" y="253746"/>
                </a:lnTo>
                <a:lnTo>
                  <a:pt x="180467" y="190246"/>
                </a:lnTo>
                <a:lnTo>
                  <a:pt x="237489" y="169799"/>
                </a:lnTo>
                <a:lnTo>
                  <a:pt x="294513" y="150113"/>
                </a:lnTo>
                <a:lnTo>
                  <a:pt x="351536" y="131317"/>
                </a:lnTo>
                <a:lnTo>
                  <a:pt x="408432" y="113411"/>
                </a:lnTo>
                <a:lnTo>
                  <a:pt x="465455" y="96774"/>
                </a:lnTo>
                <a:lnTo>
                  <a:pt x="522224" y="81534"/>
                </a:lnTo>
                <a:lnTo>
                  <a:pt x="579120" y="67690"/>
                </a:lnTo>
                <a:lnTo>
                  <a:pt x="635888" y="55625"/>
                </a:lnTo>
                <a:lnTo>
                  <a:pt x="692658" y="45338"/>
                </a:lnTo>
                <a:lnTo>
                  <a:pt x="749426" y="37084"/>
                </a:lnTo>
                <a:lnTo>
                  <a:pt x="805942" y="30987"/>
                </a:lnTo>
                <a:lnTo>
                  <a:pt x="862584" y="27177"/>
                </a:lnTo>
                <a:lnTo>
                  <a:pt x="1183153" y="25908"/>
                </a:lnTo>
                <a:lnTo>
                  <a:pt x="1149477" y="19812"/>
                </a:lnTo>
                <a:lnTo>
                  <a:pt x="1091946" y="11429"/>
                </a:lnTo>
                <a:lnTo>
                  <a:pt x="1034288" y="5207"/>
                </a:lnTo>
                <a:lnTo>
                  <a:pt x="976630" y="1397"/>
                </a:lnTo>
                <a:lnTo>
                  <a:pt x="947674" y="253"/>
                </a:lnTo>
                <a:lnTo>
                  <a:pt x="918845" y="0"/>
                </a:lnTo>
                <a:close/>
              </a:path>
              <a:path w="1833879" h="254000">
                <a:moveTo>
                  <a:pt x="1756082" y="226496"/>
                </a:moveTo>
                <a:lnTo>
                  <a:pt x="1747012" y="250825"/>
                </a:lnTo>
                <a:lnTo>
                  <a:pt x="1833372" y="241553"/>
                </a:lnTo>
                <a:lnTo>
                  <a:pt x="1823567" y="231012"/>
                </a:lnTo>
                <a:lnTo>
                  <a:pt x="1768221" y="231012"/>
                </a:lnTo>
                <a:lnTo>
                  <a:pt x="1756082" y="226496"/>
                </a:lnTo>
                <a:close/>
              </a:path>
              <a:path w="1833879" h="254000">
                <a:moveTo>
                  <a:pt x="1765128" y="202232"/>
                </a:moveTo>
                <a:lnTo>
                  <a:pt x="1756082" y="226496"/>
                </a:lnTo>
                <a:lnTo>
                  <a:pt x="1768221" y="231012"/>
                </a:lnTo>
                <a:lnTo>
                  <a:pt x="1777238" y="206756"/>
                </a:lnTo>
                <a:lnTo>
                  <a:pt x="1765128" y="202232"/>
                </a:lnTo>
                <a:close/>
              </a:path>
              <a:path w="1833879" h="254000">
                <a:moveTo>
                  <a:pt x="1774189" y="177926"/>
                </a:moveTo>
                <a:lnTo>
                  <a:pt x="1765128" y="202232"/>
                </a:lnTo>
                <a:lnTo>
                  <a:pt x="1777238" y="206756"/>
                </a:lnTo>
                <a:lnTo>
                  <a:pt x="1768221" y="231012"/>
                </a:lnTo>
                <a:lnTo>
                  <a:pt x="1823567" y="231012"/>
                </a:lnTo>
                <a:lnTo>
                  <a:pt x="1774189" y="177926"/>
                </a:lnTo>
                <a:close/>
              </a:path>
              <a:path w="1833879" h="254000">
                <a:moveTo>
                  <a:pt x="1183153" y="25908"/>
                </a:moveTo>
                <a:lnTo>
                  <a:pt x="919099" y="25908"/>
                </a:lnTo>
                <a:lnTo>
                  <a:pt x="947420" y="26162"/>
                </a:lnTo>
                <a:lnTo>
                  <a:pt x="975613" y="27177"/>
                </a:lnTo>
                <a:lnTo>
                  <a:pt x="1032256" y="30987"/>
                </a:lnTo>
                <a:lnTo>
                  <a:pt x="1088898" y="37211"/>
                </a:lnTo>
                <a:lnTo>
                  <a:pt x="1145667" y="45338"/>
                </a:lnTo>
                <a:lnTo>
                  <a:pt x="1202436" y="55752"/>
                </a:lnTo>
                <a:lnTo>
                  <a:pt x="1259205" y="67817"/>
                </a:lnTo>
                <a:lnTo>
                  <a:pt x="1315974" y="81661"/>
                </a:lnTo>
                <a:lnTo>
                  <a:pt x="1372870" y="96900"/>
                </a:lnTo>
                <a:lnTo>
                  <a:pt x="1429639" y="113537"/>
                </a:lnTo>
                <a:lnTo>
                  <a:pt x="1486535" y="131317"/>
                </a:lnTo>
                <a:lnTo>
                  <a:pt x="1543558" y="150240"/>
                </a:lnTo>
                <a:lnTo>
                  <a:pt x="1600581" y="169925"/>
                </a:lnTo>
                <a:lnTo>
                  <a:pt x="1657604" y="190246"/>
                </a:lnTo>
                <a:lnTo>
                  <a:pt x="1756082" y="226496"/>
                </a:lnTo>
                <a:lnTo>
                  <a:pt x="1765128" y="202232"/>
                </a:lnTo>
                <a:lnTo>
                  <a:pt x="1666239" y="165862"/>
                </a:lnTo>
                <a:lnTo>
                  <a:pt x="1608963" y="145414"/>
                </a:lnTo>
                <a:lnTo>
                  <a:pt x="1551686" y="125602"/>
                </a:lnTo>
                <a:lnTo>
                  <a:pt x="1494282" y="106552"/>
                </a:lnTo>
                <a:lnTo>
                  <a:pt x="1437005" y="88646"/>
                </a:lnTo>
                <a:lnTo>
                  <a:pt x="1379474" y="71882"/>
                </a:lnTo>
                <a:lnTo>
                  <a:pt x="1322070" y="56514"/>
                </a:lnTo>
                <a:lnTo>
                  <a:pt x="1264539" y="42417"/>
                </a:lnTo>
                <a:lnTo>
                  <a:pt x="1207008" y="30225"/>
                </a:lnTo>
                <a:lnTo>
                  <a:pt x="1183153" y="259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600200" y="3962400"/>
            <a:ext cx="304800" cy="30480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1270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10"/>
              </a:spcBef>
            </a:pPr>
            <a:r>
              <a:rPr dirty="0" sz="1600" spc="-5" b="1">
                <a:latin typeface="Courier New"/>
                <a:cs typeface="Courier New"/>
              </a:rPr>
              <a:t>5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9050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098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5146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8194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1242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1242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4290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4290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7338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7338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0386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0386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6482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9530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2578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5626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8674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4770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4770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343400" y="3962400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3125723" y="3966717"/>
            <a:ext cx="335152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00330">
              <a:lnSpc>
                <a:spcPct val="100000"/>
              </a:lnSpc>
              <a:spcBef>
                <a:spcPts val="95"/>
              </a:spcBef>
              <a:tabLst>
                <a:tab pos="1318895" algn="l"/>
                <a:tab pos="3148330" algn="l"/>
              </a:tabLst>
            </a:pPr>
            <a:r>
              <a:rPr dirty="0" sz="1600" spc="-5" b="1">
                <a:latin typeface="Calibri"/>
                <a:cs typeface="Calibri"/>
              </a:rPr>
              <a:t>4	6	2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053208" y="3642359"/>
            <a:ext cx="2443480" cy="485140"/>
          </a:xfrm>
          <a:custGeom>
            <a:avLst/>
            <a:gdLst/>
            <a:ahLst/>
            <a:cxnLst/>
            <a:rect l="l" t="t" r="r" b="b"/>
            <a:pathLst>
              <a:path w="2443479" h="485139">
                <a:moveTo>
                  <a:pt x="1527048" y="0"/>
                </a:moveTo>
                <a:lnTo>
                  <a:pt x="1451864" y="2666"/>
                </a:lnTo>
                <a:lnTo>
                  <a:pt x="1413129" y="5460"/>
                </a:lnTo>
                <a:lnTo>
                  <a:pt x="1373632" y="9397"/>
                </a:lnTo>
                <a:lnTo>
                  <a:pt x="1333627" y="14350"/>
                </a:lnTo>
                <a:lnTo>
                  <a:pt x="1292987" y="20319"/>
                </a:lnTo>
                <a:lnTo>
                  <a:pt x="1251966" y="27431"/>
                </a:lnTo>
                <a:lnTo>
                  <a:pt x="1210310" y="35306"/>
                </a:lnTo>
                <a:lnTo>
                  <a:pt x="1168019" y="44195"/>
                </a:lnTo>
                <a:lnTo>
                  <a:pt x="1125220" y="53847"/>
                </a:lnTo>
                <a:lnTo>
                  <a:pt x="1082040" y="64515"/>
                </a:lnTo>
                <a:lnTo>
                  <a:pt x="1038225" y="75945"/>
                </a:lnTo>
                <a:lnTo>
                  <a:pt x="994283" y="88137"/>
                </a:lnTo>
                <a:lnTo>
                  <a:pt x="949579" y="101091"/>
                </a:lnTo>
                <a:lnTo>
                  <a:pt x="904748" y="114681"/>
                </a:lnTo>
                <a:lnTo>
                  <a:pt x="813562" y="143890"/>
                </a:lnTo>
                <a:lnTo>
                  <a:pt x="767461" y="159512"/>
                </a:lnTo>
                <a:lnTo>
                  <a:pt x="674370" y="192277"/>
                </a:lnTo>
                <a:lnTo>
                  <a:pt x="580136" y="226948"/>
                </a:lnTo>
                <a:lnTo>
                  <a:pt x="484886" y="263397"/>
                </a:lnTo>
                <a:lnTo>
                  <a:pt x="292227" y="340232"/>
                </a:lnTo>
                <a:lnTo>
                  <a:pt x="0" y="461263"/>
                </a:lnTo>
                <a:lnTo>
                  <a:pt x="9906" y="485139"/>
                </a:lnTo>
                <a:lnTo>
                  <a:pt x="398526" y="325246"/>
                </a:lnTo>
                <a:lnTo>
                  <a:pt x="494411" y="287527"/>
                </a:lnTo>
                <a:lnTo>
                  <a:pt x="589407" y="251206"/>
                </a:lnTo>
                <a:lnTo>
                  <a:pt x="683387" y="216534"/>
                </a:lnTo>
                <a:lnTo>
                  <a:pt x="775970" y="183895"/>
                </a:lnTo>
                <a:lnTo>
                  <a:pt x="867410" y="153669"/>
                </a:lnTo>
                <a:lnTo>
                  <a:pt x="912495" y="139445"/>
                </a:lnTo>
                <a:lnTo>
                  <a:pt x="957072" y="125856"/>
                </a:lnTo>
                <a:lnTo>
                  <a:pt x="1001395" y="113029"/>
                </a:lnTo>
                <a:lnTo>
                  <a:pt x="1045210" y="100837"/>
                </a:lnTo>
                <a:lnTo>
                  <a:pt x="1088517" y="89534"/>
                </a:lnTo>
                <a:lnTo>
                  <a:pt x="1131443" y="79120"/>
                </a:lnTo>
                <a:lnTo>
                  <a:pt x="1173734" y="69341"/>
                </a:lnTo>
                <a:lnTo>
                  <a:pt x="1215517" y="60706"/>
                </a:lnTo>
                <a:lnTo>
                  <a:pt x="1256792" y="52831"/>
                </a:lnTo>
                <a:lnTo>
                  <a:pt x="1297432" y="45973"/>
                </a:lnTo>
                <a:lnTo>
                  <a:pt x="1337437" y="40004"/>
                </a:lnTo>
                <a:lnTo>
                  <a:pt x="1376807" y="35051"/>
                </a:lnTo>
                <a:lnTo>
                  <a:pt x="1415669" y="31114"/>
                </a:lnTo>
                <a:lnTo>
                  <a:pt x="1490980" y="26669"/>
                </a:lnTo>
                <a:lnTo>
                  <a:pt x="1527556" y="25907"/>
                </a:lnTo>
                <a:lnTo>
                  <a:pt x="1789789" y="25907"/>
                </a:lnTo>
                <a:lnTo>
                  <a:pt x="1772412" y="22351"/>
                </a:lnTo>
                <a:lnTo>
                  <a:pt x="1704975" y="11302"/>
                </a:lnTo>
                <a:lnTo>
                  <a:pt x="1635506" y="3937"/>
                </a:lnTo>
                <a:lnTo>
                  <a:pt x="1563878" y="253"/>
                </a:lnTo>
                <a:lnTo>
                  <a:pt x="1527048" y="0"/>
                </a:lnTo>
                <a:close/>
              </a:path>
              <a:path w="2443479" h="485139">
                <a:moveTo>
                  <a:pt x="2369140" y="294135"/>
                </a:moveTo>
                <a:lnTo>
                  <a:pt x="2356485" y="316738"/>
                </a:lnTo>
                <a:lnTo>
                  <a:pt x="2443353" y="320675"/>
                </a:lnTo>
                <a:lnTo>
                  <a:pt x="2429593" y="300481"/>
                </a:lnTo>
                <a:lnTo>
                  <a:pt x="2380488" y="300481"/>
                </a:lnTo>
                <a:lnTo>
                  <a:pt x="2369140" y="294135"/>
                </a:lnTo>
                <a:close/>
              </a:path>
              <a:path w="2443479" h="485139">
                <a:moveTo>
                  <a:pt x="2381854" y="271428"/>
                </a:moveTo>
                <a:lnTo>
                  <a:pt x="2369140" y="294135"/>
                </a:lnTo>
                <a:lnTo>
                  <a:pt x="2380488" y="300481"/>
                </a:lnTo>
                <a:lnTo>
                  <a:pt x="2393188" y="277748"/>
                </a:lnTo>
                <a:lnTo>
                  <a:pt x="2381854" y="271428"/>
                </a:lnTo>
                <a:close/>
              </a:path>
              <a:path w="2443479" h="485139">
                <a:moveTo>
                  <a:pt x="2394458" y="248919"/>
                </a:moveTo>
                <a:lnTo>
                  <a:pt x="2381854" y="271428"/>
                </a:lnTo>
                <a:lnTo>
                  <a:pt x="2393188" y="277748"/>
                </a:lnTo>
                <a:lnTo>
                  <a:pt x="2380488" y="300481"/>
                </a:lnTo>
                <a:lnTo>
                  <a:pt x="2429593" y="300481"/>
                </a:lnTo>
                <a:lnTo>
                  <a:pt x="2394458" y="248919"/>
                </a:lnTo>
                <a:close/>
              </a:path>
              <a:path w="2443479" h="485139">
                <a:moveTo>
                  <a:pt x="1789789" y="25907"/>
                </a:moveTo>
                <a:lnTo>
                  <a:pt x="1527556" y="25907"/>
                </a:lnTo>
                <a:lnTo>
                  <a:pt x="1563624" y="26162"/>
                </a:lnTo>
                <a:lnTo>
                  <a:pt x="1599057" y="27558"/>
                </a:lnTo>
                <a:lnTo>
                  <a:pt x="1668145" y="33019"/>
                </a:lnTo>
                <a:lnTo>
                  <a:pt x="1735074" y="42037"/>
                </a:lnTo>
                <a:lnTo>
                  <a:pt x="1800098" y="54356"/>
                </a:lnTo>
                <a:lnTo>
                  <a:pt x="1863344" y="69850"/>
                </a:lnTo>
                <a:lnTo>
                  <a:pt x="1925066" y="88137"/>
                </a:lnTo>
                <a:lnTo>
                  <a:pt x="1985391" y="108838"/>
                </a:lnTo>
                <a:lnTo>
                  <a:pt x="2044445" y="131825"/>
                </a:lnTo>
                <a:lnTo>
                  <a:pt x="2102485" y="156717"/>
                </a:lnTo>
                <a:lnTo>
                  <a:pt x="2159508" y="183260"/>
                </a:lnTo>
                <a:lnTo>
                  <a:pt x="2215769" y="211327"/>
                </a:lnTo>
                <a:lnTo>
                  <a:pt x="2271522" y="240410"/>
                </a:lnTo>
                <a:lnTo>
                  <a:pt x="2326894" y="270509"/>
                </a:lnTo>
                <a:lnTo>
                  <a:pt x="2369140" y="294135"/>
                </a:lnTo>
                <a:lnTo>
                  <a:pt x="2381854" y="271428"/>
                </a:lnTo>
                <a:lnTo>
                  <a:pt x="2339213" y="247650"/>
                </a:lnTo>
                <a:lnTo>
                  <a:pt x="2283587" y="217550"/>
                </a:lnTo>
                <a:lnTo>
                  <a:pt x="2227326" y="188087"/>
                </a:lnTo>
                <a:lnTo>
                  <a:pt x="2170557" y="159765"/>
                </a:lnTo>
                <a:lnTo>
                  <a:pt x="2112645" y="132841"/>
                </a:lnTo>
                <a:lnTo>
                  <a:pt x="2053970" y="107695"/>
                </a:lnTo>
                <a:lnTo>
                  <a:pt x="1994154" y="84327"/>
                </a:lnTo>
                <a:lnTo>
                  <a:pt x="1932686" y="63372"/>
                </a:lnTo>
                <a:lnTo>
                  <a:pt x="1869820" y="44831"/>
                </a:lnTo>
                <a:lnTo>
                  <a:pt x="1805305" y="29082"/>
                </a:lnTo>
                <a:lnTo>
                  <a:pt x="1789789" y="2590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36" name="object 3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540" y="430148"/>
            <a:ext cx="6550659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Segregated List </a:t>
            </a:r>
            <a:r>
              <a:rPr dirty="0" spc="-5"/>
              <a:t>(Seglist)</a:t>
            </a:r>
            <a:r>
              <a:rPr dirty="0" spc="-40"/>
              <a:t> </a:t>
            </a:r>
            <a:r>
              <a:rPr dirty="0"/>
              <a:t>Allocators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1406" y="1215593"/>
            <a:ext cx="588264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b="1">
                <a:latin typeface="Calibri"/>
                <a:cs typeface="Calibri"/>
              </a:rPr>
              <a:t>Each </a:t>
            </a: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size class </a:t>
            </a:r>
            <a:r>
              <a:rPr dirty="0" sz="2400" b="1">
                <a:latin typeface="Calibri"/>
                <a:cs typeface="Calibri"/>
              </a:rPr>
              <a:t>of </a:t>
            </a:r>
            <a:r>
              <a:rPr dirty="0" sz="2400" spc="-5" b="1">
                <a:latin typeface="Calibri"/>
                <a:cs typeface="Calibri"/>
              </a:rPr>
              <a:t>blocks </a:t>
            </a:r>
            <a:r>
              <a:rPr dirty="0" sz="2400" b="1">
                <a:latin typeface="Calibri"/>
                <a:cs typeface="Calibri"/>
              </a:rPr>
              <a:t>has </a:t>
            </a:r>
            <a:r>
              <a:rPr dirty="0" sz="2400" spc="-5" b="1">
                <a:latin typeface="Calibri"/>
                <a:cs typeface="Calibri"/>
              </a:rPr>
              <a:t>its own free</a:t>
            </a:r>
            <a:r>
              <a:rPr dirty="0" sz="2400" spc="-3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list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48561" y="194995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48561" y="194995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53361" y="194995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53361" y="194995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62961" y="194995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62961" y="194995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667761" y="194995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667761" y="194995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277361" y="194995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277361" y="194995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582161" y="194995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582161" y="194995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191761" y="194995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191761" y="194995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496561" y="194995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496561" y="1949957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800"/>
                </a:moveTo>
                <a:lnTo>
                  <a:pt x="304800" y="304800"/>
                </a:lnTo>
                <a:lnTo>
                  <a:pt x="3048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1438655" y="2625851"/>
          <a:ext cx="944244" cy="325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</a:tblGrid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2657855" y="2625851"/>
          <a:ext cx="944244" cy="325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</a:tblGrid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3877055" y="2625851"/>
          <a:ext cx="944244" cy="325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</a:tblGrid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5096255" y="2625851"/>
          <a:ext cx="944244" cy="325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</a:tblGrid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object 25"/>
          <p:cNvGraphicFramePr>
            <a:graphicFrameLocks noGrp="1"/>
          </p:cNvGraphicFramePr>
          <p:nvPr/>
        </p:nvGraphicFramePr>
        <p:xfrm>
          <a:off x="1438655" y="3311652"/>
          <a:ext cx="1249045" cy="325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</a:tblGrid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object 26"/>
          <p:cNvGraphicFramePr>
            <a:graphicFrameLocks noGrp="1"/>
          </p:cNvGraphicFramePr>
          <p:nvPr/>
        </p:nvGraphicFramePr>
        <p:xfrm>
          <a:off x="2962655" y="3311652"/>
          <a:ext cx="1249045" cy="325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</a:tblGrid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4486655" y="3311652"/>
          <a:ext cx="1249045" cy="325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</a:tblGrid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object 28"/>
          <p:cNvGraphicFramePr>
            <a:graphicFrameLocks noGrp="1"/>
          </p:cNvGraphicFramePr>
          <p:nvPr/>
        </p:nvGraphicFramePr>
        <p:xfrm>
          <a:off x="1438655" y="3997452"/>
          <a:ext cx="2468245" cy="325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4181855" y="3997452"/>
          <a:ext cx="1858645" cy="325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object 30"/>
          <p:cNvGraphicFramePr>
            <a:graphicFrameLocks noGrp="1"/>
          </p:cNvGraphicFramePr>
          <p:nvPr/>
        </p:nvGraphicFramePr>
        <p:xfrm>
          <a:off x="6315455" y="2625851"/>
          <a:ext cx="944244" cy="325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799"/>
                <a:gridCol w="304800"/>
                <a:gridCol w="304800"/>
              </a:tblGrid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1438655" y="4683252"/>
          <a:ext cx="4906645" cy="325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66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</a:tbl>
          </a:graphicData>
        </a:graphic>
      </p:graphicFrame>
      <p:sp>
        <p:nvSpPr>
          <p:cNvPr id="32" name="object 32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 marR="5183505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1-2</a:t>
            </a:r>
          </a:p>
          <a:p>
            <a:pPr>
              <a:lnSpc>
                <a:spcPct val="100000"/>
              </a:lnSpc>
            </a:p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00">
              <a:latin typeface="Times New Roman"/>
              <a:cs typeface="Times New Roman"/>
            </a:endParaRPr>
          </a:p>
          <a:p>
            <a:pPr marL="776605">
              <a:lnSpc>
                <a:spcPct val="100000"/>
              </a:lnSpc>
            </a:pPr>
            <a:r>
              <a:rPr dirty="0" spc="-5"/>
              <a:t>3</a:t>
            </a:r>
          </a:p>
          <a:p>
            <a:pPr>
              <a:lnSpc>
                <a:spcPct val="100000"/>
              </a:lnSpc>
            </a:p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Times New Roman"/>
              <a:cs typeface="Times New Roman"/>
            </a:endParaRPr>
          </a:p>
          <a:p>
            <a:pPr algn="ctr" marR="5078095">
              <a:lnSpc>
                <a:spcPct val="100000"/>
              </a:lnSpc>
            </a:pPr>
            <a:r>
              <a:rPr dirty="0" spc="-5"/>
              <a:t>4</a:t>
            </a:r>
          </a:p>
          <a:p>
            <a:pPr>
              <a:lnSpc>
                <a:spcPct val="100000"/>
              </a:lnSpc>
            </a:p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 algn="ctr" marR="5183505">
              <a:lnSpc>
                <a:spcPct val="100000"/>
              </a:lnSpc>
              <a:spcBef>
                <a:spcPts val="5"/>
              </a:spcBef>
            </a:pPr>
            <a:r>
              <a:rPr dirty="0" spc="-5"/>
              <a:t>5-8</a:t>
            </a:r>
          </a:p>
          <a:p>
            <a:pPr>
              <a:lnSpc>
                <a:spcPct val="100000"/>
              </a:lnSpc>
            </a:p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00">
              <a:latin typeface="Times New Roman"/>
              <a:cs typeface="Times New Roman"/>
            </a:endParaRPr>
          </a:p>
          <a:p>
            <a:pPr marL="471805">
              <a:lnSpc>
                <a:spcPct val="100000"/>
              </a:lnSpc>
            </a:pPr>
            <a:r>
              <a:rPr dirty="0" spc="-10"/>
              <a:t>9-inf</a:t>
            </a:r>
          </a:p>
          <a:p>
            <a:pPr>
              <a:lnSpc>
                <a:spcPct val="100000"/>
              </a:lnSpc>
            </a:p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990000"/>
              </a:buClr>
              <a:buSzPct val="60416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/>
              <a:t>Often </a:t>
            </a:r>
            <a:r>
              <a:rPr dirty="0" sz="2400"/>
              <a:t>have separate classes </a:t>
            </a:r>
            <a:r>
              <a:rPr dirty="0" sz="2400" spc="-5"/>
              <a:t>for each </a:t>
            </a:r>
            <a:r>
              <a:rPr dirty="0" sz="2400"/>
              <a:t>small</a:t>
            </a:r>
            <a:r>
              <a:rPr dirty="0" sz="2400" spc="-55"/>
              <a:t> </a:t>
            </a:r>
            <a:r>
              <a:rPr dirty="0" sz="2400"/>
              <a:t>size</a:t>
            </a:r>
            <a:endParaRPr sz="2400"/>
          </a:p>
          <a:p>
            <a:pPr marL="355600" indent="-342900">
              <a:lnSpc>
                <a:spcPct val="100000"/>
              </a:lnSpc>
              <a:spcBef>
                <a:spcPts val="43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/>
              <a:t>For larger sizes: </a:t>
            </a:r>
            <a:r>
              <a:rPr dirty="0" sz="2400" spc="-5"/>
              <a:t>One class for each </a:t>
            </a:r>
            <a:r>
              <a:rPr dirty="0" sz="2400"/>
              <a:t>two-power</a:t>
            </a:r>
            <a:r>
              <a:rPr dirty="0" sz="2400" spc="-100"/>
              <a:t> </a:t>
            </a:r>
            <a:r>
              <a:rPr dirty="0" sz="2400"/>
              <a:t>size</a:t>
            </a:r>
            <a:endParaRPr sz="2400"/>
          </a:p>
        </p:txBody>
      </p:sp>
      <p:sp>
        <p:nvSpPr>
          <p:cNvPr id="33" name="object 33"/>
          <p:cNvSpPr/>
          <p:nvPr/>
        </p:nvSpPr>
        <p:spPr>
          <a:xfrm>
            <a:off x="2058161" y="2065401"/>
            <a:ext cx="304800" cy="76200"/>
          </a:xfrm>
          <a:custGeom>
            <a:avLst/>
            <a:gdLst/>
            <a:ahLst/>
            <a:cxnLst/>
            <a:rect l="l" t="t" r="r" b="b"/>
            <a:pathLst>
              <a:path w="304800" h="76200">
                <a:moveTo>
                  <a:pt x="228854" y="0"/>
                </a:moveTo>
                <a:lnTo>
                  <a:pt x="228713" y="28134"/>
                </a:lnTo>
                <a:lnTo>
                  <a:pt x="241300" y="28194"/>
                </a:lnTo>
                <a:lnTo>
                  <a:pt x="241300" y="48006"/>
                </a:lnTo>
                <a:lnTo>
                  <a:pt x="228613" y="48006"/>
                </a:lnTo>
                <a:lnTo>
                  <a:pt x="228473" y="76200"/>
                </a:lnTo>
                <a:lnTo>
                  <a:pt x="285525" y="48006"/>
                </a:lnTo>
                <a:lnTo>
                  <a:pt x="241300" y="48006"/>
                </a:lnTo>
                <a:lnTo>
                  <a:pt x="285647" y="47945"/>
                </a:lnTo>
                <a:lnTo>
                  <a:pt x="304800" y="38481"/>
                </a:lnTo>
                <a:lnTo>
                  <a:pt x="228854" y="0"/>
                </a:lnTo>
                <a:close/>
              </a:path>
              <a:path w="304800" h="76200">
                <a:moveTo>
                  <a:pt x="228713" y="28134"/>
                </a:moveTo>
                <a:lnTo>
                  <a:pt x="228614" y="47945"/>
                </a:lnTo>
                <a:lnTo>
                  <a:pt x="241300" y="48006"/>
                </a:lnTo>
                <a:lnTo>
                  <a:pt x="241300" y="28194"/>
                </a:lnTo>
                <a:lnTo>
                  <a:pt x="228713" y="28134"/>
                </a:lnTo>
                <a:close/>
              </a:path>
              <a:path w="304800" h="76200">
                <a:moveTo>
                  <a:pt x="0" y="27050"/>
                </a:moveTo>
                <a:lnTo>
                  <a:pt x="0" y="46862"/>
                </a:lnTo>
                <a:lnTo>
                  <a:pt x="228614" y="47945"/>
                </a:lnTo>
                <a:lnTo>
                  <a:pt x="228713" y="28134"/>
                </a:lnTo>
                <a:lnTo>
                  <a:pt x="0" y="2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972561" y="2065401"/>
            <a:ext cx="304800" cy="76200"/>
          </a:xfrm>
          <a:custGeom>
            <a:avLst/>
            <a:gdLst/>
            <a:ahLst/>
            <a:cxnLst/>
            <a:rect l="l" t="t" r="r" b="b"/>
            <a:pathLst>
              <a:path w="304800" h="76200">
                <a:moveTo>
                  <a:pt x="228726" y="0"/>
                </a:moveTo>
                <a:lnTo>
                  <a:pt x="228586" y="28133"/>
                </a:lnTo>
                <a:lnTo>
                  <a:pt x="241300" y="28194"/>
                </a:lnTo>
                <a:lnTo>
                  <a:pt x="241300" y="48006"/>
                </a:lnTo>
                <a:lnTo>
                  <a:pt x="228486" y="48006"/>
                </a:lnTo>
                <a:lnTo>
                  <a:pt x="228345" y="76200"/>
                </a:lnTo>
                <a:lnTo>
                  <a:pt x="285493" y="48006"/>
                </a:lnTo>
                <a:lnTo>
                  <a:pt x="241300" y="48006"/>
                </a:lnTo>
                <a:lnTo>
                  <a:pt x="285616" y="47945"/>
                </a:lnTo>
                <a:lnTo>
                  <a:pt x="304800" y="38481"/>
                </a:lnTo>
                <a:lnTo>
                  <a:pt x="228726" y="0"/>
                </a:lnTo>
                <a:close/>
              </a:path>
              <a:path w="304800" h="76200">
                <a:moveTo>
                  <a:pt x="228586" y="28133"/>
                </a:moveTo>
                <a:lnTo>
                  <a:pt x="228487" y="47945"/>
                </a:lnTo>
                <a:lnTo>
                  <a:pt x="241300" y="48006"/>
                </a:lnTo>
                <a:lnTo>
                  <a:pt x="241300" y="28194"/>
                </a:lnTo>
                <a:lnTo>
                  <a:pt x="228586" y="28133"/>
                </a:lnTo>
                <a:close/>
              </a:path>
              <a:path w="304800" h="76200">
                <a:moveTo>
                  <a:pt x="0" y="27050"/>
                </a:moveTo>
                <a:lnTo>
                  <a:pt x="0" y="46862"/>
                </a:lnTo>
                <a:lnTo>
                  <a:pt x="228487" y="47945"/>
                </a:lnTo>
                <a:lnTo>
                  <a:pt x="228586" y="28133"/>
                </a:lnTo>
                <a:lnTo>
                  <a:pt x="0" y="2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886961" y="4122801"/>
            <a:ext cx="304800" cy="76200"/>
          </a:xfrm>
          <a:custGeom>
            <a:avLst/>
            <a:gdLst/>
            <a:ahLst/>
            <a:cxnLst/>
            <a:rect l="l" t="t" r="r" b="b"/>
            <a:pathLst>
              <a:path w="304800" h="76200">
                <a:moveTo>
                  <a:pt x="228726" y="0"/>
                </a:moveTo>
                <a:lnTo>
                  <a:pt x="228586" y="28133"/>
                </a:lnTo>
                <a:lnTo>
                  <a:pt x="241300" y="28193"/>
                </a:lnTo>
                <a:lnTo>
                  <a:pt x="241300" y="48006"/>
                </a:lnTo>
                <a:lnTo>
                  <a:pt x="228486" y="48006"/>
                </a:lnTo>
                <a:lnTo>
                  <a:pt x="228346" y="76200"/>
                </a:lnTo>
                <a:lnTo>
                  <a:pt x="285493" y="48006"/>
                </a:lnTo>
                <a:lnTo>
                  <a:pt x="241300" y="48006"/>
                </a:lnTo>
                <a:lnTo>
                  <a:pt x="285616" y="47945"/>
                </a:lnTo>
                <a:lnTo>
                  <a:pt x="304800" y="38481"/>
                </a:lnTo>
                <a:lnTo>
                  <a:pt x="228726" y="0"/>
                </a:lnTo>
                <a:close/>
              </a:path>
              <a:path w="304800" h="76200">
                <a:moveTo>
                  <a:pt x="228586" y="28133"/>
                </a:moveTo>
                <a:lnTo>
                  <a:pt x="228487" y="47945"/>
                </a:lnTo>
                <a:lnTo>
                  <a:pt x="241300" y="48006"/>
                </a:lnTo>
                <a:lnTo>
                  <a:pt x="241300" y="28193"/>
                </a:lnTo>
                <a:lnTo>
                  <a:pt x="228586" y="28133"/>
                </a:lnTo>
                <a:close/>
              </a:path>
              <a:path w="304800" h="76200">
                <a:moveTo>
                  <a:pt x="0" y="27050"/>
                </a:moveTo>
                <a:lnTo>
                  <a:pt x="0" y="46862"/>
                </a:lnTo>
                <a:lnTo>
                  <a:pt x="228487" y="47945"/>
                </a:lnTo>
                <a:lnTo>
                  <a:pt x="228586" y="28133"/>
                </a:lnTo>
                <a:lnTo>
                  <a:pt x="0" y="2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886961" y="2065401"/>
            <a:ext cx="304800" cy="76200"/>
          </a:xfrm>
          <a:custGeom>
            <a:avLst/>
            <a:gdLst/>
            <a:ahLst/>
            <a:cxnLst/>
            <a:rect l="l" t="t" r="r" b="b"/>
            <a:pathLst>
              <a:path w="304800" h="76200">
                <a:moveTo>
                  <a:pt x="228726" y="0"/>
                </a:moveTo>
                <a:lnTo>
                  <a:pt x="228586" y="28133"/>
                </a:lnTo>
                <a:lnTo>
                  <a:pt x="241300" y="28194"/>
                </a:lnTo>
                <a:lnTo>
                  <a:pt x="241300" y="48006"/>
                </a:lnTo>
                <a:lnTo>
                  <a:pt x="228486" y="48006"/>
                </a:lnTo>
                <a:lnTo>
                  <a:pt x="228346" y="76200"/>
                </a:lnTo>
                <a:lnTo>
                  <a:pt x="285493" y="48006"/>
                </a:lnTo>
                <a:lnTo>
                  <a:pt x="241300" y="48006"/>
                </a:lnTo>
                <a:lnTo>
                  <a:pt x="285616" y="47945"/>
                </a:lnTo>
                <a:lnTo>
                  <a:pt x="304800" y="38481"/>
                </a:lnTo>
                <a:lnTo>
                  <a:pt x="228726" y="0"/>
                </a:lnTo>
                <a:close/>
              </a:path>
              <a:path w="304800" h="76200">
                <a:moveTo>
                  <a:pt x="228586" y="28133"/>
                </a:moveTo>
                <a:lnTo>
                  <a:pt x="228487" y="47945"/>
                </a:lnTo>
                <a:lnTo>
                  <a:pt x="241300" y="48006"/>
                </a:lnTo>
                <a:lnTo>
                  <a:pt x="241300" y="28194"/>
                </a:lnTo>
                <a:lnTo>
                  <a:pt x="228586" y="28133"/>
                </a:lnTo>
                <a:close/>
              </a:path>
              <a:path w="304800" h="76200">
                <a:moveTo>
                  <a:pt x="0" y="27050"/>
                </a:moveTo>
                <a:lnTo>
                  <a:pt x="0" y="46862"/>
                </a:lnTo>
                <a:lnTo>
                  <a:pt x="228487" y="47945"/>
                </a:lnTo>
                <a:lnTo>
                  <a:pt x="228586" y="28133"/>
                </a:lnTo>
                <a:lnTo>
                  <a:pt x="0" y="2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362961" y="2751201"/>
            <a:ext cx="304800" cy="76200"/>
          </a:xfrm>
          <a:custGeom>
            <a:avLst/>
            <a:gdLst/>
            <a:ahLst/>
            <a:cxnLst/>
            <a:rect l="l" t="t" r="r" b="b"/>
            <a:pathLst>
              <a:path w="304800" h="76200">
                <a:moveTo>
                  <a:pt x="228854" y="0"/>
                </a:moveTo>
                <a:lnTo>
                  <a:pt x="228713" y="28134"/>
                </a:lnTo>
                <a:lnTo>
                  <a:pt x="241300" y="28194"/>
                </a:lnTo>
                <a:lnTo>
                  <a:pt x="241300" y="48006"/>
                </a:lnTo>
                <a:lnTo>
                  <a:pt x="228613" y="48006"/>
                </a:lnTo>
                <a:lnTo>
                  <a:pt x="228473" y="76200"/>
                </a:lnTo>
                <a:lnTo>
                  <a:pt x="285525" y="48006"/>
                </a:lnTo>
                <a:lnTo>
                  <a:pt x="241300" y="48006"/>
                </a:lnTo>
                <a:lnTo>
                  <a:pt x="285647" y="47945"/>
                </a:lnTo>
                <a:lnTo>
                  <a:pt x="304800" y="38481"/>
                </a:lnTo>
                <a:lnTo>
                  <a:pt x="228854" y="0"/>
                </a:lnTo>
                <a:close/>
              </a:path>
              <a:path w="304800" h="76200">
                <a:moveTo>
                  <a:pt x="228713" y="28134"/>
                </a:moveTo>
                <a:lnTo>
                  <a:pt x="228614" y="47945"/>
                </a:lnTo>
                <a:lnTo>
                  <a:pt x="241300" y="48006"/>
                </a:lnTo>
                <a:lnTo>
                  <a:pt x="241300" y="28194"/>
                </a:lnTo>
                <a:lnTo>
                  <a:pt x="228713" y="28134"/>
                </a:lnTo>
                <a:close/>
              </a:path>
              <a:path w="304800" h="76200">
                <a:moveTo>
                  <a:pt x="0" y="27050"/>
                </a:moveTo>
                <a:lnTo>
                  <a:pt x="0" y="46862"/>
                </a:lnTo>
                <a:lnTo>
                  <a:pt x="228614" y="47945"/>
                </a:lnTo>
                <a:lnTo>
                  <a:pt x="228713" y="28134"/>
                </a:lnTo>
                <a:lnTo>
                  <a:pt x="0" y="2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801361" y="2751201"/>
            <a:ext cx="304800" cy="76200"/>
          </a:xfrm>
          <a:custGeom>
            <a:avLst/>
            <a:gdLst/>
            <a:ahLst/>
            <a:cxnLst/>
            <a:rect l="l" t="t" r="r" b="b"/>
            <a:pathLst>
              <a:path w="304800" h="76200">
                <a:moveTo>
                  <a:pt x="228726" y="0"/>
                </a:moveTo>
                <a:lnTo>
                  <a:pt x="228586" y="28133"/>
                </a:lnTo>
                <a:lnTo>
                  <a:pt x="241300" y="28194"/>
                </a:lnTo>
                <a:lnTo>
                  <a:pt x="241300" y="48006"/>
                </a:lnTo>
                <a:lnTo>
                  <a:pt x="228486" y="48006"/>
                </a:lnTo>
                <a:lnTo>
                  <a:pt x="228346" y="76200"/>
                </a:lnTo>
                <a:lnTo>
                  <a:pt x="285493" y="48006"/>
                </a:lnTo>
                <a:lnTo>
                  <a:pt x="241300" y="48006"/>
                </a:lnTo>
                <a:lnTo>
                  <a:pt x="285616" y="47945"/>
                </a:lnTo>
                <a:lnTo>
                  <a:pt x="304800" y="38481"/>
                </a:lnTo>
                <a:lnTo>
                  <a:pt x="228726" y="0"/>
                </a:lnTo>
                <a:close/>
              </a:path>
              <a:path w="304800" h="76200">
                <a:moveTo>
                  <a:pt x="228586" y="28133"/>
                </a:moveTo>
                <a:lnTo>
                  <a:pt x="228487" y="47945"/>
                </a:lnTo>
                <a:lnTo>
                  <a:pt x="241300" y="48006"/>
                </a:lnTo>
                <a:lnTo>
                  <a:pt x="241300" y="28194"/>
                </a:lnTo>
                <a:lnTo>
                  <a:pt x="228586" y="28133"/>
                </a:lnTo>
                <a:close/>
              </a:path>
              <a:path w="304800" h="76200">
                <a:moveTo>
                  <a:pt x="0" y="27050"/>
                </a:moveTo>
                <a:lnTo>
                  <a:pt x="0" y="46862"/>
                </a:lnTo>
                <a:lnTo>
                  <a:pt x="228487" y="47945"/>
                </a:lnTo>
                <a:lnTo>
                  <a:pt x="228586" y="28133"/>
                </a:lnTo>
                <a:lnTo>
                  <a:pt x="0" y="2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582161" y="2751201"/>
            <a:ext cx="304800" cy="76200"/>
          </a:xfrm>
          <a:custGeom>
            <a:avLst/>
            <a:gdLst/>
            <a:ahLst/>
            <a:cxnLst/>
            <a:rect l="l" t="t" r="r" b="b"/>
            <a:pathLst>
              <a:path w="304800" h="76200">
                <a:moveTo>
                  <a:pt x="228726" y="0"/>
                </a:moveTo>
                <a:lnTo>
                  <a:pt x="228586" y="28133"/>
                </a:lnTo>
                <a:lnTo>
                  <a:pt x="241300" y="28194"/>
                </a:lnTo>
                <a:lnTo>
                  <a:pt x="241300" y="48006"/>
                </a:lnTo>
                <a:lnTo>
                  <a:pt x="228486" y="48006"/>
                </a:lnTo>
                <a:lnTo>
                  <a:pt x="228346" y="76200"/>
                </a:lnTo>
                <a:lnTo>
                  <a:pt x="285493" y="48006"/>
                </a:lnTo>
                <a:lnTo>
                  <a:pt x="241300" y="48006"/>
                </a:lnTo>
                <a:lnTo>
                  <a:pt x="285616" y="47945"/>
                </a:lnTo>
                <a:lnTo>
                  <a:pt x="304800" y="38481"/>
                </a:lnTo>
                <a:lnTo>
                  <a:pt x="228726" y="0"/>
                </a:lnTo>
                <a:close/>
              </a:path>
              <a:path w="304800" h="76200">
                <a:moveTo>
                  <a:pt x="228586" y="28133"/>
                </a:moveTo>
                <a:lnTo>
                  <a:pt x="228487" y="47945"/>
                </a:lnTo>
                <a:lnTo>
                  <a:pt x="241300" y="48006"/>
                </a:lnTo>
                <a:lnTo>
                  <a:pt x="241300" y="28194"/>
                </a:lnTo>
                <a:lnTo>
                  <a:pt x="228586" y="28133"/>
                </a:lnTo>
                <a:close/>
              </a:path>
              <a:path w="304800" h="76200">
                <a:moveTo>
                  <a:pt x="0" y="27050"/>
                </a:moveTo>
                <a:lnTo>
                  <a:pt x="0" y="46862"/>
                </a:lnTo>
                <a:lnTo>
                  <a:pt x="228487" y="47945"/>
                </a:lnTo>
                <a:lnTo>
                  <a:pt x="228586" y="28133"/>
                </a:lnTo>
                <a:lnTo>
                  <a:pt x="0" y="2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667761" y="3437001"/>
            <a:ext cx="304800" cy="76200"/>
          </a:xfrm>
          <a:custGeom>
            <a:avLst/>
            <a:gdLst/>
            <a:ahLst/>
            <a:cxnLst/>
            <a:rect l="l" t="t" r="r" b="b"/>
            <a:pathLst>
              <a:path w="304800" h="76200">
                <a:moveTo>
                  <a:pt x="228854" y="0"/>
                </a:moveTo>
                <a:lnTo>
                  <a:pt x="228713" y="28134"/>
                </a:lnTo>
                <a:lnTo>
                  <a:pt x="241300" y="28194"/>
                </a:lnTo>
                <a:lnTo>
                  <a:pt x="241300" y="48006"/>
                </a:lnTo>
                <a:lnTo>
                  <a:pt x="228613" y="48006"/>
                </a:lnTo>
                <a:lnTo>
                  <a:pt x="228473" y="76200"/>
                </a:lnTo>
                <a:lnTo>
                  <a:pt x="285525" y="48006"/>
                </a:lnTo>
                <a:lnTo>
                  <a:pt x="241300" y="48006"/>
                </a:lnTo>
                <a:lnTo>
                  <a:pt x="285647" y="47945"/>
                </a:lnTo>
                <a:lnTo>
                  <a:pt x="304800" y="38481"/>
                </a:lnTo>
                <a:lnTo>
                  <a:pt x="228854" y="0"/>
                </a:lnTo>
                <a:close/>
              </a:path>
              <a:path w="304800" h="76200">
                <a:moveTo>
                  <a:pt x="228713" y="28134"/>
                </a:moveTo>
                <a:lnTo>
                  <a:pt x="228614" y="47945"/>
                </a:lnTo>
                <a:lnTo>
                  <a:pt x="241300" y="48006"/>
                </a:lnTo>
                <a:lnTo>
                  <a:pt x="241300" y="28194"/>
                </a:lnTo>
                <a:lnTo>
                  <a:pt x="228713" y="28134"/>
                </a:lnTo>
                <a:close/>
              </a:path>
              <a:path w="304800" h="76200">
                <a:moveTo>
                  <a:pt x="0" y="27050"/>
                </a:moveTo>
                <a:lnTo>
                  <a:pt x="0" y="46862"/>
                </a:lnTo>
                <a:lnTo>
                  <a:pt x="228614" y="47945"/>
                </a:lnTo>
                <a:lnTo>
                  <a:pt x="228713" y="28134"/>
                </a:lnTo>
                <a:lnTo>
                  <a:pt x="0" y="2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020561" y="2751201"/>
            <a:ext cx="304800" cy="76200"/>
          </a:xfrm>
          <a:custGeom>
            <a:avLst/>
            <a:gdLst/>
            <a:ahLst/>
            <a:cxnLst/>
            <a:rect l="l" t="t" r="r" b="b"/>
            <a:pathLst>
              <a:path w="304800" h="76200">
                <a:moveTo>
                  <a:pt x="228726" y="0"/>
                </a:moveTo>
                <a:lnTo>
                  <a:pt x="228586" y="28133"/>
                </a:lnTo>
                <a:lnTo>
                  <a:pt x="241300" y="28194"/>
                </a:lnTo>
                <a:lnTo>
                  <a:pt x="241300" y="48006"/>
                </a:lnTo>
                <a:lnTo>
                  <a:pt x="228486" y="48006"/>
                </a:lnTo>
                <a:lnTo>
                  <a:pt x="228346" y="76200"/>
                </a:lnTo>
                <a:lnTo>
                  <a:pt x="285493" y="48006"/>
                </a:lnTo>
                <a:lnTo>
                  <a:pt x="241300" y="48006"/>
                </a:lnTo>
                <a:lnTo>
                  <a:pt x="285616" y="47945"/>
                </a:lnTo>
                <a:lnTo>
                  <a:pt x="304800" y="38481"/>
                </a:lnTo>
                <a:lnTo>
                  <a:pt x="228726" y="0"/>
                </a:lnTo>
                <a:close/>
              </a:path>
              <a:path w="304800" h="76200">
                <a:moveTo>
                  <a:pt x="228586" y="28133"/>
                </a:moveTo>
                <a:lnTo>
                  <a:pt x="228487" y="47945"/>
                </a:lnTo>
                <a:lnTo>
                  <a:pt x="241300" y="48006"/>
                </a:lnTo>
                <a:lnTo>
                  <a:pt x="241300" y="28194"/>
                </a:lnTo>
                <a:lnTo>
                  <a:pt x="228586" y="28133"/>
                </a:lnTo>
                <a:close/>
              </a:path>
              <a:path w="304800" h="76200">
                <a:moveTo>
                  <a:pt x="0" y="27050"/>
                </a:moveTo>
                <a:lnTo>
                  <a:pt x="0" y="46862"/>
                </a:lnTo>
                <a:lnTo>
                  <a:pt x="228487" y="47945"/>
                </a:lnTo>
                <a:lnTo>
                  <a:pt x="228586" y="28133"/>
                </a:lnTo>
                <a:lnTo>
                  <a:pt x="0" y="2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191761" y="3437001"/>
            <a:ext cx="304800" cy="76200"/>
          </a:xfrm>
          <a:custGeom>
            <a:avLst/>
            <a:gdLst/>
            <a:ahLst/>
            <a:cxnLst/>
            <a:rect l="l" t="t" r="r" b="b"/>
            <a:pathLst>
              <a:path w="304800" h="76200">
                <a:moveTo>
                  <a:pt x="228726" y="0"/>
                </a:moveTo>
                <a:lnTo>
                  <a:pt x="228586" y="28133"/>
                </a:lnTo>
                <a:lnTo>
                  <a:pt x="241300" y="28194"/>
                </a:lnTo>
                <a:lnTo>
                  <a:pt x="241300" y="48006"/>
                </a:lnTo>
                <a:lnTo>
                  <a:pt x="228486" y="48006"/>
                </a:lnTo>
                <a:lnTo>
                  <a:pt x="228346" y="76200"/>
                </a:lnTo>
                <a:lnTo>
                  <a:pt x="285493" y="48006"/>
                </a:lnTo>
                <a:lnTo>
                  <a:pt x="241300" y="48006"/>
                </a:lnTo>
                <a:lnTo>
                  <a:pt x="285616" y="47945"/>
                </a:lnTo>
                <a:lnTo>
                  <a:pt x="304800" y="38481"/>
                </a:lnTo>
                <a:lnTo>
                  <a:pt x="228726" y="0"/>
                </a:lnTo>
                <a:close/>
              </a:path>
              <a:path w="304800" h="76200">
                <a:moveTo>
                  <a:pt x="228586" y="28133"/>
                </a:moveTo>
                <a:lnTo>
                  <a:pt x="228487" y="47945"/>
                </a:lnTo>
                <a:lnTo>
                  <a:pt x="241300" y="48006"/>
                </a:lnTo>
                <a:lnTo>
                  <a:pt x="241300" y="28194"/>
                </a:lnTo>
                <a:lnTo>
                  <a:pt x="228586" y="28133"/>
                </a:lnTo>
                <a:close/>
              </a:path>
              <a:path w="304800" h="76200">
                <a:moveTo>
                  <a:pt x="0" y="27050"/>
                </a:moveTo>
                <a:lnTo>
                  <a:pt x="0" y="46862"/>
                </a:lnTo>
                <a:lnTo>
                  <a:pt x="228487" y="47945"/>
                </a:lnTo>
                <a:lnTo>
                  <a:pt x="228586" y="28133"/>
                </a:lnTo>
                <a:lnTo>
                  <a:pt x="0" y="2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801361" y="2065401"/>
            <a:ext cx="304800" cy="76200"/>
          </a:xfrm>
          <a:custGeom>
            <a:avLst/>
            <a:gdLst/>
            <a:ahLst/>
            <a:cxnLst/>
            <a:rect l="l" t="t" r="r" b="b"/>
            <a:pathLst>
              <a:path w="304800" h="76200">
                <a:moveTo>
                  <a:pt x="228726" y="0"/>
                </a:moveTo>
                <a:lnTo>
                  <a:pt x="228586" y="28133"/>
                </a:lnTo>
                <a:lnTo>
                  <a:pt x="241300" y="28194"/>
                </a:lnTo>
                <a:lnTo>
                  <a:pt x="241300" y="48006"/>
                </a:lnTo>
                <a:lnTo>
                  <a:pt x="228486" y="48006"/>
                </a:lnTo>
                <a:lnTo>
                  <a:pt x="228346" y="76200"/>
                </a:lnTo>
                <a:lnTo>
                  <a:pt x="285493" y="48006"/>
                </a:lnTo>
                <a:lnTo>
                  <a:pt x="241300" y="48006"/>
                </a:lnTo>
                <a:lnTo>
                  <a:pt x="285616" y="47945"/>
                </a:lnTo>
                <a:lnTo>
                  <a:pt x="304800" y="38481"/>
                </a:lnTo>
                <a:lnTo>
                  <a:pt x="228726" y="0"/>
                </a:lnTo>
                <a:close/>
              </a:path>
              <a:path w="304800" h="76200">
                <a:moveTo>
                  <a:pt x="228586" y="28133"/>
                </a:moveTo>
                <a:lnTo>
                  <a:pt x="228487" y="47945"/>
                </a:lnTo>
                <a:lnTo>
                  <a:pt x="241300" y="48006"/>
                </a:lnTo>
                <a:lnTo>
                  <a:pt x="241300" y="28194"/>
                </a:lnTo>
                <a:lnTo>
                  <a:pt x="228586" y="28133"/>
                </a:lnTo>
                <a:close/>
              </a:path>
              <a:path w="304800" h="76200">
                <a:moveTo>
                  <a:pt x="0" y="27050"/>
                </a:moveTo>
                <a:lnTo>
                  <a:pt x="0" y="46862"/>
                </a:lnTo>
                <a:lnTo>
                  <a:pt x="228487" y="47945"/>
                </a:lnTo>
                <a:lnTo>
                  <a:pt x="228586" y="28133"/>
                </a:lnTo>
                <a:lnTo>
                  <a:pt x="0" y="2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7239761" y="2751201"/>
            <a:ext cx="304800" cy="76200"/>
          </a:xfrm>
          <a:custGeom>
            <a:avLst/>
            <a:gdLst/>
            <a:ahLst/>
            <a:cxnLst/>
            <a:rect l="l" t="t" r="r" b="b"/>
            <a:pathLst>
              <a:path w="304800" h="76200">
                <a:moveTo>
                  <a:pt x="228727" y="0"/>
                </a:moveTo>
                <a:lnTo>
                  <a:pt x="228586" y="28133"/>
                </a:lnTo>
                <a:lnTo>
                  <a:pt x="241300" y="28194"/>
                </a:lnTo>
                <a:lnTo>
                  <a:pt x="241300" y="48006"/>
                </a:lnTo>
                <a:lnTo>
                  <a:pt x="228486" y="48006"/>
                </a:lnTo>
                <a:lnTo>
                  <a:pt x="228346" y="76200"/>
                </a:lnTo>
                <a:lnTo>
                  <a:pt x="285493" y="48006"/>
                </a:lnTo>
                <a:lnTo>
                  <a:pt x="241300" y="48006"/>
                </a:lnTo>
                <a:lnTo>
                  <a:pt x="285616" y="47945"/>
                </a:lnTo>
                <a:lnTo>
                  <a:pt x="304800" y="38481"/>
                </a:lnTo>
                <a:lnTo>
                  <a:pt x="228727" y="0"/>
                </a:lnTo>
                <a:close/>
              </a:path>
              <a:path w="304800" h="76200">
                <a:moveTo>
                  <a:pt x="228586" y="28133"/>
                </a:moveTo>
                <a:lnTo>
                  <a:pt x="228487" y="47945"/>
                </a:lnTo>
                <a:lnTo>
                  <a:pt x="241300" y="48006"/>
                </a:lnTo>
                <a:lnTo>
                  <a:pt x="241300" y="28194"/>
                </a:lnTo>
                <a:lnTo>
                  <a:pt x="228586" y="28133"/>
                </a:lnTo>
                <a:close/>
              </a:path>
              <a:path w="304800" h="76200">
                <a:moveTo>
                  <a:pt x="0" y="27050"/>
                </a:moveTo>
                <a:lnTo>
                  <a:pt x="0" y="46862"/>
                </a:lnTo>
                <a:lnTo>
                  <a:pt x="228487" y="47945"/>
                </a:lnTo>
                <a:lnTo>
                  <a:pt x="228586" y="28133"/>
                </a:lnTo>
                <a:lnTo>
                  <a:pt x="0" y="2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020561" y="4122801"/>
            <a:ext cx="304800" cy="76200"/>
          </a:xfrm>
          <a:custGeom>
            <a:avLst/>
            <a:gdLst/>
            <a:ahLst/>
            <a:cxnLst/>
            <a:rect l="l" t="t" r="r" b="b"/>
            <a:pathLst>
              <a:path w="304800" h="76200">
                <a:moveTo>
                  <a:pt x="228726" y="0"/>
                </a:moveTo>
                <a:lnTo>
                  <a:pt x="228586" y="28133"/>
                </a:lnTo>
                <a:lnTo>
                  <a:pt x="241300" y="28193"/>
                </a:lnTo>
                <a:lnTo>
                  <a:pt x="241300" y="48006"/>
                </a:lnTo>
                <a:lnTo>
                  <a:pt x="228486" y="48006"/>
                </a:lnTo>
                <a:lnTo>
                  <a:pt x="228346" y="76200"/>
                </a:lnTo>
                <a:lnTo>
                  <a:pt x="285493" y="48006"/>
                </a:lnTo>
                <a:lnTo>
                  <a:pt x="241300" y="48006"/>
                </a:lnTo>
                <a:lnTo>
                  <a:pt x="285616" y="47945"/>
                </a:lnTo>
                <a:lnTo>
                  <a:pt x="304800" y="38481"/>
                </a:lnTo>
                <a:lnTo>
                  <a:pt x="228726" y="0"/>
                </a:lnTo>
                <a:close/>
              </a:path>
              <a:path w="304800" h="76200">
                <a:moveTo>
                  <a:pt x="228586" y="28133"/>
                </a:moveTo>
                <a:lnTo>
                  <a:pt x="228487" y="47945"/>
                </a:lnTo>
                <a:lnTo>
                  <a:pt x="241300" y="48006"/>
                </a:lnTo>
                <a:lnTo>
                  <a:pt x="241300" y="28193"/>
                </a:lnTo>
                <a:lnTo>
                  <a:pt x="228586" y="28133"/>
                </a:lnTo>
                <a:close/>
              </a:path>
              <a:path w="304800" h="76200">
                <a:moveTo>
                  <a:pt x="0" y="27050"/>
                </a:moveTo>
                <a:lnTo>
                  <a:pt x="0" y="46862"/>
                </a:lnTo>
                <a:lnTo>
                  <a:pt x="228487" y="47945"/>
                </a:lnTo>
                <a:lnTo>
                  <a:pt x="228586" y="28133"/>
                </a:lnTo>
                <a:lnTo>
                  <a:pt x="0" y="2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715761" y="3437001"/>
            <a:ext cx="304800" cy="76200"/>
          </a:xfrm>
          <a:custGeom>
            <a:avLst/>
            <a:gdLst/>
            <a:ahLst/>
            <a:cxnLst/>
            <a:rect l="l" t="t" r="r" b="b"/>
            <a:pathLst>
              <a:path w="304800" h="76200">
                <a:moveTo>
                  <a:pt x="228726" y="0"/>
                </a:moveTo>
                <a:lnTo>
                  <a:pt x="228586" y="28133"/>
                </a:lnTo>
                <a:lnTo>
                  <a:pt x="241300" y="28194"/>
                </a:lnTo>
                <a:lnTo>
                  <a:pt x="241300" y="48006"/>
                </a:lnTo>
                <a:lnTo>
                  <a:pt x="228486" y="48006"/>
                </a:lnTo>
                <a:lnTo>
                  <a:pt x="228346" y="76200"/>
                </a:lnTo>
                <a:lnTo>
                  <a:pt x="285493" y="48006"/>
                </a:lnTo>
                <a:lnTo>
                  <a:pt x="241300" y="48006"/>
                </a:lnTo>
                <a:lnTo>
                  <a:pt x="285616" y="47945"/>
                </a:lnTo>
                <a:lnTo>
                  <a:pt x="304800" y="38481"/>
                </a:lnTo>
                <a:lnTo>
                  <a:pt x="228726" y="0"/>
                </a:lnTo>
                <a:close/>
              </a:path>
              <a:path w="304800" h="76200">
                <a:moveTo>
                  <a:pt x="228586" y="28133"/>
                </a:moveTo>
                <a:lnTo>
                  <a:pt x="228487" y="47945"/>
                </a:lnTo>
                <a:lnTo>
                  <a:pt x="241300" y="48006"/>
                </a:lnTo>
                <a:lnTo>
                  <a:pt x="241300" y="28194"/>
                </a:lnTo>
                <a:lnTo>
                  <a:pt x="228586" y="28133"/>
                </a:lnTo>
                <a:close/>
              </a:path>
              <a:path w="304800" h="76200">
                <a:moveTo>
                  <a:pt x="0" y="27050"/>
                </a:moveTo>
                <a:lnTo>
                  <a:pt x="0" y="46862"/>
                </a:lnTo>
                <a:lnTo>
                  <a:pt x="228487" y="47945"/>
                </a:lnTo>
                <a:lnTo>
                  <a:pt x="228586" y="28133"/>
                </a:lnTo>
                <a:lnTo>
                  <a:pt x="0" y="2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325361" y="4808601"/>
            <a:ext cx="304800" cy="76200"/>
          </a:xfrm>
          <a:custGeom>
            <a:avLst/>
            <a:gdLst/>
            <a:ahLst/>
            <a:cxnLst/>
            <a:rect l="l" t="t" r="r" b="b"/>
            <a:pathLst>
              <a:path w="304800" h="76200">
                <a:moveTo>
                  <a:pt x="228727" y="0"/>
                </a:moveTo>
                <a:lnTo>
                  <a:pt x="228586" y="28133"/>
                </a:lnTo>
                <a:lnTo>
                  <a:pt x="241299" y="28193"/>
                </a:lnTo>
                <a:lnTo>
                  <a:pt x="241299" y="48006"/>
                </a:lnTo>
                <a:lnTo>
                  <a:pt x="228486" y="48006"/>
                </a:lnTo>
                <a:lnTo>
                  <a:pt x="228345" y="76200"/>
                </a:lnTo>
                <a:lnTo>
                  <a:pt x="285493" y="48006"/>
                </a:lnTo>
                <a:lnTo>
                  <a:pt x="241299" y="48006"/>
                </a:lnTo>
                <a:lnTo>
                  <a:pt x="285616" y="47945"/>
                </a:lnTo>
                <a:lnTo>
                  <a:pt x="304799" y="38481"/>
                </a:lnTo>
                <a:lnTo>
                  <a:pt x="228727" y="0"/>
                </a:lnTo>
                <a:close/>
              </a:path>
              <a:path w="304800" h="76200">
                <a:moveTo>
                  <a:pt x="228586" y="28133"/>
                </a:moveTo>
                <a:lnTo>
                  <a:pt x="228487" y="47945"/>
                </a:lnTo>
                <a:lnTo>
                  <a:pt x="241299" y="48006"/>
                </a:lnTo>
                <a:lnTo>
                  <a:pt x="241299" y="28193"/>
                </a:lnTo>
                <a:lnTo>
                  <a:pt x="228586" y="28133"/>
                </a:lnTo>
                <a:close/>
              </a:path>
              <a:path w="304800" h="76200">
                <a:moveTo>
                  <a:pt x="0" y="27050"/>
                </a:moveTo>
                <a:lnTo>
                  <a:pt x="0" y="46862"/>
                </a:lnTo>
                <a:lnTo>
                  <a:pt x="228487" y="47945"/>
                </a:lnTo>
                <a:lnTo>
                  <a:pt x="228586" y="28133"/>
                </a:lnTo>
                <a:lnTo>
                  <a:pt x="0" y="270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49" name="object 4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9564" y="422275"/>
            <a:ext cx="309308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Seglist</a:t>
            </a:r>
            <a:r>
              <a:rPr dirty="0" spc="-100"/>
              <a:t> </a:t>
            </a:r>
            <a:r>
              <a:rPr dirty="0"/>
              <a:t>Allocator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15848" y="1182065"/>
            <a:ext cx="7377430" cy="45891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SzPct val="60416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>
                <a:latin typeface="Calibri"/>
                <a:cs typeface="Calibri"/>
              </a:rPr>
              <a:t>Given </a:t>
            </a:r>
            <a:r>
              <a:rPr dirty="0" sz="2400" b="1">
                <a:latin typeface="Calibri"/>
                <a:cs typeface="Calibri"/>
              </a:rPr>
              <a:t>an array of </a:t>
            </a:r>
            <a:r>
              <a:rPr dirty="0" sz="2400" spc="-5" b="1">
                <a:latin typeface="Calibri"/>
                <a:cs typeface="Calibri"/>
              </a:rPr>
              <a:t>free lists, each </a:t>
            </a:r>
            <a:r>
              <a:rPr dirty="0" sz="2400" b="1">
                <a:latin typeface="Calibri"/>
                <a:cs typeface="Calibri"/>
              </a:rPr>
              <a:t>one </a:t>
            </a:r>
            <a:r>
              <a:rPr dirty="0" sz="2400" spc="-5" b="1">
                <a:latin typeface="Calibri"/>
                <a:cs typeface="Calibri"/>
              </a:rPr>
              <a:t>for </a:t>
            </a:r>
            <a:r>
              <a:rPr dirty="0" sz="2400" b="1">
                <a:latin typeface="Calibri"/>
                <a:cs typeface="Calibri"/>
              </a:rPr>
              <a:t>some size</a:t>
            </a:r>
            <a:r>
              <a:rPr dirty="0" sz="2400" spc="-8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class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har char=""/>
            </a:pPr>
            <a:endParaRPr sz="27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>
                <a:latin typeface="Calibri"/>
                <a:cs typeface="Calibri"/>
              </a:rPr>
              <a:t>To </a:t>
            </a:r>
            <a:r>
              <a:rPr dirty="0" sz="2400" b="1">
                <a:latin typeface="Calibri"/>
                <a:cs typeface="Calibri"/>
              </a:rPr>
              <a:t>allocate a </a:t>
            </a:r>
            <a:r>
              <a:rPr dirty="0" sz="2400" spc="-5" b="1">
                <a:latin typeface="Calibri"/>
                <a:cs typeface="Calibri"/>
              </a:rPr>
              <a:t>block </a:t>
            </a:r>
            <a:r>
              <a:rPr dirty="0" sz="2400" b="1">
                <a:latin typeface="Calibri"/>
                <a:cs typeface="Calibri"/>
              </a:rPr>
              <a:t>of size</a:t>
            </a:r>
            <a:r>
              <a:rPr dirty="0" sz="2400" spc="-135" b="1">
                <a:latin typeface="Calibri"/>
                <a:cs typeface="Calibri"/>
              </a:rPr>
              <a:t> </a:t>
            </a:r>
            <a:r>
              <a:rPr dirty="0" sz="2400" spc="-5" b="1" i="1">
                <a:latin typeface="Calibri"/>
                <a:cs typeface="Calibri"/>
              </a:rPr>
              <a:t>n</a:t>
            </a:r>
            <a:r>
              <a:rPr dirty="0" sz="2400" spc="-5" b="1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24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Search appropriate free list for block of size </a:t>
            </a:r>
            <a:r>
              <a:rPr dirty="0" sz="2000" i="1">
                <a:latin typeface="Calibri"/>
                <a:cs typeface="Calibri"/>
              </a:rPr>
              <a:t>m &gt;</a:t>
            </a:r>
            <a:r>
              <a:rPr dirty="0" sz="2000" spc="80" i="1">
                <a:latin typeface="Calibri"/>
                <a:cs typeface="Calibri"/>
              </a:rPr>
              <a:t> </a:t>
            </a:r>
            <a:r>
              <a:rPr dirty="0" sz="2000" i="1">
                <a:latin typeface="Calibri"/>
                <a:cs typeface="Calibri"/>
              </a:rPr>
              <a:t>n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23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If an appropriate </a:t>
            </a:r>
            <a:r>
              <a:rPr dirty="0" sz="2000" spc="-5">
                <a:latin typeface="Calibri"/>
                <a:cs typeface="Calibri"/>
              </a:rPr>
              <a:t>block </a:t>
            </a:r>
            <a:r>
              <a:rPr dirty="0" sz="2000">
                <a:latin typeface="Calibri"/>
                <a:cs typeface="Calibri"/>
              </a:rPr>
              <a:t>is</a:t>
            </a:r>
            <a:r>
              <a:rPr dirty="0" sz="2000" spc="-6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found:</a:t>
            </a:r>
            <a:endParaRPr sz="2000">
              <a:latin typeface="Calibri"/>
              <a:cs typeface="Calibri"/>
            </a:endParaRPr>
          </a:p>
          <a:p>
            <a:pPr lvl="2" marL="1155700" indent="-229235">
              <a:lnSpc>
                <a:spcPct val="100000"/>
              </a:lnSpc>
              <a:spcBef>
                <a:spcPts val="405"/>
              </a:spcBef>
              <a:buSzPct val="80000"/>
              <a:buFont typeface="Wingdings"/>
              <a:buChar char=""/>
              <a:tabLst>
                <a:tab pos="1155700" algn="l"/>
                <a:tab pos="1156335" algn="l"/>
              </a:tabLst>
            </a:pPr>
            <a:r>
              <a:rPr dirty="0" sz="2000" spc="-5">
                <a:latin typeface="Calibri"/>
                <a:cs typeface="Calibri"/>
              </a:rPr>
              <a:t>Split </a:t>
            </a:r>
            <a:r>
              <a:rPr dirty="0" sz="2000">
                <a:latin typeface="Calibri"/>
                <a:cs typeface="Calibri"/>
              </a:rPr>
              <a:t>block and </a:t>
            </a:r>
            <a:r>
              <a:rPr dirty="0" sz="2000" spc="-5">
                <a:latin typeface="Calibri"/>
                <a:cs typeface="Calibri"/>
              </a:rPr>
              <a:t>place fragment on appropriate list</a:t>
            </a:r>
            <a:r>
              <a:rPr dirty="0" sz="2000" spc="6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(optional)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23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If </a:t>
            </a:r>
            <a:r>
              <a:rPr dirty="0" sz="2000" spc="-5">
                <a:latin typeface="Calibri"/>
                <a:cs typeface="Calibri"/>
              </a:rPr>
              <a:t>no block is found, </a:t>
            </a:r>
            <a:r>
              <a:rPr dirty="0" sz="2000">
                <a:latin typeface="Calibri"/>
                <a:cs typeface="Calibri"/>
              </a:rPr>
              <a:t>try </a:t>
            </a:r>
            <a:r>
              <a:rPr dirty="0" sz="2000" spc="-5">
                <a:latin typeface="Calibri"/>
                <a:cs typeface="Calibri"/>
              </a:rPr>
              <a:t>next larger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class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23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Repeat until block is</a:t>
            </a:r>
            <a:r>
              <a:rPr dirty="0" sz="2000" spc="-8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found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Clr>
                <a:srgbClr val="990000"/>
              </a:buClr>
              <a:buFont typeface="Wingdings"/>
              <a:buChar char=""/>
            </a:pP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b="1">
                <a:latin typeface="Calibri"/>
                <a:cs typeface="Calibri"/>
              </a:rPr>
              <a:t>If </a:t>
            </a:r>
            <a:r>
              <a:rPr dirty="0" sz="2400" spc="-5" b="1">
                <a:latin typeface="Calibri"/>
                <a:cs typeface="Calibri"/>
              </a:rPr>
              <a:t>no </a:t>
            </a:r>
            <a:r>
              <a:rPr dirty="0" sz="2400" b="1">
                <a:latin typeface="Calibri"/>
                <a:cs typeface="Calibri"/>
              </a:rPr>
              <a:t>block is</a:t>
            </a:r>
            <a:r>
              <a:rPr dirty="0" sz="2400" spc="-12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found: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219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Request </a:t>
            </a:r>
            <a:r>
              <a:rPr dirty="0" sz="2000" spc="-5">
                <a:latin typeface="Calibri"/>
                <a:cs typeface="Calibri"/>
              </a:rPr>
              <a:t>additional heap memory from OS (using</a:t>
            </a:r>
            <a:r>
              <a:rPr dirty="0" sz="2000" spc="60">
                <a:latin typeface="Calibri"/>
                <a:cs typeface="Calibri"/>
              </a:rPr>
              <a:t> </a:t>
            </a:r>
            <a:r>
              <a:rPr dirty="0" sz="2000" spc="-5" b="1">
                <a:latin typeface="Courier New"/>
                <a:cs typeface="Courier New"/>
              </a:rPr>
              <a:t>sbrk()</a:t>
            </a:r>
            <a:r>
              <a:rPr dirty="0" sz="2000" spc="-5">
                <a:latin typeface="Calibri"/>
                <a:cs typeface="Calibri"/>
              </a:rPr>
              <a:t>)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26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Allocate block of </a:t>
            </a:r>
            <a:r>
              <a:rPr dirty="0" sz="2000" i="1">
                <a:latin typeface="Calibri"/>
                <a:cs typeface="Calibri"/>
              </a:rPr>
              <a:t>n </a:t>
            </a:r>
            <a:r>
              <a:rPr dirty="0" sz="2000">
                <a:latin typeface="Calibri"/>
                <a:cs typeface="Calibri"/>
              </a:rPr>
              <a:t>bytes </a:t>
            </a:r>
            <a:r>
              <a:rPr dirty="0" sz="2000" spc="-5">
                <a:latin typeface="Calibri"/>
                <a:cs typeface="Calibri"/>
              </a:rPr>
              <a:t>from </a:t>
            </a:r>
            <a:r>
              <a:rPr dirty="0" sz="2000">
                <a:latin typeface="Calibri"/>
                <a:cs typeface="Calibri"/>
              </a:rPr>
              <a:t>this </a:t>
            </a:r>
            <a:r>
              <a:rPr dirty="0" sz="2000" spc="-5">
                <a:latin typeface="Calibri"/>
                <a:cs typeface="Calibri"/>
              </a:rPr>
              <a:t>new</a:t>
            </a:r>
            <a:r>
              <a:rPr dirty="0" sz="2000" spc="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memory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24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Place remainder </a:t>
            </a:r>
            <a:r>
              <a:rPr dirty="0" sz="2000">
                <a:latin typeface="Calibri"/>
                <a:cs typeface="Calibri"/>
              </a:rPr>
              <a:t>as a single </a:t>
            </a:r>
            <a:r>
              <a:rPr dirty="0" sz="2000" spc="-5">
                <a:latin typeface="Calibri"/>
                <a:cs typeface="Calibri"/>
              </a:rPr>
              <a:t>free block </a:t>
            </a:r>
            <a:r>
              <a:rPr dirty="0" sz="2000">
                <a:latin typeface="Calibri"/>
                <a:cs typeface="Calibri"/>
              </a:rPr>
              <a:t>in largest </a:t>
            </a:r>
            <a:r>
              <a:rPr dirty="0" sz="2000" spc="-5">
                <a:latin typeface="Calibri"/>
                <a:cs typeface="Calibri"/>
              </a:rPr>
              <a:t>size</a:t>
            </a:r>
            <a:r>
              <a:rPr dirty="0" sz="2000" spc="3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class.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9564" y="422275"/>
            <a:ext cx="444373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Seglist Allocator</a:t>
            </a:r>
            <a:r>
              <a:rPr dirty="0" spc="-100"/>
              <a:t> </a:t>
            </a:r>
            <a:r>
              <a:rPr dirty="0"/>
              <a:t>(cont.)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4136" y="1171894"/>
            <a:ext cx="7910195" cy="4123690"/>
          </a:xfrm>
          <a:prstGeom prst="rect">
            <a:avLst/>
          </a:prstGeom>
        </p:spPr>
        <p:txBody>
          <a:bodyPr wrap="square" lIns="0" tIns="5651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45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>
                <a:latin typeface="Calibri"/>
                <a:cs typeface="Calibri"/>
              </a:rPr>
              <a:t>To free </a:t>
            </a:r>
            <a:r>
              <a:rPr dirty="0" sz="2400" b="1">
                <a:latin typeface="Calibri"/>
                <a:cs typeface="Calibri"/>
              </a:rPr>
              <a:t>a</a:t>
            </a:r>
            <a:r>
              <a:rPr dirty="0" sz="2400" spc="-7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block: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509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Coalesce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5">
                <a:latin typeface="Calibri"/>
                <a:cs typeface="Calibri"/>
              </a:rPr>
              <a:t>place on appropriate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list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990000"/>
              </a:buClr>
              <a:buFont typeface="Wingdings"/>
              <a:buChar char=""/>
            </a:pPr>
            <a:endParaRPr sz="28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>
                <a:latin typeface="Calibri"/>
                <a:cs typeface="Calibri"/>
              </a:rPr>
              <a:t>Advantages </a:t>
            </a:r>
            <a:r>
              <a:rPr dirty="0" sz="2400" b="1">
                <a:latin typeface="Calibri"/>
                <a:cs typeface="Calibri"/>
              </a:rPr>
              <a:t>of seglist</a:t>
            </a:r>
            <a:r>
              <a:rPr dirty="0" sz="2400" spc="-6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allocators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50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Higher</a:t>
            </a:r>
            <a:r>
              <a:rPr dirty="0" sz="2000" spc="-8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throughput</a:t>
            </a:r>
            <a:endParaRPr sz="2000">
              <a:latin typeface="Calibri"/>
              <a:cs typeface="Calibri"/>
            </a:endParaRPr>
          </a:p>
          <a:p>
            <a:pPr lvl="2" marL="1211580" indent="-285115">
              <a:lnSpc>
                <a:spcPct val="100000"/>
              </a:lnSpc>
              <a:spcBef>
                <a:spcPts val="540"/>
              </a:spcBef>
              <a:buSzPct val="80000"/>
              <a:buFont typeface="Wingdings"/>
              <a:buChar char=""/>
              <a:tabLst>
                <a:tab pos="1211580" algn="l"/>
                <a:tab pos="1212215" algn="l"/>
              </a:tabLst>
            </a:pPr>
            <a:r>
              <a:rPr dirty="0" sz="2000">
                <a:latin typeface="Calibri"/>
                <a:cs typeface="Calibri"/>
              </a:rPr>
              <a:t>log </a:t>
            </a:r>
            <a:r>
              <a:rPr dirty="0" sz="2000" spc="-5">
                <a:latin typeface="Calibri"/>
                <a:cs typeface="Calibri"/>
              </a:rPr>
              <a:t>time for power-of-two size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classes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58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Better </a:t>
            </a:r>
            <a:r>
              <a:rPr dirty="0" sz="2000" spc="-5">
                <a:latin typeface="Calibri"/>
                <a:cs typeface="Calibri"/>
              </a:rPr>
              <a:t>memory</a:t>
            </a:r>
            <a:r>
              <a:rPr dirty="0" sz="2000" spc="-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utilization</a:t>
            </a:r>
            <a:endParaRPr sz="2000">
              <a:latin typeface="Calibri"/>
              <a:cs typeface="Calibri"/>
            </a:endParaRPr>
          </a:p>
          <a:p>
            <a:pPr lvl="2" marL="1155065" marR="488950" indent="-228600">
              <a:lnSpc>
                <a:spcPct val="107100"/>
              </a:lnSpc>
              <a:spcBef>
                <a:spcPts val="365"/>
              </a:spcBef>
              <a:buSzPct val="80000"/>
              <a:buFont typeface="Wingdings"/>
              <a:buChar char=""/>
              <a:tabLst>
                <a:tab pos="1155065" algn="l"/>
                <a:tab pos="1155700" algn="l"/>
              </a:tabLst>
            </a:pPr>
            <a:r>
              <a:rPr dirty="0" sz="2000" spc="-5">
                <a:latin typeface="Calibri"/>
                <a:cs typeface="Calibri"/>
              </a:rPr>
              <a:t>First-fit search of </a:t>
            </a:r>
            <a:r>
              <a:rPr dirty="0" sz="2000">
                <a:latin typeface="Calibri"/>
                <a:cs typeface="Calibri"/>
              </a:rPr>
              <a:t>segregated </a:t>
            </a:r>
            <a:r>
              <a:rPr dirty="0" sz="2000" spc="-5">
                <a:latin typeface="Calibri"/>
                <a:cs typeface="Calibri"/>
              </a:rPr>
              <a:t>free list </a:t>
            </a:r>
            <a:r>
              <a:rPr dirty="0" sz="2000">
                <a:latin typeface="Calibri"/>
                <a:cs typeface="Calibri"/>
              </a:rPr>
              <a:t>approximates a </a:t>
            </a:r>
            <a:r>
              <a:rPr dirty="0" sz="2000" spc="-5">
                <a:latin typeface="Calibri"/>
                <a:cs typeface="Calibri"/>
              </a:rPr>
              <a:t>best-fit  search of entire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heap.</a:t>
            </a:r>
            <a:endParaRPr sz="2000">
              <a:latin typeface="Calibri"/>
              <a:cs typeface="Calibri"/>
            </a:endParaRPr>
          </a:p>
          <a:p>
            <a:pPr lvl="2" marL="1155065" marR="5080" indent="-228600">
              <a:lnSpc>
                <a:spcPct val="107000"/>
              </a:lnSpc>
              <a:spcBef>
                <a:spcPts val="475"/>
              </a:spcBef>
              <a:buSzPct val="80000"/>
              <a:buFont typeface="Wingdings"/>
              <a:buChar char=""/>
              <a:tabLst>
                <a:tab pos="1155065" algn="l"/>
                <a:tab pos="1155700" algn="l"/>
              </a:tabLst>
            </a:pPr>
            <a:r>
              <a:rPr dirty="0" sz="2000" spc="-5">
                <a:latin typeface="Calibri"/>
                <a:cs typeface="Calibri"/>
              </a:rPr>
              <a:t>Extreme </a:t>
            </a:r>
            <a:r>
              <a:rPr dirty="0" sz="2000">
                <a:latin typeface="Calibri"/>
                <a:cs typeface="Calibri"/>
              </a:rPr>
              <a:t>case: Giving each </a:t>
            </a:r>
            <a:r>
              <a:rPr dirty="0" sz="2000" spc="-5">
                <a:latin typeface="Calibri"/>
                <a:cs typeface="Calibri"/>
              </a:rPr>
              <a:t>block its own size </a:t>
            </a:r>
            <a:r>
              <a:rPr dirty="0" sz="2000">
                <a:latin typeface="Calibri"/>
                <a:cs typeface="Calibri"/>
              </a:rPr>
              <a:t>class is equivalent to  </a:t>
            </a:r>
            <a:r>
              <a:rPr dirty="0" sz="2000" spc="-5">
                <a:latin typeface="Calibri"/>
                <a:cs typeface="Calibri"/>
              </a:rPr>
              <a:t>best-fit.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9143" y="502742"/>
            <a:ext cx="4538345" cy="5746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More </a:t>
            </a:r>
            <a:r>
              <a:rPr dirty="0"/>
              <a:t>Info on</a:t>
            </a:r>
            <a:r>
              <a:rPr dirty="0" spc="-45"/>
              <a:t> </a:t>
            </a:r>
            <a:r>
              <a:rPr dirty="0" spc="-5"/>
              <a:t>Allocators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25907" y="1442669"/>
            <a:ext cx="7835900" cy="3327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ts val="2810"/>
              </a:lnSpc>
              <a:spcBef>
                <a:spcPts val="10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D. Knuth, “</a:t>
            </a:r>
            <a:r>
              <a:rPr dirty="0" sz="2400" spc="-5" b="1" i="1">
                <a:latin typeface="Calibri"/>
                <a:cs typeface="Calibri"/>
              </a:rPr>
              <a:t>The Art of Computer Programming</a:t>
            </a:r>
            <a:r>
              <a:rPr dirty="0" sz="2400" spc="-5" b="1">
                <a:latin typeface="Calibri"/>
                <a:cs typeface="Calibri"/>
              </a:rPr>
              <a:t>”, 2</a:t>
            </a:r>
            <a:r>
              <a:rPr dirty="0" baseline="24305" sz="2400" spc="-7" b="1">
                <a:latin typeface="Calibri"/>
                <a:cs typeface="Calibri"/>
              </a:rPr>
              <a:t>nd</a:t>
            </a:r>
            <a:r>
              <a:rPr dirty="0" baseline="24305" sz="2400" spc="30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edition,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ts val="2810"/>
              </a:lnSpc>
            </a:pPr>
            <a:r>
              <a:rPr dirty="0" sz="2400" spc="-5" b="1">
                <a:latin typeface="Calibri"/>
                <a:cs typeface="Calibri"/>
              </a:rPr>
              <a:t>Addison Wesley,</a:t>
            </a:r>
            <a:r>
              <a:rPr dirty="0" sz="2400" spc="-6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1973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509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The </a:t>
            </a:r>
            <a:r>
              <a:rPr dirty="0" sz="2000">
                <a:latin typeface="Calibri"/>
                <a:cs typeface="Calibri"/>
              </a:rPr>
              <a:t>classic reference </a:t>
            </a:r>
            <a:r>
              <a:rPr dirty="0" sz="2000" spc="-5">
                <a:latin typeface="Calibri"/>
                <a:cs typeface="Calibri"/>
              </a:rPr>
              <a:t>on dynamic storage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allocation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990000"/>
              </a:buClr>
              <a:buFont typeface="Wingdings"/>
              <a:buChar char=""/>
            </a:pPr>
            <a:endParaRPr sz="3000">
              <a:latin typeface="Times New Roman"/>
              <a:cs typeface="Times New Roman"/>
            </a:endParaRPr>
          </a:p>
          <a:p>
            <a:pPr marL="355600" marR="384175" indent="-342900">
              <a:lnSpc>
                <a:spcPts val="2740"/>
              </a:lnSpc>
              <a:buClr>
                <a:srgbClr val="990000"/>
              </a:buClr>
              <a:buSzPct val="60416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Wilson et </a:t>
            </a:r>
            <a:r>
              <a:rPr dirty="0" sz="2400" b="1">
                <a:latin typeface="Calibri"/>
                <a:cs typeface="Calibri"/>
              </a:rPr>
              <a:t>al, </a:t>
            </a:r>
            <a:r>
              <a:rPr dirty="0" sz="2400" spc="-5" b="1">
                <a:latin typeface="Calibri"/>
                <a:cs typeface="Calibri"/>
              </a:rPr>
              <a:t>“</a:t>
            </a:r>
            <a:r>
              <a:rPr dirty="0" sz="2400" spc="-5" b="1" i="1">
                <a:latin typeface="Calibri"/>
                <a:cs typeface="Calibri"/>
              </a:rPr>
              <a:t>Dynamic Storage Allocation: </a:t>
            </a:r>
            <a:r>
              <a:rPr dirty="0" sz="2400" b="1" i="1">
                <a:latin typeface="Calibri"/>
                <a:cs typeface="Calibri"/>
              </a:rPr>
              <a:t>A </a:t>
            </a:r>
            <a:r>
              <a:rPr dirty="0" sz="2400" spc="-5" b="1" i="1">
                <a:latin typeface="Calibri"/>
                <a:cs typeface="Calibri"/>
              </a:rPr>
              <a:t>Survey </a:t>
            </a:r>
            <a:r>
              <a:rPr dirty="0" sz="2400" b="1" i="1">
                <a:latin typeface="Calibri"/>
                <a:cs typeface="Calibri"/>
              </a:rPr>
              <a:t>and  </a:t>
            </a:r>
            <a:r>
              <a:rPr dirty="0" sz="2400" spc="-5" b="1" i="1">
                <a:latin typeface="Calibri"/>
                <a:cs typeface="Calibri"/>
              </a:rPr>
              <a:t>Critical Review</a:t>
            </a:r>
            <a:r>
              <a:rPr dirty="0" sz="2400" spc="-5" b="1">
                <a:latin typeface="Calibri"/>
                <a:cs typeface="Calibri"/>
              </a:rPr>
              <a:t>”, Proc. 1995 Int’l Workshop </a:t>
            </a:r>
            <a:r>
              <a:rPr dirty="0" sz="2400" b="1">
                <a:latin typeface="Calibri"/>
                <a:cs typeface="Calibri"/>
              </a:rPr>
              <a:t>on </a:t>
            </a:r>
            <a:r>
              <a:rPr dirty="0" sz="2400" spc="-5" b="1">
                <a:latin typeface="Calibri"/>
                <a:cs typeface="Calibri"/>
              </a:rPr>
              <a:t>Memory  Management, Kinross, Scotland, Sept,</a:t>
            </a:r>
            <a:r>
              <a:rPr dirty="0" sz="2400" spc="1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1995.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434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Comprehensive</a:t>
            </a:r>
            <a:r>
              <a:rPr dirty="0" sz="2000" spc="-6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survey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47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Available from </a:t>
            </a:r>
            <a:r>
              <a:rPr dirty="0" sz="2000">
                <a:latin typeface="Calibri"/>
                <a:cs typeface="Calibri"/>
              </a:rPr>
              <a:t>CS:APP </a:t>
            </a:r>
            <a:r>
              <a:rPr dirty="0" sz="2000" spc="-5">
                <a:latin typeface="Calibri"/>
                <a:cs typeface="Calibri"/>
              </a:rPr>
              <a:t>student site</a:t>
            </a:r>
            <a:r>
              <a:rPr dirty="0" sz="2000" spc="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(csapp.cs.cmu.edu)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5965" y="500887"/>
            <a:ext cx="65303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Assumptions </a:t>
            </a:r>
            <a:r>
              <a:rPr dirty="0" spc="-5"/>
              <a:t>Made </a:t>
            </a:r>
            <a:r>
              <a:rPr dirty="0"/>
              <a:t>in </a:t>
            </a:r>
            <a:r>
              <a:rPr dirty="0" spc="-5"/>
              <a:t>This</a:t>
            </a:r>
            <a:r>
              <a:rPr dirty="0" spc="-60"/>
              <a:t> </a:t>
            </a:r>
            <a:r>
              <a:rPr dirty="0"/>
              <a:t>Lecture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75589" y="1302889"/>
            <a:ext cx="3896995" cy="902969"/>
          </a:xfrm>
          <a:prstGeom prst="rect">
            <a:avLst/>
          </a:prstGeom>
        </p:spPr>
        <p:txBody>
          <a:bodyPr wrap="square" lIns="0" tIns="8509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Memory </a:t>
            </a:r>
            <a:r>
              <a:rPr dirty="0" sz="2400" b="1">
                <a:latin typeface="Calibri"/>
                <a:cs typeface="Calibri"/>
              </a:rPr>
              <a:t>is </a:t>
            </a:r>
            <a:r>
              <a:rPr dirty="0" sz="2400" spc="-5" b="1">
                <a:latin typeface="Calibri"/>
                <a:cs typeface="Calibri"/>
              </a:rPr>
              <a:t>word</a:t>
            </a:r>
            <a:r>
              <a:rPr dirty="0" sz="2400" spc="-8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addressed.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5600" algn="l"/>
                <a:tab pos="356235" algn="l"/>
              </a:tabLst>
            </a:pPr>
            <a:r>
              <a:rPr dirty="0" sz="2400" spc="-5" b="1">
                <a:latin typeface="Calibri"/>
                <a:cs typeface="Calibri"/>
              </a:rPr>
              <a:t>Words </a:t>
            </a:r>
            <a:r>
              <a:rPr dirty="0" sz="2400" b="1">
                <a:latin typeface="Calibri"/>
                <a:cs typeface="Calibri"/>
              </a:rPr>
              <a:t>are</a:t>
            </a:r>
            <a:r>
              <a:rPr dirty="0" sz="2400" spc="-7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int-sized.</a:t>
            </a:r>
            <a:endParaRPr sz="24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298447" y="2894076"/>
          <a:ext cx="6101080" cy="307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799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</a:tblGrid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270253" y="3567176"/>
            <a:ext cx="1313180" cy="50673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260985" marR="5080" indent="-248920">
              <a:lnSpc>
                <a:spcPts val="1870"/>
              </a:lnSpc>
              <a:spcBef>
                <a:spcPts val="200"/>
              </a:spcBef>
            </a:pPr>
            <a:r>
              <a:rPr dirty="0" sz="1600" spc="-10" b="1">
                <a:latin typeface="Calibri"/>
                <a:cs typeface="Calibri"/>
              </a:rPr>
              <a:t>Allocated</a:t>
            </a:r>
            <a:r>
              <a:rPr dirty="0" sz="1600" spc="-7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block  </a:t>
            </a:r>
            <a:r>
              <a:rPr dirty="0" sz="1600" spc="-10" b="1">
                <a:latin typeface="Calibri"/>
                <a:cs typeface="Calibri"/>
              </a:rPr>
              <a:t>(4</a:t>
            </a:r>
            <a:r>
              <a:rPr dirty="0" sz="1600" spc="-50" b="1">
                <a:latin typeface="Calibri"/>
                <a:cs typeface="Calibri"/>
              </a:rPr>
              <a:t> </a:t>
            </a:r>
            <a:r>
              <a:rPr dirty="0" sz="1600" spc="-15" b="1">
                <a:latin typeface="Calibri"/>
                <a:cs typeface="Calibri"/>
              </a:rPr>
              <a:t>words)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70070" y="3567176"/>
            <a:ext cx="889000" cy="50673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48895" marR="5080" indent="-36830">
              <a:lnSpc>
                <a:spcPts val="1870"/>
              </a:lnSpc>
              <a:spcBef>
                <a:spcPts val="200"/>
              </a:spcBef>
            </a:pPr>
            <a:r>
              <a:rPr dirty="0" sz="1600" spc="-10" b="1">
                <a:latin typeface="Calibri"/>
                <a:cs typeface="Calibri"/>
              </a:rPr>
              <a:t>Free</a:t>
            </a:r>
            <a:r>
              <a:rPr dirty="0" sz="1600" spc="-7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block  </a:t>
            </a:r>
            <a:r>
              <a:rPr dirty="0" sz="1600" spc="-10" b="1">
                <a:latin typeface="Calibri"/>
                <a:cs typeface="Calibri"/>
              </a:rPr>
              <a:t>(3</a:t>
            </a:r>
            <a:r>
              <a:rPr dirty="0" sz="1600" spc="-50" b="1">
                <a:latin typeface="Calibri"/>
                <a:cs typeface="Calibri"/>
              </a:rPr>
              <a:t> </a:t>
            </a:r>
            <a:r>
              <a:rPr dirty="0" sz="1600" spc="-15" b="1">
                <a:latin typeface="Calibri"/>
                <a:cs typeface="Calibri"/>
              </a:rPr>
              <a:t>words)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531864" y="382219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531864" y="420319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D4F0C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531864" y="4203191"/>
            <a:ext cx="304800" cy="30480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0" y="304799"/>
                </a:moveTo>
                <a:lnTo>
                  <a:pt x="304800" y="304799"/>
                </a:lnTo>
                <a:lnTo>
                  <a:pt x="304800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991604" y="3840860"/>
            <a:ext cx="8750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latin typeface="Calibri"/>
                <a:cs typeface="Calibri"/>
              </a:rPr>
              <a:t>Free</a:t>
            </a:r>
            <a:r>
              <a:rPr dirty="0" sz="1600" spc="-90" b="1">
                <a:latin typeface="Calibri"/>
                <a:cs typeface="Calibri"/>
              </a:rPr>
              <a:t> </a:t>
            </a:r>
            <a:r>
              <a:rPr dirty="0" sz="1600" spc="-15" b="1">
                <a:latin typeface="Calibri"/>
                <a:cs typeface="Calibri"/>
              </a:rPr>
              <a:t>word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88556" y="4221556"/>
            <a:ext cx="12998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 b="1">
                <a:latin typeface="Calibri"/>
                <a:cs typeface="Calibri"/>
              </a:rPr>
              <a:t>Allocated</a:t>
            </a:r>
            <a:r>
              <a:rPr dirty="0" sz="1600" spc="-75" b="1">
                <a:latin typeface="Calibri"/>
                <a:cs typeface="Calibri"/>
              </a:rPr>
              <a:t> </a:t>
            </a:r>
            <a:r>
              <a:rPr dirty="0" sz="1600" spc="-15" b="1">
                <a:latin typeface="Calibri"/>
                <a:cs typeface="Calibri"/>
              </a:rPr>
              <a:t>word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325117" y="3246882"/>
            <a:ext cx="1188720" cy="182880"/>
          </a:xfrm>
          <a:custGeom>
            <a:avLst/>
            <a:gdLst/>
            <a:ahLst/>
            <a:cxnLst/>
            <a:rect l="l" t="t" r="r" b="b"/>
            <a:pathLst>
              <a:path w="1188720" h="182879">
                <a:moveTo>
                  <a:pt x="1188720" y="0"/>
                </a:moveTo>
                <a:lnTo>
                  <a:pt x="1183927" y="35611"/>
                </a:lnTo>
                <a:lnTo>
                  <a:pt x="1170860" y="64674"/>
                </a:lnTo>
                <a:lnTo>
                  <a:pt x="1151483" y="84260"/>
                </a:lnTo>
                <a:lnTo>
                  <a:pt x="1127759" y="91439"/>
                </a:lnTo>
                <a:lnTo>
                  <a:pt x="665988" y="91439"/>
                </a:lnTo>
                <a:lnTo>
                  <a:pt x="642264" y="98619"/>
                </a:lnTo>
                <a:lnTo>
                  <a:pt x="622887" y="118205"/>
                </a:lnTo>
                <a:lnTo>
                  <a:pt x="609820" y="147268"/>
                </a:lnTo>
                <a:lnTo>
                  <a:pt x="605027" y="182879"/>
                </a:lnTo>
                <a:lnTo>
                  <a:pt x="600235" y="147268"/>
                </a:lnTo>
                <a:lnTo>
                  <a:pt x="587168" y="118205"/>
                </a:lnTo>
                <a:lnTo>
                  <a:pt x="567791" y="98619"/>
                </a:lnTo>
                <a:lnTo>
                  <a:pt x="544068" y="91439"/>
                </a:lnTo>
                <a:lnTo>
                  <a:pt x="60959" y="91439"/>
                </a:lnTo>
                <a:lnTo>
                  <a:pt x="37236" y="84260"/>
                </a:lnTo>
                <a:lnTo>
                  <a:pt x="17859" y="64674"/>
                </a:lnTo>
                <a:lnTo>
                  <a:pt x="4792" y="35611"/>
                </a:lnTo>
                <a:lnTo>
                  <a:pt x="0" y="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374641" y="3245357"/>
            <a:ext cx="868680" cy="182880"/>
          </a:xfrm>
          <a:custGeom>
            <a:avLst/>
            <a:gdLst/>
            <a:ahLst/>
            <a:cxnLst/>
            <a:rect l="l" t="t" r="r" b="b"/>
            <a:pathLst>
              <a:path w="868679" h="182879">
                <a:moveTo>
                  <a:pt x="868680" y="0"/>
                </a:moveTo>
                <a:lnTo>
                  <a:pt x="863887" y="35611"/>
                </a:lnTo>
                <a:lnTo>
                  <a:pt x="850820" y="64674"/>
                </a:lnTo>
                <a:lnTo>
                  <a:pt x="831443" y="84260"/>
                </a:lnTo>
                <a:lnTo>
                  <a:pt x="807720" y="91439"/>
                </a:lnTo>
                <a:lnTo>
                  <a:pt x="503174" y="91439"/>
                </a:lnTo>
                <a:lnTo>
                  <a:pt x="479450" y="98619"/>
                </a:lnTo>
                <a:lnTo>
                  <a:pt x="460073" y="118205"/>
                </a:lnTo>
                <a:lnTo>
                  <a:pt x="447006" y="147268"/>
                </a:lnTo>
                <a:lnTo>
                  <a:pt x="442213" y="182879"/>
                </a:lnTo>
                <a:lnTo>
                  <a:pt x="437421" y="147268"/>
                </a:lnTo>
                <a:lnTo>
                  <a:pt x="424354" y="118205"/>
                </a:lnTo>
                <a:lnTo>
                  <a:pt x="404977" y="98619"/>
                </a:lnTo>
                <a:lnTo>
                  <a:pt x="381254" y="91439"/>
                </a:lnTo>
                <a:lnTo>
                  <a:pt x="60960" y="91439"/>
                </a:lnTo>
                <a:lnTo>
                  <a:pt x="37236" y="84260"/>
                </a:lnTo>
                <a:lnTo>
                  <a:pt x="17859" y="64674"/>
                </a:lnTo>
                <a:lnTo>
                  <a:pt x="4792" y="35611"/>
                </a:lnTo>
                <a:lnTo>
                  <a:pt x="0" y="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464566"/>
            <a:ext cx="367665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Allocation</a:t>
            </a:r>
            <a:r>
              <a:rPr dirty="0" spc="-95"/>
              <a:t> </a:t>
            </a:r>
            <a:r>
              <a:rPr dirty="0"/>
              <a:t>Example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987039" y="1607819"/>
          <a:ext cx="5200015" cy="317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799"/>
                <a:gridCol w="304800"/>
                <a:gridCol w="304800"/>
                <a:gridCol w="304800"/>
                <a:gridCol w="304800"/>
              </a:tblGrid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987039" y="2496311"/>
          <a:ext cx="5200015" cy="317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799"/>
                <a:gridCol w="304800"/>
                <a:gridCol w="304800"/>
                <a:gridCol w="304800"/>
                <a:gridCol w="304800"/>
              </a:tblGrid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987039" y="3383279"/>
          <a:ext cx="5200015" cy="317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799"/>
                <a:gridCol w="304800"/>
                <a:gridCol w="304800"/>
                <a:gridCol w="304800"/>
                <a:gridCol w="304800"/>
              </a:tblGrid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33400" y="1583436"/>
          <a:ext cx="2112645" cy="213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276"/>
                <a:gridCol w="272719"/>
                <a:gridCol w="1407268"/>
              </a:tblGrid>
              <a:tr h="355600"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800" spc="-5" b="1">
                          <a:latin typeface="Courier New"/>
                          <a:cs typeface="Courier New"/>
                        </a:rPr>
                        <a:t>p1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B="0" marT="6985"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800" b="1">
                          <a:latin typeface="Courier New"/>
                          <a:cs typeface="Courier New"/>
                        </a:rPr>
                        <a:t>=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B="0" marT="6985"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3429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800" spc="-10" b="1">
                          <a:latin typeface="Courier New"/>
                          <a:cs typeface="Courier New"/>
                        </a:rPr>
                        <a:t>malloc(4)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B="0" marT="6985">
                    <a:solidFill>
                      <a:srgbClr val="F6F5BC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55600"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800" spc="-5" b="1">
                          <a:latin typeface="Courier New"/>
                          <a:cs typeface="Courier New"/>
                        </a:rPr>
                        <a:t>p2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B="0" marT="7620"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800" b="1">
                          <a:latin typeface="Courier New"/>
                          <a:cs typeface="Courier New"/>
                        </a:rPr>
                        <a:t>=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B="0" marT="7620">
                    <a:solidFill>
                      <a:srgbClr val="D5D5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3429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1800" spc="-10" b="1">
                          <a:latin typeface="Courier New"/>
                          <a:cs typeface="Courier New"/>
                        </a:rPr>
                        <a:t>malloc(5)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B="0" marT="7620">
                    <a:solidFill>
                      <a:srgbClr val="D5D5F5"/>
                    </a:solidFill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55600"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800" spc="-5" b="1">
                          <a:latin typeface="Courier New"/>
                          <a:cs typeface="Courier New"/>
                        </a:rPr>
                        <a:t>p3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B="0" marT="8255"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800" b="1">
                          <a:latin typeface="Courier New"/>
                          <a:cs typeface="Courier New"/>
                        </a:rPr>
                        <a:t>=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B="0" marT="8255"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3429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800" spc="-10" b="1">
                          <a:latin typeface="Courier New"/>
                          <a:cs typeface="Courier New"/>
                        </a:rPr>
                        <a:t>malloc(6)</a:t>
                      </a:r>
                      <a:endParaRPr sz="1800">
                        <a:latin typeface="Courier New"/>
                        <a:cs typeface="Courier New"/>
                      </a:endParaRPr>
                    </a:p>
                  </a:txBody>
                  <a:tcPr marL="0" marR="0" marB="0" marT="8255">
                    <a:solidFill>
                      <a:srgbClr val="F0C6C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987039" y="4270247"/>
          <a:ext cx="5200015" cy="317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799"/>
                <a:gridCol w="304800"/>
                <a:gridCol w="304800"/>
                <a:gridCol w="304800"/>
                <a:gridCol w="304800"/>
              </a:tblGrid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533400" y="4244340"/>
            <a:ext cx="1285240" cy="360045"/>
          </a:xfrm>
          <a:prstGeom prst="rect">
            <a:avLst/>
          </a:prstGeom>
          <a:solidFill>
            <a:srgbClr val="D5D5F5"/>
          </a:solidFill>
        </p:spPr>
        <p:txBody>
          <a:bodyPr wrap="square" lIns="0" tIns="889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70"/>
              </a:spcBef>
            </a:pPr>
            <a:r>
              <a:rPr dirty="0" sz="1800" spc="-10" b="1">
                <a:latin typeface="Courier New"/>
                <a:cs typeface="Courier New"/>
              </a:rPr>
              <a:t>free(p2)</a:t>
            </a:r>
            <a:endParaRPr sz="1800">
              <a:latin typeface="Courier New"/>
              <a:cs typeface="Courier New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987039" y="5158740"/>
          <a:ext cx="5200015" cy="317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800"/>
                <a:gridCol w="304799"/>
                <a:gridCol w="304800"/>
                <a:gridCol w="304800"/>
                <a:gridCol w="304800"/>
                <a:gridCol w="304800"/>
              </a:tblGrid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6F5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4F0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0C6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1" name="object 11"/>
          <p:cNvSpPr txBox="1"/>
          <p:nvPr/>
        </p:nvSpPr>
        <p:spPr>
          <a:xfrm>
            <a:off x="533400" y="5132832"/>
            <a:ext cx="2112645" cy="358140"/>
          </a:xfrm>
          <a:prstGeom prst="rect">
            <a:avLst/>
          </a:prstGeom>
          <a:solidFill>
            <a:srgbClr val="D4F0CF"/>
          </a:solidFill>
        </p:spPr>
        <p:txBody>
          <a:bodyPr wrap="square" lIns="0" tIns="762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60"/>
              </a:spcBef>
            </a:pPr>
            <a:r>
              <a:rPr dirty="0" sz="1800" spc="-5" b="1">
                <a:latin typeface="Courier New"/>
                <a:cs typeface="Courier New"/>
              </a:rPr>
              <a:t>p4 </a:t>
            </a:r>
            <a:r>
              <a:rPr dirty="0" sz="1800" b="1">
                <a:latin typeface="Courier New"/>
                <a:cs typeface="Courier New"/>
              </a:rPr>
              <a:t>=</a:t>
            </a:r>
            <a:r>
              <a:rPr dirty="0" sz="1800" spc="-105" b="1">
                <a:latin typeface="Courier New"/>
                <a:cs typeface="Courier New"/>
              </a:rPr>
              <a:t> </a:t>
            </a:r>
            <a:r>
              <a:rPr dirty="0" sz="1800" spc="-10" b="1">
                <a:latin typeface="Courier New"/>
                <a:cs typeface="Courier New"/>
              </a:rPr>
              <a:t>malloc(2)</a:t>
            </a:r>
            <a:endParaRPr sz="18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1640" y="351790"/>
            <a:ext cx="218503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Constraints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1815" y="1070598"/>
            <a:ext cx="7141845" cy="5563235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marL="358140" indent="-345440">
              <a:lnSpc>
                <a:spcPct val="100000"/>
              </a:lnSpc>
              <a:spcBef>
                <a:spcPts val="32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8140" algn="l"/>
                <a:tab pos="358775" algn="l"/>
              </a:tabLst>
            </a:pPr>
            <a:r>
              <a:rPr dirty="0" sz="2400" spc="-5" b="1">
                <a:latin typeface="Calibri"/>
                <a:cs typeface="Calibri"/>
              </a:rPr>
              <a:t>Applications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40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Can issue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arbitrary</a:t>
            </a:r>
            <a:r>
              <a:rPr dirty="0" sz="2000">
                <a:latin typeface="Calibri"/>
                <a:cs typeface="Calibri"/>
              </a:rPr>
              <a:t> sequence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 b="1">
                <a:latin typeface="Courier New"/>
                <a:cs typeface="Courier New"/>
              </a:rPr>
              <a:t>malloc</a:t>
            </a:r>
            <a:r>
              <a:rPr dirty="0" sz="2000" spc="-760" b="1">
                <a:latin typeface="Courier New"/>
                <a:cs typeface="Courier New"/>
              </a:rPr>
              <a:t>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5" b="1">
                <a:latin typeface="Courier New"/>
                <a:cs typeface="Courier New"/>
              </a:rPr>
              <a:t>free</a:t>
            </a:r>
            <a:r>
              <a:rPr dirty="0" sz="2000" spc="-760" b="1">
                <a:latin typeface="Courier New"/>
                <a:cs typeface="Courier New"/>
              </a:rPr>
              <a:t> </a:t>
            </a:r>
            <a:r>
              <a:rPr dirty="0" sz="2000">
                <a:latin typeface="Calibri"/>
                <a:cs typeface="Calibri"/>
              </a:rPr>
              <a:t>requests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48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 b="1">
                <a:latin typeface="Courier New"/>
                <a:cs typeface="Courier New"/>
              </a:rPr>
              <a:t>free</a:t>
            </a:r>
            <a:r>
              <a:rPr dirty="0" sz="2000" spc="-775" b="1">
                <a:latin typeface="Courier New"/>
                <a:cs typeface="Courier New"/>
              </a:rPr>
              <a:t> </a:t>
            </a:r>
            <a:r>
              <a:rPr dirty="0" sz="2000">
                <a:latin typeface="Calibri"/>
                <a:cs typeface="Calibri"/>
              </a:rPr>
              <a:t>request must </a:t>
            </a:r>
            <a:r>
              <a:rPr dirty="0" sz="2000" spc="-5">
                <a:latin typeface="Calibri"/>
                <a:cs typeface="Calibri"/>
              </a:rPr>
              <a:t>be </a:t>
            </a:r>
            <a:r>
              <a:rPr dirty="0" sz="2000">
                <a:latin typeface="Calibri"/>
                <a:cs typeface="Calibri"/>
              </a:rPr>
              <a:t>to a </a:t>
            </a:r>
            <a:r>
              <a:rPr dirty="0" sz="2000" spc="-5" b="1">
                <a:latin typeface="Courier New"/>
                <a:cs typeface="Courier New"/>
              </a:rPr>
              <a:t>malloc</a:t>
            </a:r>
            <a:r>
              <a:rPr dirty="0" sz="2000" spc="-5">
                <a:latin typeface="Calibri"/>
                <a:cs typeface="Calibri"/>
              </a:rPr>
              <a:t>’d  block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Clr>
                <a:srgbClr val="990000"/>
              </a:buClr>
              <a:buFont typeface="Wingdings"/>
              <a:buChar char=""/>
            </a:pPr>
            <a:endParaRPr sz="2700">
              <a:latin typeface="Times New Roman"/>
              <a:cs typeface="Times New Roman"/>
            </a:endParaRPr>
          </a:p>
          <a:p>
            <a:pPr marL="358140" indent="-345440">
              <a:lnSpc>
                <a:spcPct val="100000"/>
              </a:lnSpc>
              <a:buClr>
                <a:srgbClr val="990000"/>
              </a:buClr>
              <a:buSzPct val="58333"/>
              <a:buFont typeface="Wingdings 2"/>
              <a:buChar char=""/>
              <a:tabLst>
                <a:tab pos="358140" algn="l"/>
                <a:tab pos="358775" algn="l"/>
              </a:tabLst>
            </a:pPr>
            <a:r>
              <a:rPr dirty="0" sz="2400" spc="-5" b="1">
                <a:latin typeface="Calibri"/>
                <a:cs typeface="Calibri"/>
              </a:rPr>
              <a:t>Allocators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47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Can’t </a:t>
            </a:r>
            <a:r>
              <a:rPr dirty="0" sz="2000">
                <a:latin typeface="Calibri"/>
                <a:cs typeface="Calibri"/>
              </a:rPr>
              <a:t>control </a:t>
            </a:r>
            <a:r>
              <a:rPr dirty="0" sz="2000" spc="-5">
                <a:latin typeface="Calibri"/>
                <a:cs typeface="Calibri"/>
              </a:rPr>
              <a:t>number </a:t>
            </a:r>
            <a:r>
              <a:rPr dirty="0" sz="2000">
                <a:latin typeface="Calibri"/>
                <a:cs typeface="Calibri"/>
              </a:rPr>
              <a:t>or </a:t>
            </a:r>
            <a:r>
              <a:rPr dirty="0" sz="2000" spc="-5">
                <a:latin typeface="Calibri"/>
                <a:cs typeface="Calibri"/>
              </a:rPr>
              <a:t>size </a:t>
            </a:r>
            <a:r>
              <a:rPr dirty="0" sz="2000">
                <a:latin typeface="Calibri"/>
                <a:cs typeface="Calibri"/>
              </a:rPr>
              <a:t>of allocated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blocks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39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Must </a:t>
            </a:r>
            <a:r>
              <a:rPr dirty="0" sz="2000" spc="-5">
                <a:latin typeface="Calibri"/>
                <a:cs typeface="Calibri"/>
              </a:rPr>
              <a:t>respond immediately </a:t>
            </a:r>
            <a:r>
              <a:rPr dirty="0" sz="2000">
                <a:latin typeface="Calibri"/>
                <a:cs typeface="Calibri"/>
              </a:rPr>
              <a:t>to </a:t>
            </a:r>
            <a:r>
              <a:rPr dirty="0" sz="2000" spc="-5" b="1">
                <a:latin typeface="Courier New"/>
                <a:cs typeface="Courier New"/>
              </a:rPr>
              <a:t>malloc</a:t>
            </a:r>
            <a:r>
              <a:rPr dirty="0" sz="2000" spc="-735" b="1">
                <a:latin typeface="Courier New"/>
                <a:cs typeface="Courier New"/>
              </a:rPr>
              <a:t> </a:t>
            </a:r>
            <a:r>
              <a:rPr dirty="0" sz="2000">
                <a:latin typeface="Calibri"/>
                <a:cs typeface="Calibri"/>
              </a:rPr>
              <a:t>requests</a:t>
            </a:r>
            <a:endParaRPr sz="20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560"/>
              </a:spcBef>
              <a:buSzPct val="80000"/>
              <a:buFont typeface="Wingdings"/>
              <a:buChar char=""/>
              <a:tabLst>
                <a:tab pos="1155065" algn="l"/>
                <a:tab pos="1156335" algn="l"/>
              </a:tabLst>
            </a:pPr>
            <a:r>
              <a:rPr dirty="0" sz="2000" spc="-5" i="1">
                <a:latin typeface="Calibri"/>
                <a:cs typeface="Calibri"/>
              </a:rPr>
              <a:t>i.e</a:t>
            </a:r>
            <a:r>
              <a:rPr dirty="0" sz="2000" spc="-5">
                <a:latin typeface="Calibri"/>
                <a:cs typeface="Calibri"/>
              </a:rPr>
              <a:t>., </a:t>
            </a:r>
            <a:r>
              <a:rPr dirty="0" sz="2000">
                <a:latin typeface="Calibri"/>
                <a:cs typeface="Calibri"/>
              </a:rPr>
              <a:t>can’t reorder </a:t>
            </a:r>
            <a:r>
              <a:rPr dirty="0" sz="2000" spc="-5">
                <a:latin typeface="Calibri"/>
                <a:cs typeface="Calibri"/>
              </a:rPr>
              <a:t>or buffer</a:t>
            </a:r>
            <a:r>
              <a:rPr dirty="0" sz="2000" spc="-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requests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48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Must </a:t>
            </a:r>
            <a:r>
              <a:rPr dirty="0" sz="2000" spc="-5">
                <a:latin typeface="Calibri"/>
                <a:cs typeface="Calibri"/>
              </a:rPr>
              <a:t>allocate blocks from free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memory</a:t>
            </a:r>
            <a:endParaRPr sz="20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480"/>
              </a:spcBef>
              <a:buSzPct val="80000"/>
              <a:buFont typeface="Wingdings"/>
              <a:buChar char=""/>
              <a:tabLst>
                <a:tab pos="1155065" algn="l"/>
                <a:tab pos="1156335" algn="l"/>
              </a:tabLst>
            </a:pPr>
            <a:r>
              <a:rPr dirty="0" sz="2000" spc="-5" i="1">
                <a:latin typeface="Calibri"/>
                <a:cs typeface="Calibri"/>
              </a:rPr>
              <a:t>i.e</a:t>
            </a:r>
            <a:r>
              <a:rPr dirty="0" sz="2000" spc="-5">
                <a:latin typeface="Calibri"/>
                <a:cs typeface="Calibri"/>
              </a:rPr>
              <a:t>., </a:t>
            </a:r>
            <a:r>
              <a:rPr dirty="0" sz="2000">
                <a:latin typeface="Calibri"/>
                <a:cs typeface="Calibri"/>
              </a:rPr>
              <a:t>can </a:t>
            </a:r>
            <a:r>
              <a:rPr dirty="0" sz="2000" spc="-5">
                <a:latin typeface="Calibri"/>
                <a:cs typeface="Calibri"/>
              </a:rPr>
              <a:t>only place </a:t>
            </a:r>
            <a:r>
              <a:rPr dirty="0" sz="2000">
                <a:latin typeface="Calibri"/>
                <a:cs typeface="Calibri"/>
              </a:rPr>
              <a:t>allocated </a:t>
            </a:r>
            <a:r>
              <a:rPr dirty="0" sz="2000" spc="-5">
                <a:latin typeface="Calibri"/>
                <a:cs typeface="Calibri"/>
              </a:rPr>
              <a:t>blocks </a:t>
            </a:r>
            <a:r>
              <a:rPr dirty="0" sz="2000">
                <a:latin typeface="Calibri"/>
                <a:cs typeface="Calibri"/>
              </a:rPr>
              <a:t>in </a:t>
            </a:r>
            <a:r>
              <a:rPr dirty="0" sz="2000" spc="-5">
                <a:latin typeface="Calibri"/>
                <a:cs typeface="Calibri"/>
              </a:rPr>
              <a:t>free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memory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48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Must </a:t>
            </a:r>
            <a:r>
              <a:rPr dirty="0" sz="2000" spc="-5">
                <a:latin typeface="Calibri"/>
                <a:cs typeface="Calibri"/>
              </a:rPr>
              <a:t>align blocks so </a:t>
            </a:r>
            <a:r>
              <a:rPr dirty="0" sz="2000">
                <a:latin typeface="Calibri"/>
                <a:cs typeface="Calibri"/>
              </a:rPr>
              <a:t>they </a:t>
            </a:r>
            <a:r>
              <a:rPr dirty="0" sz="2000" spc="-5">
                <a:latin typeface="Calibri"/>
                <a:cs typeface="Calibri"/>
              </a:rPr>
              <a:t>satisfy </a:t>
            </a:r>
            <a:r>
              <a:rPr dirty="0" sz="2000">
                <a:latin typeface="Calibri"/>
                <a:cs typeface="Calibri"/>
              </a:rPr>
              <a:t>all </a:t>
            </a:r>
            <a:r>
              <a:rPr dirty="0" sz="2000" spc="-5">
                <a:latin typeface="Calibri"/>
                <a:cs typeface="Calibri"/>
              </a:rPr>
              <a:t>alignment</a:t>
            </a:r>
            <a:r>
              <a:rPr dirty="0" sz="2000" spc="5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requirements</a:t>
            </a:r>
            <a:endParaRPr sz="20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475"/>
              </a:spcBef>
              <a:buSzPct val="80000"/>
              <a:buFont typeface="Wingdings"/>
              <a:buChar char=""/>
              <a:tabLst>
                <a:tab pos="1155065" algn="l"/>
                <a:tab pos="1156335" algn="l"/>
              </a:tabLst>
            </a:pPr>
            <a:r>
              <a:rPr dirty="0" sz="2000">
                <a:latin typeface="Calibri"/>
                <a:cs typeface="Calibri"/>
              </a:rPr>
              <a:t>8-byte </a:t>
            </a:r>
            <a:r>
              <a:rPr dirty="0" sz="2000" spc="-5">
                <a:latin typeface="Calibri"/>
                <a:cs typeface="Calibri"/>
              </a:rPr>
              <a:t>(x86) or </a:t>
            </a:r>
            <a:r>
              <a:rPr dirty="0" sz="2000">
                <a:latin typeface="Calibri"/>
                <a:cs typeface="Calibri"/>
              </a:rPr>
              <a:t>16-byte (x86-64) </a:t>
            </a:r>
            <a:r>
              <a:rPr dirty="0" sz="2000" spc="-5">
                <a:latin typeface="Calibri"/>
                <a:cs typeface="Calibri"/>
              </a:rPr>
              <a:t>alignment on Linux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boxes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47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Can </a:t>
            </a:r>
            <a:r>
              <a:rPr dirty="0" sz="2000">
                <a:latin typeface="Calibri"/>
                <a:cs typeface="Calibri"/>
              </a:rPr>
              <a:t>manipulate and </a:t>
            </a:r>
            <a:r>
              <a:rPr dirty="0" sz="2000" spc="-5">
                <a:latin typeface="Calibri"/>
                <a:cs typeface="Calibri"/>
              </a:rPr>
              <a:t>modify only free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memory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39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Can’t move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5">
                <a:latin typeface="Calibri"/>
                <a:cs typeface="Calibri"/>
              </a:rPr>
              <a:t>allocated </a:t>
            </a:r>
            <a:r>
              <a:rPr dirty="0" sz="2000">
                <a:latin typeface="Calibri"/>
                <a:cs typeface="Calibri"/>
              </a:rPr>
              <a:t>blocks </a:t>
            </a:r>
            <a:r>
              <a:rPr dirty="0" sz="2000" spc="-5">
                <a:latin typeface="Calibri"/>
                <a:cs typeface="Calibri"/>
              </a:rPr>
              <a:t>once </a:t>
            </a:r>
            <a:r>
              <a:rPr dirty="0" sz="2000">
                <a:latin typeface="Calibri"/>
                <a:cs typeface="Calibri"/>
              </a:rPr>
              <a:t>they </a:t>
            </a:r>
            <a:r>
              <a:rPr dirty="0" sz="2000" spc="-5">
                <a:latin typeface="Calibri"/>
                <a:cs typeface="Calibri"/>
              </a:rPr>
              <a:t>are</a:t>
            </a:r>
            <a:r>
              <a:rPr dirty="0" sz="2000" spc="25">
                <a:latin typeface="Calibri"/>
                <a:cs typeface="Calibri"/>
              </a:rPr>
              <a:t> </a:t>
            </a:r>
            <a:r>
              <a:rPr dirty="0" sz="2000" spc="-5" b="1">
                <a:latin typeface="Courier New"/>
                <a:cs typeface="Courier New"/>
              </a:rPr>
              <a:t>malloc</a:t>
            </a:r>
            <a:r>
              <a:rPr dirty="0" sz="2000" spc="-5">
                <a:latin typeface="Calibri"/>
                <a:cs typeface="Calibri"/>
              </a:rPr>
              <a:t>’d</a:t>
            </a:r>
            <a:endParaRPr sz="20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560"/>
              </a:spcBef>
              <a:buSzPct val="80000"/>
              <a:buFont typeface="Wingdings"/>
              <a:buChar char=""/>
              <a:tabLst>
                <a:tab pos="1155065" algn="l"/>
                <a:tab pos="1156335" algn="l"/>
              </a:tabLst>
            </a:pPr>
            <a:r>
              <a:rPr dirty="0" sz="2000" spc="-5" i="1">
                <a:latin typeface="Calibri"/>
                <a:cs typeface="Calibri"/>
              </a:rPr>
              <a:t>i.e</a:t>
            </a:r>
            <a:r>
              <a:rPr dirty="0" sz="2000" spc="-5">
                <a:latin typeface="Calibri"/>
                <a:cs typeface="Calibri"/>
              </a:rPr>
              <a:t>., </a:t>
            </a:r>
            <a:r>
              <a:rPr dirty="0" sz="2000">
                <a:latin typeface="Calibri"/>
                <a:cs typeface="Calibri"/>
              </a:rPr>
              <a:t>compaction is not</a:t>
            </a:r>
            <a:r>
              <a:rPr dirty="0" sz="2000" spc="-8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allowed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3280" y="540766"/>
            <a:ext cx="59182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Performance Goal:</a:t>
            </a:r>
            <a:r>
              <a:rPr dirty="0" spc="-95"/>
              <a:t> </a:t>
            </a:r>
            <a:r>
              <a:rPr dirty="0" spc="-5"/>
              <a:t>Throughput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9740" y="1349768"/>
            <a:ext cx="7661909" cy="4415155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45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>
                <a:latin typeface="Calibri"/>
                <a:cs typeface="Calibri"/>
              </a:rPr>
              <a:t>Given </a:t>
            </a:r>
            <a:r>
              <a:rPr dirty="0" sz="2400" b="1">
                <a:latin typeface="Calibri"/>
                <a:cs typeface="Calibri"/>
              </a:rPr>
              <a:t>some</a:t>
            </a:r>
            <a:r>
              <a:rPr dirty="0" sz="2400" spc="-1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sequence</a:t>
            </a:r>
            <a:r>
              <a:rPr dirty="0" sz="2400" spc="-1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of</a:t>
            </a:r>
            <a:r>
              <a:rPr dirty="0" sz="2400" spc="-35" b="1">
                <a:latin typeface="Calibri"/>
                <a:cs typeface="Calibri"/>
              </a:rPr>
              <a:t> </a:t>
            </a:r>
            <a:r>
              <a:rPr dirty="0" sz="2400" spc="-5" b="1">
                <a:latin typeface="Courier New"/>
                <a:cs typeface="Courier New"/>
              </a:rPr>
              <a:t>malloc</a:t>
            </a:r>
            <a:r>
              <a:rPr dirty="0" sz="2400" spc="-930" b="1">
                <a:latin typeface="Courier New"/>
                <a:cs typeface="Courier New"/>
              </a:rPr>
              <a:t> </a:t>
            </a:r>
            <a:r>
              <a:rPr dirty="0" sz="2400" b="1">
                <a:latin typeface="Calibri"/>
                <a:cs typeface="Calibri"/>
              </a:rPr>
              <a:t>and</a:t>
            </a:r>
            <a:r>
              <a:rPr dirty="0" sz="2400" spc="-5" b="1">
                <a:latin typeface="Calibri"/>
                <a:cs typeface="Calibri"/>
              </a:rPr>
              <a:t> </a:t>
            </a:r>
            <a:r>
              <a:rPr dirty="0" sz="2400" spc="-5" b="1">
                <a:latin typeface="Courier New"/>
                <a:cs typeface="Courier New"/>
              </a:rPr>
              <a:t>free</a:t>
            </a:r>
            <a:r>
              <a:rPr dirty="0" sz="2400" spc="-919" b="1">
                <a:latin typeface="Courier New"/>
                <a:cs typeface="Courier New"/>
              </a:rPr>
              <a:t> </a:t>
            </a:r>
            <a:r>
              <a:rPr dirty="0" sz="2400" spc="-5" b="1">
                <a:latin typeface="Calibri"/>
                <a:cs typeface="Calibri"/>
              </a:rPr>
              <a:t>requests:</a:t>
            </a:r>
            <a:endParaRPr sz="2400">
              <a:latin typeface="Calibri"/>
              <a:cs typeface="Calibri"/>
            </a:endParaRPr>
          </a:p>
          <a:p>
            <a:pPr lvl="1" marL="812800" indent="-342900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812800" algn="l"/>
                <a:tab pos="813435" algn="l"/>
              </a:tabLst>
            </a:pPr>
            <a:r>
              <a:rPr dirty="0" sz="2000" i="1">
                <a:latin typeface="Calibri"/>
                <a:cs typeface="Calibri"/>
              </a:rPr>
              <a:t>R</a:t>
            </a:r>
            <a:r>
              <a:rPr dirty="0" baseline="-21367" sz="1950" i="1">
                <a:latin typeface="Calibri"/>
                <a:cs typeface="Calibri"/>
              </a:rPr>
              <a:t>0</a:t>
            </a:r>
            <a:r>
              <a:rPr dirty="0" sz="2000" i="1">
                <a:latin typeface="Calibri"/>
                <a:cs typeface="Calibri"/>
              </a:rPr>
              <a:t>, R</a:t>
            </a:r>
            <a:r>
              <a:rPr dirty="0" baseline="-21367" sz="1950" i="1">
                <a:latin typeface="Calibri"/>
                <a:cs typeface="Calibri"/>
              </a:rPr>
              <a:t>1</a:t>
            </a:r>
            <a:r>
              <a:rPr dirty="0" sz="2000" i="1">
                <a:latin typeface="Calibri"/>
                <a:cs typeface="Calibri"/>
              </a:rPr>
              <a:t>, </a:t>
            </a:r>
            <a:r>
              <a:rPr dirty="0" sz="2000" spc="-5" i="1">
                <a:latin typeface="Calibri"/>
                <a:cs typeface="Calibri"/>
              </a:rPr>
              <a:t>..., </a:t>
            </a:r>
            <a:r>
              <a:rPr dirty="0" sz="2000" i="1">
                <a:latin typeface="Calibri"/>
                <a:cs typeface="Calibri"/>
              </a:rPr>
              <a:t>R</a:t>
            </a:r>
            <a:r>
              <a:rPr dirty="0" baseline="-21367" sz="1950" i="1">
                <a:latin typeface="Calibri"/>
                <a:cs typeface="Calibri"/>
              </a:rPr>
              <a:t>k</a:t>
            </a:r>
            <a:r>
              <a:rPr dirty="0" sz="2000" i="1">
                <a:latin typeface="Calibri"/>
                <a:cs typeface="Calibri"/>
              </a:rPr>
              <a:t>, </a:t>
            </a:r>
            <a:r>
              <a:rPr dirty="0" sz="2000" spc="-5" i="1">
                <a:latin typeface="Calibri"/>
                <a:cs typeface="Calibri"/>
              </a:rPr>
              <a:t>... </a:t>
            </a:r>
            <a:r>
              <a:rPr dirty="0" sz="2000" i="1">
                <a:latin typeface="Calibri"/>
                <a:cs typeface="Calibri"/>
              </a:rPr>
              <a:t>,</a:t>
            </a:r>
            <a:r>
              <a:rPr dirty="0" sz="2000" spc="-75" i="1">
                <a:latin typeface="Calibri"/>
                <a:cs typeface="Calibri"/>
              </a:rPr>
              <a:t> </a:t>
            </a:r>
            <a:r>
              <a:rPr dirty="0" sz="2000" spc="0" i="1">
                <a:latin typeface="Calibri"/>
                <a:cs typeface="Calibri"/>
              </a:rPr>
              <a:t>R</a:t>
            </a:r>
            <a:r>
              <a:rPr dirty="0" baseline="-21367" sz="1950" spc="0" i="1">
                <a:latin typeface="Calibri"/>
                <a:cs typeface="Calibri"/>
              </a:rPr>
              <a:t>n-1</a:t>
            </a:r>
            <a:endParaRPr baseline="-21367" sz="195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990000"/>
              </a:buClr>
              <a:buFont typeface="Wingdings"/>
              <a:buChar char=""/>
            </a:pPr>
            <a:endParaRPr sz="34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>
                <a:latin typeface="Calibri"/>
                <a:cs typeface="Calibri"/>
              </a:rPr>
              <a:t>Goals: </a:t>
            </a:r>
            <a:r>
              <a:rPr dirty="0" sz="2400" b="1">
                <a:latin typeface="Calibri"/>
                <a:cs typeface="Calibri"/>
              </a:rPr>
              <a:t>maximize throughput and peak </a:t>
            </a:r>
            <a:r>
              <a:rPr dirty="0" sz="2400" spc="-5" b="1">
                <a:latin typeface="Calibri"/>
                <a:cs typeface="Calibri"/>
              </a:rPr>
              <a:t>memory</a:t>
            </a:r>
            <a:r>
              <a:rPr dirty="0" sz="2400" spc="-3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utilization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50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These </a:t>
            </a:r>
            <a:r>
              <a:rPr dirty="0" sz="2000">
                <a:latin typeface="Calibri"/>
                <a:cs typeface="Calibri"/>
              </a:rPr>
              <a:t>goals </a:t>
            </a:r>
            <a:r>
              <a:rPr dirty="0" sz="2000" spc="-5">
                <a:latin typeface="Calibri"/>
                <a:cs typeface="Calibri"/>
              </a:rPr>
              <a:t>are often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conflicting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990000"/>
              </a:buClr>
              <a:buFont typeface="Wingdings"/>
              <a:buChar char=""/>
            </a:pPr>
            <a:endParaRPr sz="34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990000"/>
              </a:buClr>
              <a:buSzPct val="60416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>
                <a:latin typeface="Calibri"/>
                <a:cs typeface="Calibri"/>
              </a:rPr>
              <a:t>Throughput: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509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Number </a:t>
            </a:r>
            <a:r>
              <a:rPr dirty="0" sz="2000" spc="-5">
                <a:latin typeface="Calibri"/>
                <a:cs typeface="Calibri"/>
              </a:rPr>
              <a:t>of </a:t>
            </a:r>
            <a:r>
              <a:rPr dirty="0" sz="2000">
                <a:latin typeface="Calibri"/>
                <a:cs typeface="Calibri"/>
              </a:rPr>
              <a:t>completed requests </a:t>
            </a:r>
            <a:r>
              <a:rPr dirty="0" sz="2000" spc="-5">
                <a:latin typeface="Calibri"/>
                <a:cs typeface="Calibri"/>
              </a:rPr>
              <a:t>per </a:t>
            </a:r>
            <a:r>
              <a:rPr dirty="0" sz="2000">
                <a:latin typeface="Calibri"/>
                <a:cs typeface="Calibri"/>
              </a:rPr>
              <a:t>unit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time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48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-5">
                <a:latin typeface="Calibri"/>
                <a:cs typeface="Calibri"/>
              </a:rPr>
              <a:t>Example:</a:t>
            </a:r>
            <a:endParaRPr sz="20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395"/>
              </a:spcBef>
              <a:buSzPct val="80000"/>
              <a:buFont typeface="Wingdings"/>
              <a:buChar char=""/>
              <a:tabLst>
                <a:tab pos="1155700" algn="l"/>
                <a:tab pos="1156335" algn="l"/>
              </a:tabLst>
            </a:pPr>
            <a:r>
              <a:rPr dirty="0" sz="2000">
                <a:latin typeface="Calibri"/>
                <a:cs typeface="Calibri"/>
              </a:rPr>
              <a:t>5,000</a:t>
            </a:r>
            <a:r>
              <a:rPr dirty="0" sz="2000" spc="425">
                <a:latin typeface="Calibri"/>
                <a:cs typeface="Calibri"/>
              </a:rPr>
              <a:t> </a:t>
            </a:r>
            <a:r>
              <a:rPr dirty="0" sz="2000" spc="-5" b="1">
                <a:latin typeface="Courier New"/>
                <a:cs typeface="Courier New"/>
              </a:rPr>
              <a:t>malloc</a:t>
            </a:r>
            <a:r>
              <a:rPr dirty="0" sz="2000" spc="-760" b="1">
                <a:latin typeface="Courier New"/>
                <a:cs typeface="Courier New"/>
              </a:rPr>
              <a:t> </a:t>
            </a:r>
            <a:r>
              <a:rPr dirty="0" sz="2000">
                <a:latin typeface="Calibri"/>
                <a:cs typeface="Calibri"/>
              </a:rPr>
              <a:t>calls</a:t>
            </a:r>
            <a:r>
              <a:rPr dirty="0" sz="2000" spc="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5,000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 spc="-5" b="1">
                <a:latin typeface="Courier New"/>
                <a:cs typeface="Courier New"/>
              </a:rPr>
              <a:t>free</a:t>
            </a:r>
            <a:r>
              <a:rPr dirty="0" sz="2000" spc="-750" b="1">
                <a:latin typeface="Courier New"/>
                <a:cs typeface="Courier New"/>
              </a:rPr>
              <a:t> </a:t>
            </a:r>
            <a:r>
              <a:rPr dirty="0" sz="2000">
                <a:latin typeface="Calibri"/>
                <a:cs typeface="Calibri"/>
              </a:rPr>
              <a:t>calls</a:t>
            </a:r>
            <a:r>
              <a:rPr dirty="0" sz="2000" spc="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 10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seconds</a:t>
            </a:r>
            <a:endParaRPr sz="20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565"/>
              </a:spcBef>
              <a:buSzPct val="80000"/>
              <a:buFont typeface="Wingdings"/>
              <a:buChar char=""/>
              <a:tabLst>
                <a:tab pos="1155700" algn="l"/>
                <a:tab pos="1156335" algn="l"/>
              </a:tabLst>
            </a:pPr>
            <a:r>
              <a:rPr dirty="0" sz="2000" spc="-5">
                <a:latin typeface="Calibri"/>
                <a:cs typeface="Calibri"/>
              </a:rPr>
              <a:t>Throughput </a:t>
            </a:r>
            <a:r>
              <a:rPr dirty="0" sz="2000">
                <a:latin typeface="Calibri"/>
                <a:cs typeface="Calibri"/>
              </a:rPr>
              <a:t>is 1,000</a:t>
            </a:r>
            <a:r>
              <a:rPr dirty="0" sz="2000" spc="-7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operations/second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77885" y="1650"/>
            <a:ext cx="1114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Carnegie</a:t>
            </a:r>
            <a:r>
              <a:rPr dirty="0" sz="1200" spc="-4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Mellon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8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 spc="-5"/>
              <a:t>18</a:t>
            </a:fld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pc="-5"/>
              <a:t>Bryant and O’Hallaron, Computer </a:t>
            </a:r>
            <a:r>
              <a:rPr dirty="0" spc="-10"/>
              <a:t>Systems: </a:t>
            </a:r>
            <a:r>
              <a:rPr dirty="0" spc="-5"/>
              <a:t>A Programmer’s Perspective, Third</a:t>
            </a:r>
            <a:r>
              <a:rPr dirty="0" spc="160"/>
              <a:t> </a:t>
            </a:r>
            <a:r>
              <a:rPr dirty="0" spc="-5"/>
              <a:t>Edition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88595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Performance Goal: Peak Memory</a:t>
            </a:r>
            <a:r>
              <a:rPr dirty="0" spc="-70"/>
              <a:t> </a:t>
            </a:r>
            <a:r>
              <a:rPr dirty="0"/>
              <a:t>Utilization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47243" y="1250950"/>
            <a:ext cx="8169909" cy="42767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>
                <a:latin typeface="Calibri"/>
                <a:cs typeface="Calibri"/>
              </a:rPr>
              <a:t>Given</a:t>
            </a:r>
            <a:r>
              <a:rPr dirty="0" sz="2400" spc="-2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some</a:t>
            </a:r>
            <a:r>
              <a:rPr dirty="0" sz="2400" spc="-2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sequence</a:t>
            </a:r>
            <a:r>
              <a:rPr dirty="0" sz="2400" spc="-15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of</a:t>
            </a:r>
            <a:r>
              <a:rPr dirty="0" sz="2400" spc="-15" b="1">
                <a:latin typeface="Calibri"/>
                <a:cs typeface="Calibri"/>
              </a:rPr>
              <a:t> </a:t>
            </a:r>
            <a:r>
              <a:rPr dirty="0" sz="2400" b="1">
                <a:latin typeface="Courier New"/>
                <a:cs typeface="Courier New"/>
              </a:rPr>
              <a:t>malloc</a:t>
            </a:r>
            <a:r>
              <a:rPr dirty="0" sz="2400" spc="-950" b="1">
                <a:latin typeface="Courier New"/>
                <a:cs typeface="Courier New"/>
              </a:rPr>
              <a:t> </a:t>
            </a:r>
            <a:r>
              <a:rPr dirty="0" sz="2400" b="1">
                <a:latin typeface="Calibri"/>
                <a:cs typeface="Calibri"/>
              </a:rPr>
              <a:t>and</a:t>
            </a:r>
            <a:r>
              <a:rPr dirty="0" sz="2400" spc="-15" b="1">
                <a:latin typeface="Calibri"/>
                <a:cs typeface="Calibri"/>
              </a:rPr>
              <a:t> </a:t>
            </a:r>
            <a:r>
              <a:rPr dirty="0" sz="2400" spc="-5" b="1">
                <a:latin typeface="Courier New"/>
                <a:cs typeface="Courier New"/>
              </a:rPr>
              <a:t>free</a:t>
            </a:r>
            <a:r>
              <a:rPr dirty="0" sz="2400" spc="-925" b="1">
                <a:latin typeface="Courier New"/>
                <a:cs typeface="Courier New"/>
              </a:rPr>
              <a:t> </a:t>
            </a:r>
            <a:r>
              <a:rPr dirty="0" sz="2400" spc="-5" b="1">
                <a:latin typeface="Calibri"/>
                <a:cs typeface="Calibri"/>
              </a:rPr>
              <a:t>requests:</a:t>
            </a:r>
            <a:endParaRPr sz="2400">
              <a:latin typeface="Calibri"/>
              <a:cs typeface="Calibri"/>
            </a:endParaRPr>
          </a:p>
          <a:p>
            <a:pPr lvl="1" marL="812800" indent="-342900">
              <a:lnSpc>
                <a:spcPct val="100000"/>
              </a:lnSpc>
              <a:spcBef>
                <a:spcPts val="185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dirty="0" sz="2000" spc="0" i="1">
                <a:latin typeface="Calibri"/>
                <a:cs typeface="Calibri"/>
              </a:rPr>
              <a:t>R</a:t>
            </a:r>
            <a:r>
              <a:rPr dirty="0" baseline="-21367" sz="1950" spc="0" i="1">
                <a:latin typeface="Calibri"/>
                <a:cs typeface="Calibri"/>
              </a:rPr>
              <a:t>0</a:t>
            </a:r>
            <a:r>
              <a:rPr dirty="0" sz="2000" spc="0" i="1">
                <a:latin typeface="Calibri"/>
                <a:cs typeface="Calibri"/>
              </a:rPr>
              <a:t>, R</a:t>
            </a:r>
            <a:r>
              <a:rPr dirty="0" baseline="-21367" sz="1950" spc="0" i="1">
                <a:latin typeface="Calibri"/>
                <a:cs typeface="Calibri"/>
              </a:rPr>
              <a:t>1</a:t>
            </a:r>
            <a:r>
              <a:rPr dirty="0" sz="2000" spc="0" i="1">
                <a:latin typeface="Calibri"/>
                <a:cs typeface="Calibri"/>
              </a:rPr>
              <a:t>, </a:t>
            </a:r>
            <a:r>
              <a:rPr dirty="0" sz="2000" spc="-5" i="1">
                <a:latin typeface="Calibri"/>
                <a:cs typeface="Calibri"/>
              </a:rPr>
              <a:t>..., </a:t>
            </a:r>
            <a:r>
              <a:rPr dirty="0" sz="2000" i="1">
                <a:latin typeface="Calibri"/>
                <a:cs typeface="Calibri"/>
              </a:rPr>
              <a:t>R</a:t>
            </a:r>
            <a:r>
              <a:rPr dirty="0" baseline="-21367" sz="1950" i="1">
                <a:latin typeface="Calibri"/>
                <a:cs typeface="Calibri"/>
              </a:rPr>
              <a:t>k</a:t>
            </a:r>
            <a:r>
              <a:rPr dirty="0" sz="2000" i="1">
                <a:latin typeface="Calibri"/>
                <a:cs typeface="Calibri"/>
              </a:rPr>
              <a:t>, </a:t>
            </a:r>
            <a:r>
              <a:rPr dirty="0" sz="2000" spc="-5" i="1">
                <a:latin typeface="Calibri"/>
                <a:cs typeface="Calibri"/>
              </a:rPr>
              <a:t>... </a:t>
            </a:r>
            <a:r>
              <a:rPr dirty="0" sz="2000" i="1">
                <a:latin typeface="Calibri"/>
                <a:cs typeface="Calibri"/>
              </a:rPr>
              <a:t>,</a:t>
            </a:r>
            <a:r>
              <a:rPr dirty="0" sz="2000" spc="-100" i="1">
                <a:latin typeface="Calibri"/>
                <a:cs typeface="Calibri"/>
              </a:rPr>
              <a:t> </a:t>
            </a:r>
            <a:r>
              <a:rPr dirty="0" sz="2000" spc="0" i="1">
                <a:latin typeface="Calibri"/>
                <a:cs typeface="Calibri"/>
              </a:rPr>
              <a:t>R</a:t>
            </a:r>
            <a:r>
              <a:rPr dirty="0" baseline="-21367" sz="1950" spc="0" i="1">
                <a:latin typeface="Calibri"/>
                <a:cs typeface="Calibri"/>
              </a:rPr>
              <a:t>n-1</a:t>
            </a:r>
            <a:endParaRPr baseline="-21367" sz="195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330"/>
              </a:spcBef>
              <a:buClr>
                <a:srgbClr val="990000"/>
              </a:buClr>
              <a:buSzPct val="60416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Def: </a:t>
            </a:r>
            <a:r>
              <a:rPr dirty="0" sz="2400" b="1" i="1">
                <a:latin typeface="Calibri"/>
                <a:cs typeface="Calibri"/>
              </a:rPr>
              <a:t>Aggregate </a:t>
            </a:r>
            <a:r>
              <a:rPr dirty="0" sz="2400" spc="-5" b="1" i="1">
                <a:latin typeface="Calibri"/>
                <a:cs typeface="Calibri"/>
              </a:rPr>
              <a:t>payload</a:t>
            </a:r>
            <a:r>
              <a:rPr dirty="0" sz="2400" spc="-135" b="1" i="1">
                <a:latin typeface="Calibri"/>
                <a:cs typeface="Calibri"/>
              </a:rPr>
              <a:t> </a:t>
            </a:r>
            <a:r>
              <a:rPr dirty="0" sz="2400" spc="-5" b="1" i="1">
                <a:latin typeface="Calibri"/>
                <a:cs typeface="Calibri"/>
              </a:rPr>
              <a:t>P</a:t>
            </a:r>
            <a:r>
              <a:rPr dirty="0" baseline="-20833" sz="2400" spc="-7" b="1" i="1">
                <a:latin typeface="Calibri"/>
                <a:cs typeface="Calibri"/>
              </a:rPr>
              <a:t>k</a:t>
            </a:r>
            <a:endParaRPr baseline="-20833" sz="2400">
              <a:latin typeface="Calibri"/>
              <a:cs typeface="Calibri"/>
            </a:endParaRPr>
          </a:p>
          <a:p>
            <a:pPr lvl="1" marL="812800" indent="-342900">
              <a:lnSpc>
                <a:spcPct val="100000"/>
              </a:lnSpc>
              <a:spcBef>
                <a:spcPts val="17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812165" algn="l"/>
                <a:tab pos="812800" algn="l"/>
              </a:tabLst>
            </a:pPr>
            <a:r>
              <a:rPr dirty="0" sz="2000" spc="-5" b="1">
                <a:latin typeface="Courier New"/>
                <a:cs typeface="Courier New"/>
              </a:rPr>
              <a:t>malloc(p)</a:t>
            </a:r>
            <a:r>
              <a:rPr dirty="0" sz="2000" spc="-750" b="1">
                <a:latin typeface="Courier New"/>
                <a:cs typeface="Courier New"/>
              </a:rPr>
              <a:t> </a:t>
            </a:r>
            <a:r>
              <a:rPr dirty="0" sz="2000" spc="-5">
                <a:latin typeface="Calibri"/>
                <a:cs typeface="Calibri"/>
              </a:rPr>
              <a:t>results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 block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with</a:t>
            </a:r>
            <a:r>
              <a:rPr dirty="0" sz="2000">
                <a:latin typeface="Calibri"/>
                <a:cs typeface="Calibri"/>
              </a:rPr>
              <a:t> a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 b="1" i="1">
                <a:solidFill>
                  <a:srgbClr val="C00000"/>
                </a:solidFill>
                <a:latin typeface="Calibri"/>
                <a:cs typeface="Calibri"/>
              </a:rPr>
              <a:t>payload</a:t>
            </a:r>
            <a:r>
              <a:rPr dirty="0" sz="2000" spc="-50" b="1" i="1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b="1">
                <a:latin typeface="Courier New"/>
                <a:cs typeface="Courier New"/>
              </a:rPr>
              <a:t>p</a:t>
            </a:r>
            <a:r>
              <a:rPr dirty="0" sz="2000" spc="-760" b="1">
                <a:latin typeface="Courier New"/>
                <a:cs typeface="Courier New"/>
              </a:rPr>
              <a:t> </a:t>
            </a:r>
            <a:r>
              <a:rPr dirty="0" sz="2000">
                <a:latin typeface="Calibri"/>
                <a:cs typeface="Calibri"/>
              </a:rPr>
              <a:t>bytes</a:t>
            </a:r>
            <a:endParaRPr sz="2000">
              <a:latin typeface="Calibri"/>
              <a:cs typeface="Calibri"/>
            </a:endParaRPr>
          </a:p>
          <a:p>
            <a:pPr lvl="1" marL="756285" indent="-286385">
              <a:lnSpc>
                <a:spcPts val="2255"/>
              </a:lnSpc>
              <a:spcBef>
                <a:spcPts val="19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After request </a:t>
            </a:r>
            <a:r>
              <a:rPr dirty="0" sz="2000" spc="0" i="1">
                <a:latin typeface="Calibri"/>
                <a:cs typeface="Calibri"/>
              </a:rPr>
              <a:t>R</a:t>
            </a:r>
            <a:r>
              <a:rPr dirty="0" baseline="-21367" sz="1950" spc="0" i="1">
                <a:latin typeface="Calibri"/>
                <a:cs typeface="Calibri"/>
              </a:rPr>
              <a:t>k </a:t>
            </a:r>
            <a:r>
              <a:rPr dirty="0" sz="2000" spc="-5">
                <a:latin typeface="Calibri"/>
                <a:cs typeface="Calibri"/>
              </a:rPr>
              <a:t>has completed, </a:t>
            </a: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5" b="1" i="1">
                <a:solidFill>
                  <a:srgbClr val="C00000"/>
                </a:solidFill>
                <a:latin typeface="Calibri"/>
                <a:cs typeface="Calibri"/>
              </a:rPr>
              <a:t>aggregate </a:t>
            </a:r>
            <a:r>
              <a:rPr dirty="0" sz="2000" b="1" i="1">
                <a:solidFill>
                  <a:srgbClr val="C00000"/>
                </a:solidFill>
                <a:latin typeface="Calibri"/>
                <a:cs typeface="Calibri"/>
              </a:rPr>
              <a:t>payload </a:t>
            </a:r>
            <a:r>
              <a:rPr dirty="0" sz="2000" spc="0" i="1">
                <a:latin typeface="Calibri"/>
                <a:cs typeface="Calibri"/>
              </a:rPr>
              <a:t>P</a:t>
            </a:r>
            <a:r>
              <a:rPr dirty="0" baseline="-21367" sz="1950" spc="0" i="1">
                <a:latin typeface="Calibri"/>
                <a:cs typeface="Calibri"/>
              </a:rPr>
              <a:t>k  </a:t>
            </a:r>
            <a:r>
              <a:rPr dirty="0" sz="2000">
                <a:latin typeface="Calibri"/>
                <a:cs typeface="Calibri"/>
              </a:rPr>
              <a:t>is the </a:t>
            </a:r>
            <a:r>
              <a:rPr dirty="0" sz="2000" spc="-5">
                <a:latin typeface="Calibri"/>
                <a:cs typeface="Calibri"/>
              </a:rPr>
              <a:t>sum</a:t>
            </a:r>
            <a:r>
              <a:rPr dirty="0" sz="2000" spc="-5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of</a:t>
            </a:r>
            <a:endParaRPr sz="2000">
              <a:latin typeface="Calibri"/>
              <a:cs typeface="Calibri"/>
            </a:endParaRPr>
          </a:p>
          <a:p>
            <a:pPr marL="756285">
              <a:lnSpc>
                <a:spcPts val="2255"/>
              </a:lnSpc>
            </a:pPr>
            <a:r>
              <a:rPr dirty="0" sz="2000">
                <a:latin typeface="Calibri"/>
                <a:cs typeface="Calibri"/>
              </a:rPr>
              <a:t>currently allocated</a:t>
            </a:r>
            <a:r>
              <a:rPr dirty="0" sz="2000" spc="-4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payloads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330"/>
              </a:spcBef>
              <a:buClr>
                <a:srgbClr val="990000"/>
              </a:buClr>
              <a:buSzPct val="58333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Def: </a:t>
            </a:r>
            <a:r>
              <a:rPr dirty="0" sz="2400" spc="-5" b="1" i="1">
                <a:latin typeface="Calibri"/>
                <a:cs typeface="Calibri"/>
              </a:rPr>
              <a:t>Current heap size</a:t>
            </a:r>
            <a:r>
              <a:rPr dirty="0" sz="2400" spc="-70" b="1" i="1">
                <a:latin typeface="Calibri"/>
                <a:cs typeface="Calibri"/>
              </a:rPr>
              <a:t> </a:t>
            </a:r>
            <a:r>
              <a:rPr dirty="0" sz="2400" spc="-5" b="1" i="1">
                <a:latin typeface="Calibri"/>
                <a:cs typeface="Calibri"/>
              </a:rPr>
              <a:t>H</a:t>
            </a:r>
            <a:r>
              <a:rPr dirty="0" baseline="-20833" sz="2400" spc="-7" b="1" i="1">
                <a:latin typeface="Calibri"/>
                <a:cs typeface="Calibri"/>
              </a:rPr>
              <a:t>k</a:t>
            </a:r>
            <a:endParaRPr baseline="-20833"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18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>
                <a:latin typeface="Calibri"/>
                <a:cs typeface="Calibri"/>
              </a:rPr>
              <a:t>Assume </a:t>
            </a:r>
            <a:r>
              <a:rPr dirty="0" sz="2000" spc="0" i="1">
                <a:latin typeface="Calibri"/>
                <a:cs typeface="Calibri"/>
              </a:rPr>
              <a:t>H</a:t>
            </a:r>
            <a:r>
              <a:rPr dirty="0" baseline="-21367" sz="1950" spc="0" i="1">
                <a:latin typeface="Calibri"/>
                <a:cs typeface="Calibri"/>
              </a:rPr>
              <a:t>k  </a:t>
            </a:r>
            <a:r>
              <a:rPr dirty="0" sz="2000">
                <a:latin typeface="Calibri"/>
                <a:cs typeface="Calibri"/>
              </a:rPr>
              <a:t>is monotonically</a:t>
            </a:r>
            <a:r>
              <a:rPr dirty="0" sz="2000" spc="-17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nondecreasing</a:t>
            </a:r>
            <a:endParaRPr sz="2000">
              <a:latin typeface="Calibri"/>
              <a:cs typeface="Calibri"/>
            </a:endParaRPr>
          </a:p>
          <a:p>
            <a:pPr lvl="2" marL="1155700" indent="-228600">
              <a:lnSpc>
                <a:spcPct val="100000"/>
              </a:lnSpc>
              <a:spcBef>
                <a:spcPts val="285"/>
              </a:spcBef>
              <a:buSzPct val="80000"/>
              <a:buFont typeface="Wingdings"/>
              <a:buChar char=""/>
              <a:tabLst>
                <a:tab pos="1155065" algn="l"/>
                <a:tab pos="1156335" algn="l"/>
              </a:tabLst>
            </a:pPr>
            <a:r>
              <a:rPr dirty="0" sz="2000" spc="-5">
                <a:latin typeface="Calibri"/>
                <a:cs typeface="Calibri"/>
              </a:rPr>
              <a:t>i.e., heap only </a:t>
            </a:r>
            <a:r>
              <a:rPr dirty="0" sz="2000">
                <a:latin typeface="Calibri"/>
                <a:cs typeface="Calibri"/>
              </a:rPr>
              <a:t>grows when </a:t>
            </a:r>
            <a:r>
              <a:rPr dirty="0" sz="2000" spc="-5">
                <a:latin typeface="Calibri"/>
                <a:cs typeface="Calibri"/>
              </a:rPr>
              <a:t>allocator uses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 spc="-5" b="1">
                <a:latin typeface="Courier New"/>
                <a:cs typeface="Courier New"/>
              </a:rPr>
              <a:t>sbrk</a:t>
            </a:r>
            <a:endParaRPr sz="2000">
              <a:latin typeface="Courier New"/>
              <a:cs typeface="Courier New"/>
            </a:endParaRPr>
          </a:p>
          <a:p>
            <a:pPr marL="355600" indent="-342900">
              <a:lnSpc>
                <a:spcPct val="100000"/>
              </a:lnSpc>
              <a:spcBef>
                <a:spcPts val="1365"/>
              </a:spcBef>
              <a:buClr>
                <a:srgbClr val="990000"/>
              </a:buClr>
              <a:buSzPct val="60416"/>
              <a:buFont typeface="Wingdings 2"/>
              <a:buChar char=""/>
              <a:tabLst>
                <a:tab pos="354965" algn="l"/>
                <a:tab pos="355600" algn="l"/>
              </a:tabLst>
            </a:pPr>
            <a:r>
              <a:rPr dirty="0" sz="2400" spc="-5" b="1" i="1">
                <a:solidFill>
                  <a:srgbClr val="C00000"/>
                </a:solidFill>
                <a:latin typeface="Calibri"/>
                <a:cs typeface="Calibri"/>
              </a:rPr>
              <a:t>Def: </a:t>
            </a:r>
            <a:r>
              <a:rPr dirty="0" sz="2400" spc="-5" b="1" i="1">
                <a:latin typeface="Calibri"/>
                <a:cs typeface="Calibri"/>
              </a:rPr>
              <a:t>Peak memory utilization after </a:t>
            </a:r>
            <a:r>
              <a:rPr dirty="0" sz="2400" b="1" i="1">
                <a:latin typeface="Calibri"/>
                <a:cs typeface="Calibri"/>
              </a:rPr>
              <a:t>k+1</a:t>
            </a:r>
            <a:r>
              <a:rPr dirty="0" sz="2400" spc="-15" b="1" i="1">
                <a:latin typeface="Calibri"/>
                <a:cs typeface="Calibri"/>
              </a:rPr>
              <a:t> </a:t>
            </a:r>
            <a:r>
              <a:rPr dirty="0" sz="2400" spc="-5" b="1" i="1">
                <a:latin typeface="Calibri"/>
                <a:cs typeface="Calibri"/>
              </a:rPr>
              <a:t>requests</a:t>
            </a:r>
            <a:endParaRPr sz="2400">
              <a:latin typeface="Calibri"/>
              <a:cs typeface="Calibri"/>
            </a:endParaRPr>
          </a:p>
          <a:p>
            <a:pPr lvl="1" marL="756285" indent="-286385">
              <a:lnSpc>
                <a:spcPct val="100000"/>
              </a:lnSpc>
              <a:spcBef>
                <a:spcPts val="350"/>
              </a:spcBef>
              <a:buClr>
                <a:srgbClr val="990000"/>
              </a:buClr>
              <a:buSzPct val="110000"/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dirty="0" sz="2000" spc="0" i="1">
                <a:latin typeface="Calibri"/>
                <a:cs typeface="Calibri"/>
              </a:rPr>
              <a:t>U</a:t>
            </a:r>
            <a:r>
              <a:rPr dirty="0" baseline="-21367" sz="1950" spc="0" i="1">
                <a:latin typeface="Calibri"/>
                <a:cs typeface="Calibri"/>
              </a:rPr>
              <a:t>k  </a:t>
            </a:r>
            <a:r>
              <a:rPr dirty="0" sz="2000" i="1">
                <a:latin typeface="Calibri"/>
                <a:cs typeface="Calibri"/>
              </a:rPr>
              <a:t>= ( max</a:t>
            </a:r>
            <a:r>
              <a:rPr dirty="0" baseline="-21367" sz="1950" i="1">
                <a:latin typeface="Calibri"/>
                <a:cs typeface="Calibri"/>
              </a:rPr>
              <a:t>i&lt;=k  </a:t>
            </a:r>
            <a:r>
              <a:rPr dirty="0" sz="2000" i="1">
                <a:latin typeface="Calibri"/>
                <a:cs typeface="Calibri"/>
              </a:rPr>
              <a:t>P</a:t>
            </a:r>
            <a:r>
              <a:rPr dirty="0" baseline="-21367" sz="1950" i="1">
                <a:latin typeface="Calibri"/>
                <a:cs typeface="Calibri"/>
              </a:rPr>
              <a:t>i </a:t>
            </a:r>
            <a:r>
              <a:rPr dirty="0" sz="2000" i="1">
                <a:latin typeface="Calibri"/>
                <a:cs typeface="Calibri"/>
              </a:rPr>
              <a:t>)  /</a:t>
            </a:r>
            <a:r>
              <a:rPr dirty="0" sz="2000" spc="80" i="1">
                <a:latin typeface="Calibri"/>
                <a:cs typeface="Calibri"/>
              </a:rPr>
              <a:t> </a:t>
            </a:r>
            <a:r>
              <a:rPr dirty="0" sz="2000" spc="0" i="1">
                <a:latin typeface="Calibri"/>
                <a:cs typeface="Calibri"/>
              </a:rPr>
              <a:t>H</a:t>
            </a:r>
            <a:r>
              <a:rPr dirty="0" baseline="-21367" sz="1950" spc="0" i="1">
                <a:latin typeface="Calibri"/>
                <a:cs typeface="Calibri"/>
              </a:rPr>
              <a:t>k</a:t>
            </a:r>
            <a:endParaRPr baseline="-21367" sz="1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Markus Pueschel</dc:creator>
  <dc:title>Introduction to Computer Systems 15-213/18-243, spring 2009</dc:title>
  <dcterms:created xsi:type="dcterms:W3CDTF">2017-05-31T13:02:26Z</dcterms:created>
  <dcterms:modified xsi:type="dcterms:W3CDTF">2017-05-31T13:02:26Z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2016-05-23T00:00:00Z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2017-05-31T00:00:00Z</vt:filetime>
  </property>
</Properties>
</file>