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86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861" y="1410461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44196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1" y="1372361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4419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3819" y="478536"/>
            <a:ext cx="3902202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4149" y="595376"/>
            <a:ext cx="837570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11 – Page</a:t>
            </a:r>
            <a:r>
              <a:rPr spc="-60" dirty="0"/>
              <a:t> </a:t>
            </a:r>
            <a:r>
              <a:rPr spc="-5" dirty="0"/>
              <a:t>Replacement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19,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99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222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11 – Page</a:t>
            </a:r>
            <a:r>
              <a:rPr spc="-60" dirty="0"/>
              <a:t> </a:t>
            </a:r>
            <a:r>
              <a:rPr spc="-5" dirty="0"/>
              <a:t>Replacement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19,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99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11 – Page</a:t>
            </a:r>
            <a:r>
              <a:rPr spc="-60" dirty="0"/>
              <a:t> </a:t>
            </a:r>
            <a:r>
              <a:rPr spc="-5" dirty="0"/>
              <a:t>Replacement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19,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861" y="1410461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44196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1" y="1372361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4419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3819" y="478536"/>
            <a:ext cx="3396234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99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11 – Page</a:t>
            </a:r>
            <a:r>
              <a:rPr spc="-60" dirty="0"/>
              <a:t> </a:t>
            </a:r>
            <a:r>
              <a:rPr spc="-5" dirty="0"/>
              <a:t>Replacement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19,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11 – Page</a:t>
            </a:r>
            <a:r>
              <a:rPr spc="-60" dirty="0"/>
              <a:t> </a:t>
            </a:r>
            <a:r>
              <a:rPr spc="-5" dirty="0"/>
              <a:t>Replacement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19,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861" y="1410461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44196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1" y="1372361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4419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1980" y="686816"/>
            <a:ext cx="6401434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99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8225" y="1552619"/>
            <a:ext cx="7667548" cy="4392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222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89553" y="6398558"/>
            <a:ext cx="2566035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11 – Page</a:t>
            </a:r>
            <a:r>
              <a:rPr spc="-60" dirty="0"/>
              <a:t> </a:t>
            </a:r>
            <a:r>
              <a:rPr spc="-5" dirty="0"/>
              <a:t>Replacement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5454" y="6398558"/>
            <a:ext cx="796925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19,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4186" y="6398558"/>
            <a:ext cx="191770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1339" y="569976"/>
            <a:ext cx="2972562" cy="1116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1372" y="1179575"/>
            <a:ext cx="7204709" cy="11163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CSE</a:t>
            </a:r>
            <a:r>
              <a:rPr spc="-80" dirty="0"/>
              <a:t> </a:t>
            </a:r>
            <a:r>
              <a:rPr spc="-5" dirty="0"/>
              <a:t>120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Principles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5" dirty="0"/>
              <a:t>Operating</a:t>
            </a:r>
          </a:p>
        </p:txBody>
      </p:sp>
      <p:sp>
        <p:nvSpPr>
          <p:cNvPr id="5" name="object 5"/>
          <p:cNvSpPr/>
          <p:nvPr/>
        </p:nvSpPr>
        <p:spPr>
          <a:xfrm>
            <a:off x="3075432" y="1789176"/>
            <a:ext cx="3024377" cy="11163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762000" y="1524000"/>
            <a:ext cx="7667548" cy="2831499"/>
          </a:xfrm>
          <a:prstGeom prst="rect">
            <a:avLst/>
          </a:prstGeom>
        </p:spPr>
        <p:txBody>
          <a:bodyPr vert="horz" wrap="square" lIns="0" tIns="3657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009900"/>
                </a:solidFill>
                <a:latin typeface="Arial Black"/>
                <a:cs typeface="Arial Black"/>
              </a:rPr>
              <a:t>Systems</a:t>
            </a:r>
            <a:endParaRPr sz="4000" dirty="0">
              <a:latin typeface="Arial Black"/>
              <a:cs typeface="Arial Black"/>
            </a:endParaRPr>
          </a:p>
          <a:p>
            <a:pPr marL="1270" algn="ctr">
              <a:lnSpc>
                <a:spcPct val="100000"/>
              </a:lnSpc>
              <a:spcBef>
                <a:spcPts val="3894"/>
              </a:spcBef>
            </a:pPr>
            <a:r>
              <a:rPr sz="3200" b="1" spc="-5" dirty="0">
                <a:solidFill>
                  <a:srgbClr val="333399"/>
                </a:solidFill>
                <a:latin typeface="Arial Black"/>
                <a:cs typeface="Arial Black"/>
              </a:rPr>
              <a:t>Spring</a:t>
            </a:r>
            <a:r>
              <a:rPr sz="3200" b="1" spc="-75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3200" b="1" dirty="0">
                <a:solidFill>
                  <a:srgbClr val="333399"/>
                </a:solidFill>
                <a:latin typeface="Arial Black"/>
                <a:cs typeface="Arial Black"/>
              </a:rPr>
              <a:t>201</a:t>
            </a:r>
            <a:r>
              <a:rPr lang="en-US" sz="3200" b="1" dirty="0">
                <a:solidFill>
                  <a:srgbClr val="333399"/>
                </a:solidFill>
                <a:latin typeface="Arial Black"/>
                <a:cs typeface="Arial Black"/>
              </a:rPr>
              <a:t>7</a:t>
            </a:r>
            <a:endParaRPr sz="320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250"/>
              </a:spcBef>
            </a:pPr>
            <a:r>
              <a:rPr sz="2800" spc="-5" dirty="0">
                <a:solidFill>
                  <a:srgbClr val="FF3300"/>
                </a:solidFill>
              </a:rPr>
              <a:t>Lecture 1</a:t>
            </a:r>
            <a:r>
              <a:rPr lang="en-US" sz="2800" spc="-5" dirty="0">
                <a:solidFill>
                  <a:srgbClr val="FF3300"/>
                </a:solidFill>
              </a:rPr>
              <a:t>3</a:t>
            </a:r>
            <a:r>
              <a:rPr sz="2800" spc="-5" dirty="0">
                <a:solidFill>
                  <a:srgbClr val="FF3300"/>
                </a:solidFill>
              </a:rPr>
              <a:t>: Page</a:t>
            </a:r>
            <a:r>
              <a:rPr sz="2800" spc="35" dirty="0">
                <a:solidFill>
                  <a:srgbClr val="FF3300"/>
                </a:solidFill>
              </a:rPr>
              <a:t> </a:t>
            </a:r>
            <a:r>
              <a:rPr sz="2800" spc="-5" dirty="0">
                <a:solidFill>
                  <a:srgbClr val="FF3300"/>
                </a:solidFill>
              </a:rPr>
              <a:t>Replacement</a:t>
            </a:r>
            <a:endParaRPr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1927098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1788" y="478536"/>
            <a:ext cx="828294" cy="1116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0952" y="478536"/>
            <a:ext cx="2634234" cy="1116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96055" y="478536"/>
            <a:ext cx="828294" cy="1116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65220" y="478536"/>
            <a:ext cx="3510533" cy="11163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64566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333399"/>
                </a:solidFill>
              </a:rPr>
              <a:t>First-In First-Out</a:t>
            </a:r>
            <a:r>
              <a:rPr spc="-20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(FIFO)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19,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11 – Page</a:t>
            </a:r>
            <a:r>
              <a:rPr spc="-60" dirty="0"/>
              <a:t> </a:t>
            </a:r>
            <a:r>
              <a:rPr spc="-5" dirty="0"/>
              <a:t>Replacement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765454" y="1552619"/>
            <a:ext cx="7651750" cy="42824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FIFO is an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obvious algorithm and simple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</a:t>
            </a:r>
            <a:r>
              <a:rPr sz="24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implement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Maintain a list of pages in order in which they were paged</a:t>
            </a:r>
            <a:r>
              <a:rPr sz="2000" spc="-2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On replacement, evict the one brought in longest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time</a:t>
            </a:r>
            <a:r>
              <a:rPr sz="2000" spc="-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ago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Why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might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this be</a:t>
            </a:r>
            <a:r>
              <a:rPr sz="2400" spc="-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good?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Maybe the one brought in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longest ago is not being</a:t>
            </a:r>
            <a:r>
              <a:rPr sz="2000" spc="-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used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Why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might this be</a:t>
            </a:r>
            <a:r>
              <a:rPr sz="2400" spc="-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bad?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Then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again, maybe it’s</a:t>
            </a:r>
            <a:r>
              <a:rPr sz="2000" spc="-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not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don’t have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any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info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to say one way or the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other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FIFO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suffers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from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“Belady’s</a:t>
            </a:r>
            <a:r>
              <a:rPr sz="2400" spc="-1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Anomaly”</a:t>
            </a:r>
            <a:endParaRPr sz="2400">
              <a:latin typeface="Arial"/>
              <a:cs typeface="Arial"/>
            </a:endParaRPr>
          </a:p>
          <a:p>
            <a:pPr marL="756285" marR="271780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fault rate might actually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increase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when the algorithm</a:t>
            </a:r>
            <a:r>
              <a:rPr sz="2000" spc="-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is  given more memory (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very</a:t>
            </a:r>
            <a:r>
              <a:rPr sz="2000" spc="-1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bad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8131302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74968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333399"/>
                </a:solidFill>
              </a:rPr>
              <a:t>Least Recently </a:t>
            </a:r>
            <a:r>
              <a:rPr spc="-10" dirty="0">
                <a:solidFill>
                  <a:srgbClr val="333399"/>
                </a:solidFill>
              </a:rPr>
              <a:t>Used</a:t>
            </a:r>
            <a:r>
              <a:rPr spc="-50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(LRU)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19,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11 – Page</a:t>
            </a:r>
            <a:r>
              <a:rPr spc="-60" dirty="0"/>
              <a:t> </a:t>
            </a:r>
            <a:r>
              <a:rPr spc="-5" dirty="0"/>
              <a:t>Replacement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25930"/>
            <a:ext cx="7729220" cy="3941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LRU uses reference information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make a</a:t>
            </a:r>
            <a:r>
              <a:rPr sz="24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more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informed replacement</a:t>
            </a:r>
            <a:r>
              <a:rPr sz="2400" spc="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decision</a:t>
            </a:r>
            <a:endParaRPr sz="2400">
              <a:latin typeface="Arial"/>
              <a:cs typeface="Arial"/>
            </a:endParaRPr>
          </a:p>
          <a:p>
            <a:pPr marL="756285" marR="35496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Idea: We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can’t predict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future, but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we can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make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guess 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based upon past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experience</a:t>
            </a:r>
            <a:endParaRPr sz="20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On replacement, evict the page that has not been used for</a:t>
            </a:r>
            <a:r>
              <a:rPr sz="2000" spc="-25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 longest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time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 the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past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(Belady’s: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future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  <a:tab pos="376174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When does LRU</a:t>
            </a:r>
            <a:r>
              <a:rPr sz="20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do</a:t>
            </a:r>
            <a:r>
              <a:rPr sz="2000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well?	When does LRU do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poorly?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Implementation</a:t>
            </a:r>
            <a:endParaRPr sz="2400">
              <a:latin typeface="Arial"/>
              <a:cs typeface="Arial"/>
            </a:endParaRPr>
          </a:p>
          <a:p>
            <a:pPr marL="756285" marR="96456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To be perfect, need to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time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stamp every reference</a:t>
            </a:r>
            <a:r>
              <a:rPr sz="2000" spc="-2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(or  maintain a stack) –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much too</a:t>
            </a:r>
            <a:r>
              <a:rPr sz="2000" spc="-1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costly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So we need to approximate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04494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54146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333399"/>
                </a:solidFill>
              </a:rPr>
              <a:t>Approximating</a:t>
            </a:r>
            <a:r>
              <a:rPr spc="-55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LRU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19,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11 – Page</a:t>
            </a:r>
            <a:r>
              <a:rPr spc="-60" dirty="0"/>
              <a:t> </a:t>
            </a:r>
            <a:r>
              <a:rPr spc="-5" dirty="0"/>
              <a:t>Replacement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8227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82270" algn="l"/>
                <a:tab pos="382905" algn="l"/>
              </a:tabLst>
            </a:pPr>
            <a:r>
              <a:rPr spc="-5" dirty="0"/>
              <a:t>LRU approximations </a:t>
            </a:r>
            <a:r>
              <a:rPr dirty="0"/>
              <a:t>use the </a:t>
            </a:r>
            <a:r>
              <a:rPr spc="-5" dirty="0"/>
              <a:t>PTE </a:t>
            </a:r>
            <a:r>
              <a:rPr dirty="0"/>
              <a:t>reference</a:t>
            </a:r>
            <a:r>
              <a:rPr spc="-5" dirty="0"/>
              <a:t> </a:t>
            </a:r>
            <a:r>
              <a:rPr dirty="0"/>
              <a:t>bit</a:t>
            </a:r>
          </a:p>
          <a:p>
            <a:pPr marL="78295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83590" algn="l"/>
                <a:tab pos="784225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Keep a counter for each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page</a:t>
            </a:r>
            <a:endParaRPr sz="2000">
              <a:latin typeface="Arial"/>
              <a:cs typeface="Arial"/>
            </a:endParaRPr>
          </a:p>
          <a:p>
            <a:pPr marL="78295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83590" algn="l"/>
                <a:tab pos="784225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At regular intervals, for every page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do:</a:t>
            </a:r>
            <a:endParaRPr sz="2000">
              <a:latin typeface="Arial"/>
              <a:cs typeface="Arial"/>
            </a:endParaRPr>
          </a:p>
          <a:p>
            <a:pPr marL="95313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333399"/>
                </a:solidFill>
              </a:rPr>
              <a:t>»  </a:t>
            </a:r>
            <a:r>
              <a:rPr sz="1800" dirty="0"/>
              <a:t>If ref </a:t>
            </a:r>
            <a:r>
              <a:rPr sz="1800" spc="-5" dirty="0"/>
              <a:t>bit </a:t>
            </a:r>
            <a:r>
              <a:rPr sz="1800" dirty="0"/>
              <a:t>= </a:t>
            </a:r>
            <a:r>
              <a:rPr sz="1800" spc="-5" dirty="0"/>
              <a:t>0, increment</a:t>
            </a:r>
            <a:r>
              <a:rPr sz="1800" spc="-225" dirty="0"/>
              <a:t> </a:t>
            </a:r>
            <a:r>
              <a:rPr sz="1800" spc="-5" dirty="0"/>
              <a:t>counter</a:t>
            </a:r>
            <a:endParaRPr sz="1800"/>
          </a:p>
          <a:p>
            <a:pPr marL="953135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333399"/>
                </a:solidFill>
              </a:rPr>
              <a:t>»  </a:t>
            </a:r>
            <a:r>
              <a:rPr sz="1800" dirty="0"/>
              <a:t>If ref </a:t>
            </a:r>
            <a:r>
              <a:rPr sz="1800" spc="-5" dirty="0"/>
              <a:t>bit </a:t>
            </a:r>
            <a:r>
              <a:rPr sz="1800" dirty="0"/>
              <a:t>= </a:t>
            </a:r>
            <a:r>
              <a:rPr sz="1800" spc="-5" dirty="0"/>
              <a:t>1, zero </a:t>
            </a:r>
            <a:r>
              <a:rPr sz="1800" dirty="0"/>
              <a:t>the</a:t>
            </a:r>
            <a:r>
              <a:rPr sz="1800" spc="-254" dirty="0"/>
              <a:t> </a:t>
            </a:r>
            <a:r>
              <a:rPr sz="1800" spc="-5" dirty="0"/>
              <a:t>counter</a:t>
            </a:r>
            <a:endParaRPr sz="1800"/>
          </a:p>
          <a:p>
            <a:pPr marL="953135">
              <a:lnSpc>
                <a:spcPct val="100000"/>
              </a:lnSpc>
              <a:spcBef>
                <a:spcPts val="425"/>
              </a:spcBef>
            </a:pPr>
            <a:r>
              <a:rPr sz="1800" spc="-5" dirty="0">
                <a:solidFill>
                  <a:srgbClr val="333399"/>
                </a:solidFill>
              </a:rPr>
              <a:t>»  </a:t>
            </a:r>
            <a:r>
              <a:rPr sz="1800" dirty="0"/>
              <a:t>Zero the </a:t>
            </a:r>
            <a:r>
              <a:rPr sz="1800" spc="-5" dirty="0"/>
              <a:t>reference</a:t>
            </a:r>
            <a:r>
              <a:rPr sz="1800" spc="-260" dirty="0"/>
              <a:t> </a:t>
            </a:r>
            <a:r>
              <a:rPr sz="1800" spc="-5" dirty="0"/>
              <a:t>bit</a:t>
            </a:r>
            <a:endParaRPr sz="1800"/>
          </a:p>
          <a:p>
            <a:pPr marL="782955" marR="5080" lvl="1" indent="-286385">
              <a:lnSpc>
                <a:spcPct val="100000"/>
              </a:lnSpc>
              <a:spcBef>
                <a:spcPts val="46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83590" algn="l"/>
                <a:tab pos="784225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counter will contain the number of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intervals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since the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last  reference to the</a:t>
            </a:r>
            <a:r>
              <a:rPr sz="2000" spc="-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page</a:t>
            </a:r>
            <a:endParaRPr sz="2000">
              <a:latin typeface="Arial"/>
              <a:cs typeface="Arial"/>
            </a:endParaRPr>
          </a:p>
          <a:p>
            <a:pPr marL="78295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83590" algn="l"/>
                <a:tab pos="784225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page with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largest counter is the least recently</a:t>
            </a:r>
            <a:r>
              <a:rPr sz="2000" spc="-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used</a:t>
            </a:r>
            <a:endParaRPr sz="2000">
              <a:latin typeface="Arial"/>
              <a:cs typeface="Arial"/>
            </a:endParaRPr>
          </a:p>
          <a:p>
            <a:pPr marL="382270" indent="-342900">
              <a:lnSpc>
                <a:spcPct val="100000"/>
              </a:lnSpc>
              <a:spcBef>
                <a:spcPts val="56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82270" algn="l"/>
                <a:tab pos="382905" algn="l"/>
              </a:tabLst>
            </a:pPr>
            <a:r>
              <a:rPr spc="-5" dirty="0"/>
              <a:t>Some architectures don’t have </a:t>
            </a:r>
            <a:r>
              <a:rPr dirty="0"/>
              <a:t>a </a:t>
            </a:r>
            <a:r>
              <a:rPr spc="-5" dirty="0"/>
              <a:t>reference</a:t>
            </a:r>
            <a:r>
              <a:rPr spc="-55" dirty="0"/>
              <a:t> </a:t>
            </a:r>
            <a:r>
              <a:rPr spc="-5" dirty="0"/>
              <a:t>bit</a:t>
            </a:r>
          </a:p>
          <a:p>
            <a:pPr marL="78295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83590" algn="l"/>
                <a:tab pos="784225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Can simulate reference bit using the valid bit to induce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faults</a:t>
            </a:r>
            <a:endParaRPr sz="2000">
              <a:latin typeface="Arial"/>
              <a:cs typeface="Arial"/>
            </a:endParaRPr>
          </a:p>
          <a:p>
            <a:pPr marL="78295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83590" algn="l"/>
                <a:tab pos="784225" algn="l"/>
              </a:tabLst>
            </a:pP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What happens when we make a page</a:t>
            </a:r>
            <a:r>
              <a:rPr sz="2000" spc="-17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invalid?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0"/>
            <a:ext cx="3736086" cy="98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19" y="478536"/>
            <a:ext cx="6243066" cy="1116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4149" y="0"/>
            <a:ext cx="56102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333399"/>
                </a:solidFill>
              </a:rPr>
              <a:t>LRU</a:t>
            </a:r>
            <a:r>
              <a:rPr spc="-65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Clock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(Not </a:t>
            </a:r>
            <a:r>
              <a:rPr spc="-5" dirty="0">
                <a:solidFill>
                  <a:srgbClr val="333399"/>
                </a:solidFill>
              </a:rPr>
              <a:t>Recently</a:t>
            </a:r>
            <a:r>
              <a:rPr spc="-30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Used)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19,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11 – Page</a:t>
            </a:r>
            <a:r>
              <a:rPr spc="-60" dirty="0"/>
              <a:t> </a:t>
            </a:r>
            <a:r>
              <a:rPr spc="-5" dirty="0"/>
              <a:t>Replacement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765454" y="1552583"/>
            <a:ext cx="7680959" cy="421957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9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Not Recently Used (NRU)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Used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by</a:t>
            </a:r>
            <a:r>
              <a:rPr sz="24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Unix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Replace page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that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is “old</a:t>
            </a:r>
            <a:r>
              <a:rPr sz="2000" spc="-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enough”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Arrange all of physical page frames in a big circle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(clock)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 clock hand is used to select a good LRU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candidate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225"/>
              </a:spcBef>
            </a:pP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Sweep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through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pages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in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circular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order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like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a</a:t>
            </a:r>
            <a:r>
              <a:rPr sz="18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clock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219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If the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ref bit is off, it hasn’t been used</a:t>
            </a:r>
            <a:r>
              <a:rPr sz="1800" spc="-1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recently</a:t>
            </a:r>
            <a:endParaRPr sz="1800">
              <a:latin typeface="Arial"/>
              <a:cs typeface="Arial"/>
            </a:endParaRPr>
          </a:p>
          <a:p>
            <a:pPr marL="1612265" lvl="2" indent="-228600">
              <a:lnSpc>
                <a:spcPct val="100000"/>
              </a:lnSpc>
              <a:spcBef>
                <a:spcPts val="200"/>
              </a:spcBef>
              <a:buClr>
                <a:srgbClr val="333399"/>
              </a:buClr>
              <a:buSzPct val="50000"/>
              <a:buFont typeface="Wingdings"/>
              <a:buChar char=""/>
              <a:tabLst>
                <a:tab pos="1612265" algn="l"/>
                <a:tab pos="1612900" algn="l"/>
              </a:tabLst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What is the </a:t>
            </a: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minimum “age”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if ref bit is</a:t>
            </a:r>
            <a:r>
              <a:rPr sz="1600" spc="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off?</a:t>
            </a:r>
            <a:endParaRPr sz="16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204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If the ref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bit is on,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turn it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off and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go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next</a:t>
            </a:r>
            <a:r>
              <a:rPr sz="1800" spc="-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page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29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Arm moves quickly when pages are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needed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Low overhead when plenty of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memory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3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If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memory is large, “accuracy” of information</a:t>
            </a:r>
            <a:r>
              <a:rPr sz="2000" spc="-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degrades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22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What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does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it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degrade</a:t>
            </a:r>
            <a:r>
              <a:rPr sz="1800" spc="-2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to?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215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One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fix: use 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two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hands (leading erase hand, trailing select</a:t>
            </a:r>
            <a:r>
              <a:rPr sz="18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hand)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0923" y="478536"/>
            <a:ext cx="1674114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05071" y="478536"/>
            <a:ext cx="4466082" cy="1116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7755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333399"/>
                </a:solidFill>
              </a:rPr>
              <a:t>Example: gcc Page</a:t>
            </a:r>
            <a:r>
              <a:rPr spc="0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Replace</a:t>
            </a:r>
          </a:p>
        </p:txBody>
      </p:sp>
      <p:sp>
        <p:nvSpPr>
          <p:cNvPr id="5" name="object 5"/>
          <p:cNvSpPr/>
          <p:nvPr/>
        </p:nvSpPr>
        <p:spPr>
          <a:xfrm>
            <a:off x="990600" y="1524000"/>
            <a:ext cx="6420611" cy="4744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19,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11 – Page</a:t>
            </a:r>
            <a:r>
              <a:rPr spc="-60" dirty="0"/>
              <a:t> </a:t>
            </a:r>
            <a:r>
              <a:rPr spc="-5" dirty="0"/>
              <a:t>Replacement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0923" y="478536"/>
            <a:ext cx="2998470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0952" y="478536"/>
            <a:ext cx="3054857" cy="1116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7670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333399"/>
                </a:solidFill>
              </a:rPr>
              <a:t>Example: </a:t>
            </a:r>
            <a:r>
              <a:rPr spc="-5" dirty="0">
                <a:solidFill>
                  <a:srgbClr val="333399"/>
                </a:solidFill>
              </a:rPr>
              <a:t>Belady’s Anomaly</a:t>
            </a:r>
          </a:p>
        </p:txBody>
      </p:sp>
      <p:sp>
        <p:nvSpPr>
          <p:cNvPr id="5" name="object 5"/>
          <p:cNvSpPr/>
          <p:nvPr/>
        </p:nvSpPr>
        <p:spPr>
          <a:xfrm>
            <a:off x="990600" y="1600200"/>
            <a:ext cx="6344411" cy="468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38144" y="2209800"/>
            <a:ext cx="2990088" cy="18425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60793" y="4406756"/>
            <a:ext cx="413384" cy="308610"/>
          </a:xfrm>
          <a:custGeom>
            <a:avLst/>
            <a:gdLst/>
            <a:ahLst/>
            <a:cxnLst/>
            <a:rect l="l" t="t" r="r" b="b"/>
            <a:pathLst>
              <a:path w="413385" h="308610">
                <a:moveTo>
                  <a:pt x="266326" y="51196"/>
                </a:moveTo>
                <a:lnTo>
                  <a:pt x="316695" y="85490"/>
                </a:lnTo>
                <a:lnTo>
                  <a:pt x="357836" y="123365"/>
                </a:lnTo>
                <a:lnTo>
                  <a:pt x="388436" y="162750"/>
                </a:lnTo>
                <a:lnTo>
                  <a:pt x="407183" y="201574"/>
                </a:lnTo>
                <a:lnTo>
                  <a:pt x="412764" y="237766"/>
                </a:lnTo>
                <a:lnTo>
                  <a:pt x="403867" y="269255"/>
                </a:lnTo>
                <a:lnTo>
                  <a:pt x="380908" y="292473"/>
                </a:lnTo>
                <a:lnTo>
                  <a:pt x="346693" y="305436"/>
                </a:lnTo>
                <a:lnTo>
                  <a:pt x="303679" y="308260"/>
                </a:lnTo>
                <a:lnTo>
                  <a:pt x="254326" y="301062"/>
                </a:lnTo>
                <a:lnTo>
                  <a:pt x="201093" y="283957"/>
                </a:lnTo>
                <a:lnTo>
                  <a:pt x="146438" y="257063"/>
                </a:lnTo>
                <a:lnTo>
                  <a:pt x="96068" y="222769"/>
                </a:lnTo>
                <a:lnTo>
                  <a:pt x="54927" y="184894"/>
                </a:lnTo>
                <a:lnTo>
                  <a:pt x="24327" y="145510"/>
                </a:lnTo>
                <a:lnTo>
                  <a:pt x="5580" y="106686"/>
                </a:lnTo>
                <a:lnTo>
                  <a:pt x="0" y="70494"/>
                </a:lnTo>
                <a:lnTo>
                  <a:pt x="8897" y="39004"/>
                </a:lnTo>
                <a:lnTo>
                  <a:pt x="31855" y="15786"/>
                </a:lnTo>
                <a:lnTo>
                  <a:pt x="66070" y="2823"/>
                </a:lnTo>
                <a:lnTo>
                  <a:pt x="109084" y="0"/>
                </a:lnTo>
                <a:lnTo>
                  <a:pt x="158437" y="7198"/>
                </a:lnTo>
                <a:lnTo>
                  <a:pt x="211670" y="24302"/>
                </a:lnTo>
                <a:lnTo>
                  <a:pt x="266326" y="51196"/>
                </a:lnTo>
              </a:path>
            </a:pathLst>
          </a:custGeom>
          <a:ln w="222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96975" y="2006834"/>
            <a:ext cx="3588385" cy="2232025"/>
          </a:xfrm>
          <a:custGeom>
            <a:avLst/>
            <a:gdLst/>
            <a:ahLst/>
            <a:cxnLst/>
            <a:rect l="l" t="t" r="r" b="b"/>
            <a:pathLst>
              <a:path w="3588384" h="2232025">
                <a:moveTo>
                  <a:pt x="2035424" y="701567"/>
                </a:moveTo>
                <a:lnTo>
                  <a:pt x="2099035" y="738976"/>
                </a:lnTo>
                <a:lnTo>
                  <a:pt x="2161779" y="776574"/>
                </a:lnTo>
                <a:lnTo>
                  <a:pt x="2223625" y="814329"/>
                </a:lnTo>
                <a:lnTo>
                  <a:pt x="2284540" y="852211"/>
                </a:lnTo>
                <a:lnTo>
                  <a:pt x="2344491" y="890189"/>
                </a:lnTo>
                <a:lnTo>
                  <a:pt x="2403445" y="928233"/>
                </a:lnTo>
                <a:lnTo>
                  <a:pt x="2461372" y="966311"/>
                </a:lnTo>
                <a:lnTo>
                  <a:pt x="2518237" y="1004394"/>
                </a:lnTo>
                <a:lnTo>
                  <a:pt x="2574008" y="1042451"/>
                </a:lnTo>
                <a:lnTo>
                  <a:pt x="2628653" y="1080450"/>
                </a:lnTo>
                <a:lnTo>
                  <a:pt x="2682140" y="1118361"/>
                </a:lnTo>
                <a:lnTo>
                  <a:pt x="2734436" y="1156154"/>
                </a:lnTo>
                <a:lnTo>
                  <a:pt x="2785508" y="1193797"/>
                </a:lnTo>
                <a:lnTo>
                  <a:pt x="2835323" y="1231261"/>
                </a:lnTo>
                <a:lnTo>
                  <a:pt x="2883851" y="1268514"/>
                </a:lnTo>
                <a:lnTo>
                  <a:pt x="2931057" y="1305526"/>
                </a:lnTo>
                <a:lnTo>
                  <a:pt x="2976909" y="1342266"/>
                </a:lnTo>
                <a:lnTo>
                  <a:pt x="3021376" y="1378703"/>
                </a:lnTo>
                <a:lnTo>
                  <a:pt x="3064423" y="1414807"/>
                </a:lnTo>
                <a:lnTo>
                  <a:pt x="3106020" y="1450547"/>
                </a:lnTo>
                <a:lnTo>
                  <a:pt x="3146133" y="1485893"/>
                </a:lnTo>
                <a:lnTo>
                  <a:pt x="3184730" y="1520813"/>
                </a:lnTo>
                <a:lnTo>
                  <a:pt x="3221779" y="1555277"/>
                </a:lnTo>
                <a:lnTo>
                  <a:pt x="3257246" y="1589254"/>
                </a:lnTo>
                <a:lnTo>
                  <a:pt x="3291100" y="1622714"/>
                </a:lnTo>
                <a:lnTo>
                  <a:pt x="3323308" y="1655626"/>
                </a:lnTo>
                <a:lnTo>
                  <a:pt x="3353837" y="1687959"/>
                </a:lnTo>
                <a:lnTo>
                  <a:pt x="3382655" y="1719683"/>
                </a:lnTo>
                <a:lnTo>
                  <a:pt x="3409729" y="1750767"/>
                </a:lnTo>
                <a:lnTo>
                  <a:pt x="3435028" y="1781180"/>
                </a:lnTo>
                <a:lnTo>
                  <a:pt x="3480167" y="1839870"/>
                </a:lnTo>
                <a:lnTo>
                  <a:pt x="3517811" y="1895510"/>
                </a:lnTo>
                <a:lnTo>
                  <a:pt x="3547702" y="1947853"/>
                </a:lnTo>
                <a:lnTo>
                  <a:pt x="3569578" y="1996653"/>
                </a:lnTo>
                <a:lnTo>
                  <a:pt x="3583181" y="2041666"/>
                </a:lnTo>
                <a:lnTo>
                  <a:pt x="3588249" y="2082647"/>
                </a:lnTo>
                <a:lnTo>
                  <a:pt x="3587501" y="2101548"/>
                </a:lnTo>
                <a:lnTo>
                  <a:pt x="3571743" y="2151526"/>
                </a:lnTo>
                <a:lnTo>
                  <a:pt x="3536035" y="2189867"/>
                </a:lnTo>
                <a:lnTo>
                  <a:pt x="3501872" y="2208415"/>
                </a:lnTo>
                <a:lnTo>
                  <a:pt x="3459821" y="2221476"/>
                </a:lnTo>
                <a:lnTo>
                  <a:pt x="3410224" y="2229154"/>
                </a:lnTo>
                <a:lnTo>
                  <a:pt x="3353422" y="2231555"/>
                </a:lnTo>
                <a:lnTo>
                  <a:pt x="3322427" y="2230810"/>
                </a:lnTo>
                <a:lnTo>
                  <a:pt x="3255460" y="2225493"/>
                </a:lnTo>
                <a:lnTo>
                  <a:pt x="3182144" y="2215161"/>
                </a:lnTo>
                <a:lnTo>
                  <a:pt x="3143211" y="2208148"/>
                </a:lnTo>
                <a:lnTo>
                  <a:pt x="3102820" y="2199921"/>
                </a:lnTo>
                <a:lnTo>
                  <a:pt x="3061011" y="2190493"/>
                </a:lnTo>
                <a:lnTo>
                  <a:pt x="3017829" y="2179876"/>
                </a:lnTo>
                <a:lnTo>
                  <a:pt x="2973316" y="2168086"/>
                </a:lnTo>
                <a:lnTo>
                  <a:pt x="2927514" y="2155133"/>
                </a:lnTo>
                <a:lnTo>
                  <a:pt x="2880466" y="2141033"/>
                </a:lnTo>
                <a:lnTo>
                  <a:pt x="2832216" y="2125797"/>
                </a:lnTo>
                <a:lnTo>
                  <a:pt x="2782805" y="2109438"/>
                </a:lnTo>
                <a:lnTo>
                  <a:pt x="2732277" y="2091971"/>
                </a:lnTo>
                <a:lnTo>
                  <a:pt x="2680674" y="2073408"/>
                </a:lnTo>
                <a:lnTo>
                  <a:pt x="2628039" y="2053763"/>
                </a:lnTo>
                <a:lnTo>
                  <a:pt x="2574415" y="2033048"/>
                </a:lnTo>
                <a:lnTo>
                  <a:pt x="2519844" y="2011276"/>
                </a:lnTo>
                <a:lnTo>
                  <a:pt x="2464369" y="1988461"/>
                </a:lnTo>
                <a:lnTo>
                  <a:pt x="2408032" y="1964616"/>
                </a:lnTo>
                <a:lnTo>
                  <a:pt x="2350878" y="1939755"/>
                </a:lnTo>
                <a:lnTo>
                  <a:pt x="2292947" y="1913889"/>
                </a:lnTo>
                <a:lnTo>
                  <a:pt x="2234284" y="1887033"/>
                </a:lnTo>
                <a:lnTo>
                  <a:pt x="2174930" y="1859199"/>
                </a:lnTo>
                <a:lnTo>
                  <a:pt x="2114929" y="1830401"/>
                </a:lnTo>
                <a:lnTo>
                  <a:pt x="2054323" y="1800651"/>
                </a:lnTo>
                <a:lnTo>
                  <a:pt x="1993154" y="1769964"/>
                </a:lnTo>
                <a:lnTo>
                  <a:pt x="1931467" y="1738351"/>
                </a:lnTo>
                <a:lnTo>
                  <a:pt x="1869302" y="1705827"/>
                </a:lnTo>
                <a:lnTo>
                  <a:pt x="1806704" y="1672404"/>
                </a:lnTo>
                <a:lnTo>
                  <a:pt x="1743714" y="1638095"/>
                </a:lnTo>
                <a:lnTo>
                  <a:pt x="1680376" y="1602914"/>
                </a:lnTo>
                <a:lnTo>
                  <a:pt x="1616731" y="1566874"/>
                </a:lnTo>
                <a:lnTo>
                  <a:pt x="1552824" y="1529988"/>
                </a:lnTo>
                <a:lnTo>
                  <a:pt x="1489214" y="1492579"/>
                </a:lnTo>
                <a:lnTo>
                  <a:pt x="1426469" y="1454981"/>
                </a:lnTo>
                <a:lnTo>
                  <a:pt x="1364623" y="1417226"/>
                </a:lnTo>
                <a:lnTo>
                  <a:pt x="1303709" y="1379344"/>
                </a:lnTo>
                <a:lnTo>
                  <a:pt x="1243758" y="1341366"/>
                </a:lnTo>
                <a:lnTo>
                  <a:pt x="1184803" y="1303322"/>
                </a:lnTo>
                <a:lnTo>
                  <a:pt x="1126877" y="1265243"/>
                </a:lnTo>
                <a:lnTo>
                  <a:pt x="1070012" y="1227161"/>
                </a:lnTo>
                <a:lnTo>
                  <a:pt x="1014240" y="1189104"/>
                </a:lnTo>
                <a:lnTo>
                  <a:pt x="959595" y="1151105"/>
                </a:lnTo>
                <a:lnTo>
                  <a:pt x="906108" y="1113194"/>
                </a:lnTo>
                <a:lnTo>
                  <a:pt x="853813" y="1075401"/>
                </a:lnTo>
                <a:lnTo>
                  <a:pt x="802741" y="1037757"/>
                </a:lnTo>
                <a:lnTo>
                  <a:pt x="752925" y="1000294"/>
                </a:lnTo>
                <a:lnTo>
                  <a:pt x="704398" y="963041"/>
                </a:lnTo>
                <a:lnTo>
                  <a:pt x="657192" y="926029"/>
                </a:lnTo>
                <a:lnTo>
                  <a:pt x="611339" y="889289"/>
                </a:lnTo>
                <a:lnTo>
                  <a:pt x="566873" y="852852"/>
                </a:lnTo>
                <a:lnTo>
                  <a:pt x="523825" y="816748"/>
                </a:lnTo>
                <a:lnTo>
                  <a:pt x="482228" y="781008"/>
                </a:lnTo>
                <a:lnTo>
                  <a:pt x="442115" y="745662"/>
                </a:lnTo>
                <a:lnTo>
                  <a:pt x="403518" y="710742"/>
                </a:lnTo>
                <a:lnTo>
                  <a:pt x="366470" y="676278"/>
                </a:lnTo>
                <a:lnTo>
                  <a:pt x="331002" y="642301"/>
                </a:lnTo>
                <a:lnTo>
                  <a:pt x="297148" y="608841"/>
                </a:lnTo>
                <a:lnTo>
                  <a:pt x="264941" y="575929"/>
                </a:lnTo>
                <a:lnTo>
                  <a:pt x="234411" y="543596"/>
                </a:lnTo>
                <a:lnTo>
                  <a:pt x="205593" y="511872"/>
                </a:lnTo>
                <a:lnTo>
                  <a:pt x="178519" y="480788"/>
                </a:lnTo>
                <a:lnTo>
                  <a:pt x="153220" y="450375"/>
                </a:lnTo>
                <a:lnTo>
                  <a:pt x="108081" y="391684"/>
                </a:lnTo>
                <a:lnTo>
                  <a:pt x="70437" y="336045"/>
                </a:lnTo>
                <a:lnTo>
                  <a:pt x="40546" y="283702"/>
                </a:lnTo>
                <a:lnTo>
                  <a:pt x="18670" y="234901"/>
                </a:lnTo>
                <a:lnTo>
                  <a:pt x="5068" y="189888"/>
                </a:lnTo>
                <a:lnTo>
                  <a:pt x="0" y="148908"/>
                </a:lnTo>
                <a:lnTo>
                  <a:pt x="747" y="130007"/>
                </a:lnTo>
                <a:lnTo>
                  <a:pt x="16505" y="80029"/>
                </a:lnTo>
                <a:lnTo>
                  <a:pt x="52213" y="41688"/>
                </a:lnTo>
                <a:lnTo>
                  <a:pt x="86377" y="23140"/>
                </a:lnTo>
                <a:lnTo>
                  <a:pt x="128428" y="10079"/>
                </a:lnTo>
                <a:lnTo>
                  <a:pt x="178025" y="2401"/>
                </a:lnTo>
                <a:lnTo>
                  <a:pt x="234826" y="0"/>
                </a:lnTo>
                <a:lnTo>
                  <a:pt x="265821" y="745"/>
                </a:lnTo>
                <a:lnTo>
                  <a:pt x="332788" y="6062"/>
                </a:lnTo>
                <a:lnTo>
                  <a:pt x="406104" y="16394"/>
                </a:lnTo>
                <a:lnTo>
                  <a:pt x="445037" y="23407"/>
                </a:lnTo>
                <a:lnTo>
                  <a:pt x="485429" y="31634"/>
                </a:lnTo>
                <a:lnTo>
                  <a:pt x="527237" y="41062"/>
                </a:lnTo>
                <a:lnTo>
                  <a:pt x="570419" y="51678"/>
                </a:lnTo>
                <a:lnTo>
                  <a:pt x="614933" y="63469"/>
                </a:lnTo>
                <a:lnTo>
                  <a:pt x="660735" y="76422"/>
                </a:lnTo>
                <a:lnTo>
                  <a:pt x="707782" y="90522"/>
                </a:lnTo>
                <a:lnTo>
                  <a:pt x="756032" y="105758"/>
                </a:lnTo>
                <a:lnTo>
                  <a:pt x="805443" y="122116"/>
                </a:lnTo>
                <a:lnTo>
                  <a:pt x="855971" y="139584"/>
                </a:lnTo>
                <a:lnTo>
                  <a:pt x="907574" y="158146"/>
                </a:lnTo>
                <a:lnTo>
                  <a:pt x="960209" y="177792"/>
                </a:lnTo>
                <a:lnTo>
                  <a:pt x="1013834" y="198507"/>
                </a:lnTo>
                <a:lnTo>
                  <a:pt x="1068405" y="220279"/>
                </a:lnTo>
                <a:lnTo>
                  <a:pt x="1123880" y="243093"/>
                </a:lnTo>
                <a:lnTo>
                  <a:pt x="1180216" y="266938"/>
                </a:lnTo>
                <a:lnTo>
                  <a:pt x="1237370" y="291800"/>
                </a:lnTo>
                <a:lnTo>
                  <a:pt x="1295301" y="317666"/>
                </a:lnTo>
                <a:lnTo>
                  <a:pt x="1353964" y="344522"/>
                </a:lnTo>
                <a:lnTo>
                  <a:pt x="1413318" y="372356"/>
                </a:lnTo>
                <a:lnTo>
                  <a:pt x="1473319" y="401154"/>
                </a:lnTo>
                <a:lnTo>
                  <a:pt x="1533926" y="430904"/>
                </a:lnTo>
                <a:lnTo>
                  <a:pt x="1595094" y="461591"/>
                </a:lnTo>
                <a:lnTo>
                  <a:pt x="1656782" y="493204"/>
                </a:lnTo>
                <a:lnTo>
                  <a:pt x="1718946" y="525728"/>
                </a:lnTo>
                <a:lnTo>
                  <a:pt x="1781545" y="559151"/>
                </a:lnTo>
                <a:lnTo>
                  <a:pt x="1844534" y="593460"/>
                </a:lnTo>
                <a:lnTo>
                  <a:pt x="1907873" y="628641"/>
                </a:lnTo>
                <a:lnTo>
                  <a:pt x="1971517" y="664681"/>
                </a:lnTo>
                <a:lnTo>
                  <a:pt x="2035424" y="701567"/>
                </a:lnTo>
              </a:path>
            </a:pathLst>
          </a:custGeom>
          <a:ln w="222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01161" y="2210561"/>
            <a:ext cx="685800" cy="2209800"/>
          </a:xfrm>
          <a:custGeom>
            <a:avLst/>
            <a:gdLst/>
            <a:ahLst/>
            <a:cxnLst/>
            <a:rect l="l" t="t" r="r" b="b"/>
            <a:pathLst>
              <a:path w="685800" h="2209800">
                <a:moveTo>
                  <a:pt x="0" y="0"/>
                </a:moveTo>
                <a:lnTo>
                  <a:pt x="685800" y="2209800"/>
                </a:lnTo>
              </a:path>
            </a:pathLst>
          </a:custGeom>
          <a:ln w="19812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961" y="4267961"/>
            <a:ext cx="2362200" cy="381000"/>
          </a:xfrm>
          <a:custGeom>
            <a:avLst/>
            <a:gdLst/>
            <a:ahLst/>
            <a:cxnLst/>
            <a:rect l="l" t="t" r="r" b="b"/>
            <a:pathLst>
              <a:path w="2362200" h="381000">
                <a:moveTo>
                  <a:pt x="0" y="381000"/>
                </a:moveTo>
                <a:lnTo>
                  <a:pt x="2362199" y="0"/>
                </a:lnTo>
              </a:path>
            </a:pathLst>
          </a:custGeom>
          <a:ln w="2286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19,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11 – Page</a:t>
            </a:r>
            <a:r>
              <a:rPr spc="-60" dirty="0"/>
              <a:t> </a:t>
            </a:r>
            <a:r>
              <a:rPr spc="-5" dirty="0"/>
              <a:t>Replacement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512558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68808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333399"/>
                </a:solidFill>
              </a:rPr>
              <a:t>Fixed </a:t>
            </a:r>
            <a:r>
              <a:rPr spc="-10" dirty="0">
                <a:solidFill>
                  <a:srgbClr val="333399"/>
                </a:solidFill>
              </a:rPr>
              <a:t>vs. </a:t>
            </a:r>
            <a:r>
              <a:rPr spc="-5" dirty="0">
                <a:solidFill>
                  <a:srgbClr val="333399"/>
                </a:solidFill>
              </a:rPr>
              <a:t>Variable</a:t>
            </a:r>
            <a:r>
              <a:rPr spc="-15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Space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19,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11 – Page</a:t>
            </a:r>
            <a:r>
              <a:rPr spc="-60" dirty="0"/>
              <a:t> </a:t>
            </a:r>
            <a:r>
              <a:rPr spc="-5" dirty="0"/>
              <a:t>Replacement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89354"/>
            <a:ext cx="7704455" cy="417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735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In a multiprogramming system, we need 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way</a:t>
            </a:r>
            <a:r>
              <a:rPr sz="2400" spc="-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35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allocate memory to competing</a:t>
            </a:r>
            <a:r>
              <a:rPr sz="2400" spc="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processes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2590"/>
              </a:lnSpc>
              <a:spcBef>
                <a:spcPts val="61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Problem: How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determine how much memory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give 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each</a:t>
            </a:r>
            <a:r>
              <a:rPr sz="2400" spc="-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process?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0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Fixed space</a:t>
            </a:r>
            <a:r>
              <a:rPr sz="2000" spc="-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algorithms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225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Each process is given a limit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pages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it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can</a:t>
            </a:r>
            <a:r>
              <a:rPr sz="18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use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215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When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it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reaches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limit,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it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replaces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from its </a:t>
            </a:r>
            <a:r>
              <a:rPr sz="1800" spc="-20" dirty="0">
                <a:solidFill>
                  <a:srgbClr val="222222"/>
                </a:solidFill>
                <a:latin typeface="Arial"/>
                <a:cs typeface="Arial"/>
              </a:rPr>
              <a:t>own</a:t>
            </a:r>
            <a:r>
              <a:rPr sz="18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pages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215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Local</a:t>
            </a:r>
            <a:r>
              <a:rPr sz="1800" spc="-2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replacement</a:t>
            </a:r>
            <a:endParaRPr sz="1800">
              <a:latin typeface="Arial"/>
              <a:cs typeface="Arial"/>
            </a:endParaRPr>
          </a:p>
          <a:p>
            <a:pPr marL="1612265" lvl="2" indent="-228600">
              <a:lnSpc>
                <a:spcPct val="100000"/>
              </a:lnSpc>
              <a:spcBef>
                <a:spcPts val="200"/>
              </a:spcBef>
              <a:buClr>
                <a:srgbClr val="333399"/>
              </a:buClr>
              <a:buSzPct val="50000"/>
              <a:buFont typeface="Wingdings"/>
              <a:buChar char=""/>
              <a:tabLst>
                <a:tab pos="1612265" algn="l"/>
                <a:tab pos="1612900" algn="l"/>
              </a:tabLst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Some processes may do </a:t>
            </a: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well while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others</a:t>
            </a:r>
            <a:r>
              <a:rPr sz="1600" spc="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suffer</a:t>
            </a:r>
            <a:endParaRPr sz="1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2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Variable space</a:t>
            </a:r>
            <a:r>
              <a:rPr sz="2000" spc="-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algorithms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22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Process’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set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pages 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grows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and shrinks</a:t>
            </a:r>
            <a:r>
              <a:rPr sz="1800" spc="-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dynamically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21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Global</a:t>
            </a:r>
            <a:r>
              <a:rPr sz="1800" spc="-2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replacement</a:t>
            </a:r>
            <a:endParaRPr sz="1800">
              <a:latin typeface="Arial"/>
              <a:cs typeface="Arial"/>
            </a:endParaRPr>
          </a:p>
          <a:p>
            <a:pPr marL="1612265" lvl="2" indent="-228600">
              <a:lnSpc>
                <a:spcPct val="100000"/>
              </a:lnSpc>
              <a:spcBef>
                <a:spcPts val="195"/>
              </a:spcBef>
              <a:buClr>
                <a:srgbClr val="333399"/>
              </a:buClr>
              <a:buSzPct val="50000"/>
              <a:buFont typeface="Wingdings"/>
              <a:buChar char=""/>
              <a:tabLst>
                <a:tab pos="1612265" algn="l"/>
                <a:tab pos="1612900" algn="l"/>
              </a:tabLst>
            </a:pP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One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process can ruin it for the</a:t>
            </a:r>
            <a:r>
              <a:rPr sz="1600" spc="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rest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848350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52139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333399"/>
                </a:solidFill>
              </a:rPr>
              <a:t>Working </a:t>
            </a:r>
            <a:r>
              <a:rPr spc="-10" dirty="0">
                <a:solidFill>
                  <a:srgbClr val="333399"/>
                </a:solidFill>
              </a:rPr>
              <a:t>Set</a:t>
            </a:r>
            <a:r>
              <a:rPr spc="-60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Model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19,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11 – Page</a:t>
            </a:r>
            <a:r>
              <a:rPr spc="-60" dirty="0"/>
              <a:t> </a:t>
            </a:r>
            <a:r>
              <a:rPr spc="-5" dirty="0"/>
              <a:t>Replacement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25930"/>
            <a:ext cx="7355205" cy="3404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working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set of 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used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model</a:t>
            </a:r>
            <a:r>
              <a:rPr sz="24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dynamic locality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its memory</a:t>
            </a:r>
            <a:r>
              <a:rPr sz="24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usage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Defined by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Peter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Denning in</a:t>
            </a:r>
            <a:r>
              <a:rPr sz="2000" spc="-1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60s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Definition</a:t>
            </a:r>
            <a:endParaRPr sz="24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WS(t,w)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=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{pages P such that P was referenced in </a:t>
            </a:r>
            <a:r>
              <a:rPr sz="2000" spc="-5" dirty="0">
                <a:solidFill>
                  <a:srgbClr val="D50092"/>
                </a:solidFill>
                <a:latin typeface="Arial"/>
                <a:cs typeface="Arial"/>
              </a:rPr>
              <a:t>the</a:t>
            </a:r>
            <a:r>
              <a:rPr sz="2000" spc="-20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D50092"/>
                </a:solidFill>
                <a:latin typeface="Arial"/>
                <a:cs typeface="Arial"/>
              </a:rPr>
              <a:t>time 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interval (t,</a:t>
            </a:r>
            <a:r>
              <a:rPr sz="2000" spc="-114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t-w)}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 –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time,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 – working set window (measured in page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refs)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page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working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set (WS)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only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if it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 was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referenced in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last w</a:t>
            </a:r>
            <a:r>
              <a:rPr sz="24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references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340858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47059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333399"/>
                </a:solidFill>
              </a:rPr>
              <a:t>Working </a:t>
            </a:r>
            <a:r>
              <a:rPr spc="-10" dirty="0">
                <a:solidFill>
                  <a:srgbClr val="333399"/>
                </a:solidFill>
              </a:rPr>
              <a:t>Set</a:t>
            </a:r>
            <a:r>
              <a:rPr spc="-60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Size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19,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11 – Page</a:t>
            </a:r>
            <a:r>
              <a:rPr spc="-60" dirty="0"/>
              <a:t> </a:t>
            </a:r>
            <a:r>
              <a:rPr spc="-5" dirty="0"/>
              <a:t>Replacement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25930"/>
            <a:ext cx="7723505" cy="4136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 working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set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size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is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number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unique pages</a:t>
            </a:r>
            <a:r>
              <a:rPr sz="2400" spc="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 working</a:t>
            </a:r>
            <a:r>
              <a:rPr sz="2400" spc="-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set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number of pages referenced in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interval (t,</a:t>
            </a:r>
            <a:r>
              <a:rPr sz="2000" spc="-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t-w)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 working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set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size changes with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program</a:t>
            </a:r>
            <a:r>
              <a:rPr sz="2400" spc="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locality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During periods of poor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locality,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you reference more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pages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Within that period of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time,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working set size is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larger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Intuitively, want the working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set 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be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set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sz="2400" spc="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pages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 needs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in memory 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prevent heavy</a:t>
            </a:r>
            <a:r>
              <a:rPr sz="2400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faulting</a:t>
            </a:r>
            <a:endParaRPr sz="2400">
              <a:latin typeface="Arial"/>
              <a:cs typeface="Arial"/>
            </a:endParaRPr>
          </a:p>
          <a:p>
            <a:pPr marL="756285" marR="27622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Each process has a parameter w that determines a</a:t>
            </a:r>
            <a:r>
              <a:rPr sz="2000" spc="-2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working  set with few</a:t>
            </a:r>
            <a:r>
              <a:rPr sz="2000" spc="-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faults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Denning: Don’t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run a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process unless working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set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is in</a:t>
            </a:r>
            <a:r>
              <a:rPr sz="2000" spc="-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memory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0923" y="478536"/>
            <a:ext cx="1674114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05071" y="478536"/>
            <a:ext cx="4014978" cy="1116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7305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333399"/>
                </a:solidFill>
              </a:rPr>
              <a:t>Example: gcc </a:t>
            </a:r>
            <a:r>
              <a:rPr spc="-5" dirty="0">
                <a:solidFill>
                  <a:srgbClr val="333399"/>
                </a:solidFill>
              </a:rPr>
              <a:t>Working</a:t>
            </a:r>
            <a:r>
              <a:rPr spc="10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Set</a:t>
            </a:r>
          </a:p>
        </p:txBody>
      </p:sp>
      <p:sp>
        <p:nvSpPr>
          <p:cNvPr id="5" name="object 5"/>
          <p:cNvSpPr/>
          <p:nvPr/>
        </p:nvSpPr>
        <p:spPr>
          <a:xfrm>
            <a:off x="1295400" y="1524000"/>
            <a:ext cx="5975604" cy="4757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19,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11 – Page</a:t>
            </a:r>
            <a:r>
              <a:rPr spc="-60" dirty="0"/>
              <a:t> </a:t>
            </a:r>
            <a:r>
              <a:rPr spc="-5" dirty="0"/>
              <a:t>Replacement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607302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5976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333399"/>
                </a:solidFill>
              </a:rPr>
              <a:t>Memory</a:t>
            </a:r>
            <a:r>
              <a:rPr spc="-75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Management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19,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11 – Page</a:t>
            </a:r>
            <a:r>
              <a:rPr spc="-60" dirty="0"/>
              <a:t> </a:t>
            </a:r>
            <a:r>
              <a:rPr spc="-5" dirty="0"/>
              <a:t>Replacement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612749" y="1552511"/>
            <a:ext cx="7443470" cy="428307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Final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lecture on memory</a:t>
            </a:r>
            <a:r>
              <a:rPr sz="24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management: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9C9C9C"/>
                </a:solidFill>
                <a:latin typeface="Arial"/>
                <a:cs typeface="Arial"/>
              </a:rPr>
              <a:t>Goals </a:t>
            </a:r>
            <a:r>
              <a:rPr sz="2400" dirty="0">
                <a:solidFill>
                  <a:srgbClr val="9C9C9C"/>
                </a:solidFill>
                <a:latin typeface="Arial"/>
                <a:cs typeface="Arial"/>
              </a:rPr>
              <a:t>of memory</a:t>
            </a:r>
            <a:r>
              <a:rPr sz="2400" spc="-35" dirty="0">
                <a:solidFill>
                  <a:srgbClr val="9C9C9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9C9C9C"/>
                </a:solidFill>
                <a:latin typeface="Arial"/>
                <a:cs typeface="Arial"/>
              </a:rPr>
              <a:t>management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9C9C9C"/>
                </a:solidFill>
                <a:latin typeface="Arial"/>
                <a:cs typeface="Arial"/>
              </a:rPr>
              <a:t>To provide a convenient abstraction for</a:t>
            </a:r>
            <a:r>
              <a:rPr sz="2000" spc="-155" dirty="0">
                <a:solidFill>
                  <a:srgbClr val="9C9C9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C9C9C"/>
                </a:solidFill>
                <a:latin typeface="Arial"/>
                <a:cs typeface="Arial"/>
              </a:rPr>
              <a:t>programming</a:t>
            </a:r>
            <a:endParaRPr sz="20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9C9C9C"/>
                </a:solidFill>
                <a:latin typeface="Arial"/>
                <a:cs typeface="Arial"/>
              </a:rPr>
              <a:t>To allocate scarce memory resources among competing  processes to maximize performance with minimal</a:t>
            </a:r>
            <a:r>
              <a:rPr sz="2000" spc="-165" dirty="0">
                <a:solidFill>
                  <a:srgbClr val="9C9C9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C9C9C"/>
                </a:solidFill>
                <a:latin typeface="Arial"/>
                <a:cs typeface="Arial"/>
              </a:rPr>
              <a:t>overhead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9C9C9C"/>
                </a:solidFill>
                <a:latin typeface="Arial"/>
                <a:cs typeface="Arial"/>
              </a:rPr>
              <a:t>Mechanisms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9C9C9C"/>
                </a:solidFill>
                <a:latin typeface="Arial"/>
                <a:cs typeface="Arial"/>
              </a:rPr>
              <a:t>Physical and </a:t>
            </a:r>
            <a:r>
              <a:rPr sz="2000" spc="-5" dirty="0">
                <a:solidFill>
                  <a:srgbClr val="9C9C9C"/>
                </a:solidFill>
                <a:latin typeface="Arial"/>
                <a:cs typeface="Arial"/>
              </a:rPr>
              <a:t>virtual </a:t>
            </a:r>
            <a:r>
              <a:rPr sz="2000" dirty="0">
                <a:solidFill>
                  <a:srgbClr val="9C9C9C"/>
                </a:solidFill>
                <a:latin typeface="Arial"/>
                <a:cs typeface="Arial"/>
              </a:rPr>
              <a:t>addressing</a:t>
            </a:r>
            <a:r>
              <a:rPr sz="2000" spc="-80" dirty="0">
                <a:solidFill>
                  <a:srgbClr val="9C9C9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C9C9C"/>
                </a:solidFill>
                <a:latin typeface="Arial"/>
                <a:cs typeface="Arial"/>
              </a:rPr>
              <a:t>(1)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9C9C9C"/>
                </a:solidFill>
                <a:latin typeface="Arial"/>
                <a:cs typeface="Arial"/>
              </a:rPr>
              <a:t>Techniques: Partitioning, paging, segmentation</a:t>
            </a:r>
            <a:r>
              <a:rPr sz="2000" spc="-140" dirty="0">
                <a:solidFill>
                  <a:srgbClr val="9C9C9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C9C9C"/>
                </a:solidFill>
                <a:latin typeface="Arial"/>
                <a:cs typeface="Arial"/>
              </a:rPr>
              <a:t>(1)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9C9C9C"/>
                </a:solidFill>
                <a:latin typeface="Arial"/>
                <a:cs typeface="Arial"/>
              </a:rPr>
              <a:t>Page table management, TLBs, VM tricks</a:t>
            </a:r>
            <a:r>
              <a:rPr sz="2000" spc="-170" dirty="0">
                <a:solidFill>
                  <a:srgbClr val="9C9C9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C9C9C"/>
                </a:solidFill>
                <a:latin typeface="Arial"/>
                <a:cs typeface="Arial"/>
              </a:rPr>
              <a:t>(2)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Policies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Page replacement algorithms</a:t>
            </a:r>
            <a:r>
              <a:rPr sz="2000" spc="-13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(3)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777990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61429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333399"/>
                </a:solidFill>
              </a:rPr>
              <a:t>Working </a:t>
            </a:r>
            <a:r>
              <a:rPr spc="-10" dirty="0">
                <a:solidFill>
                  <a:srgbClr val="333399"/>
                </a:solidFill>
              </a:rPr>
              <a:t>Set</a:t>
            </a:r>
            <a:r>
              <a:rPr spc="-55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Problems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19,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11 – Page</a:t>
            </a:r>
            <a:r>
              <a:rPr spc="-60" dirty="0"/>
              <a:t> </a:t>
            </a:r>
            <a:r>
              <a:rPr spc="-5" dirty="0"/>
              <a:t>Replacement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52619"/>
            <a:ext cx="7682865" cy="378269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Problems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How do we determine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w?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How do we know when the working set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changes?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Too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hard to</a:t>
            </a:r>
            <a:r>
              <a:rPr sz="2400" spc="-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answer</a:t>
            </a:r>
            <a:endParaRPr sz="24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So, working set is not used in practice as a page</a:t>
            </a:r>
            <a:r>
              <a:rPr sz="2000" spc="-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replacement  algorithm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However,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is still used as an</a:t>
            </a:r>
            <a:r>
              <a:rPr sz="2400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abstraction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intuition is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still</a:t>
            </a:r>
            <a:r>
              <a:rPr sz="2000" spc="-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valid</a:t>
            </a:r>
            <a:endParaRPr sz="2000">
              <a:latin typeface="Arial"/>
              <a:cs typeface="Arial"/>
            </a:endParaRPr>
          </a:p>
          <a:p>
            <a:pPr marL="756285" marR="1466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When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people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ask,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“How much memory does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Firefox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need?”, 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they are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in effect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asking for the size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Firefox’s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working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set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830046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76663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333399"/>
                </a:solidFill>
              </a:rPr>
              <a:t>Page </a:t>
            </a:r>
            <a:r>
              <a:rPr spc="-5" dirty="0">
                <a:solidFill>
                  <a:srgbClr val="333399"/>
                </a:solidFill>
              </a:rPr>
              <a:t>Fault Frequency</a:t>
            </a:r>
            <a:r>
              <a:rPr spc="-40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(PFF)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19,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11 – Page</a:t>
            </a:r>
            <a:r>
              <a:rPr spc="-60" dirty="0"/>
              <a:t> </a:t>
            </a:r>
            <a:r>
              <a:rPr spc="-5" dirty="0"/>
              <a:t>Replacement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25930"/>
            <a:ext cx="7717790" cy="3977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Page Fault Frequency (PFF) is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variable</a:t>
            </a:r>
            <a:r>
              <a:rPr sz="2400" spc="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space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algorithm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uses a more ad-hoc</a:t>
            </a:r>
            <a:r>
              <a:rPr sz="2400" spc="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approach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Monitor the fault rate for each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process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If the fault rate is above a high threshold, give it more</a:t>
            </a:r>
            <a:r>
              <a:rPr sz="2000" spc="-229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memory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So that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it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faults</a:t>
            </a:r>
            <a:r>
              <a:rPr sz="1800" spc="-2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less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But not 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always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(FIFO,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Belady’s</a:t>
            </a:r>
            <a:r>
              <a:rPr sz="18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Anomaly)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If the fault rate is below a low threshold, take away</a:t>
            </a:r>
            <a:r>
              <a:rPr sz="2000" spc="-20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memory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Should fault</a:t>
            </a:r>
            <a:r>
              <a:rPr sz="1800" spc="-2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more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But not</a:t>
            </a:r>
            <a:r>
              <a:rPr sz="1800" spc="-2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always</a:t>
            </a:r>
            <a:endParaRPr sz="1800">
              <a:latin typeface="Arial"/>
              <a:cs typeface="Arial"/>
            </a:endParaRPr>
          </a:p>
          <a:p>
            <a:pPr marL="355600" marR="456565" indent="-342900">
              <a:lnSpc>
                <a:spcPct val="100000"/>
              </a:lnSpc>
              <a:spcBef>
                <a:spcPts val="56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Hard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PFF 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distinguish between changes in  locality and changes in size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working</a:t>
            </a:r>
            <a:r>
              <a:rPr sz="2400" spc="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set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3420617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27882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333399"/>
                </a:solidFill>
              </a:rPr>
              <a:t>Thrashing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19,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11 – Page</a:t>
            </a:r>
            <a:r>
              <a:rPr spc="-60" dirty="0"/>
              <a:t> </a:t>
            </a:r>
            <a:r>
              <a:rPr spc="-5" dirty="0"/>
              <a:t>Replacement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52619"/>
            <a:ext cx="7719059" cy="41554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Page replacement algorithms avoid</a:t>
            </a:r>
            <a:r>
              <a:rPr sz="2400" spc="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thrashing</a:t>
            </a:r>
            <a:endParaRPr sz="24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When most of the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time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is spent by the OS in paging data</a:t>
            </a:r>
            <a:r>
              <a:rPr sz="2000" spc="-2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back  and forth from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disk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Little time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spent doing useful work (making</a:t>
            </a:r>
            <a:r>
              <a:rPr sz="2000" spc="-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progress)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 this situation, the system is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overcommitted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No idea 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which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pages should be in memory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reduce</a:t>
            </a:r>
            <a:r>
              <a:rPr sz="18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faults</a:t>
            </a:r>
            <a:endParaRPr sz="1800">
              <a:latin typeface="Arial"/>
              <a:cs typeface="Arial"/>
            </a:endParaRPr>
          </a:p>
          <a:p>
            <a:pPr marL="1155065" marR="243840" indent="-228600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Could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just be that there isn’t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enough physical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memory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for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all of 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processes in the</a:t>
            </a:r>
            <a:r>
              <a:rPr sz="1800" spc="-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system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Ex: Running Windows95 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with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4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MB of</a:t>
            </a:r>
            <a:r>
              <a:rPr sz="18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memory…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Possible</a:t>
            </a:r>
            <a:r>
              <a:rPr sz="2000" spc="-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solutions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Swapping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–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write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out all pages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a</a:t>
            </a:r>
            <a:r>
              <a:rPr sz="1800" spc="-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process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Buy more</a:t>
            </a:r>
            <a:r>
              <a:rPr sz="1800" spc="-2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memory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3251454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26187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333399"/>
                </a:solidFill>
              </a:rPr>
              <a:t>Summary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19,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11 – Page</a:t>
            </a:r>
            <a:r>
              <a:rPr spc="-60" dirty="0"/>
              <a:t> </a:t>
            </a:r>
            <a:r>
              <a:rPr spc="-5" dirty="0"/>
              <a:t>Replacement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52619"/>
            <a:ext cx="7679690" cy="440436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Page replacement</a:t>
            </a:r>
            <a:r>
              <a:rPr sz="2400" spc="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algorithms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Belady’s – optimal replacement (minimum # of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faults)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FIFO – replace page loaded furthest in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past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LRU – replace page referenced furthest in</a:t>
            </a:r>
            <a:r>
              <a:rPr sz="2000" spc="-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past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Approximate using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PTE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reference</a:t>
            </a:r>
            <a:r>
              <a:rPr sz="1800" spc="-1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bit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LRU Clock –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replace page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that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is “old</a:t>
            </a:r>
            <a:r>
              <a:rPr sz="2000" spc="-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enough”</a:t>
            </a:r>
            <a:endParaRPr sz="2000">
              <a:latin typeface="Arial"/>
              <a:cs typeface="Arial"/>
            </a:endParaRPr>
          </a:p>
          <a:p>
            <a:pPr marL="756285" marR="60134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Working Set – keep the set of pages in memory that</a:t>
            </a:r>
            <a:r>
              <a:rPr sz="2000" spc="-2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has 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minimal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fault rate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(the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“working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set”)</a:t>
            </a:r>
            <a:endParaRPr sz="20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Page Fault Frequency – grow/shrink page set as a function</a:t>
            </a:r>
            <a:r>
              <a:rPr sz="2000" spc="-20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of  fault</a:t>
            </a:r>
            <a:r>
              <a:rPr sz="2000" spc="-11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rate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Multiprogramming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Should a process replace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its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own page, or that of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another?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149" y="595376"/>
            <a:ext cx="32683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333399"/>
                </a:solidFill>
                <a:latin typeface="Arial Black"/>
                <a:cs typeface="Arial Black"/>
              </a:rPr>
              <a:t>Next</a:t>
            </a:r>
            <a:r>
              <a:rPr sz="4000" b="1" spc="-75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4000" b="1" spc="-5" dirty="0">
                <a:solidFill>
                  <a:srgbClr val="333399"/>
                </a:solidFill>
                <a:latin typeface="Arial Black"/>
                <a:cs typeface="Arial Black"/>
              </a:rPr>
              <a:t>time…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19,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11 – Page</a:t>
            </a:r>
            <a:r>
              <a:rPr spc="-60" dirty="0"/>
              <a:t> </a:t>
            </a:r>
            <a:r>
              <a:rPr spc="-5" dirty="0"/>
              <a:t>Replacement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65454" y="1625930"/>
            <a:ext cx="38601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Read Chapters 37, 39,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40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561838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49288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333399"/>
                </a:solidFill>
              </a:rPr>
              <a:t>Lecture</a:t>
            </a:r>
            <a:r>
              <a:rPr spc="-85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Overview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19,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11 – Page</a:t>
            </a:r>
            <a:r>
              <a:rPr spc="-60" dirty="0"/>
              <a:t> </a:t>
            </a:r>
            <a:r>
              <a:rPr spc="-5" dirty="0"/>
              <a:t>Replacement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52511"/>
            <a:ext cx="5488305" cy="178244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Review paging and page</a:t>
            </a:r>
            <a:r>
              <a:rPr sz="2400" spc="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replacement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Survey page replacement</a:t>
            </a:r>
            <a:r>
              <a:rPr sz="24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algorithms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Discuss local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vs.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global</a:t>
            </a:r>
            <a:r>
              <a:rPr sz="2400" spc="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replacement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Discuss</a:t>
            </a:r>
            <a:r>
              <a:rPr sz="24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thrashing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2885694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22529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333399"/>
                </a:solidFill>
              </a:rPr>
              <a:t>Locality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19,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11 – Page</a:t>
            </a:r>
            <a:r>
              <a:rPr spc="-60" dirty="0"/>
              <a:t> </a:t>
            </a:r>
            <a:r>
              <a:rPr spc="-5" dirty="0"/>
              <a:t>Replacement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52619"/>
            <a:ext cx="7454265" cy="422148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All paging schemes depend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on</a:t>
            </a:r>
            <a:r>
              <a:rPr sz="24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locality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Processes reference pages in localized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patterns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Temporal</a:t>
            </a:r>
            <a:r>
              <a:rPr sz="24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locality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Locations referenced recently likely to be referenced</a:t>
            </a:r>
            <a:r>
              <a:rPr sz="2000" spc="-1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again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Spatial</a:t>
            </a:r>
            <a:r>
              <a:rPr sz="24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locality</a:t>
            </a:r>
            <a:endParaRPr sz="24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Locations near recently referenced locations are likely to</a:t>
            </a:r>
            <a:r>
              <a:rPr sz="2000" spc="-2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be  referenced</a:t>
            </a:r>
            <a:r>
              <a:rPr sz="2000" spc="-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soon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Although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cost of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paging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high,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if it is</a:t>
            </a:r>
            <a:r>
              <a:rPr sz="24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infrequent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enough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is</a:t>
            </a:r>
            <a:r>
              <a:rPr sz="24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acceptable</a:t>
            </a:r>
            <a:endParaRPr sz="2400">
              <a:latin typeface="Arial"/>
              <a:cs typeface="Arial"/>
            </a:endParaRPr>
          </a:p>
          <a:p>
            <a:pPr marL="756285" marR="142240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Processes usually exhibit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both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kinds of locality during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their  execution, making paging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practical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328410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56953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333399"/>
                </a:solidFill>
              </a:rPr>
              <a:t>Demand </a:t>
            </a:r>
            <a:r>
              <a:rPr spc="-10" dirty="0">
                <a:solidFill>
                  <a:srgbClr val="333399"/>
                </a:solidFill>
              </a:rPr>
              <a:t>Paging</a:t>
            </a:r>
            <a:r>
              <a:rPr spc="-50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(OS)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19,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11 – Page</a:t>
            </a:r>
            <a:r>
              <a:rPr spc="-60" dirty="0"/>
              <a:t> </a:t>
            </a:r>
            <a:r>
              <a:rPr spc="-5" dirty="0"/>
              <a:t>Replacement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52619"/>
            <a:ext cx="7664450" cy="440436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Recall demand paging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from the OS</a:t>
            </a:r>
            <a:r>
              <a:rPr sz="24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perspective: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Pages are evicted to disk when memory is</a:t>
            </a:r>
            <a:r>
              <a:rPr sz="2000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full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Pages loaded from disk when referenced</a:t>
            </a:r>
            <a:r>
              <a:rPr sz="2000" spc="-1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again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References to evicted pages cause a TLB</a:t>
            </a:r>
            <a:r>
              <a:rPr sz="20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miss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PTE 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was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invalid, causes</a:t>
            </a:r>
            <a:r>
              <a:rPr sz="18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fault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OS allocates a page frame, reads page from</a:t>
            </a:r>
            <a:r>
              <a:rPr sz="2000" spc="-20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disk</a:t>
            </a:r>
            <a:endParaRPr sz="2000">
              <a:latin typeface="Arial"/>
              <a:cs typeface="Arial"/>
            </a:endParaRPr>
          </a:p>
          <a:p>
            <a:pPr marL="756285" marR="217804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When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I/O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completes, the OS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fills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PTE,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marks it valid,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and  restarts faulting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process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Dirty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vs.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clean</a:t>
            </a:r>
            <a:r>
              <a:rPr sz="2400" spc="-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pages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Actually, only dirty pages (modified) need to be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written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to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disk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Clean pages do not – but you need to know where on disk</a:t>
            </a:r>
            <a:r>
              <a:rPr sz="2000" spc="-2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read them from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again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765542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71329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333399"/>
                </a:solidFill>
              </a:rPr>
              <a:t>Demand </a:t>
            </a:r>
            <a:r>
              <a:rPr spc="-10" dirty="0">
                <a:solidFill>
                  <a:srgbClr val="333399"/>
                </a:solidFill>
              </a:rPr>
              <a:t>Paging</a:t>
            </a:r>
            <a:r>
              <a:rPr spc="-35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(Process)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19,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11 – Page</a:t>
            </a:r>
            <a:r>
              <a:rPr spc="-60" dirty="0"/>
              <a:t> </a:t>
            </a:r>
            <a:r>
              <a:rPr spc="-5" dirty="0"/>
              <a:t>Replacement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25930"/>
            <a:ext cx="7724140" cy="4136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Demand paging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also used when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</a:t>
            </a:r>
            <a:r>
              <a:rPr sz="2400" spc="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first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starts</a:t>
            </a:r>
            <a:r>
              <a:rPr sz="2400" spc="-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up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When a process is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created,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it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 brand new page table with all valid bits</a:t>
            </a:r>
            <a:r>
              <a:rPr sz="2000" spc="-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off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No pages in physical</a:t>
            </a:r>
            <a:r>
              <a:rPr sz="2000" spc="-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memory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When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starts</a:t>
            </a:r>
            <a:r>
              <a:rPr sz="24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executing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Instructions fault on code and data</a:t>
            </a:r>
            <a:r>
              <a:rPr sz="20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pages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Faulting stops when all necessary code and data pages are</a:t>
            </a:r>
            <a:r>
              <a:rPr sz="2000" spc="-1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memory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Only code and data needed by a process needs to be</a:t>
            </a:r>
            <a:r>
              <a:rPr sz="2000" spc="-20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loaded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This,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course, changes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over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time…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875782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52425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333399"/>
                </a:solidFill>
              </a:rPr>
              <a:t>Page</a:t>
            </a:r>
            <a:r>
              <a:rPr spc="-65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Replacement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19,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11 – Page</a:t>
            </a:r>
            <a:r>
              <a:rPr spc="-60" dirty="0"/>
              <a:t> </a:t>
            </a:r>
            <a:r>
              <a:rPr spc="-5" dirty="0"/>
              <a:t>Replacement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25930"/>
            <a:ext cx="7557770" cy="427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When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page fault occurs,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OS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loads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24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faulted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page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from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disk into a page frame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memory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some point,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 has used all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the</a:t>
            </a:r>
            <a:r>
              <a:rPr sz="24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page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frames it is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allowed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</a:t>
            </a:r>
            <a:r>
              <a:rPr sz="2400" spc="-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use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This is likely (much) less than all of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available</a:t>
            </a:r>
            <a:r>
              <a:rPr sz="2000" spc="-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memory</a:t>
            </a:r>
            <a:endParaRPr sz="2000">
              <a:latin typeface="Arial"/>
              <a:cs typeface="Arial"/>
            </a:endParaRPr>
          </a:p>
          <a:p>
            <a:pPr marL="355600" marR="177800" indent="-342900">
              <a:lnSpc>
                <a:spcPct val="100000"/>
              </a:lnSpc>
              <a:spcBef>
                <a:spcPts val="56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When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this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happens, the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OS must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replace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 page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for 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each page faulted in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It must evict a page to free up a page</a:t>
            </a:r>
            <a:r>
              <a:rPr sz="2000" spc="-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frame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page replacement algorithm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determines how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this 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is</a:t>
            </a:r>
            <a:r>
              <a:rPr sz="2400" spc="-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done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And they come in all shapes and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sizes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976109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63417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333399"/>
                </a:solidFill>
              </a:rPr>
              <a:t>Evicting </a:t>
            </a:r>
            <a:r>
              <a:rPr spc="-5" dirty="0">
                <a:solidFill>
                  <a:srgbClr val="333399"/>
                </a:solidFill>
              </a:rPr>
              <a:t>the Best</a:t>
            </a:r>
            <a:r>
              <a:rPr spc="-40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Page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19,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11 – Page</a:t>
            </a:r>
            <a:r>
              <a:rPr spc="-60" dirty="0"/>
              <a:t> </a:t>
            </a:r>
            <a:r>
              <a:rPr spc="-5" dirty="0"/>
              <a:t>Replacement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25930"/>
            <a:ext cx="7673975" cy="4208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 goal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replacement algorithm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is 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reduce</a:t>
            </a:r>
            <a:r>
              <a:rPr sz="2400" spc="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fault rate by selecting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best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victim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page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</a:t>
            </a:r>
            <a:r>
              <a:rPr sz="2400" spc="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remove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best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page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evict is the one never touched</a:t>
            </a:r>
            <a:r>
              <a:rPr sz="24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again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Will never fault on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it</a:t>
            </a:r>
            <a:endParaRPr sz="2000">
              <a:latin typeface="Arial"/>
              <a:cs typeface="Arial"/>
            </a:endParaRPr>
          </a:p>
          <a:p>
            <a:pPr marL="355600" marR="446405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Never is a long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time,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so picking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page closest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“never” is the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next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best</a:t>
            </a:r>
            <a:r>
              <a:rPr sz="24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thing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Evicting the page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that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won’t be used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for the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longest period</a:t>
            </a:r>
            <a:r>
              <a:rPr sz="2000" spc="-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time minimizes the number of page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faults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Proved by</a:t>
            </a:r>
            <a:r>
              <a:rPr sz="2000" spc="-1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Belady</a:t>
            </a:r>
            <a:endParaRPr sz="2000">
              <a:latin typeface="Arial"/>
              <a:cs typeface="Arial"/>
            </a:endParaRPr>
          </a:p>
          <a:p>
            <a:pPr marL="355600" marR="886460" indent="-342900">
              <a:lnSpc>
                <a:spcPct val="100000"/>
              </a:lnSpc>
              <a:spcBef>
                <a:spcPts val="56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We’re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now going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survey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various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replacement  algorithms, starting with</a:t>
            </a:r>
            <a:r>
              <a:rPr sz="24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Belady’s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875782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5243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333399"/>
                </a:solidFill>
              </a:rPr>
              <a:t>Belady’s</a:t>
            </a:r>
            <a:r>
              <a:rPr spc="-60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Algorithm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19,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11 – Page</a:t>
            </a:r>
            <a:r>
              <a:rPr spc="-60" dirty="0"/>
              <a:t> </a:t>
            </a:r>
            <a:r>
              <a:rPr spc="-5" dirty="0"/>
              <a:t>Replacement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25930"/>
            <a:ext cx="7662545" cy="4331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11125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Belady’s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algorithm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known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as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optimal page  replacement algorithm because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lowest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fault  rate for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any page reference</a:t>
            </a:r>
            <a:r>
              <a:rPr sz="2400" spc="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stream</a:t>
            </a:r>
            <a:endParaRPr sz="2400">
              <a:latin typeface="Arial"/>
              <a:cs typeface="Arial"/>
            </a:endParaRPr>
          </a:p>
          <a:p>
            <a:pPr marL="756285" marR="28384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Idea: Replace the page that will not be used for the</a:t>
            </a:r>
            <a:r>
              <a:rPr sz="2000" spc="-2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longest 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time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in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sz="2000"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future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Problem: Have to predict the</a:t>
            </a:r>
            <a:r>
              <a:rPr sz="2000" spc="-17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future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  <a:tab pos="442341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Why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Belady’s</a:t>
            </a:r>
            <a:r>
              <a:rPr sz="2400" spc="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useful then?	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Use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as a</a:t>
            </a:r>
            <a:r>
              <a:rPr sz="24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yardstick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Compare implementations of page replacement</a:t>
            </a:r>
            <a:r>
              <a:rPr sz="2000" spc="-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algorithms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with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optimal to gauge room for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improvement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If optimal is not much better, then algorithm is pretty</a:t>
            </a:r>
            <a:r>
              <a:rPr sz="2000" spc="-2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good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If optimal is much better, then algorithm could use some</a:t>
            </a:r>
            <a:r>
              <a:rPr sz="2000" spc="-2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work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Random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replacement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is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often the 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lower</a:t>
            </a:r>
            <a:r>
              <a:rPr sz="18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bound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1822</TotalTime>
  <Words>2008</Words>
  <Application>Microsoft Office PowerPoint</Application>
  <PresentationFormat>On-screen Show (4:3)</PresentationFormat>
  <Paragraphs>281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Calibri</vt:lpstr>
      <vt:lpstr>Wingdings</vt:lpstr>
      <vt:lpstr>Office Theme</vt:lpstr>
      <vt:lpstr>CSE 120 Principles of Operating</vt:lpstr>
      <vt:lpstr>Memory Management</vt:lpstr>
      <vt:lpstr>Lecture Overview</vt:lpstr>
      <vt:lpstr>Locality</vt:lpstr>
      <vt:lpstr>Demand Paging (OS)</vt:lpstr>
      <vt:lpstr>Demand Paging (Process)</vt:lpstr>
      <vt:lpstr>Page Replacement</vt:lpstr>
      <vt:lpstr>Evicting the Best Page</vt:lpstr>
      <vt:lpstr>Belady’s Algorithm</vt:lpstr>
      <vt:lpstr>First-In First-Out (FIFO)</vt:lpstr>
      <vt:lpstr>Least Recently Used (LRU)</vt:lpstr>
      <vt:lpstr>Approximating LRU</vt:lpstr>
      <vt:lpstr>LRU Clock (Not Recently Used)</vt:lpstr>
      <vt:lpstr>Example: gcc Page Replace</vt:lpstr>
      <vt:lpstr>Example: Belady’s Anomaly</vt:lpstr>
      <vt:lpstr>Fixed vs. Variable Space</vt:lpstr>
      <vt:lpstr>Working Set Model</vt:lpstr>
      <vt:lpstr>Working Set Size</vt:lpstr>
      <vt:lpstr>Example: gcc Working Set</vt:lpstr>
      <vt:lpstr>Working Set Problems</vt:lpstr>
      <vt:lpstr>Page Fault Frequency (PFF)</vt:lpstr>
      <vt:lpstr>Thrashing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120</dc:title>
  <dc:creator>Geoff Voelker</dc:creator>
  <cp:lastModifiedBy>Gregory Kesden</cp:lastModifiedBy>
  <cp:revision>2</cp:revision>
  <dcterms:created xsi:type="dcterms:W3CDTF">2017-05-18T18:44:14Z</dcterms:created>
  <dcterms:modified xsi:type="dcterms:W3CDTF">2017-05-20T08:07:09Z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2017-05-19T00:00:00Z</vt:filetime>
  </property>
</Properties>
</file>