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864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" y="14097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44196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371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44196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3819" y="478548"/>
            <a:ext cx="390144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84302" y="594359"/>
            <a:ext cx="8375395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99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2222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99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99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38100" y="14097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44196">
            <a:solidFill>
              <a:srgbClr val="3333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1371600"/>
            <a:ext cx="8305800" cy="0"/>
          </a:xfrm>
          <a:custGeom>
            <a:avLst/>
            <a:gdLst/>
            <a:ahLst/>
            <a:cxnLst/>
            <a:rect l="l" t="t" r="r" b="b"/>
            <a:pathLst>
              <a:path w="8305800">
                <a:moveTo>
                  <a:pt x="0" y="0"/>
                </a:moveTo>
                <a:lnTo>
                  <a:pt x="8305800" y="0"/>
                </a:lnTo>
              </a:path>
            </a:pathLst>
          </a:custGeom>
          <a:ln w="44196">
            <a:solidFill>
              <a:srgbClr val="0000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370330" y="685800"/>
            <a:ext cx="6403975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9900"/>
                </a:solidFill>
                <a:latin typeface="Arial Black"/>
                <a:cs typeface="Arial Black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28218" y="1550290"/>
            <a:ext cx="7687563" cy="399605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222222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9820" y="6396090"/>
            <a:ext cx="1864995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65301" y="6396852"/>
            <a:ext cx="1067435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0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351773" y="6396852"/>
            <a:ext cx="193040" cy="16764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000" b="1" i="0">
                <a:solidFill>
                  <a:srgbClr val="333399"/>
                </a:solidFill>
                <a:latin typeface="Arial"/>
                <a:cs typeface="Arial"/>
              </a:defRPr>
            </a:lvl1pPr>
          </a:lstStyle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101339" y="569988"/>
            <a:ext cx="297027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069847" y="1179588"/>
            <a:ext cx="7202424" cy="1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100"/>
              </a:spcBef>
              <a:tabLst>
                <a:tab pos="1299845" algn="l"/>
              </a:tabLst>
            </a:pPr>
            <a:r>
              <a:rPr dirty="0"/>
              <a:t>CSE	120</a:t>
            </a:r>
          </a:p>
          <a:p>
            <a:pPr algn="ctr">
              <a:lnSpc>
                <a:spcPct val="100000"/>
              </a:lnSpc>
            </a:pPr>
            <a:r>
              <a:rPr spc="-5" dirty="0"/>
              <a:t>Principles </a:t>
            </a:r>
            <a:r>
              <a:rPr dirty="0"/>
              <a:t>of</a:t>
            </a:r>
            <a:r>
              <a:rPr spc="-80" dirty="0"/>
              <a:t> </a:t>
            </a:r>
            <a:r>
              <a:rPr spc="-5" dirty="0"/>
              <a:t>Operating</a:t>
            </a:r>
          </a:p>
        </p:txBody>
      </p:sp>
      <p:sp>
        <p:nvSpPr>
          <p:cNvPr id="5" name="object 5"/>
          <p:cNvSpPr/>
          <p:nvPr/>
        </p:nvSpPr>
        <p:spPr>
          <a:xfrm>
            <a:off x="3073907" y="1789188"/>
            <a:ext cx="3024377" cy="11125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856738" y="3818394"/>
            <a:ext cx="1751076" cy="78332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144517" y="3818394"/>
            <a:ext cx="2165604" cy="783323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3048000" y="1905000"/>
            <a:ext cx="3014980" cy="24574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009900"/>
                </a:solidFill>
                <a:latin typeface="Arial Black"/>
                <a:cs typeface="Arial Black"/>
              </a:rPr>
              <a:t>Systems</a:t>
            </a:r>
            <a:endParaRPr sz="40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3890"/>
              </a:spcBef>
            </a:pPr>
            <a:r>
              <a:rPr sz="3200" b="1" spc="-10" dirty="0">
                <a:solidFill>
                  <a:srgbClr val="333399"/>
                </a:solidFill>
                <a:latin typeface="Arial Black"/>
                <a:cs typeface="Arial Black"/>
              </a:rPr>
              <a:t>Spring</a:t>
            </a:r>
            <a:r>
              <a:rPr sz="3200" b="1" spc="-50" dirty="0">
                <a:solidFill>
                  <a:srgbClr val="333399"/>
                </a:solidFill>
                <a:latin typeface="Arial Black"/>
                <a:cs typeface="Arial Black"/>
              </a:rPr>
              <a:t> </a:t>
            </a:r>
            <a:r>
              <a:rPr sz="3200" b="1" spc="-5" dirty="0">
                <a:solidFill>
                  <a:srgbClr val="333399"/>
                </a:solidFill>
                <a:latin typeface="Arial Black"/>
                <a:cs typeface="Arial Black"/>
              </a:rPr>
              <a:t>201</a:t>
            </a:r>
            <a:r>
              <a:rPr lang="en-US" sz="3200" b="1" spc="-5" dirty="0">
                <a:solidFill>
                  <a:srgbClr val="333399"/>
                </a:solidFill>
                <a:latin typeface="Arial Black"/>
                <a:cs typeface="Arial Black"/>
              </a:rPr>
              <a:t>7</a:t>
            </a:r>
            <a:endParaRPr sz="3200" dirty="0">
              <a:latin typeface="Arial Black"/>
              <a:cs typeface="Arial Black"/>
            </a:endParaRPr>
          </a:p>
          <a:p>
            <a:pPr algn="ctr">
              <a:lnSpc>
                <a:spcPct val="100000"/>
              </a:lnSpc>
              <a:spcBef>
                <a:spcPts val="3245"/>
              </a:spcBef>
            </a:pPr>
            <a:r>
              <a:rPr sz="2800" dirty="0">
                <a:solidFill>
                  <a:srgbClr val="FF3300"/>
                </a:solidFill>
                <a:latin typeface="Arial"/>
                <a:cs typeface="Arial"/>
              </a:rPr>
              <a:t>Lecture 12:</a:t>
            </a:r>
            <a:r>
              <a:rPr sz="2800" spc="-7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800" dirty="0">
                <a:solidFill>
                  <a:srgbClr val="FF3300"/>
                </a:solidFill>
                <a:latin typeface="Arial"/>
                <a:cs typeface="Arial"/>
              </a:rPr>
              <a:t>Paging</a:t>
            </a:r>
            <a:endParaRPr sz="2800" dirty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63778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60071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Efficient</a:t>
            </a:r>
            <a:r>
              <a:rPr spc="-9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Translations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372984" cy="45624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Our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original page table scheme already doubled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 cost 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doing memory</a:t>
            </a:r>
            <a:r>
              <a:rPr sz="240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lookups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One lookup into the page table, another to fetch the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data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Now two-level page tables triple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2400" spc="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cost!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Two lookups into the page tables, a third to fetch the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data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Worse, 64-bit architectures support 4-level page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And this assumes the page table is in</a:t>
            </a:r>
            <a:r>
              <a:rPr sz="20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355600" marR="9144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How can we use paging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but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also have lookups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cost 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about the same as fetching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from</a:t>
            </a:r>
            <a:r>
              <a:rPr sz="2400" spc="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memory?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Cache translations in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hardware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Translation Lookaside Buffer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(TLB)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TLB managed by Memory Management Unit</a:t>
            </a:r>
            <a:r>
              <a:rPr sz="20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(MMU)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206730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14370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TLBs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326"/>
            <a:ext cx="7205980" cy="4521835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Translation Lookaside</a:t>
            </a:r>
            <a:r>
              <a:rPr sz="24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Buffers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Translate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virtual page #s into PTEs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not physical</a:t>
            </a:r>
            <a:r>
              <a:rPr sz="2000" spc="10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addrs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3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Can be done in a single machine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cycle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TLBs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implemented in hardware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5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Fully associative cache (all entries looked up in</a:t>
            </a:r>
            <a:r>
              <a:rPr sz="2000" spc="1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parallel)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Cache tags are virtual page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numbers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3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Cache values are PTEs (entries from page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tables)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3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With PTE + offset, can directly calculate physical</a:t>
            </a:r>
            <a:r>
              <a:rPr sz="2000" spc="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address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TLBs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exploit</a:t>
            </a:r>
            <a:r>
              <a:rPr sz="240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locality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5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Processes only use a handful of pages at a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time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2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32-128 entries/pages</a:t>
            </a:r>
            <a:r>
              <a:rPr sz="1800" spc="-1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(128-512K)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1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Only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need those pages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1800" spc="-2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“mapped”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2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Hit rates are therefore very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important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206730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14370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TLBs</a:t>
            </a:r>
          </a:p>
        </p:txBody>
      </p:sp>
      <p:sp>
        <p:nvSpPr>
          <p:cNvPr id="4" name="object 4"/>
          <p:cNvSpPr/>
          <p:nvPr/>
        </p:nvSpPr>
        <p:spPr>
          <a:xfrm>
            <a:off x="2438780" y="4191380"/>
            <a:ext cx="4267200" cy="1981200"/>
          </a:xfrm>
          <a:custGeom>
            <a:avLst/>
            <a:gdLst/>
            <a:ahLst/>
            <a:cxnLst/>
            <a:rect l="l" t="t" r="r" b="b"/>
            <a:pathLst>
              <a:path w="4267200" h="1981200">
                <a:moveTo>
                  <a:pt x="0" y="1981200"/>
                </a:moveTo>
                <a:lnTo>
                  <a:pt x="4267200" y="1981200"/>
                </a:lnTo>
                <a:lnTo>
                  <a:pt x="4267200" y="0"/>
                </a:lnTo>
                <a:lnTo>
                  <a:pt x="0" y="0"/>
                </a:lnTo>
                <a:lnTo>
                  <a:pt x="0" y="1981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3657980" y="2667380"/>
            <a:ext cx="1600200" cy="1219200"/>
          </a:xfrm>
          <a:custGeom>
            <a:avLst/>
            <a:gdLst/>
            <a:ahLst/>
            <a:cxnLst/>
            <a:rect l="l" t="t" r="r" b="b"/>
            <a:pathLst>
              <a:path w="1600200" h="1219200">
                <a:moveTo>
                  <a:pt x="0" y="1219200"/>
                </a:moveTo>
                <a:lnTo>
                  <a:pt x="1600200" y="1219200"/>
                </a:lnTo>
                <a:lnTo>
                  <a:pt x="1600200" y="0"/>
                </a:lnTo>
                <a:lnTo>
                  <a:pt x="0" y="0"/>
                </a:lnTo>
                <a:lnTo>
                  <a:pt x="0" y="1219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3962780" y="33105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3962780" y="33105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962780" y="33867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3962780" y="33867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3962780" y="34629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3962780" y="34629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3962780" y="35391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3962780" y="35391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3962780" y="36915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3962780" y="36915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3962780" y="36153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3962780" y="3615309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886580" y="1676780"/>
            <a:ext cx="1143000" cy="68580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195580" rIns="0" bIns="0" rtlCol="0">
            <a:spAutoFit/>
          </a:bodyPr>
          <a:lstStyle/>
          <a:p>
            <a:pPr marL="351155">
              <a:lnSpc>
                <a:spcPct val="100000"/>
              </a:lnSpc>
              <a:spcBef>
                <a:spcPts val="154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CPU</a:t>
            </a:r>
            <a:endParaRPr sz="160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47134" y="2770377"/>
            <a:ext cx="42100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spc="-5" dirty="0">
                <a:solidFill>
                  <a:srgbClr val="333399"/>
                </a:solidFill>
                <a:latin typeface="Arial"/>
                <a:cs typeface="Arial"/>
              </a:rPr>
              <a:t>TLB</a:t>
            </a:r>
            <a:endParaRPr sz="1600">
              <a:latin typeface="Arial"/>
              <a:cs typeface="Arial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140453" y="4294632"/>
            <a:ext cx="63563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DRAM</a:t>
            </a:r>
            <a:endParaRPr sz="1600">
              <a:latin typeface="Arial"/>
              <a:cs typeface="Aria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58080" y="2362580"/>
            <a:ext cx="76200" cy="304800"/>
          </a:xfrm>
          <a:custGeom>
            <a:avLst/>
            <a:gdLst/>
            <a:ahLst/>
            <a:cxnLst/>
            <a:rect l="l" t="t" r="r" b="b"/>
            <a:pathLst>
              <a:path w="76200" h="304800">
                <a:moveTo>
                  <a:pt x="0" y="177800"/>
                </a:moveTo>
                <a:lnTo>
                  <a:pt x="38100" y="304800"/>
                </a:lnTo>
                <a:lnTo>
                  <a:pt x="60960" y="228600"/>
                </a:lnTo>
                <a:lnTo>
                  <a:pt x="31750" y="228600"/>
                </a:lnTo>
                <a:lnTo>
                  <a:pt x="31750" y="220133"/>
                </a:lnTo>
                <a:lnTo>
                  <a:pt x="0" y="177800"/>
                </a:lnTo>
                <a:close/>
              </a:path>
              <a:path w="76200" h="304800">
                <a:moveTo>
                  <a:pt x="31750" y="220133"/>
                </a:moveTo>
                <a:lnTo>
                  <a:pt x="31750" y="228600"/>
                </a:lnTo>
                <a:lnTo>
                  <a:pt x="38100" y="228600"/>
                </a:lnTo>
                <a:lnTo>
                  <a:pt x="31750" y="220133"/>
                </a:lnTo>
                <a:close/>
              </a:path>
              <a:path w="76200" h="304800">
                <a:moveTo>
                  <a:pt x="44450" y="0"/>
                </a:moveTo>
                <a:lnTo>
                  <a:pt x="31750" y="0"/>
                </a:lnTo>
                <a:lnTo>
                  <a:pt x="31750" y="220133"/>
                </a:lnTo>
                <a:lnTo>
                  <a:pt x="38100" y="228600"/>
                </a:lnTo>
                <a:lnTo>
                  <a:pt x="44450" y="220133"/>
                </a:lnTo>
                <a:lnTo>
                  <a:pt x="44450" y="0"/>
                </a:lnTo>
                <a:close/>
              </a:path>
              <a:path w="76200" h="304800">
                <a:moveTo>
                  <a:pt x="44450" y="220133"/>
                </a:moveTo>
                <a:lnTo>
                  <a:pt x="38100" y="228600"/>
                </a:lnTo>
                <a:lnTo>
                  <a:pt x="44450" y="228600"/>
                </a:lnTo>
                <a:lnTo>
                  <a:pt x="44450" y="220133"/>
                </a:lnTo>
                <a:close/>
              </a:path>
              <a:path w="76200" h="304800">
                <a:moveTo>
                  <a:pt x="76200" y="177800"/>
                </a:moveTo>
                <a:lnTo>
                  <a:pt x="44450" y="220133"/>
                </a:lnTo>
                <a:lnTo>
                  <a:pt x="44450" y="228600"/>
                </a:lnTo>
                <a:lnTo>
                  <a:pt x="60960" y="228600"/>
                </a:lnTo>
                <a:lnTo>
                  <a:pt x="76200" y="1778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458080" y="3886580"/>
            <a:ext cx="76200" cy="304800"/>
          </a:xfrm>
          <a:custGeom>
            <a:avLst/>
            <a:gdLst/>
            <a:ahLst/>
            <a:cxnLst/>
            <a:rect l="l" t="t" r="r" b="b"/>
            <a:pathLst>
              <a:path w="76200" h="304800">
                <a:moveTo>
                  <a:pt x="0" y="177800"/>
                </a:moveTo>
                <a:lnTo>
                  <a:pt x="38100" y="304800"/>
                </a:lnTo>
                <a:lnTo>
                  <a:pt x="60960" y="228600"/>
                </a:lnTo>
                <a:lnTo>
                  <a:pt x="31750" y="228600"/>
                </a:lnTo>
                <a:lnTo>
                  <a:pt x="31750" y="220133"/>
                </a:lnTo>
                <a:lnTo>
                  <a:pt x="0" y="177800"/>
                </a:lnTo>
                <a:close/>
              </a:path>
              <a:path w="76200" h="304800">
                <a:moveTo>
                  <a:pt x="31750" y="220133"/>
                </a:moveTo>
                <a:lnTo>
                  <a:pt x="31750" y="228600"/>
                </a:lnTo>
                <a:lnTo>
                  <a:pt x="38100" y="228600"/>
                </a:lnTo>
                <a:lnTo>
                  <a:pt x="31750" y="220133"/>
                </a:lnTo>
                <a:close/>
              </a:path>
              <a:path w="76200" h="304800">
                <a:moveTo>
                  <a:pt x="44450" y="0"/>
                </a:moveTo>
                <a:lnTo>
                  <a:pt x="31750" y="0"/>
                </a:lnTo>
                <a:lnTo>
                  <a:pt x="31750" y="220133"/>
                </a:lnTo>
                <a:lnTo>
                  <a:pt x="38100" y="228600"/>
                </a:lnTo>
                <a:lnTo>
                  <a:pt x="44450" y="220133"/>
                </a:lnTo>
                <a:lnTo>
                  <a:pt x="44450" y="0"/>
                </a:lnTo>
                <a:close/>
              </a:path>
              <a:path w="76200" h="304800">
                <a:moveTo>
                  <a:pt x="44450" y="220133"/>
                </a:moveTo>
                <a:lnTo>
                  <a:pt x="38100" y="228600"/>
                </a:lnTo>
                <a:lnTo>
                  <a:pt x="44450" y="228600"/>
                </a:lnTo>
                <a:lnTo>
                  <a:pt x="44450" y="220133"/>
                </a:lnTo>
                <a:close/>
              </a:path>
              <a:path w="76200" h="304800">
                <a:moveTo>
                  <a:pt x="76200" y="177800"/>
                </a:moveTo>
                <a:lnTo>
                  <a:pt x="44450" y="220133"/>
                </a:lnTo>
                <a:lnTo>
                  <a:pt x="44450" y="228600"/>
                </a:lnTo>
                <a:lnTo>
                  <a:pt x="60960" y="228600"/>
                </a:lnTo>
                <a:lnTo>
                  <a:pt x="76200" y="1778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78739" y="2207717"/>
            <a:ext cx="3224530" cy="16256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961390" indent="1002030">
              <a:lnSpc>
                <a:spcPct val="150000"/>
              </a:lnSpc>
              <a:spcBef>
                <a:spcPts val="10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Cache of</a:t>
            </a:r>
            <a:r>
              <a:rPr sz="1400" b="1" spc="-8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PTEs  </a:t>
            </a:r>
            <a:r>
              <a:rPr sz="1400" b="1" spc="-20" dirty="0">
                <a:solidFill>
                  <a:srgbClr val="333399"/>
                </a:solidFill>
                <a:latin typeface="Arial"/>
                <a:cs typeface="Arial"/>
              </a:rPr>
              <a:t>Typical</a:t>
            </a:r>
            <a:r>
              <a:rPr sz="1400" b="1" spc="-7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Details:</a:t>
            </a:r>
            <a:endParaRPr sz="1400">
              <a:latin typeface="Arial"/>
              <a:cs typeface="Arial"/>
            </a:endParaRPr>
          </a:p>
          <a:p>
            <a:pPr marL="208915">
              <a:lnSpc>
                <a:spcPct val="100000"/>
              </a:lnSpc>
              <a:spcBef>
                <a:spcPts val="840"/>
              </a:spcBef>
            </a:pPr>
            <a:r>
              <a:rPr sz="1400" b="1" spc="-5" dirty="0">
                <a:solidFill>
                  <a:srgbClr val="00AFEF"/>
                </a:solidFill>
                <a:latin typeface="Arial"/>
                <a:cs typeface="Arial"/>
              </a:rPr>
              <a:t>Small (Just 32-128</a:t>
            </a:r>
            <a:r>
              <a:rPr sz="1400" b="1" spc="-5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Arial"/>
                <a:cs typeface="Arial"/>
              </a:rPr>
              <a:t>PTEs)</a:t>
            </a:r>
            <a:endParaRPr sz="1400">
              <a:latin typeface="Arial"/>
              <a:cs typeface="Arial"/>
            </a:endParaRPr>
          </a:p>
          <a:p>
            <a:pPr marL="208915" marR="5080">
              <a:lnSpc>
                <a:spcPct val="150000"/>
              </a:lnSpc>
            </a:pPr>
            <a:r>
              <a:rPr sz="1400" b="1" spc="-5" dirty="0">
                <a:solidFill>
                  <a:srgbClr val="00AFEF"/>
                </a:solidFill>
                <a:latin typeface="Arial"/>
                <a:cs typeface="Arial"/>
              </a:rPr>
              <a:t>Separate Instruction and Data</a:t>
            </a:r>
            <a:r>
              <a:rPr sz="1400" b="1" spc="-45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Arial"/>
                <a:cs typeface="Arial"/>
              </a:rPr>
              <a:t>TLBs  </a:t>
            </a:r>
            <a:r>
              <a:rPr sz="1400" b="1" spc="-15" dirty="0">
                <a:solidFill>
                  <a:srgbClr val="00AFEF"/>
                </a:solidFill>
                <a:latin typeface="Arial"/>
                <a:cs typeface="Arial"/>
              </a:rPr>
              <a:t>Two-level </a:t>
            </a:r>
            <a:r>
              <a:rPr sz="1400" b="1" spc="-5" dirty="0">
                <a:solidFill>
                  <a:srgbClr val="00AFEF"/>
                </a:solidFill>
                <a:latin typeface="Arial"/>
                <a:cs typeface="Arial"/>
              </a:rPr>
              <a:t>(256-512 combined</a:t>
            </a:r>
            <a:r>
              <a:rPr sz="1400" b="1" spc="-60" dirty="0">
                <a:solidFill>
                  <a:srgbClr val="00AFEF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AFEF"/>
                </a:solidFill>
                <a:latin typeface="Arial"/>
                <a:cs typeface="Arial"/>
              </a:rPr>
              <a:t>I/D)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435098" y="2446527"/>
            <a:ext cx="1527810" cy="1092835"/>
          </a:xfrm>
          <a:custGeom>
            <a:avLst/>
            <a:gdLst/>
            <a:ahLst/>
            <a:cxnLst/>
            <a:rect l="l" t="t" r="r" b="b"/>
            <a:pathLst>
              <a:path w="1527810" h="1092835">
                <a:moveTo>
                  <a:pt x="1455226" y="1048615"/>
                </a:moveTo>
                <a:lnTo>
                  <a:pt x="1402206" y="1049782"/>
                </a:lnTo>
                <a:lnTo>
                  <a:pt x="1527682" y="1092581"/>
                </a:lnTo>
                <a:lnTo>
                  <a:pt x="1497338" y="1053464"/>
                </a:lnTo>
                <a:lnTo>
                  <a:pt x="1462024" y="1053464"/>
                </a:lnTo>
                <a:lnTo>
                  <a:pt x="1455226" y="1048615"/>
                </a:lnTo>
                <a:close/>
              </a:path>
              <a:path w="1527810" h="1092835">
                <a:moveTo>
                  <a:pt x="1465660" y="1048386"/>
                </a:moveTo>
                <a:lnTo>
                  <a:pt x="1455226" y="1048615"/>
                </a:lnTo>
                <a:lnTo>
                  <a:pt x="1462024" y="1053464"/>
                </a:lnTo>
                <a:lnTo>
                  <a:pt x="1465660" y="1048386"/>
                </a:lnTo>
                <a:close/>
              </a:path>
              <a:path w="1527810" h="1092835">
                <a:moveTo>
                  <a:pt x="1446402" y="987806"/>
                </a:moveTo>
                <a:lnTo>
                  <a:pt x="1462475" y="1038244"/>
                </a:lnTo>
                <a:lnTo>
                  <a:pt x="1469389" y="1043177"/>
                </a:lnTo>
                <a:lnTo>
                  <a:pt x="1462024" y="1053464"/>
                </a:lnTo>
                <a:lnTo>
                  <a:pt x="1497338" y="1053464"/>
                </a:lnTo>
                <a:lnTo>
                  <a:pt x="1446402" y="987806"/>
                </a:lnTo>
                <a:close/>
              </a:path>
              <a:path w="1527810" h="1092835">
                <a:moveTo>
                  <a:pt x="7365" y="0"/>
                </a:moveTo>
                <a:lnTo>
                  <a:pt x="0" y="10413"/>
                </a:lnTo>
                <a:lnTo>
                  <a:pt x="1455226" y="1048615"/>
                </a:lnTo>
                <a:lnTo>
                  <a:pt x="1465660" y="1048386"/>
                </a:lnTo>
                <a:lnTo>
                  <a:pt x="1462475" y="1038244"/>
                </a:lnTo>
                <a:lnTo>
                  <a:pt x="7365" y="0"/>
                </a:lnTo>
                <a:close/>
              </a:path>
              <a:path w="1527810" h="1092835">
                <a:moveTo>
                  <a:pt x="1462475" y="1038244"/>
                </a:moveTo>
                <a:lnTo>
                  <a:pt x="1465692" y="1048341"/>
                </a:lnTo>
                <a:lnTo>
                  <a:pt x="1469389" y="1043177"/>
                </a:lnTo>
                <a:lnTo>
                  <a:pt x="1462475" y="1038244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3418713" y="4707254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6"/>
                </a:moveTo>
                <a:lnTo>
                  <a:pt x="467867" y="36576"/>
                </a:lnTo>
                <a:lnTo>
                  <a:pt x="467867" y="0"/>
                </a:lnTo>
                <a:lnTo>
                  <a:pt x="0" y="0"/>
                </a:lnTo>
                <a:lnTo>
                  <a:pt x="0" y="36576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418713" y="4707254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6"/>
                </a:moveTo>
                <a:lnTo>
                  <a:pt x="467867" y="36576"/>
                </a:lnTo>
                <a:lnTo>
                  <a:pt x="467867" y="0"/>
                </a:lnTo>
                <a:lnTo>
                  <a:pt x="0" y="0"/>
                </a:lnTo>
                <a:lnTo>
                  <a:pt x="0" y="36576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633978" y="5570982"/>
            <a:ext cx="0" cy="108585"/>
          </a:xfrm>
          <a:custGeom>
            <a:avLst/>
            <a:gdLst/>
            <a:ahLst/>
            <a:cxnLst/>
            <a:rect l="l" t="t" r="r" b="b"/>
            <a:pathLst>
              <a:path h="108585">
                <a:moveTo>
                  <a:pt x="0" y="0"/>
                </a:moveTo>
                <a:lnTo>
                  <a:pt x="0" y="108204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3418713" y="4743830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3418713" y="4743830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3418713" y="4779645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3418713" y="4779645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3418713" y="4815459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3418713" y="4815459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3418713" y="4995290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5"/>
                </a:moveTo>
                <a:lnTo>
                  <a:pt x="467867" y="36575"/>
                </a:lnTo>
                <a:lnTo>
                  <a:pt x="467867" y="0"/>
                </a:lnTo>
                <a:lnTo>
                  <a:pt x="0" y="0"/>
                </a:lnTo>
                <a:lnTo>
                  <a:pt x="0" y="36575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3418713" y="4995290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5"/>
                </a:moveTo>
                <a:lnTo>
                  <a:pt x="467867" y="36575"/>
                </a:lnTo>
                <a:lnTo>
                  <a:pt x="467867" y="0"/>
                </a:lnTo>
                <a:lnTo>
                  <a:pt x="0" y="0"/>
                </a:lnTo>
                <a:lnTo>
                  <a:pt x="0" y="36575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3418713" y="5031866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3418713" y="5031866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3418713" y="5067680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418713" y="5103495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418713" y="5103495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3418713" y="5283327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3418713" y="5283327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3418713" y="5319140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6"/>
                </a:moveTo>
                <a:lnTo>
                  <a:pt x="467867" y="36576"/>
                </a:lnTo>
                <a:lnTo>
                  <a:pt x="467867" y="0"/>
                </a:lnTo>
                <a:lnTo>
                  <a:pt x="0" y="0"/>
                </a:lnTo>
                <a:lnTo>
                  <a:pt x="0" y="36576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418713" y="5319140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6"/>
                </a:moveTo>
                <a:lnTo>
                  <a:pt x="467867" y="36576"/>
                </a:lnTo>
                <a:lnTo>
                  <a:pt x="467867" y="0"/>
                </a:lnTo>
                <a:lnTo>
                  <a:pt x="0" y="0"/>
                </a:lnTo>
                <a:lnTo>
                  <a:pt x="0" y="36576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3418713" y="5355716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3418713" y="5355716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3418713" y="5391530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3418713" y="5391530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3418713" y="5715380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3418713" y="5715380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3418713" y="5751195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/>
          <p:nvPr/>
        </p:nvSpPr>
        <p:spPr>
          <a:xfrm>
            <a:off x="3418713" y="5751195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3418713" y="5787009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3418713" y="5787009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3418713" y="5822822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5"/>
                </a:moveTo>
                <a:lnTo>
                  <a:pt x="467867" y="36575"/>
                </a:lnTo>
                <a:lnTo>
                  <a:pt x="467867" y="0"/>
                </a:lnTo>
                <a:lnTo>
                  <a:pt x="0" y="0"/>
                </a:lnTo>
                <a:lnTo>
                  <a:pt x="0" y="36575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3418713" y="5822822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5"/>
                </a:moveTo>
                <a:lnTo>
                  <a:pt x="467867" y="36575"/>
                </a:lnTo>
                <a:lnTo>
                  <a:pt x="467867" y="0"/>
                </a:lnTo>
                <a:lnTo>
                  <a:pt x="0" y="0"/>
                </a:lnTo>
                <a:lnTo>
                  <a:pt x="0" y="36575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2626995" y="5211698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4" h="36195">
                <a:moveTo>
                  <a:pt x="0" y="35813"/>
                </a:moveTo>
                <a:lnTo>
                  <a:pt x="467868" y="35813"/>
                </a:lnTo>
                <a:lnTo>
                  <a:pt x="467868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2626995" y="5247513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4" h="36195">
                <a:moveTo>
                  <a:pt x="0" y="35814"/>
                </a:moveTo>
                <a:lnTo>
                  <a:pt x="467868" y="35814"/>
                </a:lnTo>
                <a:lnTo>
                  <a:pt x="467868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/>
          <p:nvPr/>
        </p:nvSpPr>
        <p:spPr>
          <a:xfrm>
            <a:off x="2626995" y="5247513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4" h="36195">
                <a:moveTo>
                  <a:pt x="0" y="35814"/>
                </a:moveTo>
                <a:lnTo>
                  <a:pt x="467868" y="35814"/>
                </a:lnTo>
                <a:lnTo>
                  <a:pt x="467868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0" name="object 60"/>
          <p:cNvSpPr/>
          <p:nvPr/>
        </p:nvSpPr>
        <p:spPr>
          <a:xfrm>
            <a:off x="2626995" y="5283327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4" h="36195">
                <a:moveTo>
                  <a:pt x="0" y="35814"/>
                </a:moveTo>
                <a:lnTo>
                  <a:pt x="467868" y="35814"/>
                </a:lnTo>
                <a:lnTo>
                  <a:pt x="467868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2626995" y="5319140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4" h="36829">
                <a:moveTo>
                  <a:pt x="0" y="36576"/>
                </a:moveTo>
                <a:lnTo>
                  <a:pt x="467868" y="36576"/>
                </a:lnTo>
                <a:lnTo>
                  <a:pt x="467868" y="0"/>
                </a:lnTo>
                <a:lnTo>
                  <a:pt x="0" y="0"/>
                </a:lnTo>
                <a:lnTo>
                  <a:pt x="0" y="36576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2626995" y="5319140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4" h="36829">
                <a:moveTo>
                  <a:pt x="0" y="36576"/>
                </a:moveTo>
                <a:lnTo>
                  <a:pt x="467868" y="36576"/>
                </a:lnTo>
                <a:lnTo>
                  <a:pt x="467868" y="0"/>
                </a:lnTo>
                <a:lnTo>
                  <a:pt x="0" y="0"/>
                </a:lnTo>
                <a:lnTo>
                  <a:pt x="0" y="36576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3089529" y="4707254"/>
            <a:ext cx="329565" cy="508000"/>
          </a:xfrm>
          <a:custGeom>
            <a:avLst/>
            <a:gdLst/>
            <a:ahLst/>
            <a:cxnLst/>
            <a:rect l="l" t="t" r="r" b="b"/>
            <a:pathLst>
              <a:path w="329564" h="508000">
                <a:moveTo>
                  <a:pt x="288035" y="64135"/>
                </a:moveTo>
                <a:lnTo>
                  <a:pt x="278144" y="67804"/>
                </a:lnTo>
                <a:lnTo>
                  <a:pt x="0" y="501015"/>
                </a:lnTo>
                <a:lnTo>
                  <a:pt x="10668" y="507873"/>
                </a:lnTo>
                <a:lnTo>
                  <a:pt x="288797" y="74686"/>
                </a:lnTo>
                <a:lnTo>
                  <a:pt x="288035" y="64135"/>
                </a:lnTo>
                <a:close/>
              </a:path>
              <a:path w="329564" h="508000">
                <a:moveTo>
                  <a:pt x="311770" y="60706"/>
                </a:moveTo>
                <a:lnTo>
                  <a:pt x="282701" y="60706"/>
                </a:lnTo>
                <a:lnTo>
                  <a:pt x="293369" y="67564"/>
                </a:lnTo>
                <a:lnTo>
                  <a:pt x="288797" y="74686"/>
                </a:lnTo>
                <a:lnTo>
                  <a:pt x="292607" y="127508"/>
                </a:lnTo>
                <a:lnTo>
                  <a:pt x="311770" y="60706"/>
                </a:lnTo>
                <a:close/>
              </a:path>
              <a:path w="329564" h="508000">
                <a:moveTo>
                  <a:pt x="329183" y="0"/>
                </a:moveTo>
                <a:lnTo>
                  <a:pt x="228472" y="86233"/>
                </a:lnTo>
                <a:lnTo>
                  <a:pt x="278144" y="67804"/>
                </a:lnTo>
                <a:lnTo>
                  <a:pt x="282701" y="60706"/>
                </a:lnTo>
                <a:lnTo>
                  <a:pt x="311770" y="60706"/>
                </a:lnTo>
                <a:lnTo>
                  <a:pt x="329183" y="0"/>
                </a:lnTo>
                <a:close/>
              </a:path>
              <a:path w="329564" h="508000">
                <a:moveTo>
                  <a:pt x="288035" y="64135"/>
                </a:moveTo>
                <a:lnTo>
                  <a:pt x="288797" y="74686"/>
                </a:lnTo>
                <a:lnTo>
                  <a:pt x="293369" y="67564"/>
                </a:lnTo>
                <a:lnTo>
                  <a:pt x="288035" y="64135"/>
                </a:lnTo>
                <a:close/>
              </a:path>
              <a:path w="329564" h="508000">
                <a:moveTo>
                  <a:pt x="282701" y="60706"/>
                </a:moveTo>
                <a:lnTo>
                  <a:pt x="278144" y="67804"/>
                </a:lnTo>
                <a:lnTo>
                  <a:pt x="288035" y="64135"/>
                </a:lnTo>
                <a:lnTo>
                  <a:pt x="282701" y="60706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3090798" y="4995290"/>
            <a:ext cx="328295" cy="274955"/>
          </a:xfrm>
          <a:custGeom>
            <a:avLst/>
            <a:gdLst/>
            <a:ahLst/>
            <a:cxnLst/>
            <a:rect l="l" t="t" r="r" b="b"/>
            <a:pathLst>
              <a:path w="328295" h="274954">
                <a:moveTo>
                  <a:pt x="269366" y="48767"/>
                </a:moveTo>
                <a:lnTo>
                  <a:pt x="258878" y="49293"/>
                </a:lnTo>
                <a:lnTo>
                  <a:pt x="0" y="264921"/>
                </a:lnTo>
                <a:lnTo>
                  <a:pt x="8127" y="274573"/>
                </a:lnTo>
                <a:lnTo>
                  <a:pt x="266953" y="58989"/>
                </a:lnTo>
                <a:lnTo>
                  <a:pt x="269366" y="48767"/>
                </a:lnTo>
                <a:close/>
              </a:path>
              <a:path w="328295" h="274954">
                <a:moveTo>
                  <a:pt x="298854" y="43941"/>
                </a:moveTo>
                <a:lnTo>
                  <a:pt x="265302" y="43941"/>
                </a:lnTo>
                <a:lnTo>
                  <a:pt x="273430" y="53593"/>
                </a:lnTo>
                <a:lnTo>
                  <a:pt x="266953" y="58989"/>
                </a:lnTo>
                <a:lnTo>
                  <a:pt x="254762" y="110616"/>
                </a:lnTo>
                <a:lnTo>
                  <a:pt x="298854" y="43941"/>
                </a:lnTo>
                <a:close/>
              </a:path>
              <a:path w="328295" h="274954">
                <a:moveTo>
                  <a:pt x="269366" y="48767"/>
                </a:moveTo>
                <a:lnTo>
                  <a:pt x="266953" y="58989"/>
                </a:lnTo>
                <a:lnTo>
                  <a:pt x="273430" y="53593"/>
                </a:lnTo>
                <a:lnTo>
                  <a:pt x="269366" y="48767"/>
                </a:lnTo>
                <a:close/>
              </a:path>
              <a:path w="328295" h="274954">
                <a:moveTo>
                  <a:pt x="327913" y="0"/>
                </a:moveTo>
                <a:lnTo>
                  <a:pt x="205993" y="51942"/>
                </a:lnTo>
                <a:lnTo>
                  <a:pt x="258878" y="49293"/>
                </a:lnTo>
                <a:lnTo>
                  <a:pt x="265302" y="43941"/>
                </a:lnTo>
                <a:lnTo>
                  <a:pt x="298854" y="43941"/>
                </a:lnTo>
                <a:lnTo>
                  <a:pt x="327913" y="0"/>
                </a:lnTo>
                <a:close/>
              </a:path>
              <a:path w="328295" h="274954">
                <a:moveTo>
                  <a:pt x="265302" y="43941"/>
                </a:moveTo>
                <a:lnTo>
                  <a:pt x="258878" y="49293"/>
                </a:lnTo>
                <a:lnTo>
                  <a:pt x="269366" y="48767"/>
                </a:lnTo>
                <a:lnTo>
                  <a:pt x="265302" y="43941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/>
          <p:nvPr/>
        </p:nvSpPr>
        <p:spPr>
          <a:xfrm>
            <a:off x="3094482" y="5252465"/>
            <a:ext cx="324485" cy="76200"/>
          </a:xfrm>
          <a:custGeom>
            <a:avLst/>
            <a:gdLst/>
            <a:ahLst/>
            <a:cxnLst/>
            <a:rect l="l" t="t" r="r" b="b"/>
            <a:pathLst>
              <a:path w="324485" h="76200">
                <a:moveTo>
                  <a:pt x="315743" y="28829"/>
                </a:moveTo>
                <a:lnTo>
                  <a:pt x="247777" y="28829"/>
                </a:lnTo>
                <a:lnTo>
                  <a:pt x="248539" y="41529"/>
                </a:lnTo>
                <a:lnTo>
                  <a:pt x="240034" y="42008"/>
                </a:lnTo>
                <a:lnTo>
                  <a:pt x="199517" y="76073"/>
                </a:lnTo>
                <a:lnTo>
                  <a:pt x="324231" y="30861"/>
                </a:lnTo>
                <a:lnTo>
                  <a:pt x="315743" y="28829"/>
                </a:lnTo>
                <a:close/>
              </a:path>
              <a:path w="324485" h="76200">
                <a:moveTo>
                  <a:pt x="239336" y="29304"/>
                </a:moveTo>
                <a:lnTo>
                  <a:pt x="0" y="42799"/>
                </a:lnTo>
                <a:lnTo>
                  <a:pt x="762" y="55499"/>
                </a:lnTo>
                <a:lnTo>
                  <a:pt x="240034" y="42008"/>
                </a:lnTo>
                <a:lnTo>
                  <a:pt x="248157" y="35179"/>
                </a:lnTo>
                <a:lnTo>
                  <a:pt x="239336" y="29304"/>
                </a:lnTo>
                <a:close/>
              </a:path>
              <a:path w="324485" h="76200">
                <a:moveTo>
                  <a:pt x="248157" y="35179"/>
                </a:moveTo>
                <a:lnTo>
                  <a:pt x="240034" y="42008"/>
                </a:lnTo>
                <a:lnTo>
                  <a:pt x="248539" y="41529"/>
                </a:lnTo>
                <a:lnTo>
                  <a:pt x="248157" y="35179"/>
                </a:lnTo>
                <a:close/>
              </a:path>
              <a:path w="324485" h="76200">
                <a:moveTo>
                  <a:pt x="247777" y="28829"/>
                </a:moveTo>
                <a:lnTo>
                  <a:pt x="239336" y="29304"/>
                </a:lnTo>
                <a:lnTo>
                  <a:pt x="248157" y="35179"/>
                </a:lnTo>
                <a:lnTo>
                  <a:pt x="247777" y="28829"/>
                </a:lnTo>
                <a:close/>
              </a:path>
              <a:path w="324485" h="76200">
                <a:moveTo>
                  <a:pt x="195326" y="0"/>
                </a:moveTo>
                <a:lnTo>
                  <a:pt x="239336" y="29304"/>
                </a:lnTo>
                <a:lnTo>
                  <a:pt x="247777" y="28829"/>
                </a:lnTo>
                <a:lnTo>
                  <a:pt x="315743" y="28829"/>
                </a:lnTo>
                <a:lnTo>
                  <a:pt x="195326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6" name="object 66"/>
          <p:cNvSpPr/>
          <p:nvPr/>
        </p:nvSpPr>
        <p:spPr>
          <a:xfrm>
            <a:off x="2626995" y="5391530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4" h="36195">
                <a:moveTo>
                  <a:pt x="0" y="35814"/>
                </a:moveTo>
                <a:lnTo>
                  <a:pt x="467868" y="35814"/>
                </a:lnTo>
                <a:lnTo>
                  <a:pt x="467868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7" name="object 67"/>
          <p:cNvSpPr/>
          <p:nvPr/>
        </p:nvSpPr>
        <p:spPr>
          <a:xfrm>
            <a:off x="2626995" y="5391530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4" h="36195">
                <a:moveTo>
                  <a:pt x="0" y="35814"/>
                </a:moveTo>
                <a:lnTo>
                  <a:pt x="467868" y="35814"/>
                </a:lnTo>
                <a:lnTo>
                  <a:pt x="467868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3090291" y="5387085"/>
            <a:ext cx="328930" cy="331470"/>
          </a:xfrm>
          <a:custGeom>
            <a:avLst/>
            <a:gdLst/>
            <a:ahLst/>
            <a:cxnLst/>
            <a:rect l="l" t="t" r="r" b="b"/>
            <a:pathLst>
              <a:path w="328929" h="331470">
                <a:moveTo>
                  <a:pt x="211962" y="267931"/>
                </a:moveTo>
                <a:lnTo>
                  <a:pt x="328421" y="331342"/>
                </a:lnTo>
                <a:lnTo>
                  <a:pt x="301959" y="281673"/>
                </a:lnTo>
                <a:lnTo>
                  <a:pt x="270256" y="281673"/>
                </a:lnTo>
                <a:lnTo>
                  <a:pt x="264286" y="275648"/>
                </a:lnTo>
                <a:lnTo>
                  <a:pt x="211962" y="267931"/>
                </a:lnTo>
                <a:close/>
              </a:path>
              <a:path w="328929" h="331470">
                <a:moveTo>
                  <a:pt x="264286" y="275648"/>
                </a:moveTo>
                <a:lnTo>
                  <a:pt x="270256" y="281673"/>
                </a:lnTo>
                <a:lnTo>
                  <a:pt x="274772" y="277194"/>
                </a:lnTo>
                <a:lnTo>
                  <a:pt x="264286" y="275648"/>
                </a:lnTo>
                <a:close/>
              </a:path>
              <a:path w="328929" h="331470">
                <a:moveTo>
                  <a:pt x="266064" y="214299"/>
                </a:moveTo>
                <a:lnTo>
                  <a:pt x="273375" y="266778"/>
                </a:lnTo>
                <a:lnTo>
                  <a:pt x="279272" y="272732"/>
                </a:lnTo>
                <a:lnTo>
                  <a:pt x="274820" y="277147"/>
                </a:lnTo>
                <a:lnTo>
                  <a:pt x="270256" y="281673"/>
                </a:lnTo>
                <a:lnTo>
                  <a:pt x="301959" y="281673"/>
                </a:lnTo>
                <a:lnTo>
                  <a:pt x="266064" y="214299"/>
                </a:lnTo>
                <a:close/>
              </a:path>
              <a:path w="328929" h="331470">
                <a:moveTo>
                  <a:pt x="274772" y="277194"/>
                </a:moveTo>
                <a:close/>
              </a:path>
              <a:path w="328929" h="331470">
                <a:moveTo>
                  <a:pt x="9143" y="0"/>
                </a:moveTo>
                <a:lnTo>
                  <a:pt x="0" y="8889"/>
                </a:lnTo>
                <a:lnTo>
                  <a:pt x="264286" y="275648"/>
                </a:lnTo>
                <a:lnTo>
                  <a:pt x="274772" y="277194"/>
                </a:lnTo>
                <a:lnTo>
                  <a:pt x="273375" y="266778"/>
                </a:lnTo>
                <a:lnTo>
                  <a:pt x="9143" y="0"/>
                </a:lnTo>
                <a:close/>
              </a:path>
              <a:path w="328929" h="331470">
                <a:moveTo>
                  <a:pt x="273375" y="266778"/>
                </a:moveTo>
                <a:lnTo>
                  <a:pt x="274820" y="277147"/>
                </a:lnTo>
                <a:lnTo>
                  <a:pt x="279272" y="272732"/>
                </a:lnTo>
                <a:lnTo>
                  <a:pt x="273375" y="266778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2626995" y="5355716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4" h="36195">
                <a:moveTo>
                  <a:pt x="0" y="35813"/>
                </a:moveTo>
                <a:lnTo>
                  <a:pt x="467868" y="35813"/>
                </a:lnTo>
                <a:lnTo>
                  <a:pt x="467868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2626995" y="5355716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4" h="36195">
                <a:moveTo>
                  <a:pt x="0" y="35813"/>
                </a:moveTo>
                <a:lnTo>
                  <a:pt x="467868" y="35813"/>
                </a:lnTo>
                <a:lnTo>
                  <a:pt x="467868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3418713" y="4851272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5"/>
                </a:moveTo>
                <a:lnTo>
                  <a:pt x="467867" y="36575"/>
                </a:lnTo>
                <a:lnTo>
                  <a:pt x="467867" y="0"/>
                </a:lnTo>
                <a:lnTo>
                  <a:pt x="0" y="0"/>
                </a:lnTo>
                <a:lnTo>
                  <a:pt x="0" y="36575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/>
          <p:nvPr/>
        </p:nvSpPr>
        <p:spPr>
          <a:xfrm>
            <a:off x="3418713" y="4851272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5"/>
                </a:moveTo>
                <a:lnTo>
                  <a:pt x="467867" y="36575"/>
                </a:lnTo>
                <a:lnTo>
                  <a:pt x="467867" y="0"/>
                </a:lnTo>
                <a:lnTo>
                  <a:pt x="0" y="0"/>
                </a:lnTo>
                <a:lnTo>
                  <a:pt x="0" y="36575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3" name="object 73"/>
          <p:cNvSpPr/>
          <p:nvPr/>
        </p:nvSpPr>
        <p:spPr>
          <a:xfrm>
            <a:off x="3418713" y="4887848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4" name="object 74"/>
          <p:cNvSpPr/>
          <p:nvPr/>
        </p:nvSpPr>
        <p:spPr>
          <a:xfrm>
            <a:off x="3418713" y="4887848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3418713" y="5139309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3418713" y="5139309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/>
          <p:nvPr/>
        </p:nvSpPr>
        <p:spPr>
          <a:xfrm>
            <a:off x="3418713" y="5175122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5"/>
                </a:moveTo>
                <a:lnTo>
                  <a:pt x="467867" y="36575"/>
                </a:lnTo>
                <a:lnTo>
                  <a:pt x="467867" y="0"/>
                </a:lnTo>
                <a:lnTo>
                  <a:pt x="0" y="0"/>
                </a:lnTo>
                <a:lnTo>
                  <a:pt x="0" y="36575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8" name="object 78"/>
          <p:cNvSpPr/>
          <p:nvPr/>
        </p:nvSpPr>
        <p:spPr>
          <a:xfrm>
            <a:off x="3418713" y="5175122"/>
            <a:ext cx="467995" cy="36830"/>
          </a:xfrm>
          <a:custGeom>
            <a:avLst/>
            <a:gdLst/>
            <a:ahLst/>
            <a:cxnLst/>
            <a:rect l="l" t="t" r="r" b="b"/>
            <a:pathLst>
              <a:path w="467995" h="36829">
                <a:moveTo>
                  <a:pt x="0" y="36575"/>
                </a:moveTo>
                <a:lnTo>
                  <a:pt x="467867" y="36575"/>
                </a:lnTo>
                <a:lnTo>
                  <a:pt x="467867" y="0"/>
                </a:lnTo>
                <a:lnTo>
                  <a:pt x="0" y="0"/>
                </a:lnTo>
                <a:lnTo>
                  <a:pt x="0" y="36575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3418713" y="5427345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3418713" y="5427345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3418713" y="5463159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3418713" y="5463159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3418713" y="5859398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418713" y="5859398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3"/>
                </a:moveTo>
                <a:lnTo>
                  <a:pt x="467867" y="35813"/>
                </a:lnTo>
                <a:lnTo>
                  <a:pt x="467867" y="0"/>
                </a:lnTo>
                <a:lnTo>
                  <a:pt x="0" y="0"/>
                </a:lnTo>
                <a:lnTo>
                  <a:pt x="0" y="35813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418713" y="5895213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418713" y="5895213"/>
            <a:ext cx="467995" cy="36195"/>
          </a:xfrm>
          <a:custGeom>
            <a:avLst/>
            <a:gdLst/>
            <a:ahLst/>
            <a:cxnLst/>
            <a:rect l="l" t="t" r="r" b="b"/>
            <a:pathLst>
              <a:path w="467995" h="36195">
                <a:moveTo>
                  <a:pt x="0" y="35814"/>
                </a:moveTo>
                <a:lnTo>
                  <a:pt x="467867" y="35814"/>
                </a:lnTo>
                <a:lnTo>
                  <a:pt x="467867" y="0"/>
                </a:lnTo>
                <a:lnTo>
                  <a:pt x="0" y="0"/>
                </a:lnTo>
                <a:lnTo>
                  <a:pt x="0" y="35814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 txBox="1"/>
          <p:nvPr/>
        </p:nvSpPr>
        <p:spPr>
          <a:xfrm>
            <a:off x="311658" y="4790185"/>
            <a:ext cx="131318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Full Page</a:t>
            </a:r>
            <a:r>
              <a:rPr sz="1400" b="1" spc="-7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333399"/>
                </a:solidFill>
                <a:latin typeface="Arial"/>
                <a:cs typeface="Arial"/>
              </a:rPr>
              <a:t>Table 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in</a:t>
            </a:r>
            <a:r>
              <a:rPr sz="1400" b="1" spc="-8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1600072" y="5001259"/>
            <a:ext cx="1219835" cy="140970"/>
          </a:xfrm>
          <a:custGeom>
            <a:avLst/>
            <a:gdLst/>
            <a:ahLst/>
            <a:cxnLst/>
            <a:rect l="l" t="t" r="r" b="b"/>
            <a:pathLst>
              <a:path w="1219835" h="140970">
                <a:moveTo>
                  <a:pt x="1134764" y="27925"/>
                </a:moveTo>
                <a:lnTo>
                  <a:pt x="0" y="127888"/>
                </a:lnTo>
                <a:lnTo>
                  <a:pt x="1015" y="140588"/>
                </a:lnTo>
                <a:lnTo>
                  <a:pt x="1136006" y="40490"/>
                </a:lnTo>
                <a:lnTo>
                  <a:pt x="1143762" y="33527"/>
                </a:lnTo>
                <a:lnTo>
                  <a:pt x="1134764" y="27925"/>
                </a:lnTo>
                <a:close/>
              </a:path>
              <a:path w="1219835" h="140970">
                <a:moveTo>
                  <a:pt x="1218753" y="27177"/>
                </a:moveTo>
                <a:lnTo>
                  <a:pt x="1143254" y="27177"/>
                </a:lnTo>
                <a:lnTo>
                  <a:pt x="1144397" y="39750"/>
                </a:lnTo>
                <a:lnTo>
                  <a:pt x="1136006" y="40490"/>
                </a:lnTo>
                <a:lnTo>
                  <a:pt x="1096518" y="75945"/>
                </a:lnTo>
                <a:lnTo>
                  <a:pt x="1218753" y="27177"/>
                </a:lnTo>
                <a:close/>
              </a:path>
              <a:path w="1219835" h="140970">
                <a:moveTo>
                  <a:pt x="1143254" y="27177"/>
                </a:moveTo>
                <a:lnTo>
                  <a:pt x="1134764" y="27925"/>
                </a:lnTo>
                <a:lnTo>
                  <a:pt x="1143762" y="33527"/>
                </a:lnTo>
                <a:lnTo>
                  <a:pt x="1136006" y="40490"/>
                </a:lnTo>
                <a:lnTo>
                  <a:pt x="1144397" y="39750"/>
                </a:lnTo>
                <a:lnTo>
                  <a:pt x="1143254" y="27177"/>
                </a:lnTo>
                <a:close/>
              </a:path>
              <a:path w="1219835" h="140970">
                <a:moveTo>
                  <a:pt x="1089914" y="0"/>
                </a:moveTo>
                <a:lnTo>
                  <a:pt x="1134764" y="27925"/>
                </a:lnTo>
                <a:lnTo>
                  <a:pt x="1143254" y="27177"/>
                </a:lnTo>
                <a:lnTo>
                  <a:pt x="1218753" y="27177"/>
                </a:lnTo>
                <a:lnTo>
                  <a:pt x="1219708" y="26796"/>
                </a:lnTo>
                <a:lnTo>
                  <a:pt x="1089914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 txBox="1"/>
          <p:nvPr/>
        </p:nvSpPr>
        <p:spPr>
          <a:xfrm>
            <a:off x="7457693" y="2301239"/>
            <a:ext cx="9334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79705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 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</a:t>
            </a:r>
            <a:r>
              <a:rPr sz="1400" b="1" spc="-15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resses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0" name="object 90"/>
          <p:cNvSpPr txBox="1"/>
          <p:nvPr/>
        </p:nvSpPr>
        <p:spPr>
          <a:xfrm>
            <a:off x="7516876" y="3796538"/>
            <a:ext cx="93345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9525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  Ad</a:t>
            </a:r>
            <a:r>
              <a:rPr sz="1400" b="1" spc="-15" dirty="0">
                <a:solidFill>
                  <a:srgbClr val="009900"/>
                </a:solidFill>
                <a:latin typeface="Arial"/>
                <a:cs typeface="Arial"/>
              </a:rPr>
              <a:t>d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resses</a:t>
            </a:r>
            <a:endParaRPr sz="1400">
              <a:latin typeface="Arial"/>
              <a:cs typeface="Arial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6782181" y="2476880"/>
            <a:ext cx="541020" cy="76200"/>
          </a:xfrm>
          <a:custGeom>
            <a:avLst/>
            <a:gdLst/>
            <a:ahLst/>
            <a:cxnLst/>
            <a:rect l="l" t="t" r="r" b="b"/>
            <a:pathLst>
              <a:path w="541020" h="76200">
                <a:moveTo>
                  <a:pt x="127000" y="0"/>
                </a:moveTo>
                <a:lnTo>
                  <a:pt x="0" y="38100"/>
                </a:lnTo>
                <a:lnTo>
                  <a:pt x="127000" y="76200"/>
                </a:lnTo>
                <a:lnTo>
                  <a:pt x="84666" y="44450"/>
                </a:lnTo>
                <a:lnTo>
                  <a:pt x="76200" y="44450"/>
                </a:lnTo>
                <a:lnTo>
                  <a:pt x="76200" y="31750"/>
                </a:lnTo>
                <a:lnTo>
                  <a:pt x="84666" y="31750"/>
                </a:lnTo>
                <a:lnTo>
                  <a:pt x="127000" y="0"/>
                </a:lnTo>
                <a:close/>
              </a:path>
              <a:path w="541020" h="76200">
                <a:moveTo>
                  <a:pt x="76200" y="38100"/>
                </a:moveTo>
                <a:lnTo>
                  <a:pt x="76200" y="44450"/>
                </a:lnTo>
                <a:lnTo>
                  <a:pt x="84666" y="44450"/>
                </a:lnTo>
                <a:lnTo>
                  <a:pt x="76200" y="38100"/>
                </a:lnTo>
                <a:close/>
              </a:path>
              <a:path w="541020" h="76200">
                <a:moveTo>
                  <a:pt x="541020" y="31750"/>
                </a:moveTo>
                <a:lnTo>
                  <a:pt x="84666" y="31750"/>
                </a:lnTo>
                <a:lnTo>
                  <a:pt x="76200" y="38100"/>
                </a:lnTo>
                <a:lnTo>
                  <a:pt x="84666" y="44450"/>
                </a:lnTo>
                <a:lnTo>
                  <a:pt x="541020" y="44450"/>
                </a:lnTo>
                <a:lnTo>
                  <a:pt x="541020" y="31750"/>
                </a:lnTo>
                <a:close/>
              </a:path>
              <a:path w="541020" h="76200">
                <a:moveTo>
                  <a:pt x="84666" y="31750"/>
                </a:moveTo>
                <a:lnTo>
                  <a:pt x="76200" y="31750"/>
                </a:lnTo>
                <a:lnTo>
                  <a:pt x="76200" y="38100"/>
                </a:lnTo>
                <a:lnTo>
                  <a:pt x="84666" y="3175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6782181" y="4000880"/>
            <a:ext cx="541020" cy="76200"/>
          </a:xfrm>
          <a:custGeom>
            <a:avLst/>
            <a:gdLst/>
            <a:ahLst/>
            <a:cxnLst/>
            <a:rect l="l" t="t" r="r" b="b"/>
            <a:pathLst>
              <a:path w="541020" h="76200">
                <a:moveTo>
                  <a:pt x="127000" y="0"/>
                </a:moveTo>
                <a:lnTo>
                  <a:pt x="0" y="38100"/>
                </a:lnTo>
                <a:lnTo>
                  <a:pt x="127000" y="76200"/>
                </a:lnTo>
                <a:lnTo>
                  <a:pt x="84666" y="44450"/>
                </a:lnTo>
                <a:lnTo>
                  <a:pt x="76200" y="44450"/>
                </a:lnTo>
                <a:lnTo>
                  <a:pt x="76200" y="31750"/>
                </a:lnTo>
                <a:lnTo>
                  <a:pt x="84666" y="31750"/>
                </a:lnTo>
                <a:lnTo>
                  <a:pt x="127000" y="0"/>
                </a:lnTo>
                <a:close/>
              </a:path>
              <a:path w="541020" h="76200">
                <a:moveTo>
                  <a:pt x="76200" y="38100"/>
                </a:moveTo>
                <a:lnTo>
                  <a:pt x="76200" y="44450"/>
                </a:lnTo>
                <a:lnTo>
                  <a:pt x="84666" y="44450"/>
                </a:lnTo>
                <a:lnTo>
                  <a:pt x="76200" y="38100"/>
                </a:lnTo>
                <a:close/>
              </a:path>
              <a:path w="541020" h="76200">
                <a:moveTo>
                  <a:pt x="541020" y="31750"/>
                </a:moveTo>
                <a:lnTo>
                  <a:pt x="84666" y="31750"/>
                </a:lnTo>
                <a:lnTo>
                  <a:pt x="76200" y="38100"/>
                </a:lnTo>
                <a:lnTo>
                  <a:pt x="84666" y="44450"/>
                </a:lnTo>
                <a:lnTo>
                  <a:pt x="541020" y="44450"/>
                </a:lnTo>
                <a:lnTo>
                  <a:pt x="541020" y="31750"/>
                </a:lnTo>
                <a:close/>
              </a:path>
              <a:path w="541020" h="76200">
                <a:moveTo>
                  <a:pt x="84666" y="31750"/>
                </a:moveTo>
                <a:lnTo>
                  <a:pt x="76200" y="31750"/>
                </a:lnTo>
                <a:lnTo>
                  <a:pt x="76200" y="38100"/>
                </a:lnTo>
                <a:lnTo>
                  <a:pt x="84666" y="3175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94" name="object 9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95" name="object 9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12</a:t>
            </a:fld>
            <a:endParaRPr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91566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2862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Managing</a:t>
            </a:r>
            <a:r>
              <a:rPr spc="-65" dirty="0">
                <a:solidFill>
                  <a:srgbClr val="333399"/>
                </a:solidFill>
              </a:rPr>
              <a:t> </a:t>
            </a:r>
            <a:r>
              <a:rPr spc="-10" dirty="0">
                <a:solidFill>
                  <a:srgbClr val="333399"/>
                </a:solidFill>
              </a:rPr>
              <a:t>TLBs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88769"/>
            <a:ext cx="7672070" cy="424370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55600" marR="39370" indent="-342900">
              <a:lnSpc>
                <a:spcPts val="2590"/>
              </a:lnSpc>
              <a:spcBef>
                <a:spcPts val="42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Address translations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most instructions are handled  using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2400" spc="-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TLB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0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&gt;99% of translations, but there are misses 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(</a:t>
            </a:r>
            <a:r>
              <a:rPr sz="2000" dirty="0">
                <a:solidFill>
                  <a:srgbClr val="0000FF"/>
                </a:solidFill>
                <a:latin typeface="Arial"/>
                <a:cs typeface="Arial"/>
              </a:rPr>
              <a:t>TLB</a:t>
            </a:r>
            <a:r>
              <a:rPr sz="2000" spc="2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miss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)…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Who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places translations into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TLB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(loads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24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TLB)?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Hardware (Memory Management Unit)</a:t>
            </a:r>
            <a:r>
              <a:rPr sz="20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dirty="0">
                <a:solidFill>
                  <a:srgbClr val="D50092"/>
                </a:solidFill>
                <a:latin typeface="Arial"/>
                <a:cs typeface="Arial"/>
              </a:rPr>
              <a:t>[x86]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2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Knows where page tables are in main</a:t>
            </a:r>
            <a:r>
              <a:rPr sz="1800" spc="-1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1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OS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maintains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tables, HW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accesses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1800" spc="-1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directly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1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Tables have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be in HW-defined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format</a:t>
            </a:r>
            <a:r>
              <a:rPr sz="1800" spc="-1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(inflexible)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2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Software loaded TLB (OS) 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[MIPS, Alpha, Sparc,</a:t>
            </a:r>
            <a:r>
              <a:rPr sz="2000" spc="65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PowerPC]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2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TLB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faults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to the OS, OS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finds appropriate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PTE,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loads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it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1800" spc="-1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TLB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1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Must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be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fast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(but still 20-200</a:t>
            </a:r>
            <a:r>
              <a:rPr sz="1800" spc="-1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cycles)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1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CPU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ISA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has instructions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manipulating</a:t>
            </a:r>
            <a:r>
              <a:rPr sz="1800" spc="-1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TLB</a:t>
            </a:r>
            <a:endParaRPr sz="18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21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Tables can be in any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format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convenient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OS</a:t>
            </a:r>
            <a:r>
              <a:rPr sz="1800" spc="-1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(flexible)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81787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1873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Managing </a:t>
            </a:r>
            <a:r>
              <a:rPr spc="-10" dirty="0">
                <a:solidFill>
                  <a:srgbClr val="333399"/>
                </a:solidFill>
              </a:rPr>
              <a:t>TLBs</a:t>
            </a:r>
            <a:r>
              <a:rPr spc="-8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(2)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577455" cy="384492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ensures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that TLB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and page tables are</a:t>
            </a:r>
            <a:r>
              <a:rPr sz="24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consistent</a:t>
            </a:r>
            <a:endParaRPr sz="2400">
              <a:latin typeface="Arial"/>
              <a:cs typeface="Arial"/>
            </a:endParaRPr>
          </a:p>
          <a:p>
            <a:pPr marL="755650" marR="48514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When it changes the protection bits of a PTE, it needs to  invalidate the PTE if it is in the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TLB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Reload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TLB </a:t>
            </a:r>
            <a:r>
              <a:rPr sz="2400" spc="-10" dirty="0">
                <a:solidFill>
                  <a:srgbClr val="222222"/>
                </a:solidFill>
                <a:latin typeface="Arial"/>
                <a:cs typeface="Arial"/>
              </a:rPr>
              <a:t>on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 process context</a:t>
            </a:r>
            <a:r>
              <a:rPr sz="2400" spc="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switch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Invalidate all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entries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  <a:tab pos="1543685" algn="l"/>
              </a:tabLst>
            </a:pP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Why?	What is one way to fix</a:t>
            </a:r>
            <a:r>
              <a:rPr sz="2000" spc="-4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it?</a:t>
            </a:r>
            <a:endParaRPr sz="2000">
              <a:latin typeface="Arial"/>
              <a:cs typeface="Arial"/>
            </a:endParaRPr>
          </a:p>
          <a:p>
            <a:pPr marL="355600" marR="725805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When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TLB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misses and a new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PTE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has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be  loaded, a cached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PTE must </a:t>
            </a:r>
            <a:r>
              <a:rPr sz="2400" spc="-1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24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evicted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Choosing PTE to evict is called the TLB replacement</a:t>
            </a:r>
            <a:r>
              <a:rPr sz="2000" spc="1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policy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Implemented in hardware, often simple (e.g.,</a:t>
            </a:r>
            <a:r>
              <a:rPr sz="2000" spc="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Last-Not-Used)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777228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614997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Paged </a:t>
            </a:r>
            <a:r>
              <a:rPr dirty="0">
                <a:solidFill>
                  <a:srgbClr val="333399"/>
                </a:solidFill>
              </a:rPr>
              <a:t>Virtual</a:t>
            </a:r>
            <a:r>
              <a:rPr spc="-105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Memory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762240" cy="43307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84835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We’ve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mentioned before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that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can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be moved  between memory and</a:t>
            </a:r>
            <a:r>
              <a:rPr sz="24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disk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This process is called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demand</a:t>
            </a:r>
            <a:r>
              <a:rPr sz="2000" spc="4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paging</a:t>
            </a:r>
            <a:endParaRPr sz="2000">
              <a:latin typeface="Arial"/>
              <a:cs typeface="Arial"/>
            </a:endParaRPr>
          </a:p>
          <a:p>
            <a:pPr marL="355600" marR="62865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uses main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memory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as a page cache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all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data  allocated by processes in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24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system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Initially, pages are allocated from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755650" marR="257175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When memory fills up, allocating a page in memory requires  some other page to be evicted from</a:t>
            </a:r>
            <a:r>
              <a:rPr sz="20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9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Why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physical memory pages are called</a:t>
            </a:r>
            <a:r>
              <a:rPr sz="1800" spc="-2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“frames”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Evicted pages go to disk (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where? the swap file/backing</a:t>
            </a:r>
            <a:r>
              <a:rPr sz="2000" spc="9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store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movement of pages between memory and disk is done by  the OS, and is transparent to the</a:t>
            </a:r>
            <a:r>
              <a:rPr sz="20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application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392811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29819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Page</a:t>
            </a:r>
            <a:r>
              <a:rPr spc="-110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Faults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16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88769"/>
            <a:ext cx="7741920" cy="4294505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393700" marR="187325" indent="-381000">
              <a:lnSpc>
                <a:spcPts val="2590"/>
              </a:lnSpc>
              <a:spcBef>
                <a:spcPts val="42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93065" algn="l"/>
                <a:tab pos="3937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What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happens when a process accesses a page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that 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has been</a:t>
            </a:r>
            <a:r>
              <a:rPr sz="24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evicted?</a:t>
            </a:r>
            <a:endParaRPr sz="2400">
              <a:latin typeface="Arial"/>
              <a:cs typeface="Arial"/>
            </a:endParaRPr>
          </a:p>
          <a:p>
            <a:pPr marL="812800" marR="483234" lvl="1" indent="-342900">
              <a:lnSpc>
                <a:spcPts val="2160"/>
              </a:lnSpc>
              <a:spcBef>
                <a:spcPts val="480"/>
              </a:spcBef>
              <a:buAutoNum type="arabicPeriod"/>
              <a:tabLst>
                <a:tab pos="75120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When it evicts a page, the OS sets the PTE as invalid and  stores the location of the page in the swap file in the</a:t>
            </a:r>
            <a:r>
              <a:rPr sz="20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PTE</a:t>
            </a:r>
            <a:endParaRPr sz="2000">
              <a:latin typeface="Arial"/>
              <a:cs typeface="Arial"/>
            </a:endParaRPr>
          </a:p>
          <a:p>
            <a:pPr marL="812800" marR="692785" lvl="1" indent="-342900">
              <a:lnSpc>
                <a:spcPts val="2160"/>
              </a:lnSpc>
              <a:spcBef>
                <a:spcPts val="475"/>
              </a:spcBef>
              <a:buAutoNum type="arabicPeriod"/>
              <a:tabLst>
                <a:tab pos="75120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When a process accesses the page, the invalid PTE will  cause a trap (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page</a:t>
            </a:r>
            <a:r>
              <a:rPr sz="2000" spc="-3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fault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spcBef>
                <a:spcPts val="204"/>
              </a:spcBef>
              <a:buAutoNum type="arabicPeriod"/>
              <a:tabLst>
                <a:tab pos="75120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trap will run the OS page fault</a:t>
            </a:r>
            <a:r>
              <a:rPr sz="20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handler</a:t>
            </a:r>
            <a:endParaRPr sz="200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spcBef>
                <a:spcPts val="240"/>
              </a:spcBef>
              <a:buAutoNum type="arabicPeriod"/>
              <a:tabLst>
                <a:tab pos="75120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Handler uses the invalid PTE to locate page in swap</a:t>
            </a:r>
            <a:r>
              <a:rPr sz="2000" spc="10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file</a:t>
            </a:r>
            <a:endParaRPr sz="200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75120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Reads page into a physical frame, updates PTE to point to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endParaRPr sz="2000">
              <a:latin typeface="Arial"/>
              <a:cs typeface="Arial"/>
            </a:endParaRPr>
          </a:p>
          <a:p>
            <a:pPr marL="812800" lvl="1" indent="-342900">
              <a:lnSpc>
                <a:spcPct val="100000"/>
              </a:lnSpc>
              <a:spcBef>
                <a:spcPts val="235"/>
              </a:spcBef>
              <a:buAutoNum type="arabicPeriod"/>
              <a:tabLst>
                <a:tab pos="75120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Restarts</a:t>
            </a:r>
            <a:r>
              <a:rPr sz="2000" spc="-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</a:t>
            </a:r>
            <a:endParaRPr sz="2000">
              <a:latin typeface="Arial"/>
              <a:cs typeface="Arial"/>
            </a:endParaRPr>
          </a:p>
          <a:p>
            <a:pPr marL="393700" indent="-381000">
              <a:lnSpc>
                <a:spcPct val="100000"/>
              </a:lnSpc>
              <a:spcBef>
                <a:spcPts val="2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93065" algn="l"/>
                <a:tab pos="393700" algn="l"/>
                <a:tab pos="3832225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But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where does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it</a:t>
            </a:r>
            <a:r>
              <a:rPr sz="2400" spc="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put</a:t>
            </a:r>
            <a:r>
              <a:rPr sz="24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it?	Have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evict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something</a:t>
            </a:r>
            <a:r>
              <a:rPr sz="24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else</a:t>
            </a:r>
            <a:endParaRPr sz="2400">
              <a:latin typeface="Arial"/>
              <a:cs typeface="Arial"/>
            </a:endParaRPr>
          </a:p>
          <a:p>
            <a:pPr marL="812800" marR="941705" indent="-342900">
              <a:lnSpc>
                <a:spcPts val="2160"/>
              </a:lnSpc>
              <a:spcBef>
                <a:spcPts val="52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812165" algn="l"/>
                <a:tab pos="81280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 usually keeps a pool of free pages around so that  allocations do not always cause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evictions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8157209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7528559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439670" algn="l"/>
              </a:tabLst>
            </a:pPr>
            <a:r>
              <a:rPr spc="-5" dirty="0">
                <a:solidFill>
                  <a:srgbClr val="333399"/>
                </a:solidFill>
              </a:rPr>
              <a:t>Address	</a:t>
            </a:r>
            <a:r>
              <a:rPr spc="-10" dirty="0">
                <a:solidFill>
                  <a:srgbClr val="333399"/>
                </a:solidFill>
              </a:rPr>
              <a:t>Translation</a:t>
            </a:r>
            <a:r>
              <a:rPr spc="-5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Redux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17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418705" cy="3463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We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started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this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topic with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high-level problem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translating virtual addresses into physical</a:t>
            </a:r>
            <a:r>
              <a:rPr sz="2400" spc="1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addresses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We’ve covered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all of the</a:t>
            </a:r>
            <a:r>
              <a:rPr sz="24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pieces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and physical</a:t>
            </a:r>
            <a:r>
              <a:rPr sz="20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addresses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pages and physical page</a:t>
            </a:r>
            <a:r>
              <a:rPr sz="20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frames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 tables and page table entries (PTEs),</a:t>
            </a:r>
            <a:r>
              <a:rPr sz="20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protection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TLBs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Demand</a:t>
            </a:r>
            <a:r>
              <a:rPr sz="20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paging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Now let’s put it together, bottom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240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22222"/>
                </a:solidFill>
                <a:latin typeface="Arial"/>
                <a:cs typeface="Arial"/>
              </a:rPr>
              <a:t>top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84682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21779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The Common</a:t>
            </a:r>
            <a:r>
              <a:rPr spc="-7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Case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6870"/>
            <a:ext cx="7697470" cy="394525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153670" indent="-342900">
              <a:lnSpc>
                <a:spcPct val="100000"/>
              </a:lnSpc>
              <a:spcBef>
                <a:spcPts val="9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Situation: Process is executing on the CPU, and it issues a read  to an</a:t>
            </a:r>
            <a:r>
              <a:rPr sz="2000" spc="-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address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3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  <a:tab pos="3562350" algn="l"/>
              </a:tabLst>
            </a:pPr>
            <a:r>
              <a:rPr sz="1800" dirty="0">
                <a:solidFill>
                  <a:srgbClr val="D50092"/>
                </a:solidFill>
                <a:latin typeface="Arial"/>
                <a:cs typeface="Arial"/>
              </a:rPr>
              <a:t>What </a:t>
            </a:r>
            <a:r>
              <a:rPr sz="1800" spc="-5" dirty="0">
                <a:solidFill>
                  <a:srgbClr val="D50092"/>
                </a:solidFill>
                <a:latin typeface="Arial"/>
                <a:cs typeface="Arial"/>
              </a:rPr>
              <a:t>kind </a:t>
            </a:r>
            <a:r>
              <a:rPr sz="1800" dirty="0">
                <a:solidFill>
                  <a:srgbClr val="D50092"/>
                </a:solidFill>
                <a:latin typeface="Arial"/>
                <a:cs typeface="Arial"/>
              </a:rPr>
              <a:t>of </a:t>
            </a:r>
            <a:r>
              <a:rPr sz="1800" spc="-5" dirty="0">
                <a:solidFill>
                  <a:srgbClr val="D50092"/>
                </a:solidFill>
                <a:latin typeface="Arial"/>
                <a:cs typeface="Arial"/>
              </a:rPr>
              <a:t>address</a:t>
            </a:r>
            <a:r>
              <a:rPr sz="1800" spc="30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D50092"/>
                </a:solidFill>
                <a:latin typeface="Arial"/>
                <a:cs typeface="Arial"/>
              </a:rPr>
              <a:t>is</a:t>
            </a:r>
            <a:r>
              <a:rPr sz="1800" spc="5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D50092"/>
                </a:solidFill>
                <a:latin typeface="Arial"/>
                <a:cs typeface="Arial"/>
              </a:rPr>
              <a:t>it?	Virtual or physical?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The read goes to the TLB in the</a:t>
            </a:r>
            <a:r>
              <a:rPr sz="200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MMU</a:t>
            </a:r>
            <a:endParaRPr sz="2000">
              <a:latin typeface="Arial"/>
              <a:cs typeface="Arial"/>
            </a:endParaRPr>
          </a:p>
          <a:p>
            <a:pPr marL="755650" indent="-285750">
              <a:lnSpc>
                <a:spcPct val="100000"/>
              </a:lnSpc>
              <a:spcBef>
                <a:spcPts val="440"/>
              </a:spcBef>
              <a:buAutoNum type="arabicPeriod"/>
              <a:tabLst>
                <a:tab pos="723900" algn="l"/>
              </a:tabLst>
            </a:pP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TLB does a lookup using the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page number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of the</a:t>
            </a:r>
            <a:r>
              <a:rPr sz="1800" spc="-1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address</a:t>
            </a:r>
            <a:endParaRPr sz="1800">
              <a:latin typeface="Arial"/>
              <a:cs typeface="Arial"/>
            </a:endParaRPr>
          </a:p>
          <a:p>
            <a:pPr marL="755650" marR="308610" indent="-285750">
              <a:lnSpc>
                <a:spcPct val="100000"/>
              </a:lnSpc>
              <a:spcBef>
                <a:spcPts val="430"/>
              </a:spcBef>
              <a:buAutoNum type="arabicPeriod"/>
              <a:tabLst>
                <a:tab pos="724535" algn="l"/>
              </a:tabLst>
            </a:pP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Common case is that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page number matches, returning a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page  table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entry (PTE)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the mapping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8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address</a:t>
            </a:r>
            <a:endParaRPr sz="1800">
              <a:latin typeface="Arial"/>
              <a:cs typeface="Arial"/>
            </a:endParaRPr>
          </a:p>
          <a:p>
            <a:pPr marL="723900" indent="-254000">
              <a:lnSpc>
                <a:spcPct val="100000"/>
              </a:lnSpc>
              <a:spcBef>
                <a:spcPts val="425"/>
              </a:spcBef>
              <a:buAutoNum type="arabicPeriod"/>
              <a:tabLst>
                <a:tab pos="724535" algn="l"/>
              </a:tabLst>
            </a:pP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TLB validates that the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PTE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protection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allows reads (in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1800" spc="1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example)</a:t>
            </a:r>
            <a:endParaRPr sz="1800">
              <a:latin typeface="Arial"/>
              <a:cs typeface="Arial"/>
            </a:endParaRPr>
          </a:p>
          <a:p>
            <a:pPr marL="723900" indent="-254000">
              <a:lnSpc>
                <a:spcPct val="100000"/>
              </a:lnSpc>
              <a:spcBef>
                <a:spcPts val="425"/>
              </a:spcBef>
              <a:buAutoNum type="arabicPeriod"/>
              <a:tabLst>
                <a:tab pos="724535" algn="l"/>
              </a:tabLst>
            </a:pP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PTE specifies which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physical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frame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holds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the</a:t>
            </a:r>
            <a:r>
              <a:rPr sz="18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endParaRPr sz="1800">
              <a:latin typeface="Arial"/>
              <a:cs typeface="Arial"/>
            </a:endParaRPr>
          </a:p>
          <a:p>
            <a:pPr marL="723900" indent="-254000">
              <a:lnSpc>
                <a:spcPct val="100000"/>
              </a:lnSpc>
              <a:spcBef>
                <a:spcPts val="425"/>
              </a:spcBef>
              <a:buAutoNum type="arabicPeriod"/>
              <a:tabLst>
                <a:tab pos="724535" algn="l"/>
              </a:tabLst>
            </a:pP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MMU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combines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physical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frame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and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offset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into a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physical</a:t>
            </a:r>
            <a:r>
              <a:rPr sz="1800" spc="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address</a:t>
            </a:r>
            <a:endParaRPr sz="1800">
              <a:latin typeface="Arial"/>
              <a:cs typeface="Arial"/>
            </a:endParaRPr>
          </a:p>
          <a:p>
            <a:pPr marL="723900" indent="-254000">
              <a:lnSpc>
                <a:spcPct val="100000"/>
              </a:lnSpc>
              <a:spcBef>
                <a:spcPts val="425"/>
              </a:spcBef>
              <a:buAutoNum type="arabicPeriod"/>
              <a:tabLst>
                <a:tab pos="724535" algn="l"/>
              </a:tabLst>
            </a:pP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MMU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then reads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from that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physical address,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returns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value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1800" spc="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CPU</a:t>
            </a:r>
            <a:endParaRPr sz="18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4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Note: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This is all done by the</a:t>
            </a:r>
            <a:r>
              <a:rPr sz="2000" spc="15" dirty="0">
                <a:solidFill>
                  <a:srgbClr val="FF3300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hardware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3843528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2156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TLB</a:t>
            </a:r>
            <a:r>
              <a:rPr spc="-90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Misses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19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546975" cy="1637030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At this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point, two other things can</a:t>
            </a:r>
            <a:r>
              <a:rPr sz="24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happen</a:t>
            </a:r>
            <a:endParaRPr sz="2400">
              <a:latin typeface="Arial"/>
              <a:cs typeface="Arial"/>
            </a:endParaRPr>
          </a:p>
          <a:p>
            <a:pPr marL="750570" lvl="1" indent="-280670">
              <a:lnSpc>
                <a:spcPct val="100000"/>
              </a:lnSpc>
              <a:spcBef>
                <a:spcPts val="489"/>
              </a:spcBef>
              <a:buAutoNum type="arabicPeriod"/>
              <a:tabLst>
                <a:tab pos="75120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TLB does not have a PTE mapping this virtual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address</a:t>
            </a:r>
            <a:endParaRPr sz="2000">
              <a:latin typeface="Arial"/>
              <a:cs typeface="Arial"/>
            </a:endParaRPr>
          </a:p>
          <a:p>
            <a:pPr marL="750570" lvl="1" indent="-280670">
              <a:lnSpc>
                <a:spcPct val="100000"/>
              </a:lnSpc>
              <a:spcBef>
                <a:spcPts val="480"/>
              </a:spcBef>
              <a:buAutoNum type="arabicPeriod"/>
              <a:tabLst>
                <a:tab pos="75120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PTE in TLB, but memory access violates PTE protection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bits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We’ll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consider each in</a:t>
            </a:r>
            <a:r>
              <a:rPr sz="240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turn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56336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93458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Lecture</a:t>
            </a:r>
            <a:r>
              <a:rPr spc="-6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Overview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22640" y="6396852"/>
            <a:ext cx="12192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2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5301" y="1552194"/>
            <a:ext cx="6041390" cy="397764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Today we’ll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cover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more paging</a:t>
            </a:r>
            <a:r>
              <a:rPr sz="24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10" dirty="0">
                <a:solidFill>
                  <a:srgbClr val="222222"/>
                </a:solidFill>
                <a:latin typeface="Arial"/>
                <a:cs typeface="Arial"/>
              </a:rPr>
              <a:t>mechanisms: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Optimizations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Managing page tables (space)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Efficient translations (TLBs)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(time)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Demand paged virtual memory</a:t>
            </a:r>
            <a:r>
              <a:rPr sz="20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(space)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Recap address</a:t>
            </a:r>
            <a:r>
              <a:rPr sz="24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translation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Advanced Functionality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Sharing</a:t>
            </a:r>
            <a:r>
              <a:rPr sz="2000" spc="-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Copy on</a:t>
            </a:r>
            <a:r>
              <a:rPr sz="20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Write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Mapped</a:t>
            </a:r>
            <a:r>
              <a:rPr sz="20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files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76300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13397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333399"/>
                </a:solidFill>
              </a:rPr>
              <a:t>Reloading the</a:t>
            </a:r>
            <a:r>
              <a:rPr spc="-12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TLB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20</a:t>
            </a:fld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9243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91795" algn="l"/>
                <a:tab pos="392430" algn="l"/>
              </a:tabLst>
            </a:pPr>
            <a:r>
              <a:rPr dirty="0"/>
              <a:t>If the TLB </a:t>
            </a:r>
            <a:r>
              <a:rPr spc="-5" dirty="0"/>
              <a:t>does </a:t>
            </a:r>
            <a:r>
              <a:rPr dirty="0"/>
              <a:t>not </a:t>
            </a:r>
            <a:r>
              <a:rPr spc="-5" dirty="0"/>
              <a:t>have mapping, </a:t>
            </a:r>
            <a:r>
              <a:rPr dirty="0"/>
              <a:t>two</a:t>
            </a:r>
            <a:r>
              <a:rPr spc="25" dirty="0"/>
              <a:t> </a:t>
            </a:r>
            <a:r>
              <a:rPr spc="-5" dirty="0"/>
              <a:t>possibilities:</a:t>
            </a:r>
          </a:p>
          <a:p>
            <a:pPr marL="787400" lvl="1" indent="-280670">
              <a:lnSpc>
                <a:spcPct val="100000"/>
              </a:lnSpc>
              <a:spcBef>
                <a:spcPts val="489"/>
              </a:spcBef>
              <a:buAutoNum type="arabicPeriod"/>
              <a:tabLst>
                <a:tab pos="78803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MMU loads PTE from page table in</a:t>
            </a:r>
            <a:r>
              <a:rPr sz="20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963930">
              <a:lnSpc>
                <a:spcPct val="100000"/>
              </a:lnSpc>
              <a:spcBef>
                <a:spcPts val="440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spc="-5" dirty="0">
                <a:solidFill>
                  <a:srgbClr val="FF3300"/>
                </a:solidFill>
              </a:rPr>
              <a:t>Hardware managed </a:t>
            </a:r>
            <a:r>
              <a:rPr sz="1800" dirty="0">
                <a:solidFill>
                  <a:srgbClr val="FF3300"/>
                </a:solidFill>
              </a:rPr>
              <a:t>TLB, OS not </a:t>
            </a:r>
            <a:r>
              <a:rPr sz="1800" spc="-5" dirty="0">
                <a:solidFill>
                  <a:srgbClr val="FF3300"/>
                </a:solidFill>
              </a:rPr>
              <a:t>involved in </a:t>
            </a:r>
            <a:r>
              <a:rPr sz="1800" dirty="0">
                <a:solidFill>
                  <a:srgbClr val="FF3300"/>
                </a:solidFill>
              </a:rPr>
              <a:t>this</a:t>
            </a:r>
            <a:r>
              <a:rPr sz="1800" spc="-204" dirty="0">
                <a:solidFill>
                  <a:srgbClr val="FF3300"/>
                </a:solidFill>
              </a:rPr>
              <a:t> </a:t>
            </a:r>
            <a:r>
              <a:rPr sz="1800" dirty="0">
                <a:solidFill>
                  <a:srgbClr val="FF3300"/>
                </a:solidFill>
              </a:rPr>
              <a:t>step</a:t>
            </a:r>
            <a:endParaRPr sz="1800"/>
          </a:p>
          <a:p>
            <a:pPr marL="96393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dirty="0"/>
              <a:t>OS </a:t>
            </a:r>
            <a:r>
              <a:rPr sz="1800" spc="-5" dirty="0"/>
              <a:t>has already </a:t>
            </a:r>
            <a:r>
              <a:rPr sz="1800" dirty="0"/>
              <a:t>set </a:t>
            </a:r>
            <a:r>
              <a:rPr sz="1800" spc="-5" dirty="0"/>
              <a:t>up the page tables so </a:t>
            </a:r>
            <a:r>
              <a:rPr sz="1800" dirty="0"/>
              <a:t>that the </a:t>
            </a:r>
            <a:r>
              <a:rPr sz="1800" spc="-5" dirty="0"/>
              <a:t>hardware</a:t>
            </a:r>
            <a:r>
              <a:rPr sz="1800" spc="-140" dirty="0"/>
              <a:t> </a:t>
            </a:r>
            <a:r>
              <a:rPr sz="1800" spc="-5" dirty="0"/>
              <a:t>can</a:t>
            </a:r>
            <a:endParaRPr sz="1800"/>
          </a:p>
          <a:p>
            <a:pPr marL="1192530">
              <a:lnSpc>
                <a:spcPct val="100000"/>
              </a:lnSpc>
            </a:pPr>
            <a:r>
              <a:rPr sz="1800" dirty="0"/>
              <a:t>access it</a:t>
            </a:r>
            <a:r>
              <a:rPr sz="1800" spc="-70" dirty="0"/>
              <a:t> </a:t>
            </a:r>
            <a:r>
              <a:rPr sz="1800" spc="-5" dirty="0"/>
              <a:t>directly</a:t>
            </a:r>
            <a:endParaRPr sz="1800"/>
          </a:p>
          <a:p>
            <a:pPr marL="787400" lvl="1" indent="-280670">
              <a:lnSpc>
                <a:spcPct val="100000"/>
              </a:lnSpc>
              <a:spcBef>
                <a:spcPts val="475"/>
              </a:spcBef>
              <a:buAutoNum type="arabicPeriod" startAt="2"/>
              <a:tabLst>
                <a:tab pos="78803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Trap to the</a:t>
            </a:r>
            <a:r>
              <a:rPr sz="2000" spc="-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</a:t>
            </a:r>
            <a:endParaRPr sz="2000">
              <a:latin typeface="Arial"/>
              <a:cs typeface="Arial"/>
            </a:endParaRPr>
          </a:p>
          <a:p>
            <a:pPr marL="963930">
              <a:lnSpc>
                <a:spcPct val="100000"/>
              </a:lnSpc>
              <a:spcBef>
                <a:spcPts val="439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dirty="0">
                <a:solidFill>
                  <a:srgbClr val="0000FF"/>
                </a:solidFill>
              </a:rPr>
              <a:t>Software </a:t>
            </a:r>
            <a:r>
              <a:rPr sz="1800" spc="-5" dirty="0">
                <a:solidFill>
                  <a:srgbClr val="0000FF"/>
                </a:solidFill>
              </a:rPr>
              <a:t>managed </a:t>
            </a:r>
            <a:r>
              <a:rPr sz="1800" dirty="0">
                <a:solidFill>
                  <a:srgbClr val="0000FF"/>
                </a:solidFill>
              </a:rPr>
              <a:t>TLB, OS </a:t>
            </a:r>
            <a:r>
              <a:rPr sz="1800" spc="-5" dirty="0">
                <a:solidFill>
                  <a:srgbClr val="0000FF"/>
                </a:solidFill>
              </a:rPr>
              <a:t>intervenes </a:t>
            </a:r>
            <a:r>
              <a:rPr sz="1800" dirty="0">
                <a:solidFill>
                  <a:srgbClr val="0000FF"/>
                </a:solidFill>
              </a:rPr>
              <a:t>at </a:t>
            </a:r>
            <a:r>
              <a:rPr sz="1800" spc="-5" dirty="0">
                <a:solidFill>
                  <a:srgbClr val="0000FF"/>
                </a:solidFill>
              </a:rPr>
              <a:t>this</a:t>
            </a:r>
            <a:r>
              <a:rPr sz="1800" spc="-190" dirty="0">
                <a:solidFill>
                  <a:srgbClr val="0000FF"/>
                </a:solidFill>
              </a:rPr>
              <a:t> </a:t>
            </a:r>
            <a:r>
              <a:rPr sz="1800" spc="-5" dirty="0">
                <a:solidFill>
                  <a:srgbClr val="0000FF"/>
                </a:solidFill>
              </a:rPr>
              <a:t>point</a:t>
            </a:r>
            <a:endParaRPr sz="1800"/>
          </a:p>
          <a:p>
            <a:pPr marL="96393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dirty="0"/>
              <a:t>OS </a:t>
            </a:r>
            <a:r>
              <a:rPr sz="1800" spc="-5" dirty="0"/>
              <a:t>does lookup in page table, loads </a:t>
            </a:r>
            <a:r>
              <a:rPr sz="1800" dirty="0"/>
              <a:t>PTE </a:t>
            </a:r>
            <a:r>
              <a:rPr sz="1800" spc="-5" dirty="0"/>
              <a:t>into</a:t>
            </a:r>
            <a:r>
              <a:rPr sz="1800" spc="-160" dirty="0"/>
              <a:t> </a:t>
            </a:r>
            <a:r>
              <a:rPr sz="1800" dirty="0"/>
              <a:t>TLB</a:t>
            </a:r>
            <a:endParaRPr sz="1800"/>
          </a:p>
          <a:p>
            <a:pPr marL="96393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333399"/>
                </a:solidFill>
              </a:rPr>
              <a:t>»  </a:t>
            </a:r>
            <a:r>
              <a:rPr sz="1800" dirty="0"/>
              <a:t>OS returns </a:t>
            </a:r>
            <a:r>
              <a:rPr sz="1800" spc="-5" dirty="0"/>
              <a:t>from exception, </a:t>
            </a:r>
            <a:r>
              <a:rPr sz="1800" dirty="0"/>
              <a:t>TLB</a:t>
            </a:r>
            <a:r>
              <a:rPr sz="1800" spc="-195" dirty="0"/>
              <a:t> </a:t>
            </a:r>
            <a:r>
              <a:rPr sz="1800" spc="-5" dirty="0"/>
              <a:t>continues</a:t>
            </a:r>
            <a:endParaRPr sz="1800"/>
          </a:p>
          <a:p>
            <a:pPr marL="392430" indent="-342900">
              <a:lnSpc>
                <a:spcPct val="100000"/>
              </a:lnSpc>
              <a:spcBef>
                <a:spcPts val="55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91795" algn="l"/>
                <a:tab pos="392430" algn="l"/>
              </a:tabLst>
            </a:pPr>
            <a:r>
              <a:rPr dirty="0"/>
              <a:t>A </a:t>
            </a:r>
            <a:r>
              <a:rPr spc="-5" dirty="0"/>
              <a:t>machine will only support one method or the</a:t>
            </a:r>
            <a:r>
              <a:rPr spc="130" dirty="0"/>
              <a:t> </a:t>
            </a:r>
            <a:r>
              <a:rPr spc="-5" dirty="0"/>
              <a:t>other</a:t>
            </a:r>
          </a:p>
          <a:p>
            <a:pPr marL="392430" indent="-342900">
              <a:lnSpc>
                <a:spcPct val="100000"/>
              </a:lnSpc>
              <a:spcBef>
                <a:spcPts val="57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91795" algn="l"/>
                <a:tab pos="392430" algn="l"/>
              </a:tabLst>
            </a:pPr>
            <a:r>
              <a:rPr dirty="0"/>
              <a:t>At this </a:t>
            </a:r>
            <a:r>
              <a:rPr spc="-5" dirty="0"/>
              <a:t>point, there is a </a:t>
            </a:r>
            <a:r>
              <a:rPr dirty="0"/>
              <a:t>PTE for </a:t>
            </a:r>
            <a:r>
              <a:rPr spc="-5" dirty="0"/>
              <a:t>the address in </a:t>
            </a:r>
            <a:r>
              <a:rPr dirty="0"/>
              <a:t>the</a:t>
            </a:r>
            <a:r>
              <a:rPr spc="15" dirty="0"/>
              <a:t> </a:t>
            </a:r>
            <a:r>
              <a:rPr dirty="0"/>
              <a:t>TLB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74802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1173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TLB </a:t>
            </a:r>
            <a:r>
              <a:rPr dirty="0">
                <a:solidFill>
                  <a:srgbClr val="333399"/>
                </a:solidFill>
              </a:rPr>
              <a:t>Misses</a:t>
            </a:r>
            <a:r>
              <a:rPr spc="-10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(2)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21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2194"/>
            <a:ext cx="7830184" cy="436562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385"/>
              </a:spcBef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Note</a:t>
            </a:r>
            <a:r>
              <a:rPr sz="2400" spc="-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that:</a:t>
            </a:r>
            <a:endParaRPr sz="2400">
              <a:latin typeface="Arial"/>
              <a:cs typeface="Arial"/>
            </a:endParaRPr>
          </a:p>
          <a:p>
            <a:pPr marL="355600" marR="1214755" indent="-342900">
              <a:lnSpc>
                <a:spcPts val="2590"/>
              </a:lnSpc>
              <a:spcBef>
                <a:spcPts val="61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table lookup (by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HW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or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OS)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can cause a  recursive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fault if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table is paged</a:t>
            </a:r>
            <a:r>
              <a:rPr sz="24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out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0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Assuming page tables are in OS virtual address</a:t>
            </a:r>
            <a:r>
              <a:rPr sz="20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space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3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Not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 problem 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if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tables are in physical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Yes, this is a complicated</a:t>
            </a:r>
            <a:r>
              <a:rPr sz="20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situation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When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TLB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has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PTE, it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restarts translation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Common case is that the PTE refers to a valid page in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1155700" marR="405130" indent="-228600">
              <a:lnSpc>
                <a:spcPts val="1939"/>
              </a:lnSpc>
              <a:spcBef>
                <a:spcPts val="47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These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faults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are handled quickly,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just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read PTE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from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the page  table in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memory </a:t>
            </a:r>
            <a:r>
              <a:rPr sz="1800" spc="-5" dirty="0">
                <a:solidFill>
                  <a:srgbClr val="0000FF"/>
                </a:solidFill>
                <a:latin typeface="Arial"/>
                <a:cs typeface="Arial"/>
              </a:rPr>
              <a:t>and load into</a:t>
            </a:r>
            <a:r>
              <a:rPr sz="1800" spc="-15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0000FF"/>
                </a:solidFill>
                <a:latin typeface="Arial"/>
                <a:cs typeface="Arial"/>
              </a:rPr>
              <a:t>TLB</a:t>
            </a:r>
            <a:endParaRPr sz="1800">
              <a:latin typeface="Arial"/>
              <a:cs typeface="Arial"/>
            </a:endParaRPr>
          </a:p>
          <a:p>
            <a:pPr marL="755650" marR="282575" lvl="1" indent="-285750">
              <a:lnSpc>
                <a:spcPts val="216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Uncommon case is that TLB faults again on PTE because of  PTE protection bits (e.g., page is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invalid)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19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Becomes a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r>
              <a:rPr sz="1800" spc="-2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10" dirty="0">
                <a:solidFill>
                  <a:srgbClr val="222222"/>
                </a:solidFill>
                <a:latin typeface="Arial"/>
                <a:cs typeface="Arial"/>
              </a:rPr>
              <a:t>fault…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392811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29819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Page</a:t>
            </a:r>
            <a:r>
              <a:rPr spc="-110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Faults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513320" cy="422465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PTE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can indicate a protection</a:t>
            </a:r>
            <a:r>
              <a:rPr sz="24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fault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Read/write/execute – operation not permitted on</a:t>
            </a:r>
            <a:r>
              <a:rPr sz="2000" spc="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endParaRPr sz="2000">
              <a:latin typeface="Arial"/>
              <a:cs typeface="Arial"/>
            </a:endParaRPr>
          </a:p>
          <a:p>
            <a:pPr marL="755650" marR="233679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Invalid – virtual page not allocated, or page not in physical  memory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TLB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traps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(software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takes</a:t>
            </a:r>
            <a:r>
              <a:rPr sz="240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over)</a:t>
            </a:r>
            <a:endParaRPr sz="2400">
              <a:latin typeface="Arial"/>
              <a:cs typeface="Arial"/>
            </a:endParaRPr>
          </a:p>
          <a:p>
            <a:pPr marL="755650" marR="19431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R/W/E – OS usually will send fault back up to process, or  might be playing games (e.g., copy on write, mapped</a:t>
            </a:r>
            <a:r>
              <a:rPr sz="2000" spc="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files)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Invalid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Virtual page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not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allocated in address</a:t>
            </a:r>
            <a:r>
              <a:rPr sz="1800" spc="-1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space</a:t>
            </a:r>
            <a:endParaRPr sz="1800">
              <a:latin typeface="Arial"/>
              <a:cs typeface="Arial"/>
            </a:endParaRPr>
          </a:p>
          <a:p>
            <a:pPr marL="1612900" lvl="2" indent="-228600">
              <a:lnSpc>
                <a:spcPct val="100000"/>
              </a:lnSpc>
              <a:spcBef>
                <a:spcPts val="380"/>
              </a:spcBef>
              <a:buClr>
                <a:srgbClr val="333399"/>
              </a:buClr>
              <a:buSzPct val="50000"/>
              <a:buFont typeface="Wingdings"/>
              <a:buChar char=""/>
              <a:tabLst>
                <a:tab pos="1612265" algn="l"/>
                <a:tab pos="1612900" algn="l"/>
              </a:tabLst>
            </a:pPr>
            <a:r>
              <a:rPr sz="1600" dirty="0">
                <a:solidFill>
                  <a:srgbClr val="222222"/>
                </a:solidFill>
                <a:latin typeface="Arial"/>
                <a:cs typeface="Arial"/>
              </a:rPr>
              <a:t>OS </a:t>
            </a:r>
            <a:r>
              <a:rPr sz="1600" spc="-5" dirty="0">
                <a:solidFill>
                  <a:srgbClr val="222222"/>
                </a:solidFill>
                <a:latin typeface="Arial"/>
                <a:cs typeface="Arial"/>
              </a:rPr>
              <a:t>sends fault </a:t>
            </a:r>
            <a:r>
              <a:rPr sz="1600" dirty="0">
                <a:solidFill>
                  <a:srgbClr val="222222"/>
                </a:solidFill>
                <a:latin typeface="Arial"/>
                <a:cs typeface="Arial"/>
              </a:rPr>
              <a:t>to process </a:t>
            </a:r>
            <a:r>
              <a:rPr sz="1600" spc="-5" dirty="0">
                <a:solidFill>
                  <a:srgbClr val="222222"/>
                </a:solidFill>
                <a:latin typeface="Arial"/>
                <a:cs typeface="Arial"/>
              </a:rPr>
              <a:t>(e.g., segmentation</a:t>
            </a:r>
            <a:r>
              <a:rPr sz="1600" spc="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22222"/>
                </a:solidFill>
                <a:latin typeface="Arial"/>
                <a:cs typeface="Arial"/>
              </a:rPr>
              <a:t>fault)</a:t>
            </a:r>
            <a:endParaRPr sz="16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25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Page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not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in physical</a:t>
            </a:r>
            <a:r>
              <a:rPr sz="1800" spc="-229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1800">
              <a:latin typeface="Arial"/>
              <a:cs typeface="Arial"/>
            </a:endParaRPr>
          </a:p>
          <a:p>
            <a:pPr marL="1612900" lvl="2" indent="-228600">
              <a:lnSpc>
                <a:spcPct val="100000"/>
              </a:lnSpc>
              <a:spcBef>
                <a:spcPts val="384"/>
              </a:spcBef>
              <a:buClr>
                <a:srgbClr val="333399"/>
              </a:buClr>
              <a:buSzPct val="50000"/>
              <a:buFont typeface="Wingdings"/>
              <a:buChar char=""/>
              <a:tabLst>
                <a:tab pos="1612265" algn="l"/>
                <a:tab pos="1612900" algn="l"/>
              </a:tabLst>
            </a:pPr>
            <a:r>
              <a:rPr sz="1600" dirty="0">
                <a:solidFill>
                  <a:srgbClr val="222222"/>
                </a:solidFill>
                <a:latin typeface="Arial"/>
                <a:cs typeface="Arial"/>
              </a:rPr>
              <a:t>OS </a:t>
            </a:r>
            <a:r>
              <a:rPr sz="1600" spc="-5" dirty="0">
                <a:solidFill>
                  <a:srgbClr val="222222"/>
                </a:solidFill>
                <a:latin typeface="Arial"/>
                <a:cs typeface="Arial"/>
              </a:rPr>
              <a:t>allocates frame, reads </a:t>
            </a:r>
            <a:r>
              <a:rPr sz="1600" dirty="0">
                <a:solidFill>
                  <a:srgbClr val="222222"/>
                </a:solidFill>
                <a:latin typeface="Arial"/>
                <a:cs typeface="Arial"/>
              </a:rPr>
              <a:t>from disk, </a:t>
            </a:r>
            <a:r>
              <a:rPr sz="1600" spc="-5" dirty="0">
                <a:solidFill>
                  <a:srgbClr val="222222"/>
                </a:solidFill>
                <a:latin typeface="Arial"/>
                <a:cs typeface="Arial"/>
              </a:rPr>
              <a:t>maps </a:t>
            </a:r>
            <a:r>
              <a:rPr sz="1600" dirty="0">
                <a:solidFill>
                  <a:srgbClr val="222222"/>
                </a:solidFill>
                <a:latin typeface="Arial"/>
                <a:cs typeface="Arial"/>
              </a:rPr>
              <a:t>PTE to physical</a:t>
            </a:r>
            <a:r>
              <a:rPr sz="16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600" spc="-5" dirty="0">
                <a:solidFill>
                  <a:srgbClr val="222222"/>
                </a:solidFill>
                <a:latin typeface="Arial"/>
                <a:cs typeface="Arial"/>
              </a:rPr>
              <a:t>frame</a:t>
            </a:r>
            <a:endParaRPr sz="16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719709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65684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Advanced</a:t>
            </a:r>
            <a:r>
              <a:rPr spc="-6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Functionality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23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6958965" cy="22218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Now we’re going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look at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some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advanced  functionality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that the OS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can provide applications  using virtual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r>
              <a:rPr sz="240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tricks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Shared</a:t>
            </a:r>
            <a:r>
              <a:rPr sz="20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Copy on</a:t>
            </a:r>
            <a:r>
              <a:rPr sz="20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Write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Mapped</a:t>
            </a:r>
            <a:r>
              <a:rPr sz="20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files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277215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214312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Sharing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549515" cy="409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40767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Private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virtual address spaces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protect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applications 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from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each</a:t>
            </a:r>
            <a:r>
              <a:rPr sz="2400" spc="-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other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Usually exactly what we</a:t>
            </a:r>
            <a:r>
              <a:rPr sz="20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want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But this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makes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it difficult 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share data (have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</a:t>
            </a:r>
            <a:r>
              <a:rPr sz="24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copy)</a:t>
            </a:r>
            <a:endParaRPr sz="2400">
              <a:latin typeface="Arial"/>
              <a:cs typeface="Arial"/>
            </a:endParaRPr>
          </a:p>
          <a:p>
            <a:pPr marL="755650" marR="371475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Parents and children in a forking Web server or proxy will  want to share an in-memory cache without</a:t>
            </a:r>
            <a:r>
              <a:rPr sz="2000" spc="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copying</a:t>
            </a:r>
            <a:endParaRPr sz="2000">
              <a:latin typeface="Arial"/>
              <a:cs typeface="Arial"/>
            </a:endParaRPr>
          </a:p>
          <a:p>
            <a:pPr marL="355600" marR="440055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We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can use </a:t>
            </a:r>
            <a:r>
              <a:rPr sz="2400" spc="-5" dirty="0">
                <a:solidFill>
                  <a:srgbClr val="0000FF"/>
                </a:solidFill>
                <a:latin typeface="Arial"/>
                <a:cs typeface="Arial"/>
              </a:rPr>
              <a:t>shared memory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allow processes to  share data using direct memory</a:t>
            </a:r>
            <a:r>
              <a:rPr sz="24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references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Both processes see updates to the shared memory</a:t>
            </a:r>
            <a:r>
              <a:rPr sz="20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segment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4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Process B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can immediately read an update by process</a:t>
            </a:r>
            <a:r>
              <a:rPr sz="1800" spc="-1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A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How are </a:t>
            </a:r>
            <a:r>
              <a:rPr sz="2000" spc="-10" dirty="0">
                <a:solidFill>
                  <a:srgbClr val="D50092"/>
                </a:solidFill>
                <a:latin typeface="Arial"/>
                <a:cs typeface="Arial"/>
              </a:rPr>
              <a:t>we 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going to coordinate access to shared</a:t>
            </a:r>
            <a:r>
              <a:rPr sz="2000" spc="75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data?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367665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04609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Sharing</a:t>
            </a:r>
            <a:r>
              <a:rPr spc="-9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(2)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502525" cy="420941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How can we implement sharing using page</a:t>
            </a:r>
            <a:r>
              <a:rPr sz="2400" spc="1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tables?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Have PTEs in both tables map to the same physical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frame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Each PTE can have different protection</a:t>
            </a:r>
            <a:r>
              <a:rPr sz="2000" spc="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values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Must update both PTEs when page becomes</a:t>
            </a:r>
            <a:r>
              <a:rPr sz="2000" spc="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invalid</a:t>
            </a:r>
            <a:endParaRPr sz="2000">
              <a:latin typeface="Arial"/>
              <a:cs typeface="Arial"/>
            </a:endParaRPr>
          </a:p>
          <a:p>
            <a:pPr marL="355600" marR="9144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Can map shared memory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at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same or different virtual  addresses in each process’ address</a:t>
            </a:r>
            <a:r>
              <a:rPr sz="24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space</a:t>
            </a:r>
            <a:endParaRPr sz="2400">
              <a:latin typeface="Arial"/>
              <a:cs typeface="Arial"/>
            </a:endParaRPr>
          </a:p>
          <a:p>
            <a:pPr marL="755650" marR="698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Different: Flexible (no address space conflicts), but pointers  inside the shared memory segment are invalid</a:t>
            </a:r>
            <a:r>
              <a:rPr sz="20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(Why?)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Same: Less flexible, but shared pointers are valid</a:t>
            </a:r>
            <a:r>
              <a:rPr sz="2000" spc="8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(Why?)</a:t>
            </a:r>
            <a:endParaRPr sz="2000">
              <a:latin typeface="Arial"/>
              <a:cs typeface="Arial"/>
            </a:endParaRPr>
          </a:p>
          <a:p>
            <a:pPr marL="355600" marR="5080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D50092"/>
                </a:solidFill>
                <a:latin typeface="Arial"/>
                <a:cs typeface="Arial"/>
              </a:rPr>
              <a:t>What </a:t>
            </a:r>
            <a:r>
              <a:rPr sz="2400" spc="-5" dirty="0">
                <a:solidFill>
                  <a:srgbClr val="D50092"/>
                </a:solidFill>
                <a:latin typeface="Arial"/>
                <a:cs typeface="Arial"/>
              </a:rPr>
              <a:t>happens </a:t>
            </a:r>
            <a:r>
              <a:rPr sz="2400" dirty="0">
                <a:solidFill>
                  <a:srgbClr val="D50092"/>
                </a:solidFill>
                <a:latin typeface="Arial"/>
                <a:cs typeface="Arial"/>
              </a:rPr>
              <a:t>if </a:t>
            </a:r>
            <a:r>
              <a:rPr sz="2400" spc="-5" dirty="0">
                <a:solidFill>
                  <a:srgbClr val="D50092"/>
                </a:solidFill>
                <a:latin typeface="Arial"/>
                <a:cs typeface="Arial"/>
              </a:rPr>
              <a:t>a pointer inside </a:t>
            </a:r>
            <a:r>
              <a:rPr sz="2400" dirty="0">
                <a:solidFill>
                  <a:srgbClr val="D5009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D50092"/>
                </a:solidFill>
                <a:latin typeface="Arial"/>
                <a:cs typeface="Arial"/>
              </a:rPr>
              <a:t>shared segment  references an address outside </a:t>
            </a:r>
            <a:r>
              <a:rPr sz="2400" dirty="0">
                <a:solidFill>
                  <a:srgbClr val="D50092"/>
                </a:solidFill>
                <a:latin typeface="Arial"/>
                <a:cs typeface="Arial"/>
              </a:rPr>
              <a:t>the</a:t>
            </a:r>
            <a:r>
              <a:rPr sz="2400" spc="75" dirty="0">
                <a:solidFill>
                  <a:srgbClr val="D5009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D50092"/>
                </a:solidFill>
                <a:latin typeface="Arial"/>
                <a:cs typeface="Arial"/>
              </a:rPr>
              <a:t>segment?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46938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83819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Isolation: No</a:t>
            </a:r>
            <a:r>
              <a:rPr spc="-8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Sharing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6989" y="2009901"/>
            <a:ext cx="1327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9400" marR="5080" indent="-266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  Space</a:t>
            </a:r>
            <a:r>
              <a:rPr sz="1400" b="1" spc="-9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#1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050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35653" y="2238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034028" y="25862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2434970" y="2704973"/>
            <a:ext cx="1604010" cy="1181735"/>
          </a:xfrm>
          <a:custGeom>
            <a:avLst/>
            <a:gdLst/>
            <a:ahLst/>
            <a:cxnLst/>
            <a:rect l="l" t="t" r="r" b="b"/>
            <a:pathLst>
              <a:path w="1604010" h="1181735">
                <a:moveTo>
                  <a:pt x="1532065" y="1136607"/>
                </a:moveTo>
                <a:lnTo>
                  <a:pt x="1479169" y="1137031"/>
                </a:lnTo>
                <a:lnTo>
                  <a:pt x="1604009" y="1181608"/>
                </a:lnTo>
                <a:lnTo>
                  <a:pt x="1573886" y="1141602"/>
                </a:lnTo>
                <a:lnTo>
                  <a:pt x="1538858" y="1141602"/>
                </a:lnTo>
                <a:lnTo>
                  <a:pt x="1532065" y="1136607"/>
                </a:lnTo>
                <a:close/>
              </a:path>
              <a:path w="1604010" h="1181735">
                <a:moveTo>
                  <a:pt x="1542558" y="1136523"/>
                </a:moveTo>
                <a:lnTo>
                  <a:pt x="1532065" y="1136607"/>
                </a:lnTo>
                <a:lnTo>
                  <a:pt x="1538858" y="1141602"/>
                </a:lnTo>
                <a:lnTo>
                  <a:pt x="1542558" y="1136523"/>
                </a:lnTo>
                <a:close/>
              </a:path>
              <a:path w="1604010" h="1181735">
                <a:moveTo>
                  <a:pt x="1524254" y="1075689"/>
                </a:moveTo>
                <a:lnTo>
                  <a:pt x="1539587" y="1126342"/>
                </a:lnTo>
                <a:lnTo>
                  <a:pt x="1546352" y="1131315"/>
                </a:lnTo>
                <a:lnTo>
                  <a:pt x="1538858" y="1141602"/>
                </a:lnTo>
                <a:lnTo>
                  <a:pt x="1573886" y="1141602"/>
                </a:lnTo>
                <a:lnTo>
                  <a:pt x="1524254" y="1075689"/>
                </a:lnTo>
                <a:close/>
              </a:path>
              <a:path w="1604010" h="1181735">
                <a:moveTo>
                  <a:pt x="7620" y="0"/>
                </a:moveTo>
                <a:lnTo>
                  <a:pt x="0" y="10160"/>
                </a:lnTo>
                <a:lnTo>
                  <a:pt x="1532065" y="1136607"/>
                </a:lnTo>
                <a:lnTo>
                  <a:pt x="1542558" y="1136523"/>
                </a:lnTo>
                <a:lnTo>
                  <a:pt x="1539587" y="1126342"/>
                </a:lnTo>
                <a:lnTo>
                  <a:pt x="7620" y="0"/>
                </a:lnTo>
                <a:close/>
              </a:path>
              <a:path w="1604010" h="1181735">
                <a:moveTo>
                  <a:pt x="1539587" y="1126342"/>
                </a:moveTo>
                <a:lnTo>
                  <a:pt x="1542636" y="1136416"/>
                </a:lnTo>
                <a:lnTo>
                  <a:pt x="1546352" y="1131315"/>
                </a:lnTo>
                <a:lnTo>
                  <a:pt x="1539587" y="1126342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36241" y="2764917"/>
            <a:ext cx="1602740" cy="692150"/>
          </a:xfrm>
          <a:custGeom>
            <a:avLst/>
            <a:gdLst/>
            <a:ahLst/>
            <a:cxnLst/>
            <a:rect l="l" t="t" r="r" b="b"/>
            <a:pathLst>
              <a:path w="1602739" h="692150">
                <a:moveTo>
                  <a:pt x="1522440" y="27465"/>
                </a:moveTo>
                <a:lnTo>
                  <a:pt x="0" y="679958"/>
                </a:lnTo>
                <a:lnTo>
                  <a:pt x="5079" y="691642"/>
                </a:lnTo>
                <a:lnTo>
                  <a:pt x="1527503" y="39102"/>
                </a:lnTo>
                <a:lnTo>
                  <a:pt x="1532726" y="30035"/>
                </a:lnTo>
                <a:lnTo>
                  <a:pt x="1522440" y="27465"/>
                </a:lnTo>
                <a:close/>
              </a:path>
              <a:path w="1602739" h="692150">
                <a:moveTo>
                  <a:pt x="1573892" y="24130"/>
                </a:moveTo>
                <a:lnTo>
                  <a:pt x="1530222" y="24130"/>
                </a:lnTo>
                <a:lnTo>
                  <a:pt x="1535175" y="35813"/>
                </a:lnTo>
                <a:lnTo>
                  <a:pt x="1527503" y="39102"/>
                </a:lnTo>
                <a:lnTo>
                  <a:pt x="1501012" y="85090"/>
                </a:lnTo>
                <a:lnTo>
                  <a:pt x="1573892" y="24130"/>
                </a:lnTo>
                <a:close/>
              </a:path>
              <a:path w="1602739" h="692150">
                <a:moveTo>
                  <a:pt x="1532726" y="30035"/>
                </a:moveTo>
                <a:lnTo>
                  <a:pt x="1527503" y="39102"/>
                </a:lnTo>
                <a:lnTo>
                  <a:pt x="1535175" y="35813"/>
                </a:lnTo>
                <a:lnTo>
                  <a:pt x="1532726" y="30035"/>
                </a:lnTo>
                <a:close/>
              </a:path>
              <a:path w="1602739" h="692150">
                <a:moveTo>
                  <a:pt x="1530222" y="24130"/>
                </a:moveTo>
                <a:lnTo>
                  <a:pt x="1522440" y="27465"/>
                </a:lnTo>
                <a:lnTo>
                  <a:pt x="1532692" y="29954"/>
                </a:lnTo>
                <a:lnTo>
                  <a:pt x="1530222" y="24130"/>
                </a:lnTo>
                <a:close/>
              </a:path>
              <a:path w="1602739" h="692150">
                <a:moveTo>
                  <a:pt x="1602739" y="0"/>
                </a:moveTo>
                <a:lnTo>
                  <a:pt x="1471041" y="14986"/>
                </a:lnTo>
                <a:lnTo>
                  <a:pt x="1522440" y="27465"/>
                </a:lnTo>
                <a:lnTo>
                  <a:pt x="1530222" y="24130"/>
                </a:lnTo>
                <a:lnTo>
                  <a:pt x="1573892" y="24130"/>
                </a:lnTo>
                <a:lnTo>
                  <a:pt x="160273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37764" y="3564763"/>
            <a:ext cx="1601470" cy="285750"/>
          </a:xfrm>
          <a:custGeom>
            <a:avLst/>
            <a:gdLst/>
            <a:ahLst/>
            <a:cxnLst/>
            <a:rect l="l" t="t" r="r" b="b"/>
            <a:pathLst>
              <a:path w="1601470" h="285750">
                <a:moveTo>
                  <a:pt x="1516707" y="24474"/>
                </a:moveTo>
                <a:lnTo>
                  <a:pt x="0" y="272923"/>
                </a:lnTo>
                <a:lnTo>
                  <a:pt x="2032" y="285369"/>
                </a:lnTo>
                <a:lnTo>
                  <a:pt x="1518767" y="36916"/>
                </a:lnTo>
                <a:lnTo>
                  <a:pt x="1526032" y="29337"/>
                </a:lnTo>
                <a:lnTo>
                  <a:pt x="1516707" y="24474"/>
                </a:lnTo>
                <a:close/>
              </a:path>
              <a:path w="1601470" h="285750">
                <a:moveTo>
                  <a:pt x="1588731" y="23113"/>
                </a:moveTo>
                <a:lnTo>
                  <a:pt x="1525015" y="23113"/>
                </a:lnTo>
                <a:lnTo>
                  <a:pt x="1527048" y="35560"/>
                </a:lnTo>
                <a:lnTo>
                  <a:pt x="1518767" y="36916"/>
                </a:lnTo>
                <a:lnTo>
                  <a:pt x="1482089" y="75184"/>
                </a:lnTo>
                <a:lnTo>
                  <a:pt x="1588731" y="23113"/>
                </a:lnTo>
                <a:close/>
              </a:path>
              <a:path w="1601470" h="285750">
                <a:moveTo>
                  <a:pt x="1526032" y="29337"/>
                </a:moveTo>
                <a:lnTo>
                  <a:pt x="1518767" y="36916"/>
                </a:lnTo>
                <a:lnTo>
                  <a:pt x="1527048" y="35560"/>
                </a:lnTo>
                <a:lnTo>
                  <a:pt x="1526032" y="29337"/>
                </a:lnTo>
                <a:close/>
              </a:path>
              <a:path w="1601470" h="285750">
                <a:moveTo>
                  <a:pt x="1525015" y="23113"/>
                </a:moveTo>
                <a:lnTo>
                  <a:pt x="1516707" y="24474"/>
                </a:lnTo>
                <a:lnTo>
                  <a:pt x="1526032" y="29337"/>
                </a:lnTo>
                <a:lnTo>
                  <a:pt x="1525015" y="23113"/>
                </a:lnTo>
                <a:close/>
              </a:path>
              <a:path w="1601470" h="285750">
                <a:moveTo>
                  <a:pt x="1469771" y="0"/>
                </a:moveTo>
                <a:lnTo>
                  <a:pt x="1516707" y="24474"/>
                </a:lnTo>
                <a:lnTo>
                  <a:pt x="1525015" y="23113"/>
                </a:lnTo>
                <a:lnTo>
                  <a:pt x="1588731" y="23113"/>
                </a:lnTo>
                <a:lnTo>
                  <a:pt x="1601215" y="17017"/>
                </a:lnTo>
                <a:lnTo>
                  <a:pt x="1469771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34463" y="4310253"/>
            <a:ext cx="1604645" cy="1452880"/>
          </a:xfrm>
          <a:custGeom>
            <a:avLst/>
            <a:gdLst/>
            <a:ahLst/>
            <a:cxnLst/>
            <a:rect l="l" t="t" r="r" b="b"/>
            <a:pathLst>
              <a:path w="1604645" h="1452879">
                <a:moveTo>
                  <a:pt x="1548002" y="51181"/>
                </a:moveTo>
                <a:lnTo>
                  <a:pt x="1537420" y="52137"/>
                </a:lnTo>
                <a:lnTo>
                  <a:pt x="0" y="1443088"/>
                </a:lnTo>
                <a:lnTo>
                  <a:pt x="8636" y="1452511"/>
                </a:lnTo>
                <a:lnTo>
                  <a:pt x="1545979" y="61617"/>
                </a:lnTo>
                <a:lnTo>
                  <a:pt x="1548002" y="51181"/>
                </a:lnTo>
                <a:close/>
              </a:path>
              <a:path w="1604645" h="1452879">
                <a:moveTo>
                  <a:pt x="1576486" y="46355"/>
                </a:moveTo>
                <a:lnTo>
                  <a:pt x="1543812" y="46355"/>
                </a:lnTo>
                <a:lnTo>
                  <a:pt x="1552321" y="55880"/>
                </a:lnTo>
                <a:lnTo>
                  <a:pt x="1545979" y="61617"/>
                </a:lnTo>
                <a:lnTo>
                  <a:pt x="1535938" y="113411"/>
                </a:lnTo>
                <a:lnTo>
                  <a:pt x="1576486" y="46355"/>
                </a:lnTo>
                <a:close/>
              </a:path>
              <a:path w="1604645" h="1452879">
                <a:moveTo>
                  <a:pt x="1548123" y="51181"/>
                </a:moveTo>
                <a:lnTo>
                  <a:pt x="1545979" y="61617"/>
                </a:lnTo>
                <a:lnTo>
                  <a:pt x="1552321" y="55880"/>
                </a:lnTo>
                <a:lnTo>
                  <a:pt x="1548123" y="51181"/>
                </a:lnTo>
                <a:close/>
              </a:path>
              <a:path w="1604645" h="1452879">
                <a:moveTo>
                  <a:pt x="1604517" y="0"/>
                </a:moveTo>
                <a:lnTo>
                  <a:pt x="1484757" y="56896"/>
                </a:lnTo>
                <a:lnTo>
                  <a:pt x="1537420" y="52137"/>
                </a:lnTo>
                <a:lnTo>
                  <a:pt x="1543812" y="46355"/>
                </a:lnTo>
                <a:lnTo>
                  <a:pt x="1576486" y="46355"/>
                </a:lnTo>
                <a:lnTo>
                  <a:pt x="1604517" y="0"/>
                </a:lnTo>
                <a:close/>
              </a:path>
              <a:path w="1604645" h="1452879">
                <a:moveTo>
                  <a:pt x="1543812" y="46355"/>
                </a:moveTo>
                <a:lnTo>
                  <a:pt x="1537420" y="52137"/>
                </a:lnTo>
                <a:lnTo>
                  <a:pt x="1548002" y="51181"/>
                </a:lnTo>
                <a:lnTo>
                  <a:pt x="1543812" y="4635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443227" y="25100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6422644" y="2086101"/>
            <a:ext cx="1327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9400" marR="5080" indent="-266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0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  Space</a:t>
            </a:r>
            <a:r>
              <a:rPr sz="1400" b="1" spc="-9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#2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553581" y="5639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53581" y="5639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10400" y="53340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6548628" y="25862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5029580" y="2813557"/>
            <a:ext cx="1525905" cy="354330"/>
          </a:xfrm>
          <a:custGeom>
            <a:avLst/>
            <a:gdLst/>
            <a:ahLst/>
            <a:cxnLst/>
            <a:rect l="l" t="t" r="r" b="b"/>
            <a:pathLst>
              <a:path w="1525904" h="354330">
                <a:moveTo>
                  <a:pt x="115697" y="279780"/>
                </a:moveTo>
                <a:lnTo>
                  <a:pt x="0" y="344550"/>
                </a:lnTo>
                <a:lnTo>
                  <a:pt x="132207" y="354202"/>
                </a:lnTo>
                <a:lnTo>
                  <a:pt x="88166" y="334263"/>
                </a:lnTo>
                <a:lnTo>
                  <a:pt x="75819" y="334263"/>
                </a:lnTo>
                <a:lnTo>
                  <a:pt x="73025" y="321817"/>
                </a:lnTo>
                <a:lnTo>
                  <a:pt x="81319" y="319976"/>
                </a:lnTo>
                <a:lnTo>
                  <a:pt x="115697" y="279780"/>
                </a:lnTo>
                <a:close/>
              </a:path>
              <a:path w="1525904" h="354330">
                <a:moveTo>
                  <a:pt x="74422" y="328040"/>
                </a:moveTo>
                <a:lnTo>
                  <a:pt x="75819" y="334263"/>
                </a:lnTo>
                <a:lnTo>
                  <a:pt x="84104" y="332424"/>
                </a:lnTo>
                <a:lnTo>
                  <a:pt x="74422" y="328040"/>
                </a:lnTo>
                <a:close/>
              </a:path>
              <a:path w="1525904" h="354330">
                <a:moveTo>
                  <a:pt x="84104" y="332424"/>
                </a:moveTo>
                <a:lnTo>
                  <a:pt x="75819" y="334263"/>
                </a:lnTo>
                <a:lnTo>
                  <a:pt x="88166" y="334263"/>
                </a:lnTo>
                <a:lnTo>
                  <a:pt x="84104" y="332424"/>
                </a:lnTo>
                <a:close/>
              </a:path>
              <a:path w="1525904" h="354330">
                <a:moveTo>
                  <a:pt x="1522602" y="0"/>
                </a:moveTo>
                <a:lnTo>
                  <a:pt x="81319" y="319976"/>
                </a:lnTo>
                <a:lnTo>
                  <a:pt x="74422" y="328040"/>
                </a:lnTo>
                <a:lnTo>
                  <a:pt x="84104" y="332424"/>
                </a:lnTo>
                <a:lnTo>
                  <a:pt x="1525397" y="12445"/>
                </a:lnTo>
                <a:lnTo>
                  <a:pt x="1522602" y="0"/>
                </a:lnTo>
                <a:close/>
              </a:path>
              <a:path w="1525904" h="354330">
                <a:moveTo>
                  <a:pt x="81319" y="319976"/>
                </a:moveTo>
                <a:lnTo>
                  <a:pt x="73025" y="321817"/>
                </a:lnTo>
                <a:lnTo>
                  <a:pt x="74422" y="328040"/>
                </a:lnTo>
                <a:lnTo>
                  <a:pt x="81319" y="319976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29580" y="4295013"/>
            <a:ext cx="1525905" cy="440690"/>
          </a:xfrm>
          <a:custGeom>
            <a:avLst/>
            <a:gdLst/>
            <a:ahLst/>
            <a:cxnLst/>
            <a:rect l="l" t="t" r="r" b="b"/>
            <a:pathLst>
              <a:path w="1525904" h="440689">
                <a:moveTo>
                  <a:pt x="111760" y="366903"/>
                </a:moveTo>
                <a:lnTo>
                  <a:pt x="0" y="438150"/>
                </a:lnTo>
                <a:lnTo>
                  <a:pt x="132588" y="440181"/>
                </a:lnTo>
                <a:lnTo>
                  <a:pt x="89094" y="423418"/>
                </a:lnTo>
                <a:lnTo>
                  <a:pt x="75057" y="423418"/>
                </a:lnTo>
                <a:lnTo>
                  <a:pt x="71628" y="411225"/>
                </a:lnTo>
                <a:lnTo>
                  <a:pt x="79672" y="408945"/>
                </a:lnTo>
                <a:lnTo>
                  <a:pt x="111760" y="366903"/>
                </a:lnTo>
                <a:close/>
              </a:path>
              <a:path w="1525904" h="440689">
                <a:moveTo>
                  <a:pt x="73350" y="417349"/>
                </a:moveTo>
                <a:lnTo>
                  <a:pt x="75057" y="423418"/>
                </a:lnTo>
                <a:lnTo>
                  <a:pt x="83145" y="421125"/>
                </a:lnTo>
                <a:lnTo>
                  <a:pt x="73350" y="417349"/>
                </a:lnTo>
                <a:close/>
              </a:path>
              <a:path w="1525904" h="440689">
                <a:moveTo>
                  <a:pt x="83145" y="421125"/>
                </a:moveTo>
                <a:lnTo>
                  <a:pt x="75057" y="423418"/>
                </a:lnTo>
                <a:lnTo>
                  <a:pt x="89094" y="423418"/>
                </a:lnTo>
                <a:lnTo>
                  <a:pt x="83145" y="421125"/>
                </a:lnTo>
                <a:close/>
              </a:path>
              <a:path w="1525904" h="440689">
                <a:moveTo>
                  <a:pt x="1522222" y="0"/>
                </a:moveTo>
                <a:lnTo>
                  <a:pt x="79672" y="408945"/>
                </a:lnTo>
                <a:lnTo>
                  <a:pt x="73325" y="417261"/>
                </a:lnTo>
                <a:lnTo>
                  <a:pt x="83145" y="421125"/>
                </a:lnTo>
                <a:lnTo>
                  <a:pt x="1525777" y="12192"/>
                </a:lnTo>
                <a:lnTo>
                  <a:pt x="1522222" y="0"/>
                </a:lnTo>
                <a:close/>
              </a:path>
              <a:path w="1525904" h="440689">
                <a:moveTo>
                  <a:pt x="79672" y="408945"/>
                </a:moveTo>
                <a:lnTo>
                  <a:pt x="71628" y="411225"/>
                </a:lnTo>
                <a:lnTo>
                  <a:pt x="73325" y="417261"/>
                </a:lnTo>
                <a:lnTo>
                  <a:pt x="79672" y="40894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29580" y="3175507"/>
            <a:ext cx="1529080" cy="1930400"/>
          </a:xfrm>
          <a:custGeom>
            <a:avLst/>
            <a:gdLst/>
            <a:ahLst/>
            <a:cxnLst/>
            <a:rect l="l" t="t" r="r" b="b"/>
            <a:pathLst>
              <a:path w="1529079" h="1930400">
                <a:moveTo>
                  <a:pt x="48895" y="1807083"/>
                </a:moveTo>
                <a:lnTo>
                  <a:pt x="0" y="1930272"/>
                </a:lnTo>
                <a:lnTo>
                  <a:pt x="79988" y="1874392"/>
                </a:lnTo>
                <a:lnTo>
                  <a:pt x="52197" y="1874392"/>
                </a:lnTo>
                <a:lnTo>
                  <a:pt x="42291" y="1866518"/>
                </a:lnTo>
                <a:lnTo>
                  <a:pt x="47518" y="1859911"/>
                </a:lnTo>
                <a:lnTo>
                  <a:pt x="48895" y="1807083"/>
                </a:lnTo>
                <a:close/>
              </a:path>
              <a:path w="1529079" h="1930400">
                <a:moveTo>
                  <a:pt x="57425" y="1867784"/>
                </a:moveTo>
                <a:lnTo>
                  <a:pt x="47244" y="1870455"/>
                </a:lnTo>
                <a:lnTo>
                  <a:pt x="52197" y="1874392"/>
                </a:lnTo>
                <a:lnTo>
                  <a:pt x="57425" y="1867784"/>
                </a:lnTo>
                <a:close/>
              </a:path>
              <a:path w="1529079" h="1930400">
                <a:moveTo>
                  <a:pt x="108712" y="1854327"/>
                </a:moveTo>
                <a:lnTo>
                  <a:pt x="57425" y="1867784"/>
                </a:lnTo>
                <a:lnTo>
                  <a:pt x="52197" y="1874392"/>
                </a:lnTo>
                <a:lnTo>
                  <a:pt x="79988" y="1874392"/>
                </a:lnTo>
                <a:lnTo>
                  <a:pt x="108712" y="1854327"/>
                </a:lnTo>
                <a:close/>
              </a:path>
              <a:path w="1529079" h="1930400">
                <a:moveTo>
                  <a:pt x="47518" y="1859911"/>
                </a:moveTo>
                <a:lnTo>
                  <a:pt x="42291" y="1866518"/>
                </a:lnTo>
                <a:lnTo>
                  <a:pt x="47244" y="1870455"/>
                </a:lnTo>
                <a:lnTo>
                  <a:pt x="47518" y="1859911"/>
                </a:lnTo>
                <a:close/>
              </a:path>
              <a:path w="1529079" h="1930400">
                <a:moveTo>
                  <a:pt x="1519047" y="0"/>
                </a:moveTo>
                <a:lnTo>
                  <a:pt x="47518" y="1859911"/>
                </a:lnTo>
                <a:lnTo>
                  <a:pt x="47244" y="1870455"/>
                </a:lnTo>
                <a:lnTo>
                  <a:pt x="57425" y="1867784"/>
                </a:lnTo>
                <a:lnTo>
                  <a:pt x="1528952" y="7874"/>
                </a:lnTo>
                <a:lnTo>
                  <a:pt x="1519047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24" name="object 2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25" name="object 2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26</a:t>
            </a:fld>
            <a:endParaRPr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63296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00367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Sharing</a:t>
            </a:r>
            <a:r>
              <a:rPr spc="-9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Pages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6989" y="2009901"/>
            <a:ext cx="1327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9400" marR="5080" indent="-266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  Space</a:t>
            </a:r>
            <a:r>
              <a:rPr sz="1400" b="1" spc="-9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#1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050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35653" y="2238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034028" y="2586227"/>
          <a:ext cx="1005840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2434970" y="2704973"/>
            <a:ext cx="1604010" cy="1181735"/>
          </a:xfrm>
          <a:custGeom>
            <a:avLst/>
            <a:gdLst/>
            <a:ahLst/>
            <a:cxnLst/>
            <a:rect l="l" t="t" r="r" b="b"/>
            <a:pathLst>
              <a:path w="1604010" h="1181735">
                <a:moveTo>
                  <a:pt x="1532065" y="1136607"/>
                </a:moveTo>
                <a:lnTo>
                  <a:pt x="1479169" y="1137031"/>
                </a:lnTo>
                <a:lnTo>
                  <a:pt x="1604009" y="1181608"/>
                </a:lnTo>
                <a:lnTo>
                  <a:pt x="1573886" y="1141602"/>
                </a:lnTo>
                <a:lnTo>
                  <a:pt x="1538858" y="1141602"/>
                </a:lnTo>
                <a:lnTo>
                  <a:pt x="1532065" y="1136607"/>
                </a:lnTo>
                <a:close/>
              </a:path>
              <a:path w="1604010" h="1181735">
                <a:moveTo>
                  <a:pt x="1542558" y="1136523"/>
                </a:moveTo>
                <a:lnTo>
                  <a:pt x="1532065" y="1136607"/>
                </a:lnTo>
                <a:lnTo>
                  <a:pt x="1538858" y="1141602"/>
                </a:lnTo>
                <a:lnTo>
                  <a:pt x="1542558" y="1136523"/>
                </a:lnTo>
                <a:close/>
              </a:path>
              <a:path w="1604010" h="1181735">
                <a:moveTo>
                  <a:pt x="1524254" y="1075689"/>
                </a:moveTo>
                <a:lnTo>
                  <a:pt x="1539587" y="1126342"/>
                </a:lnTo>
                <a:lnTo>
                  <a:pt x="1546352" y="1131315"/>
                </a:lnTo>
                <a:lnTo>
                  <a:pt x="1538858" y="1141602"/>
                </a:lnTo>
                <a:lnTo>
                  <a:pt x="1573886" y="1141602"/>
                </a:lnTo>
                <a:lnTo>
                  <a:pt x="1524254" y="1075689"/>
                </a:lnTo>
                <a:close/>
              </a:path>
              <a:path w="1604010" h="1181735">
                <a:moveTo>
                  <a:pt x="7620" y="0"/>
                </a:moveTo>
                <a:lnTo>
                  <a:pt x="0" y="10160"/>
                </a:lnTo>
                <a:lnTo>
                  <a:pt x="1532065" y="1136607"/>
                </a:lnTo>
                <a:lnTo>
                  <a:pt x="1542558" y="1136523"/>
                </a:lnTo>
                <a:lnTo>
                  <a:pt x="1539587" y="1126342"/>
                </a:lnTo>
                <a:lnTo>
                  <a:pt x="7620" y="0"/>
                </a:lnTo>
                <a:close/>
              </a:path>
              <a:path w="1604010" h="1181735">
                <a:moveTo>
                  <a:pt x="1539587" y="1126342"/>
                </a:moveTo>
                <a:lnTo>
                  <a:pt x="1542636" y="1136416"/>
                </a:lnTo>
                <a:lnTo>
                  <a:pt x="1546352" y="1131315"/>
                </a:lnTo>
                <a:lnTo>
                  <a:pt x="1539587" y="1126342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36241" y="2764917"/>
            <a:ext cx="1602740" cy="692150"/>
          </a:xfrm>
          <a:custGeom>
            <a:avLst/>
            <a:gdLst/>
            <a:ahLst/>
            <a:cxnLst/>
            <a:rect l="l" t="t" r="r" b="b"/>
            <a:pathLst>
              <a:path w="1602739" h="692150">
                <a:moveTo>
                  <a:pt x="1522440" y="27465"/>
                </a:moveTo>
                <a:lnTo>
                  <a:pt x="0" y="679958"/>
                </a:lnTo>
                <a:lnTo>
                  <a:pt x="5079" y="691642"/>
                </a:lnTo>
                <a:lnTo>
                  <a:pt x="1527503" y="39102"/>
                </a:lnTo>
                <a:lnTo>
                  <a:pt x="1532726" y="30035"/>
                </a:lnTo>
                <a:lnTo>
                  <a:pt x="1522440" y="27465"/>
                </a:lnTo>
                <a:close/>
              </a:path>
              <a:path w="1602739" h="692150">
                <a:moveTo>
                  <a:pt x="1573892" y="24130"/>
                </a:moveTo>
                <a:lnTo>
                  <a:pt x="1530222" y="24130"/>
                </a:lnTo>
                <a:lnTo>
                  <a:pt x="1535175" y="35813"/>
                </a:lnTo>
                <a:lnTo>
                  <a:pt x="1527503" y="39102"/>
                </a:lnTo>
                <a:lnTo>
                  <a:pt x="1501012" y="85090"/>
                </a:lnTo>
                <a:lnTo>
                  <a:pt x="1573892" y="24130"/>
                </a:lnTo>
                <a:close/>
              </a:path>
              <a:path w="1602739" h="692150">
                <a:moveTo>
                  <a:pt x="1532726" y="30035"/>
                </a:moveTo>
                <a:lnTo>
                  <a:pt x="1527503" y="39102"/>
                </a:lnTo>
                <a:lnTo>
                  <a:pt x="1535175" y="35813"/>
                </a:lnTo>
                <a:lnTo>
                  <a:pt x="1532726" y="30035"/>
                </a:lnTo>
                <a:close/>
              </a:path>
              <a:path w="1602739" h="692150">
                <a:moveTo>
                  <a:pt x="1530222" y="24130"/>
                </a:moveTo>
                <a:lnTo>
                  <a:pt x="1522440" y="27465"/>
                </a:lnTo>
                <a:lnTo>
                  <a:pt x="1532692" y="29954"/>
                </a:lnTo>
                <a:lnTo>
                  <a:pt x="1530222" y="24130"/>
                </a:lnTo>
                <a:close/>
              </a:path>
              <a:path w="1602739" h="692150">
                <a:moveTo>
                  <a:pt x="1602739" y="0"/>
                </a:moveTo>
                <a:lnTo>
                  <a:pt x="1471041" y="14986"/>
                </a:lnTo>
                <a:lnTo>
                  <a:pt x="1522440" y="27465"/>
                </a:lnTo>
                <a:lnTo>
                  <a:pt x="1530222" y="24130"/>
                </a:lnTo>
                <a:lnTo>
                  <a:pt x="1573892" y="24130"/>
                </a:lnTo>
                <a:lnTo>
                  <a:pt x="160273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37510" y="3564763"/>
            <a:ext cx="1601470" cy="287020"/>
          </a:xfrm>
          <a:custGeom>
            <a:avLst/>
            <a:gdLst/>
            <a:ahLst/>
            <a:cxnLst/>
            <a:rect l="l" t="t" r="r" b="b"/>
            <a:pathLst>
              <a:path w="1601470" h="287020">
                <a:moveTo>
                  <a:pt x="1514491" y="23186"/>
                </a:moveTo>
                <a:lnTo>
                  <a:pt x="0" y="271272"/>
                </a:lnTo>
                <a:lnTo>
                  <a:pt x="2539" y="287019"/>
                </a:lnTo>
                <a:lnTo>
                  <a:pt x="1517097" y="38924"/>
                </a:lnTo>
                <a:lnTo>
                  <a:pt x="1526286" y="29337"/>
                </a:lnTo>
                <a:lnTo>
                  <a:pt x="1514491" y="23186"/>
                </a:lnTo>
                <a:close/>
              </a:path>
              <a:path w="1601470" h="287020">
                <a:moveTo>
                  <a:pt x="1592366" y="21462"/>
                </a:moveTo>
                <a:lnTo>
                  <a:pt x="1525015" y="21462"/>
                </a:lnTo>
                <a:lnTo>
                  <a:pt x="1527555" y="37211"/>
                </a:lnTo>
                <a:lnTo>
                  <a:pt x="1517097" y="38924"/>
                </a:lnTo>
                <a:lnTo>
                  <a:pt x="1482343" y="75184"/>
                </a:lnTo>
                <a:lnTo>
                  <a:pt x="1592366" y="21462"/>
                </a:lnTo>
                <a:close/>
              </a:path>
              <a:path w="1601470" h="287020">
                <a:moveTo>
                  <a:pt x="1526286" y="29337"/>
                </a:moveTo>
                <a:lnTo>
                  <a:pt x="1517097" y="38924"/>
                </a:lnTo>
                <a:lnTo>
                  <a:pt x="1527555" y="37211"/>
                </a:lnTo>
                <a:lnTo>
                  <a:pt x="1526286" y="29337"/>
                </a:lnTo>
                <a:close/>
              </a:path>
              <a:path w="1601470" h="287020">
                <a:moveTo>
                  <a:pt x="1525015" y="21462"/>
                </a:moveTo>
                <a:lnTo>
                  <a:pt x="1514491" y="23186"/>
                </a:lnTo>
                <a:lnTo>
                  <a:pt x="1526286" y="29337"/>
                </a:lnTo>
                <a:lnTo>
                  <a:pt x="1525015" y="21462"/>
                </a:lnTo>
                <a:close/>
              </a:path>
              <a:path w="1601470" h="287020">
                <a:moveTo>
                  <a:pt x="1470025" y="0"/>
                </a:moveTo>
                <a:lnTo>
                  <a:pt x="1514491" y="23186"/>
                </a:lnTo>
                <a:lnTo>
                  <a:pt x="1525015" y="21462"/>
                </a:lnTo>
                <a:lnTo>
                  <a:pt x="1592366" y="21462"/>
                </a:lnTo>
                <a:lnTo>
                  <a:pt x="1601469" y="17017"/>
                </a:lnTo>
                <a:lnTo>
                  <a:pt x="1470025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34463" y="4310253"/>
            <a:ext cx="1604645" cy="1452880"/>
          </a:xfrm>
          <a:custGeom>
            <a:avLst/>
            <a:gdLst/>
            <a:ahLst/>
            <a:cxnLst/>
            <a:rect l="l" t="t" r="r" b="b"/>
            <a:pathLst>
              <a:path w="1604645" h="1452879">
                <a:moveTo>
                  <a:pt x="1548002" y="51181"/>
                </a:moveTo>
                <a:lnTo>
                  <a:pt x="1537420" y="52137"/>
                </a:lnTo>
                <a:lnTo>
                  <a:pt x="0" y="1443088"/>
                </a:lnTo>
                <a:lnTo>
                  <a:pt x="8636" y="1452511"/>
                </a:lnTo>
                <a:lnTo>
                  <a:pt x="1545979" y="61617"/>
                </a:lnTo>
                <a:lnTo>
                  <a:pt x="1548002" y="51181"/>
                </a:lnTo>
                <a:close/>
              </a:path>
              <a:path w="1604645" h="1452879">
                <a:moveTo>
                  <a:pt x="1576486" y="46355"/>
                </a:moveTo>
                <a:lnTo>
                  <a:pt x="1543812" y="46355"/>
                </a:lnTo>
                <a:lnTo>
                  <a:pt x="1552321" y="55880"/>
                </a:lnTo>
                <a:lnTo>
                  <a:pt x="1545979" y="61617"/>
                </a:lnTo>
                <a:lnTo>
                  <a:pt x="1535938" y="113411"/>
                </a:lnTo>
                <a:lnTo>
                  <a:pt x="1576486" y="46355"/>
                </a:lnTo>
                <a:close/>
              </a:path>
              <a:path w="1604645" h="1452879">
                <a:moveTo>
                  <a:pt x="1548123" y="51181"/>
                </a:moveTo>
                <a:lnTo>
                  <a:pt x="1545979" y="61617"/>
                </a:lnTo>
                <a:lnTo>
                  <a:pt x="1552321" y="55880"/>
                </a:lnTo>
                <a:lnTo>
                  <a:pt x="1548123" y="51181"/>
                </a:lnTo>
                <a:close/>
              </a:path>
              <a:path w="1604645" h="1452879">
                <a:moveTo>
                  <a:pt x="1604517" y="0"/>
                </a:moveTo>
                <a:lnTo>
                  <a:pt x="1484757" y="56896"/>
                </a:lnTo>
                <a:lnTo>
                  <a:pt x="1537420" y="52137"/>
                </a:lnTo>
                <a:lnTo>
                  <a:pt x="1543812" y="46355"/>
                </a:lnTo>
                <a:lnTo>
                  <a:pt x="1576486" y="46355"/>
                </a:lnTo>
                <a:lnTo>
                  <a:pt x="1604517" y="0"/>
                </a:lnTo>
                <a:close/>
              </a:path>
              <a:path w="1604645" h="1452879">
                <a:moveTo>
                  <a:pt x="1543812" y="46355"/>
                </a:moveTo>
                <a:lnTo>
                  <a:pt x="1537420" y="52137"/>
                </a:lnTo>
                <a:lnTo>
                  <a:pt x="1548002" y="51181"/>
                </a:lnTo>
                <a:lnTo>
                  <a:pt x="1543812" y="4635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443227" y="2510027"/>
          <a:ext cx="1005840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6422644" y="2086101"/>
            <a:ext cx="1327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79400" marR="5080" indent="-266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0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  Space</a:t>
            </a:r>
            <a:r>
              <a:rPr sz="1400" b="1" spc="-9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#2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553581" y="5639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53581" y="5639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10400" y="53340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6548628" y="2586227"/>
          <a:ext cx="1005840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5029580" y="2813557"/>
            <a:ext cx="1525905" cy="354330"/>
          </a:xfrm>
          <a:custGeom>
            <a:avLst/>
            <a:gdLst/>
            <a:ahLst/>
            <a:cxnLst/>
            <a:rect l="l" t="t" r="r" b="b"/>
            <a:pathLst>
              <a:path w="1525904" h="354330">
                <a:moveTo>
                  <a:pt x="115697" y="279780"/>
                </a:moveTo>
                <a:lnTo>
                  <a:pt x="0" y="344550"/>
                </a:lnTo>
                <a:lnTo>
                  <a:pt x="132207" y="354202"/>
                </a:lnTo>
                <a:lnTo>
                  <a:pt x="88166" y="334263"/>
                </a:lnTo>
                <a:lnTo>
                  <a:pt x="75819" y="334263"/>
                </a:lnTo>
                <a:lnTo>
                  <a:pt x="73025" y="321817"/>
                </a:lnTo>
                <a:lnTo>
                  <a:pt x="81319" y="319976"/>
                </a:lnTo>
                <a:lnTo>
                  <a:pt x="115697" y="279780"/>
                </a:lnTo>
                <a:close/>
              </a:path>
              <a:path w="1525904" h="354330">
                <a:moveTo>
                  <a:pt x="74422" y="328040"/>
                </a:moveTo>
                <a:lnTo>
                  <a:pt x="75819" y="334263"/>
                </a:lnTo>
                <a:lnTo>
                  <a:pt x="84104" y="332424"/>
                </a:lnTo>
                <a:lnTo>
                  <a:pt x="74422" y="328040"/>
                </a:lnTo>
                <a:close/>
              </a:path>
              <a:path w="1525904" h="354330">
                <a:moveTo>
                  <a:pt x="84104" y="332424"/>
                </a:moveTo>
                <a:lnTo>
                  <a:pt x="75819" y="334263"/>
                </a:lnTo>
                <a:lnTo>
                  <a:pt x="88166" y="334263"/>
                </a:lnTo>
                <a:lnTo>
                  <a:pt x="84104" y="332424"/>
                </a:lnTo>
                <a:close/>
              </a:path>
              <a:path w="1525904" h="354330">
                <a:moveTo>
                  <a:pt x="1522602" y="0"/>
                </a:moveTo>
                <a:lnTo>
                  <a:pt x="81319" y="319976"/>
                </a:lnTo>
                <a:lnTo>
                  <a:pt x="74422" y="328040"/>
                </a:lnTo>
                <a:lnTo>
                  <a:pt x="84104" y="332424"/>
                </a:lnTo>
                <a:lnTo>
                  <a:pt x="1525397" y="12445"/>
                </a:lnTo>
                <a:lnTo>
                  <a:pt x="1522602" y="0"/>
                </a:lnTo>
                <a:close/>
              </a:path>
              <a:path w="1525904" h="354330">
                <a:moveTo>
                  <a:pt x="81319" y="319976"/>
                </a:moveTo>
                <a:lnTo>
                  <a:pt x="73025" y="321817"/>
                </a:lnTo>
                <a:lnTo>
                  <a:pt x="74422" y="328040"/>
                </a:lnTo>
                <a:lnTo>
                  <a:pt x="81319" y="319976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29580" y="4295013"/>
            <a:ext cx="1525905" cy="440690"/>
          </a:xfrm>
          <a:custGeom>
            <a:avLst/>
            <a:gdLst/>
            <a:ahLst/>
            <a:cxnLst/>
            <a:rect l="l" t="t" r="r" b="b"/>
            <a:pathLst>
              <a:path w="1525904" h="440689">
                <a:moveTo>
                  <a:pt x="111760" y="366903"/>
                </a:moveTo>
                <a:lnTo>
                  <a:pt x="0" y="438150"/>
                </a:lnTo>
                <a:lnTo>
                  <a:pt x="132588" y="440181"/>
                </a:lnTo>
                <a:lnTo>
                  <a:pt x="89094" y="423418"/>
                </a:lnTo>
                <a:lnTo>
                  <a:pt x="75057" y="423418"/>
                </a:lnTo>
                <a:lnTo>
                  <a:pt x="71628" y="411225"/>
                </a:lnTo>
                <a:lnTo>
                  <a:pt x="79672" y="408945"/>
                </a:lnTo>
                <a:lnTo>
                  <a:pt x="111760" y="366903"/>
                </a:lnTo>
                <a:close/>
              </a:path>
              <a:path w="1525904" h="440689">
                <a:moveTo>
                  <a:pt x="73350" y="417349"/>
                </a:moveTo>
                <a:lnTo>
                  <a:pt x="75057" y="423418"/>
                </a:lnTo>
                <a:lnTo>
                  <a:pt x="83145" y="421125"/>
                </a:lnTo>
                <a:lnTo>
                  <a:pt x="73350" y="417349"/>
                </a:lnTo>
                <a:close/>
              </a:path>
              <a:path w="1525904" h="440689">
                <a:moveTo>
                  <a:pt x="83145" y="421125"/>
                </a:moveTo>
                <a:lnTo>
                  <a:pt x="75057" y="423418"/>
                </a:lnTo>
                <a:lnTo>
                  <a:pt x="89094" y="423418"/>
                </a:lnTo>
                <a:lnTo>
                  <a:pt x="83145" y="421125"/>
                </a:lnTo>
                <a:close/>
              </a:path>
              <a:path w="1525904" h="440689">
                <a:moveTo>
                  <a:pt x="1522222" y="0"/>
                </a:moveTo>
                <a:lnTo>
                  <a:pt x="79672" y="408945"/>
                </a:lnTo>
                <a:lnTo>
                  <a:pt x="73325" y="417261"/>
                </a:lnTo>
                <a:lnTo>
                  <a:pt x="83145" y="421125"/>
                </a:lnTo>
                <a:lnTo>
                  <a:pt x="1525777" y="12192"/>
                </a:lnTo>
                <a:lnTo>
                  <a:pt x="1522222" y="0"/>
                </a:lnTo>
                <a:close/>
              </a:path>
              <a:path w="1525904" h="440689">
                <a:moveTo>
                  <a:pt x="79672" y="408945"/>
                </a:moveTo>
                <a:lnTo>
                  <a:pt x="71628" y="411225"/>
                </a:lnTo>
                <a:lnTo>
                  <a:pt x="73325" y="417261"/>
                </a:lnTo>
                <a:lnTo>
                  <a:pt x="79672" y="40894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29580" y="3175507"/>
            <a:ext cx="1529080" cy="1930400"/>
          </a:xfrm>
          <a:custGeom>
            <a:avLst/>
            <a:gdLst/>
            <a:ahLst/>
            <a:cxnLst/>
            <a:rect l="l" t="t" r="r" b="b"/>
            <a:pathLst>
              <a:path w="1529079" h="1930400">
                <a:moveTo>
                  <a:pt x="48895" y="1807083"/>
                </a:moveTo>
                <a:lnTo>
                  <a:pt x="0" y="1930272"/>
                </a:lnTo>
                <a:lnTo>
                  <a:pt x="79988" y="1874392"/>
                </a:lnTo>
                <a:lnTo>
                  <a:pt x="52197" y="1874392"/>
                </a:lnTo>
                <a:lnTo>
                  <a:pt x="42291" y="1866518"/>
                </a:lnTo>
                <a:lnTo>
                  <a:pt x="47518" y="1859911"/>
                </a:lnTo>
                <a:lnTo>
                  <a:pt x="48895" y="1807083"/>
                </a:lnTo>
                <a:close/>
              </a:path>
              <a:path w="1529079" h="1930400">
                <a:moveTo>
                  <a:pt x="57425" y="1867784"/>
                </a:moveTo>
                <a:lnTo>
                  <a:pt x="47244" y="1870455"/>
                </a:lnTo>
                <a:lnTo>
                  <a:pt x="52197" y="1874392"/>
                </a:lnTo>
                <a:lnTo>
                  <a:pt x="57425" y="1867784"/>
                </a:lnTo>
                <a:close/>
              </a:path>
              <a:path w="1529079" h="1930400">
                <a:moveTo>
                  <a:pt x="108712" y="1854327"/>
                </a:moveTo>
                <a:lnTo>
                  <a:pt x="57425" y="1867784"/>
                </a:lnTo>
                <a:lnTo>
                  <a:pt x="52197" y="1874392"/>
                </a:lnTo>
                <a:lnTo>
                  <a:pt x="79988" y="1874392"/>
                </a:lnTo>
                <a:lnTo>
                  <a:pt x="108712" y="1854327"/>
                </a:lnTo>
                <a:close/>
              </a:path>
              <a:path w="1529079" h="1930400">
                <a:moveTo>
                  <a:pt x="47518" y="1859911"/>
                </a:moveTo>
                <a:lnTo>
                  <a:pt x="42291" y="1866518"/>
                </a:lnTo>
                <a:lnTo>
                  <a:pt x="47244" y="1870455"/>
                </a:lnTo>
                <a:lnTo>
                  <a:pt x="47518" y="1859911"/>
                </a:lnTo>
                <a:close/>
              </a:path>
              <a:path w="1529079" h="1930400">
                <a:moveTo>
                  <a:pt x="1519047" y="0"/>
                </a:moveTo>
                <a:lnTo>
                  <a:pt x="47518" y="1859911"/>
                </a:lnTo>
                <a:lnTo>
                  <a:pt x="47244" y="1870455"/>
                </a:lnTo>
                <a:lnTo>
                  <a:pt x="57425" y="1867784"/>
                </a:lnTo>
                <a:lnTo>
                  <a:pt x="1528952" y="7874"/>
                </a:lnTo>
                <a:lnTo>
                  <a:pt x="1519047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29580" y="3583304"/>
            <a:ext cx="1525905" cy="387350"/>
          </a:xfrm>
          <a:custGeom>
            <a:avLst/>
            <a:gdLst/>
            <a:ahLst/>
            <a:cxnLst/>
            <a:rect l="l" t="t" r="r" b="b"/>
            <a:pathLst>
              <a:path w="1525904" h="387350">
                <a:moveTo>
                  <a:pt x="86287" y="19673"/>
                </a:moveTo>
                <a:lnTo>
                  <a:pt x="74058" y="24884"/>
                </a:lnTo>
                <a:lnTo>
                  <a:pt x="82582" y="35319"/>
                </a:lnTo>
                <a:lnTo>
                  <a:pt x="1522095" y="387223"/>
                </a:lnTo>
                <a:lnTo>
                  <a:pt x="1525904" y="371729"/>
                </a:lnTo>
                <a:lnTo>
                  <a:pt x="86287" y="19673"/>
                </a:lnTo>
                <a:close/>
              </a:path>
              <a:path w="1525904" h="387350">
                <a:moveTo>
                  <a:pt x="132461" y="0"/>
                </a:moveTo>
                <a:lnTo>
                  <a:pt x="0" y="6858"/>
                </a:lnTo>
                <a:lnTo>
                  <a:pt x="114300" y="74041"/>
                </a:lnTo>
                <a:lnTo>
                  <a:pt x="82582" y="35319"/>
                </a:lnTo>
                <a:lnTo>
                  <a:pt x="72136" y="32766"/>
                </a:lnTo>
                <a:lnTo>
                  <a:pt x="75946" y="17145"/>
                </a:lnTo>
                <a:lnTo>
                  <a:pt x="92222" y="17145"/>
                </a:lnTo>
                <a:lnTo>
                  <a:pt x="132461" y="0"/>
                </a:lnTo>
                <a:close/>
              </a:path>
              <a:path w="1525904" h="387350">
                <a:moveTo>
                  <a:pt x="74052" y="24906"/>
                </a:moveTo>
                <a:lnTo>
                  <a:pt x="72136" y="32766"/>
                </a:lnTo>
                <a:lnTo>
                  <a:pt x="82582" y="35319"/>
                </a:lnTo>
                <a:lnTo>
                  <a:pt x="74052" y="24906"/>
                </a:lnTo>
                <a:close/>
              </a:path>
              <a:path w="1525904" h="387350">
                <a:moveTo>
                  <a:pt x="75946" y="17145"/>
                </a:moveTo>
                <a:lnTo>
                  <a:pt x="74058" y="24884"/>
                </a:lnTo>
                <a:lnTo>
                  <a:pt x="86287" y="19673"/>
                </a:lnTo>
                <a:lnTo>
                  <a:pt x="75946" y="17145"/>
                </a:lnTo>
                <a:close/>
              </a:path>
              <a:path w="1525904" h="387350">
                <a:moveTo>
                  <a:pt x="92222" y="17145"/>
                </a:moveTo>
                <a:lnTo>
                  <a:pt x="75946" y="17145"/>
                </a:lnTo>
                <a:lnTo>
                  <a:pt x="86287" y="19673"/>
                </a:lnTo>
                <a:lnTo>
                  <a:pt x="92222" y="1714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3713226" y="1537461"/>
            <a:ext cx="1701164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222222"/>
                </a:solidFill>
                <a:latin typeface="Arial"/>
                <a:cs typeface="Arial"/>
              </a:rPr>
              <a:t>PTEs Point to</a:t>
            </a:r>
            <a:r>
              <a:rPr sz="1400" b="1" spc="-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3300"/>
                </a:solidFill>
                <a:latin typeface="Arial"/>
                <a:cs typeface="Arial"/>
              </a:rPr>
              <a:t>Same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Physical</a:t>
            </a:r>
            <a:r>
              <a:rPr sz="1400" b="1" spc="-9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Page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246878" y="1822830"/>
            <a:ext cx="542925" cy="1835150"/>
          </a:xfrm>
          <a:custGeom>
            <a:avLst/>
            <a:gdLst/>
            <a:ahLst/>
            <a:cxnLst/>
            <a:rect l="l" t="t" r="r" b="b"/>
            <a:pathLst>
              <a:path w="542925" h="1835150">
                <a:moveTo>
                  <a:pt x="466725" y="1708658"/>
                </a:moveTo>
                <a:lnTo>
                  <a:pt x="506602" y="1835150"/>
                </a:lnTo>
                <a:lnTo>
                  <a:pt x="528273" y="1759077"/>
                </a:lnTo>
                <a:lnTo>
                  <a:pt x="499237" y="1759077"/>
                </a:lnTo>
                <a:lnTo>
                  <a:pt x="499119" y="1750580"/>
                </a:lnTo>
                <a:lnTo>
                  <a:pt x="466725" y="1708658"/>
                </a:lnTo>
                <a:close/>
              </a:path>
              <a:path w="542925" h="1835150">
                <a:moveTo>
                  <a:pt x="499119" y="1750580"/>
                </a:moveTo>
                <a:lnTo>
                  <a:pt x="499237" y="1759077"/>
                </a:lnTo>
                <a:lnTo>
                  <a:pt x="505587" y="1758950"/>
                </a:lnTo>
                <a:lnTo>
                  <a:pt x="499119" y="1750580"/>
                </a:lnTo>
                <a:close/>
              </a:path>
              <a:path w="542925" h="1835150">
                <a:moveTo>
                  <a:pt x="542925" y="1707642"/>
                </a:moveTo>
                <a:lnTo>
                  <a:pt x="511820" y="1750383"/>
                </a:lnTo>
                <a:lnTo>
                  <a:pt x="511937" y="1758823"/>
                </a:lnTo>
                <a:lnTo>
                  <a:pt x="499237" y="1759077"/>
                </a:lnTo>
                <a:lnTo>
                  <a:pt x="528273" y="1759077"/>
                </a:lnTo>
                <a:lnTo>
                  <a:pt x="542925" y="1707642"/>
                </a:lnTo>
                <a:close/>
              </a:path>
              <a:path w="542925" h="1835150">
                <a:moveTo>
                  <a:pt x="74472" y="32881"/>
                </a:moveTo>
                <a:lnTo>
                  <a:pt x="123062" y="68834"/>
                </a:lnTo>
                <a:lnTo>
                  <a:pt x="169799" y="121285"/>
                </a:lnTo>
                <a:lnTo>
                  <a:pt x="192405" y="153670"/>
                </a:lnTo>
                <a:lnTo>
                  <a:pt x="214630" y="189992"/>
                </a:lnTo>
                <a:lnTo>
                  <a:pt x="236220" y="230124"/>
                </a:lnTo>
                <a:lnTo>
                  <a:pt x="257301" y="273939"/>
                </a:lnTo>
                <a:lnTo>
                  <a:pt x="277749" y="321183"/>
                </a:lnTo>
                <a:lnTo>
                  <a:pt x="297434" y="371983"/>
                </a:lnTo>
                <a:lnTo>
                  <a:pt x="316484" y="426085"/>
                </a:lnTo>
                <a:lnTo>
                  <a:pt x="334772" y="483362"/>
                </a:lnTo>
                <a:lnTo>
                  <a:pt x="352298" y="543814"/>
                </a:lnTo>
                <a:lnTo>
                  <a:pt x="369062" y="607187"/>
                </a:lnTo>
                <a:lnTo>
                  <a:pt x="384937" y="673354"/>
                </a:lnTo>
                <a:lnTo>
                  <a:pt x="399923" y="742315"/>
                </a:lnTo>
                <a:lnTo>
                  <a:pt x="414020" y="813816"/>
                </a:lnTo>
                <a:lnTo>
                  <a:pt x="427100" y="887984"/>
                </a:lnTo>
                <a:lnTo>
                  <a:pt x="439293" y="964565"/>
                </a:lnTo>
                <a:lnTo>
                  <a:pt x="450342" y="1043178"/>
                </a:lnTo>
                <a:lnTo>
                  <a:pt x="460629" y="1124077"/>
                </a:lnTo>
                <a:lnTo>
                  <a:pt x="469646" y="1207135"/>
                </a:lnTo>
                <a:lnTo>
                  <a:pt x="477520" y="1291971"/>
                </a:lnTo>
                <a:lnTo>
                  <a:pt x="484377" y="1378585"/>
                </a:lnTo>
                <a:lnTo>
                  <a:pt x="489966" y="1466977"/>
                </a:lnTo>
                <a:lnTo>
                  <a:pt x="494411" y="1556893"/>
                </a:lnTo>
                <a:lnTo>
                  <a:pt x="497713" y="1648460"/>
                </a:lnTo>
                <a:lnTo>
                  <a:pt x="499119" y="1750580"/>
                </a:lnTo>
                <a:lnTo>
                  <a:pt x="505587" y="1758950"/>
                </a:lnTo>
                <a:lnTo>
                  <a:pt x="511820" y="1750383"/>
                </a:lnTo>
                <a:lnTo>
                  <a:pt x="510413" y="1647952"/>
                </a:lnTo>
                <a:lnTo>
                  <a:pt x="507111" y="1556385"/>
                </a:lnTo>
                <a:lnTo>
                  <a:pt x="502666" y="1466215"/>
                </a:lnTo>
                <a:lnTo>
                  <a:pt x="497077" y="1377696"/>
                </a:lnTo>
                <a:lnTo>
                  <a:pt x="490220" y="1290828"/>
                </a:lnTo>
                <a:lnTo>
                  <a:pt x="482219" y="1205738"/>
                </a:lnTo>
                <a:lnTo>
                  <a:pt x="473201" y="1122553"/>
                </a:lnTo>
                <a:lnTo>
                  <a:pt x="463042" y="1041400"/>
                </a:lnTo>
                <a:lnTo>
                  <a:pt x="451866" y="962533"/>
                </a:lnTo>
                <a:lnTo>
                  <a:pt x="439547" y="885698"/>
                </a:lnTo>
                <a:lnTo>
                  <a:pt x="426466" y="811403"/>
                </a:lnTo>
                <a:lnTo>
                  <a:pt x="412369" y="739648"/>
                </a:lnTo>
                <a:lnTo>
                  <a:pt x="397256" y="670433"/>
                </a:lnTo>
                <a:lnTo>
                  <a:pt x="381254" y="603885"/>
                </a:lnTo>
                <a:lnTo>
                  <a:pt x="364489" y="540258"/>
                </a:lnTo>
                <a:lnTo>
                  <a:pt x="346963" y="479552"/>
                </a:lnTo>
                <a:lnTo>
                  <a:pt x="328422" y="421894"/>
                </a:lnTo>
                <a:lnTo>
                  <a:pt x="309245" y="367411"/>
                </a:lnTo>
                <a:lnTo>
                  <a:pt x="289306" y="316103"/>
                </a:lnTo>
                <a:lnTo>
                  <a:pt x="268732" y="268351"/>
                </a:lnTo>
                <a:lnTo>
                  <a:pt x="247396" y="224155"/>
                </a:lnTo>
                <a:lnTo>
                  <a:pt x="225425" y="183388"/>
                </a:lnTo>
                <a:lnTo>
                  <a:pt x="202819" y="146431"/>
                </a:lnTo>
                <a:lnTo>
                  <a:pt x="179577" y="113284"/>
                </a:lnTo>
                <a:lnTo>
                  <a:pt x="131191" y="59055"/>
                </a:lnTo>
                <a:lnTo>
                  <a:pt x="98340" y="33147"/>
                </a:lnTo>
                <a:lnTo>
                  <a:pt x="75057" y="33147"/>
                </a:lnTo>
                <a:lnTo>
                  <a:pt x="74472" y="32881"/>
                </a:lnTo>
                <a:close/>
              </a:path>
              <a:path w="542925" h="1835150">
                <a:moveTo>
                  <a:pt x="511820" y="1750383"/>
                </a:moveTo>
                <a:lnTo>
                  <a:pt x="505586" y="1758950"/>
                </a:lnTo>
                <a:lnTo>
                  <a:pt x="511937" y="1758823"/>
                </a:lnTo>
                <a:lnTo>
                  <a:pt x="511820" y="1750383"/>
                </a:lnTo>
                <a:close/>
              </a:path>
              <a:path w="542925" h="1835150">
                <a:moveTo>
                  <a:pt x="74295" y="32766"/>
                </a:moveTo>
                <a:lnTo>
                  <a:pt x="74472" y="32881"/>
                </a:lnTo>
                <a:lnTo>
                  <a:pt x="75057" y="33147"/>
                </a:lnTo>
                <a:lnTo>
                  <a:pt x="74295" y="32766"/>
                </a:lnTo>
                <a:close/>
              </a:path>
              <a:path w="542925" h="1835150">
                <a:moveTo>
                  <a:pt x="97747" y="32766"/>
                </a:moveTo>
                <a:lnTo>
                  <a:pt x="74295" y="32766"/>
                </a:lnTo>
                <a:lnTo>
                  <a:pt x="75057" y="33147"/>
                </a:lnTo>
                <a:lnTo>
                  <a:pt x="98340" y="33147"/>
                </a:lnTo>
                <a:lnTo>
                  <a:pt x="97747" y="32766"/>
                </a:lnTo>
                <a:close/>
              </a:path>
              <a:path w="542925" h="1835150">
                <a:moveTo>
                  <a:pt x="49657" y="21590"/>
                </a:moveTo>
                <a:lnTo>
                  <a:pt x="74472" y="32881"/>
                </a:lnTo>
                <a:lnTo>
                  <a:pt x="74295" y="32766"/>
                </a:lnTo>
                <a:lnTo>
                  <a:pt x="97747" y="32766"/>
                </a:lnTo>
                <a:lnTo>
                  <a:pt x="81152" y="22098"/>
                </a:lnTo>
                <a:lnTo>
                  <a:pt x="80899" y="21844"/>
                </a:lnTo>
                <a:lnTo>
                  <a:pt x="50673" y="21844"/>
                </a:lnTo>
                <a:lnTo>
                  <a:pt x="49657" y="21590"/>
                </a:lnTo>
                <a:close/>
              </a:path>
              <a:path w="542925" h="1835150">
                <a:moveTo>
                  <a:pt x="65591" y="14859"/>
                </a:moveTo>
                <a:lnTo>
                  <a:pt x="25019" y="14859"/>
                </a:lnTo>
                <a:lnTo>
                  <a:pt x="26035" y="15113"/>
                </a:lnTo>
                <a:lnTo>
                  <a:pt x="50673" y="21844"/>
                </a:lnTo>
                <a:lnTo>
                  <a:pt x="80899" y="21844"/>
                </a:lnTo>
                <a:lnTo>
                  <a:pt x="65591" y="14859"/>
                </a:lnTo>
                <a:close/>
              </a:path>
              <a:path w="542925" h="1835150">
                <a:moveTo>
                  <a:pt x="25908" y="15101"/>
                </a:moveTo>
                <a:close/>
              </a:path>
              <a:path w="542925" h="1835150">
                <a:moveTo>
                  <a:pt x="25019" y="14859"/>
                </a:moveTo>
                <a:lnTo>
                  <a:pt x="25908" y="15101"/>
                </a:lnTo>
                <a:lnTo>
                  <a:pt x="25019" y="14859"/>
                </a:lnTo>
                <a:close/>
              </a:path>
              <a:path w="542925" h="1835150">
                <a:moveTo>
                  <a:pt x="1270" y="0"/>
                </a:moveTo>
                <a:lnTo>
                  <a:pt x="0" y="12700"/>
                </a:lnTo>
                <a:lnTo>
                  <a:pt x="25908" y="15101"/>
                </a:lnTo>
                <a:lnTo>
                  <a:pt x="25019" y="14859"/>
                </a:lnTo>
                <a:lnTo>
                  <a:pt x="65591" y="14859"/>
                </a:lnTo>
                <a:lnTo>
                  <a:pt x="54737" y="9906"/>
                </a:lnTo>
                <a:lnTo>
                  <a:pt x="53975" y="9652"/>
                </a:lnTo>
                <a:lnTo>
                  <a:pt x="28321" y="2667"/>
                </a:lnTo>
                <a:lnTo>
                  <a:pt x="27559" y="2413"/>
                </a:lnTo>
                <a:lnTo>
                  <a:pt x="27177" y="2413"/>
                </a:lnTo>
                <a:lnTo>
                  <a:pt x="1270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165982" y="1822830"/>
            <a:ext cx="646430" cy="1758950"/>
          </a:xfrm>
          <a:custGeom>
            <a:avLst/>
            <a:gdLst/>
            <a:ahLst/>
            <a:cxnLst/>
            <a:rect l="l" t="t" r="r" b="b"/>
            <a:pathLst>
              <a:path w="646429" h="1758950">
                <a:moveTo>
                  <a:pt x="0" y="1631569"/>
                </a:moveTo>
                <a:lnTo>
                  <a:pt x="37084" y="1758950"/>
                </a:lnTo>
                <a:lnTo>
                  <a:pt x="60624" y="1682750"/>
                </a:lnTo>
                <a:lnTo>
                  <a:pt x="31368" y="1682750"/>
                </a:lnTo>
                <a:lnTo>
                  <a:pt x="31445" y="1674236"/>
                </a:lnTo>
                <a:lnTo>
                  <a:pt x="0" y="1631569"/>
                </a:lnTo>
                <a:close/>
              </a:path>
              <a:path w="646429" h="1758950">
                <a:moveTo>
                  <a:pt x="31445" y="1674236"/>
                </a:moveTo>
                <a:lnTo>
                  <a:pt x="31368" y="1682750"/>
                </a:lnTo>
                <a:lnTo>
                  <a:pt x="37718" y="1682750"/>
                </a:lnTo>
                <a:lnTo>
                  <a:pt x="31445" y="1674236"/>
                </a:lnTo>
                <a:close/>
              </a:path>
              <a:path w="646429" h="1758950">
                <a:moveTo>
                  <a:pt x="645032" y="0"/>
                </a:moveTo>
                <a:lnTo>
                  <a:pt x="613791" y="2286"/>
                </a:lnTo>
                <a:lnTo>
                  <a:pt x="613409" y="2286"/>
                </a:lnTo>
                <a:lnTo>
                  <a:pt x="613156" y="2413"/>
                </a:lnTo>
                <a:lnTo>
                  <a:pt x="612902" y="2413"/>
                </a:lnTo>
                <a:lnTo>
                  <a:pt x="582041" y="9144"/>
                </a:lnTo>
                <a:lnTo>
                  <a:pt x="520065" y="36322"/>
                </a:lnTo>
                <a:lnTo>
                  <a:pt x="460502" y="80264"/>
                </a:lnTo>
                <a:lnTo>
                  <a:pt x="431927" y="108204"/>
                </a:lnTo>
                <a:lnTo>
                  <a:pt x="403987" y="139827"/>
                </a:lnTo>
                <a:lnTo>
                  <a:pt x="376808" y="175260"/>
                </a:lnTo>
                <a:lnTo>
                  <a:pt x="350266" y="214376"/>
                </a:lnTo>
                <a:lnTo>
                  <a:pt x="324612" y="256794"/>
                </a:lnTo>
                <a:lnTo>
                  <a:pt x="299719" y="302641"/>
                </a:lnTo>
                <a:lnTo>
                  <a:pt x="275844" y="351663"/>
                </a:lnTo>
                <a:lnTo>
                  <a:pt x="252730" y="403987"/>
                </a:lnTo>
                <a:lnTo>
                  <a:pt x="230505" y="459232"/>
                </a:lnTo>
                <a:lnTo>
                  <a:pt x="209295" y="517525"/>
                </a:lnTo>
                <a:lnTo>
                  <a:pt x="189103" y="578485"/>
                </a:lnTo>
                <a:lnTo>
                  <a:pt x="169926" y="642366"/>
                </a:lnTo>
                <a:lnTo>
                  <a:pt x="151892" y="708660"/>
                </a:lnTo>
                <a:lnTo>
                  <a:pt x="134874" y="777494"/>
                </a:lnTo>
                <a:lnTo>
                  <a:pt x="118999" y="848741"/>
                </a:lnTo>
                <a:lnTo>
                  <a:pt x="104267" y="922274"/>
                </a:lnTo>
                <a:lnTo>
                  <a:pt x="90805" y="998093"/>
                </a:lnTo>
                <a:lnTo>
                  <a:pt x="78612" y="1075817"/>
                </a:lnTo>
                <a:lnTo>
                  <a:pt x="67691" y="1155446"/>
                </a:lnTo>
                <a:lnTo>
                  <a:pt x="58166" y="1236980"/>
                </a:lnTo>
                <a:lnTo>
                  <a:pt x="49911" y="1320419"/>
                </a:lnTo>
                <a:lnTo>
                  <a:pt x="43180" y="1405255"/>
                </a:lnTo>
                <a:lnTo>
                  <a:pt x="33909" y="1579499"/>
                </a:lnTo>
                <a:lnTo>
                  <a:pt x="31496" y="1668526"/>
                </a:lnTo>
                <a:lnTo>
                  <a:pt x="31512" y="1674328"/>
                </a:lnTo>
                <a:lnTo>
                  <a:pt x="37718" y="1682750"/>
                </a:lnTo>
                <a:lnTo>
                  <a:pt x="44146" y="1674328"/>
                </a:lnTo>
                <a:lnTo>
                  <a:pt x="44206" y="1668526"/>
                </a:lnTo>
                <a:lnTo>
                  <a:pt x="46609" y="1580134"/>
                </a:lnTo>
                <a:lnTo>
                  <a:pt x="55753" y="1406271"/>
                </a:lnTo>
                <a:lnTo>
                  <a:pt x="62611" y="1321562"/>
                </a:lnTo>
                <a:lnTo>
                  <a:pt x="70739" y="1238504"/>
                </a:lnTo>
                <a:lnTo>
                  <a:pt x="80391" y="1157224"/>
                </a:lnTo>
                <a:lnTo>
                  <a:pt x="91186" y="1077722"/>
                </a:lnTo>
                <a:lnTo>
                  <a:pt x="103378" y="1000252"/>
                </a:lnTo>
                <a:lnTo>
                  <a:pt x="116713" y="924814"/>
                </a:lnTo>
                <a:lnTo>
                  <a:pt x="131444" y="851535"/>
                </a:lnTo>
                <a:lnTo>
                  <a:pt x="147193" y="780542"/>
                </a:lnTo>
                <a:lnTo>
                  <a:pt x="164083" y="711962"/>
                </a:lnTo>
                <a:lnTo>
                  <a:pt x="182118" y="645922"/>
                </a:lnTo>
                <a:lnTo>
                  <a:pt x="201168" y="582549"/>
                </a:lnTo>
                <a:lnTo>
                  <a:pt x="221233" y="521843"/>
                </a:lnTo>
                <a:lnTo>
                  <a:pt x="242316" y="464058"/>
                </a:lnTo>
                <a:lnTo>
                  <a:pt x="264414" y="409194"/>
                </a:lnTo>
                <a:lnTo>
                  <a:pt x="287146" y="357251"/>
                </a:lnTo>
                <a:lnTo>
                  <a:pt x="310895" y="308610"/>
                </a:lnTo>
                <a:lnTo>
                  <a:pt x="335533" y="263398"/>
                </a:lnTo>
                <a:lnTo>
                  <a:pt x="360806" y="221488"/>
                </a:lnTo>
                <a:lnTo>
                  <a:pt x="386842" y="183007"/>
                </a:lnTo>
                <a:lnTo>
                  <a:pt x="413512" y="148336"/>
                </a:lnTo>
                <a:lnTo>
                  <a:pt x="440817" y="117221"/>
                </a:lnTo>
                <a:lnTo>
                  <a:pt x="468630" y="90043"/>
                </a:lnTo>
                <a:lnTo>
                  <a:pt x="525907" y="47625"/>
                </a:lnTo>
                <a:lnTo>
                  <a:pt x="584707" y="21590"/>
                </a:lnTo>
                <a:lnTo>
                  <a:pt x="614986" y="14986"/>
                </a:lnTo>
                <a:lnTo>
                  <a:pt x="614680" y="14986"/>
                </a:lnTo>
                <a:lnTo>
                  <a:pt x="615569" y="14859"/>
                </a:lnTo>
                <a:lnTo>
                  <a:pt x="616422" y="14859"/>
                </a:lnTo>
                <a:lnTo>
                  <a:pt x="646049" y="12700"/>
                </a:lnTo>
                <a:lnTo>
                  <a:pt x="645032" y="0"/>
                </a:lnTo>
                <a:close/>
              </a:path>
              <a:path w="646429" h="1758950">
                <a:moveTo>
                  <a:pt x="44146" y="1674328"/>
                </a:moveTo>
                <a:lnTo>
                  <a:pt x="37718" y="1682750"/>
                </a:lnTo>
                <a:lnTo>
                  <a:pt x="44068" y="1682750"/>
                </a:lnTo>
                <a:lnTo>
                  <a:pt x="44146" y="1674328"/>
                </a:lnTo>
                <a:close/>
              </a:path>
              <a:path w="646429" h="1758950">
                <a:moveTo>
                  <a:pt x="76200" y="1632331"/>
                </a:moveTo>
                <a:lnTo>
                  <a:pt x="44146" y="1674328"/>
                </a:lnTo>
                <a:lnTo>
                  <a:pt x="44068" y="1682750"/>
                </a:lnTo>
                <a:lnTo>
                  <a:pt x="60624" y="1682750"/>
                </a:lnTo>
                <a:lnTo>
                  <a:pt x="76200" y="1632331"/>
                </a:lnTo>
                <a:close/>
              </a:path>
              <a:path w="646429" h="1758950">
                <a:moveTo>
                  <a:pt x="615569" y="14859"/>
                </a:moveTo>
                <a:lnTo>
                  <a:pt x="614680" y="14986"/>
                </a:lnTo>
                <a:lnTo>
                  <a:pt x="615140" y="14952"/>
                </a:lnTo>
                <a:lnTo>
                  <a:pt x="615569" y="14859"/>
                </a:lnTo>
                <a:close/>
              </a:path>
              <a:path w="646429" h="1758950">
                <a:moveTo>
                  <a:pt x="615140" y="14952"/>
                </a:moveTo>
                <a:lnTo>
                  <a:pt x="614680" y="14986"/>
                </a:lnTo>
                <a:lnTo>
                  <a:pt x="614986" y="14986"/>
                </a:lnTo>
                <a:lnTo>
                  <a:pt x="615140" y="14952"/>
                </a:lnTo>
                <a:close/>
              </a:path>
              <a:path w="646429" h="1758950">
                <a:moveTo>
                  <a:pt x="616422" y="14859"/>
                </a:moveTo>
                <a:lnTo>
                  <a:pt x="615569" y="14859"/>
                </a:lnTo>
                <a:lnTo>
                  <a:pt x="615140" y="14952"/>
                </a:lnTo>
                <a:lnTo>
                  <a:pt x="616422" y="14859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3103245" y="3606927"/>
            <a:ext cx="212090" cy="195580"/>
          </a:xfrm>
          <a:custGeom>
            <a:avLst/>
            <a:gdLst/>
            <a:ahLst/>
            <a:cxnLst/>
            <a:rect l="l" t="t" r="r" b="b"/>
            <a:pathLst>
              <a:path w="212089" h="195579">
                <a:moveTo>
                  <a:pt x="0" y="97536"/>
                </a:moveTo>
                <a:lnTo>
                  <a:pt x="8316" y="59578"/>
                </a:lnTo>
                <a:lnTo>
                  <a:pt x="31003" y="28575"/>
                </a:lnTo>
                <a:lnTo>
                  <a:pt x="64668" y="7667"/>
                </a:lnTo>
                <a:lnTo>
                  <a:pt x="105918" y="0"/>
                </a:lnTo>
                <a:lnTo>
                  <a:pt x="147167" y="7667"/>
                </a:lnTo>
                <a:lnTo>
                  <a:pt x="180832" y="28575"/>
                </a:lnTo>
                <a:lnTo>
                  <a:pt x="203519" y="59578"/>
                </a:lnTo>
                <a:lnTo>
                  <a:pt x="211835" y="97536"/>
                </a:lnTo>
                <a:lnTo>
                  <a:pt x="203519" y="135493"/>
                </a:lnTo>
                <a:lnTo>
                  <a:pt x="180832" y="166497"/>
                </a:lnTo>
                <a:lnTo>
                  <a:pt x="147167" y="187404"/>
                </a:lnTo>
                <a:lnTo>
                  <a:pt x="105918" y="195072"/>
                </a:lnTo>
                <a:lnTo>
                  <a:pt x="64668" y="187404"/>
                </a:lnTo>
                <a:lnTo>
                  <a:pt x="31003" y="166497"/>
                </a:lnTo>
                <a:lnTo>
                  <a:pt x="8316" y="135493"/>
                </a:lnTo>
                <a:lnTo>
                  <a:pt x="0" y="97536"/>
                </a:lnTo>
                <a:close/>
              </a:path>
            </a:pathLst>
          </a:custGeom>
          <a:ln w="12700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5639180" y="3667125"/>
            <a:ext cx="212090" cy="194310"/>
          </a:xfrm>
          <a:custGeom>
            <a:avLst/>
            <a:gdLst/>
            <a:ahLst/>
            <a:cxnLst/>
            <a:rect l="l" t="t" r="r" b="b"/>
            <a:pathLst>
              <a:path w="212089" h="194310">
                <a:moveTo>
                  <a:pt x="0" y="97155"/>
                </a:moveTo>
                <a:lnTo>
                  <a:pt x="8316" y="59310"/>
                </a:lnTo>
                <a:lnTo>
                  <a:pt x="31003" y="28432"/>
                </a:lnTo>
                <a:lnTo>
                  <a:pt x="64668" y="7625"/>
                </a:lnTo>
                <a:lnTo>
                  <a:pt x="105918" y="0"/>
                </a:lnTo>
                <a:lnTo>
                  <a:pt x="147167" y="7625"/>
                </a:lnTo>
                <a:lnTo>
                  <a:pt x="180832" y="28432"/>
                </a:lnTo>
                <a:lnTo>
                  <a:pt x="203519" y="59310"/>
                </a:lnTo>
                <a:lnTo>
                  <a:pt x="211836" y="97155"/>
                </a:lnTo>
                <a:lnTo>
                  <a:pt x="203519" y="134945"/>
                </a:lnTo>
                <a:lnTo>
                  <a:pt x="180832" y="165830"/>
                </a:lnTo>
                <a:lnTo>
                  <a:pt x="147167" y="186666"/>
                </a:lnTo>
                <a:lnTo>
                  <a:pt x="105918" y="194310"/>
                </a:lnTo>
                <a:lnTo>
                  <a:pt x="64668" y="186666"/>
                </a:lnTo>
                <a:lnTo>
                  <a:pt x="31003" y="165830"/>
                </a:lnTo>
                <a:lnTo>
                  <a:pt x="8316" y="134945"/>
                </a:lnTo>
                <a:lnTo>
                  <a:pt x="0" y="97155"/>
                </a:lnTo>
                <a:close/>
              </a:path>
            </a:pathLst>
          </a:custGeom>
          <a:ln w="12699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30" name="object 30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31" name="object 3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27</a:t>
            </a:fld>
            <a:endParaRPr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52018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8919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333399"/>
                </a:solidFill>
              </a:rPr>
              <a:t>Copy on</a:t>
            </a:r>
            <a:r>
              <a:rPr spc="-114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Write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28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0290"/>
            <a:ext cx="7760970" cy="4338955"/>
          </a:xfrm>
          <a:prstGeom prst="rect">
            <a:avLst/>
          </a:prstGeom>
        </p:spPr>
        <p:txBody>
          <a:bodyPr vert="horz" wrap="square" lIns="0" tIns="8763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69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OSes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spend a lot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time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copying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data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System call arguments between user/kernel</a:t>
            </a:r>
            <a:r>
              <a:rPr sz="20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space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Entire address spaces to implement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fork()</a:t>
            </a:r>
            <a:endParaRPr sz="2000">
              <a:latin typeface="Arial"/>
              <a:cs typeface="Arial"/>
            </a:endParaRPr>
          </a:p>
          <a:p>
            <a:pPr marL="355600" marR="61976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Use Copy on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Write (CoW) 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defer large copies as  long as possible, hoping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avoid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them</a:t>
            </a:r>
            <a:r>
              <a:rPr sz="2400" spc="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altogether</a:t>
            </a:r>
            <a:endParaRPr sz="2400">
              <a:latin typeface="Arial"/>
              <a:cs typeface="Arial"/>
            </a:endParaRPr>
          </a:p>
          <a:p>
            <a:pPr marL="755650" marR="243204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Instead of copying pages, create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shared mappings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of parent  pages in child virtual address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space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Shared pages are protected as read-only in parent and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child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9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Reads happen as</a:t>
            </a:r>
            <a:r>
              <a:rPr sz="1800" spc="-2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usual</a:t>
            </a:r>
            <a:endParaRPr sz="1800">
              <a:latin typeface="Arial"/>
              <a:cs typeface="Arial"/>
            </a:endParaRPr>
          </a:p>
          <a:p>
            <a:pPr marL="1155700" marR="5080" indent="-228600">
              <a:lnSpc>
                <a:spcPct val="100000"/>
              </a:lnSpc>
              <a:spcBef>
                <a:spcPts val="43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Writes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generate a protection fault, trap to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OS,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copy page, change  page mapping in client page table, restart write</a:t>
            </a:r>
            <a:r>
              <a:rPr sz="1800" spc="1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instruction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D50092"/>
                </a:solidFill>
                <a:latin typeface="Arial"/>
                <a:cs typeface="Arial"/>
              </a:rPr>
              <a:t>How does this help fork()?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810463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747712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223000" algn="l"/>
              </a:tabLst>
            </a:pPr>
            <a:r>
              <a:rPr dirty="0">
                <a:solidFill>
                  <a:srgbClr val="333399"/>
                </a:solidFill>
              </a:rPr>
              <a:t>Copy</a:t>
            </a:r>
            <a:r>
              <a:rPr spc="-20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on</a:t>
            </a:r>
            <a:r>
              <a:rPr spc="-5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Write:</a:t>
            </a:r>
            <a:r>
              <a:rPr spc="-5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Before	F</a:t>
            </a:r>
            <a:r>
              <a:rPr spc="-20" dirty="0">
                <a:solidFill>
                  <a:srgbClr val="333399"/>
                </a:solidFill>
              </a:rPr>
              <a:t>o</a:t>
            </a:r>
            <a:r>
              <a:rPr dirty="0">
                <a:solidFill>
                  <a:srgbClr val="333399"/>
                </a:solidFill>
              </a:rPr>
              <a:t>rk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26896" y="2009901"/>
            <a:ext cx="1307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5405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00FF"/>
                </a:solidFill>
                <a:latin typeface="Arial"/>
                <a:cs typeface="Arial"/>
              </a:rPr>
              <a:t>Parent </a:t>
            </a: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 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050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35653" y="2238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034028" y="25862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2434970" y="2704973"/>
            <a:ext cx="1604010" cy="1181735"/>
          </a:xfrm>
          <a:custGeom>
            <a:avLst/>
            <a:gdLst/>
            <a:ahLst/>
            <a:cxnLst/>
            <a:rect l="l" t="t" r="r" b="b"/>
            <a:pathLst>
              <a:path w="1604010" h="1181735">
                <a:moveTo>
                  <a:pt x="1532065" y="1136607"/>
                </a:moveTo>
                <a:lnTo>
                  <a:pt x="1479169" y="1137031"/>
                </a:lnTo>
                <a:lnTo>
                  <a:pt x="1604009" y="1181608"/>
                </a:lnTo>
                <a:lnTo>
                  <a:pt x="1573886" y="1141602"/>
                </a:lnTo>
                <a:lnTo>
                  <a:pt x="1538858" y="1141602"/>
                </a:lnTo>
                <a:lnTo>
                  <a:pt x="1532065" y="1136607"/>
                </a:lnTo>
                <a:close/>
              </a:path>
              <a:path w="1604010" h="1181735">
                <a:moveTo>
                  <a:pt x="1542558" y="1136523"/>
                </a:moveTo>
                <a:lnTo>
                  <a:pt x="1532065" y="1136607"/>
                </a:lnTo>
                <a:lnTo>
                  <a:pt x="1538858" y="1141602"/>
                </a:lnTo>
                <a:lnTo>
                  <a:pt x="1542558" y="1136523"/>
                </a:lnTo>
                <a:close/>
              </a:path>
              <a:path w="1604010" h="1181735">
                <a:moveTo>
                  <a:pt x="1524254" y="1075689"/>
                </a:moveTo>
                <a:lnTo>
                  <a:pt x="1539587" y="1126342"/>
                </a:lnTo>
                <a:lnTo>
                  <a:pt x="1546352" y="1131315"/>
                </a:lnTo>
                <a:lnTo>
                  <a:pt x="1538858" y="1141602"/>
                </a:lnTo>
                <a:lnTo>
                  <a:pt x="1573886" y="1141602"/>
                </a:lnTo>
                <a:lnTo>
                  <a:pt x="1524254" y="1075689"/>
                </a:lnTo>
                <a:close/>
              </a:path>
              <a:path w="1604010" h="1181735">
                <a:moveTo>
                  <a:pt x="7620" y="0"/>
                </a:moveTo>
                <a:lnTo>
                  <a:pt x="0" y="10160"/>
                </a:lnTo>
                <a:lnTo>
                  <a:pt x="1532065" y="1136607"/>
                </a:lnTo>
                <a:lnTo>
                  <a:pt x="1542558" y="1136523"/>
                </a:lnTo>
                <a:lnTo>
                  <a:pt x="1539587" y="1126342"/>
                </a:lnTo>
                <a:lnTo>
                  <a:pt x="7620" y="0"/>
                </a:lnTo>
                <a:close/>
              </a:path>
              <a:path w="1604010" h="1181735">
                <a:moveTo>
                  <a:pt x="1539587" y="1126342"/>
                </a:moveTo>
                <a:lnTo>
                  <a:pt x="1542636" y="1136416"/>
                </a:lnTo>
                <a:lnTo>
                  <a:pt x="1546352" y="1131315"/>
                </a:lnTo>
                <a:lnTo>
                  <a:pt x="1539587" y="1126342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36241" y="2764917"/>
            <a:ext cx="1602740" cy="692150"/>
          </a:xfrm>
          <a:custGeom>
            <a:avLst/>
            <a:gdLst/>
            <a:ahLst/>
            <a:cxnLst/>
            <a:rect l="l" t="t" r="r" b="b"/>
            <a:pathLst>
              <a:path w="1602739" h="692150">
                <a:moveTo>
                  <a:pt x="1522440" y="27465"/>
                </a:moveTo>
                <a:lnTo>
                  <a:pt x="0" y="679958"/>
                </a:lnTo>
                <a:lnTo>
                  <a:pt x="5079" y="691642"/>
                </a:lnTo>
                <a:lnTo>
                  <a:pt x="1527503" y="39102"/>
                </a:lnTo>
                <a:lnTo>
                  <a:pt x="1532726" y="30035"/>
                </a:lnTo>
                <a:lnTo>
                  <a:pt x="1522440" y="27465"/>
                </a:lnTo>
                <a:close/>
              </a:path>
              <a:path w="1602739" h="692150">
                <a:moveTo>
                  <a:pt x="1573892" y="24130"/>
                </a:moveTo>
                <a:lnTo>
                  <a:pt x="1530222" y="24130"/>
                </a:lnTo>
                <a:lnTo>
                  <a:pt x="1535175" y="35813"/>
                </a:lnTo>
                <a:lnTo>
                  <a:pt x="1527503" y="39102"/>
                </a:lnTo>
                <a:lnTo>
                  <a:pt x="1501012" y="85090"/>
                </a:lnTo>
                <a:lnTo>
                  <a:pt x="1573892" y="24130"/>
                </a:lnTo>
                <a:close/>
              </a:path>
              <a:path w="1602739" h="692150">
                <a:moveTo>
                  <a:pt x="1532726" y="30035"/>
                </a:moveTo>
                <a:lnTo>
                  <a:pt x="1527503" y="39102"/>
                </a:lnTo>
                <a:lnTo>
                  <a:pt x="1535175" y="35813"/>
                </a:lnTo>
                <a:lnTo>
                  <a:pt x="1532726" y="30035"/>
                </a:lnTo>
                <a:close/>
              </a:path>
              <a:path w="1602739" h="692150">
                <a:moveTo>
                  <a:pt x="1530222" y="24130"/>
                </a:moveTo>
                <a:lnTo>
                  <a:pt x="1522440" y="27465"/>
                </a:lnTo>
                <a:lnTo>
                  <a:pt x="1532692" y="29954"/>
                </a:lnTo>
                <a:lnTo>
                  <a:pt x="1530222" y="24130"/>
                </a:lnTo>
                <a:close/>
              </a:path>
              <a:path w="1602739" h="692150">
                <a:moveTo>
                  <a:pt x="1602739" y="0"/>
                </a:moveTo>
                <a:lnTo>
                  <a:pt x="1471041" y="14986"/>
                </a:lnTo>
                <a:lnTo>
                  <a:pt x="1522440" y="27465"/>
                </a:lnTo>
                <a:lnTo>
                  <a:pt x="1530222" y="24130"/>
                </a:lnTo>
                <a:lnTo>
                  <a:pt x="1573892" y="24130"/>
                </a:lnTo>
                <a:lnTo>
                  <a:pt x="160273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37764" y="3564763"/>
            <a:ext cx="1601470" cy="285750"/>
          </a:xfrm>
          <a:custGeom>
            <a:avLst/>
            <a:gdLst/>
            <a:ahLst/>
            <a:cxnLst/>
            <a:rect l="l" t="t" r="r" b="b"/>
            <a:pathLst>
              <a:path w="1601470" h="285750">
                <a:moveTo>
                  <a:pt x="1516707" y="24474"/>
                </a:moveTo>
                <a:lnTo>
                  <a:pt x="0" y="272923"/>
                </a:lnTo>
                <a:lnTo>
                  <a:pt x="2032" y="285369"/>
                </a:lnTo>
                <a:lnTo>
                  <a:pt x="1518767" y="36916"/>
                </a:lnTo>
                <a:lnTo>
                  <a:pt x="1526032" y="29337"/>
                </a:lnTo>
                <a:lnTo>
                  <a:pt x="1516707" y="24474"/>
                </a:lnTo>
                <a:close/>
              </a:path>
              <a:path w="1601470" h="285750">
                <a:moveTo>
                  <a:pt x="1588731" y="23113"/>
                </a:moveTo>
                <a:lnTo>
                  <a:pt x="1525015" y="23113"/>
                </a:lnTo>
                <a:lnTo>
                  <a:pt x="1527048" y="35560"/>
                </a:lnTo>
                <a:lnTo>
                  <a:pt x="1518767" y="36916"/>
                </a:lnTo>
                <a:lnTo>
                  <a:pt x="1482089" y="75184"/>
                </a:lnTo>
                <a:lnTo>
                  <a:pt x="1588731" y="23113"/>
                </a:lnTo>
                <a:close/>
              </a:path>
              <a:path w="1601470" h="285750">
                <a:moveTo>
                  <a:pt x="1526032" y="29337"/>
                </a:moveTo>
                <a:lnTo>
                  <a:pt x="1518767" y="36916"/>
                </a:lnTo>
                <a:lnTo>
                  <a:pt x="1527048" y="35560"/>
                </a:lnTo>
                <a:lnTo>
                  <a:pt x="1526032" y="29337"/>
                </a:lnTo>
                <a:close/>
              </a:path>
              <a:path w="1601470" h="285750">
                <a:moveTo>
                  <a:pt x="1525015" y="23113"/>
                </a:moveTo>
                <a:lnTo>
                  <a:pt x="1516707" y="24474"/>
                </a:lnTo>
                <a:lnTo>
                  <a:pt x="1526032" y="29337"/>
                </a:lnTo>
                <a:lnTo>
                  <a:pt x="1525015" y="23113"/>
                </a:lnTo>
                <a:close/>
              </a:path>
              <a:path w="1601470" h="285750">
                <a:moveTo>
                  <a:pt x="1469771" y="0"/>
                </a:moveTo>
                <a:lnTo>
                  <a:pt x="1516707" y="24474"/>
                </a:lnTo>
                <a:lnTo>
                  <a:pt x="1525015" y="23113"/>
                </a:lnTo>
                <a:lnTo>
                  <a:pt x="1588731" y="23113"/>
                </a:lnTo>
                <a:lnTo>
                  <a:pt x="1601215" y="17017"/>
                </a:lnTo>
                <a:lnTo>
                  <a:pt x="1469771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34463" y="4310253"/>
            <a:ext cx="1604645" cy="1452880"/>
          </a:xfrm>
          <a:custGeom>
            <a:avLst/>
            <a:gdLst/>
            <a:ahLst/>
            <a:cxnLst/>
            <a:rect l="l" t="t" r="r" b="b"/>
            <a:pathLst>
              <a:path w="1604645" h="1452879">
                <a:moveTo>
                  <a:pt x="1548002" y="51181"/>
                </a:moveTo>
                <a:lnTo>
                  <a:pt x="1537420" y="52137"/>
                </a:lnTo>
                <a:lnTo>
                  <a:pt x="0" y="1443088"/>
                </a:lnTo>
                <a:lnTo>
                  <a:pt x="8636" y="1452511"/>
                </a:lnTo>
                <a:lnTo>
                  <a:pt x="1545979" y="61617"/>
                </a:lnTo>
                <a:lnTo>
                  <a:pt x="1548002" y="51181"/>
                </a:lnTo>
                <a:close/>
              </a:path>
              <a:path w="1604645" h="1452879">
                <a:moveTo>
                  <a:pt x="1576486" y="46355"/>
                </a:moveTo>
                <a:lnTo>
                  <a:pt x="1543812" y="46355"/>
                </a:lnTo>
                <a:lnTo>
                  <a:pt x="1552321" y="55880"/>
                </a:lnTo>
                <a:lnTo>
                  <a:pt x="1545979" y="61617"/>
                </a:lnTo>
                <a:lnTo>
                  <a:pt x="1535938" y="113411"/>
                </a:lnTo>
                <a:lnTo>
                  <a:pt x="1576486" y="46355"/>
                </a:lnTo>
                <a:close/>
              </a:path>
              <a:path w="1604645" h="1452879">
                <a:moveTo>
                  <a:pt x="1548123" y="51181"/>
                </a:moveTo>
                <a:lnTo>
                  <a:pt x="1545979" y="61617"/>
                </a:lnTo>
                <a:lnTo>
                  <a:pt x="1552321" y="55880"/>
                </a:lnTo>
                <a:lnTo>
                  <a:pt x="1548123" y="51181"/>
                </a:lnTo>
                <a:close/>
              </a:path>
              <a:path w="1604645" h="1452879">
                <a:moveTo>
                  <a:pt x="1604517" y="0"/>
                </a:moveTo>
                <a:lnTo>
                  <a:pt x="1484757" y="56896"/>
                </a:lnTo>
                <a:lnTo>
                  <a:pt x="1537420" y="52137"/>
                </a:lnTo>
                <a:lnTo>
                  <a:pt x="1543812" y="46355"/>
                </a:lnTo>
                <a:lnTo>
                  <a:pt x="1576486" y="46355"/>
                </a:lnTo>
                <a:lnTo>
                  <a:pt x="1604517" y="0"/>
                </a:lnTo>
                <a:close/>
              </a:path>
              <a:path w="1604645" h="1452879">
                <a:moveTo>
                  <a:pt x="1543812" y="46355"/>
                </a:moveTo>
                <a:lnTo>
                  <a:pt x="1537420" y="52137"/>
                </a:lnTo>
                <a:lnTo>
                  <a:pt x="1548002" y="51181"/>
                </a:lnTo>
                <a:lnTo>
                  <a:pt x="1543812" y="4635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443227" y="25100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8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29</a:t>
            </a:fld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917435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62890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Managing </a:t>
            </a:r>
            <a:r>
              <a:rPr spc="-10" dirty="0">
                <a:solidFill>
                  <a:srgbClr val="333399"/>
                </a:solidFill>
              </a:rPr>
              <a:t>Page</a:t>
            </a:r>
            <a:r>
              <a:rPr spc="-50" dirty="0">
                <a:solidFill>
                  <a:srgbClr val="333399"/>
                </a:solidFill>
              </a:rPr>
              <a:t> </a:t>
            </a:r>
            <a:r>
              <a:rPr spc="-10" dirty="0">
                <a:solidFill>
                  <a:srgbClr val="333399"/>
                </a:solidFill>
              </a:rPr>
              <a:t>Tables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22640" y="6396852"/>
            <a:ext cx="12192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3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692390" cy="38417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363855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Last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lecture we computed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size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table 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for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 32-bit address space w/ 4K pages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10" dirty="0">
                <a:solidFill>
                  <a:srgbClr val="222222"/>
                </a:solidFill>
                <a:latin typeface="Arial"/>
                <a:cs typeface="Arial"/>
              </a:rPr>
              <a:t>be</a:t>
            </a:r>
            <a:r>
              <a:rPr sz="24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4MB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This is far far too much overhead for each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How can we reduce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this</a:t>
            </a:r>
            <a:r>
              <a:rPr sz="24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overhead?</a:t>
            </a:r>
            <a:endParaRPr sz="2400">
              <a:latin typeface="Arial"/>
              <a:cs typeface="Arial"/>
            </a:endParaRPr>
          </a:p>
          <a:p>
            <a:pPr marL="755650" marR="160655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Observation: Only need to map the portion of the address  space actually being used (tiny fraction of entire addr</a:t>
            </a:r>
            <a:r>
              <a:rPr sz="2000" spc="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space)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How do we only map what is being</a:t>
            </a:r>
            <a:r>
              <a:rPr sz="2400" spc="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used?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Can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dynamically extend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r>
              <a:rPr sz="2000" spc="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table…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Does not work if addr space is sparce (internal</a:t>
            </a:r>
            <a:r>
              <a:rPr sz="2000" spc="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fragmentation)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Use another level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indirection: two-level page</a:t>
            </a:r>
            <a:r>
              <a:rPr sz="2400" spc="1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tables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10133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47306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333399"/>
                </a:solidFill>
              </a:rPr>
              <a:t>Copy on Write:</a:t>
            </a:r>
            <a:r>
              <a:rPr spc="-114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Fork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26896" y="2009901"/>
            <a:ext cx="1307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5405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00FF"/>
                </a:solidFill>
                <a:latin typeface="Arial"/>
                <a:cs typeface="Arial"/>
              </a:rPr>
              <a:t>Parent </a:t>
            </a: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 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050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3835653" y="2238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4034028" y="2586227"/>
          <a:ext cx="1005840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2434970" y="2704973"/>
            <a:ext cx="1604010" cy="1181735"/>
          </a:xfrm>
          <a:custGeom>
            <a:avLst/>
            <a:gdLst/>
            <a:ahLst/>
            <a:cxnLst/>
            <a:rect l="l" t="t" r="r" b="b"/>
            <a:pathLst>
              <a:path w="1604010" h="1181735">
                <a:moveTo>
                  <a:pt x="7620" y="0"/>
                </a:moveTo>
                <a:lnTo>
                  <a:pt x="0" y="10160"/>
                </a:lnTo>
                <a:lnTo>
                  <a:pt x="41021" y="40259"/>
                </a:lnTo>
                <a:lnTo>
                  <a:pt x="48514" y="30099"/>
                </a:lnTo>
                <a:lnTo>
                  <a:pt x="7620" y="0"/>
                </a:lnTo>
                <a:close/>
              </a:path>
              <a:path w="1604010" h="1181735">
                <a:moveTo>
                  <a:pt x="79248" y="52577"/>
                </a:moveTo>
                <a:lnTo>
                  <a:pt x="71628" y="62864"/>
                </a:lnTo>
                <a:lnTo>
                  <a:pt x="112649" y="92963"/>
                </a:lnTo>
                <a:lnTo>
                  <a:pt x="120142" y="82676"/>
                </a:lnTo>
                <a:lnTo>
                  <a:pt x="79248" y="52577"/>
                </a:lnTo>
                <a:close/>
              </a:path>
              <a:path w="1604010" h="1181735">
                <a:moveTo>
                  <a:pt x="150876" y="105282"/>
                </a:moveTo>
                <a:lnTo>
                  <a:pt x="143256" y="115569"/>
                </a:lnTo>
                <a:lnTo>
                  <a:pt x="184277" y="145668"/>
                </a:lnTo>
                <a:lnTo>
                  <a:pt x="191770" y="135381"/>
                </a:lnTo>
                <a:lnTo>
                  <a:pt x="150876" y="105282"/>
                </a:lnTo>
                <a:close/>
              </a:path>
              <a:path w="1604010" h="1181735">
                <a:moveTo>
                  <a:pt x="222504" y="157987"/>
                </a:moveTo>
                <a:lnTo>
                  <a:pt x="214884" y="168148"/>
                </a:lnTo>
                <a:lnTo>
                  <a:pt x="255905" y="198247"/>
                </a:lnTo>
                <a:lnTo>
                  <a:pt x="263398" y="188087"/>
                </a:lnTo>
                <a:lnTo>
                  <a:pt x="222504" y="157987"/>
                </a:lnTo>
                <a:close/>
              </a:path>
              <a:path w="1604010" h="1181735">
                <a:moveTo>
                  <a:pt x="294005" y="210565"/>
                </a:moveTo>
                <a:lnTo>
                  <a:pt x="286512" y="220852"/>
                </a:lnTo>
                <a:lnTo>
                  <a:pt x="327533" y="250951"/>
                </a:lnTo>
                <a:lnTo>
                  <a:pt x="335026" y="240664"/>
                </a:lnTo>
                <a:lnTo>
                  <a:pt x="294005" y="210565"/>
                </a:lnTo>
                <a:close/>
              </a:path>
              <a:path w="1604010" h="1181735">
                <a:moveTo>
                  <a:pt x="365633" y="263271"/>
                </a:moveTo>
                <a:lnTo>
                  <a:pt x="358140" y="273557"/>
                </a:lnTo>
                <a:lnTo>
                  <a:pt x="399034" y="303529"/>
                </a:lnTo>
                <a:lnTo>
                  <a:pt x="406654" y="293369"/>
                </a:lnTo>
                <a:lnTo>
                  <a:pt x="365633" y="263271"/>
                </a:lnTo>
                <a:close/>
              </a:path>
              <a:path w="1604010" h="1181735">
                <a:moveTo>
                  <a:pt x="437261" y="315975"/>
                </a:moveTo>
                <a:lnTo>
                  <a:pt x="429768" y="326136"/>
                </a:lnTo>
                <a:lnTo>
                  <a:pt x="470662" y="356235"/>
                </a:lnTo>
                <a:lnTo>
                  <a:pt x="478281" y="346075"/>
                </a:lnTo>
                <a:lnTo>
                  <a:pt x="437261" y="315975"/>
                </a:lnTo>
                <a:close/>
              </a:path>
              <a:path w="1604010" h="1181735">
                <a:moveTo>
                  <a:pt x="508889" y="368553"/>
                </a:moveTo>
                <a:lnTo>
                  <a:pt x="501396" y="378840"/>
                </a:lnTo>
                <a:lnTo>
                  <a:pt x="542290" y="408939"/>
                </a:lnTo>
                <a:lnTo>
                  <a:pt x="549910" y="398652"/>
                </a:lnTo>
                <a:lnTo>
                  <a:pt x="508889" y="368553"/>
                </a:lnTo>
                <a:close/>
              </a:path>
              <a:path w="1604010" h="1181735">
                <a:moveTo>
                  <a:pt x="580517" y="421259"/>
                </a:moveTo>
                <a:lnTo>
                  <a:pt x="573024" y="431418"/>
                </a:lnTo>
                <a:lnTo>
                  <a:pt x="613918" y="461517"/>
                </a:lnTo>
                <a:lnTo>
                  <a:pt x="621538" y="451357"/>
                </a:lnTo>
                <a:lnTo>
                  <a:pt x="580517" y="421259"/>
                </a:lnTo>
                <a:close/>
              </a:path>
              <a:path w="1604010" h="1181735">
                <a:moveTo>
                  <a:pt x="652145" y="473963"/>
                </a:moveTo>
                <a:lnTo>
                  <a:pt x="644652" y="484124"/>
                </a:lnTo>
                <a:lnTo>
                  <a:pt x="685546" y="514223"/>
                </a:lnTo>
                <a:lnTo>
                  <a:pt x="693166" y="504063"/>
                </a:lnTo>
                <a:lnTo>
                  <a:pt x="652145" y="473963"/>
                </a:lnTo>
                <a:close/>
              </a:path>
              <a:path w="1604010" h="1181735">
                <a:moveTo>
                  <a:pt x="723773" y="526541"/>
                </a:moveTo>
                <a:lnTo>
                  <a:pt x="716280" y="536828"/>
                </a:lnTo>
                <a:lnTo>
                  <a:pt x="757174" y="566927"/>
                </a:lnTo>
                <a:lnTo>
                  <a:pt x="764794" y="556640"/>
                </a:lnTo>
                <a:lnTo>
                  <a:pt x="723773" y="526541"/>
                </a:lnTo>
                <a:close/>
              </a:path>
              <a:path w="1604010" h="1181735">
                <a:moveTo>
                  <a:pt x="795401" y="579247"/>
                </a:moveTo>
                <a:lnTo>
                  <a:pt x="787908" y="589406"/>
                </a:lnTo>
                <a:lnTo>
                  <a:pt x="828802" y="619505"/>
                </a:lnTo>
                <a:lnTo>
                  <a:pt x="836421" y="609346"/>
                </a:lnTo>
                <a:lnTo>
                  <a:pt x="795401" y="579247"/>
                </a:lnTo>
                <a:close/>
              </a:path>
              <a:path w="1604010" h="1181735">
                <a:moveTo>
                  <a:pt x="867029" y="631951"/>
                </a:moveTo>
                <a:lnTo>
                  <a:pt x="859536" y="642112"/>
                </a:lnTo>
                <a:lnTo>
                  <a:pt x="900430" y="672211"/>
                </a:lnTo>
                <a:lnTo>
                  <a:pt x="908050" y="661924"/>
                </a:lnTo>
                <a:lnTo>
                  <a:pt x="867029" y="631951"/>
                </a:lnTo>
                <a:close/>
              </a:path>
              <a:path w="1604010" h="1181735">
                <a:moveTo>
                  <a:pt x="938657" y="684529"/>
                </a:moveTo>
                <a:lnTo>
                  <a:pt x="931164" y="694816"/>
                </a:lnTo>
                <a:lnTo>
                  <a:pt x="972057" y="724915"/>
                </a:lnTo>
                <a:lnTo>
                  <a:pt x="979551" y="714628"/>
                </a:lnTo>
                <a:lnTo>
                  <a:pt x="938657" y="684529"/>
                </a:lnTo>
                <a:close/>
              </a:path>
              <a:path w="1604010" h="1181735">
                <a:moveTo>
                  <a:pt x="1010284" y="737235"/>
                </a:moveTo>
                <a:lnTo>
                  <a:pt x="1002792" y="747394"/>
                </a:lnTo>
                <a:lnTo>
                  <a:pt x="1043686" y="777493"/>
                </a:lnTo>
                <a:lnTo>
                  <a:pt x="1051179" y="767334"/>
                </a:lnTo>
                <a:lnTo>
                  <a:pt x="1010284" y="737235"/>
                </a:lnTo>
                <a:close/>
              </a:path>
              <a:path w="1604010" h="1181735">
                <a:moveTo>
                  <a:pt x="1081913" y="789813"/>
                </a:moveTo>
                <a:lnTo>
                  <a:pt x="1074420" y="800100"/>
                </a:lnTo>
                <a:lnTo>
                  <a:pt x="1115314" y="830199"/>
                </a:lnTo>
                <a:lnTo>
                  <a:pt x="1122807" y="819912"/>
                </a:lnTo>
                <a:lnTo>
                  <a:pt x="1081913" y="789813"/>
                </a:lnTo>
                <a:close/>
              </a:path>
              <a:path w="1604010" h="1181735">
                <a:moveTo>
                  <a:pt x="1153541" y="842517"/>
                </a:moveTo>
                <a:lnTo>
                  <a:pt x="1146048" y="852804"/>
                </a:lnTo>
                <a:lnTo>
                  <a:pt x="1186942" y="882903"/>
                </a:lnTo>
                <a:lnTo>
                  <a:pt x="1194434" y="872616"/>
                </a:lnTo>
                <a:lnTo>
                  <a:pt x="1153541" y="842517"/>
                </a:lnTo>
                <a:close/>
              </a:path>
              <a:path w="1604010" h="1181735">
                <a:moveTo>
                  <a:pt x="1225169" y="895223"/>
                </a:moveTo>
                <a:lnTo>
                  <a:pt x="1217676" y="905382"/>
                </a:lnTo>
                <a:lnTo>
                  <a:pt x="1258570" y="935482"/>
                </a:lnTo>
                <a:lnTo>
                  <a:pt x="1266063" y="925321"/>
                </a:lnTo>
                <a:lnTo>
                  <a:pt x="1225169" y="895223"/>
                </a:lnTo>
                <a:close/>
              </a:path>
              <a:path w="1604010" h="1181735">
                <a:moveTo>
                  <a:pt x="1296796" y="947801"/>
                </a:moveTo>
                <a:lnTo>
                  <a:pt x="1289304" y="958088"/>
                </a:lnTo>
                <a:lnTo>
                  <a:pt x="1330198" y="988187"/>
                </a:lnTo>
                <a:lnTo>
                  <a:pt x="1337691" y="977900"/>
                </a:lnTo>
                <a:lnTo>
                  <a:pt x="1296796" y="947801"/>
                </a:lnTo>
                <a:close/>
              </a:path>
              <a:path w="1604010" h="1181735">
                <a:moveTo>
                  <a:pt x="1368425" y="1000506"/>
                </a:moveTo>
                <a:lnTo>
                  <a:pt x="1360932" y="1010793"/>
                </a:lnTo>
                <a:lnTo>
                  <a:pt x="1401826" y="1040891"/>
                </a:lnTo>
                <a:lnTo>
                  <a:pt x="1409319" y="1030604"/>
                </a:lnTo>
                <a:lnTo>
                  <a:pt x="1368425" y="1000506"/>
                </a:lnTo>
                <a:close/>
              </a:path>
              <a:path w="1604010" h="1181735">
                <a:moveTo>
                  <a:pt x="1532074" y="1136607"/>
                </a:moveTo>
                <a:lnTo>
                  <a:pt x="1479169" y="1137031"/>
                </a:lnTo>
                <a:lnTo>
                  <a:pt x="1604009" y="1181608"/>
                </a:lnTo>
                <a:lnTo>
                  <a:pt x="1573886" y="1141602"/>
                </a:lnTo>
                <a:lnTo>
                  <a:pt x="1538858" y="1141602"/>
                </a:lnTo>
                <a:lnTo>
                  <a:pt x="1532074" y="1136607"/>
                </a:lnTo>
                <a:close/>
              </a:path>
              <a:path w="1604010" h="1181735">
                <a:moveTo>
                  <a:pt x="1542558" y="1136523"/>
                </a:moveTo>
                <a:lnTo>
                  <a:pt x="1532074" y="1136607"/>
                </a:lnTo>
                <a:lnTo>
                  <a:pt x="1538858" y="1141602"/>
                </a:lnTo>
                <a:lnTo>
                  <a:pt x="1542558" y="1136523"/>
                </a:lnTo>
                <a:close/>
              </a:path>
              <a:path w="1604010" h="1181735">
                <a:moveTo>
                  <a:pt x="1524254" y="1075689"/>
                </a:moveTo>
                <a:lnTo>
                  <a:pt x="1539584" y="1126333"/>
                </a:lnTo>
                <a:lnTo>
                  <a:pt x="1546352" y="1131315"/>
                </a:lnTo>
                <a:lnTo>
                  <a:pt x="1538858" y="1141602"/>
                </a:lnTo>
                <a:lnTo>
                  <a:pt x="1573886" y="1141602"/>
                </a:lnTo>
                <a:lnTo>
                  <a:pt x="1524254" y="1075689"/>
                </a:lnTo>
                <a:close/>
              </a:path>
              <a:path w="1604010" h="1181735">
                <a:moveTo>
                  <a:pt x="1511681" y="1105789"/>
                </a:moveTo>
                <a:lnTo>
                  <a:pt x="1504188" y="1116076"/>
                </a:lnTo>
                <a:lnTo>
                  <a:pt x="1532074" y="1136607"/>
                </a:lnTo>
                <a:lnTo>
                  <a:pt x="1542558" y="1136523"/>
                </a:lnTo>
                <a:lnTo>
                  <a:pt x="1539584" y="1126333"/>
                </a:lnTo>
                <a:lnTo>
                  <a:pt x="1511681" y="1105789"/>
                </a:lnTo>
                <a:close/>
              </a:path>
              <a:path w="1604010" h="1181735">
                <a:moveTo>
                  <a:pt x="1539584" y="1126333"/>
                </a:moveTo>
                <a:lnTo>
                  <a:pt x="1542636" y="1136416"/>
                </a:lnTo>
                <a:lnTo>
                  <a:pt x="1546352" y="1131315"/>
                </a:lnTo>
                <a:lnTo>
                  <a:pt x="1539584" y="1126333"/>
                </a:lnTo>
                <a:close/>
              </a:path>
              <a:path w="1604010" h="1181735">
                <a:moveTo>
                  <a:pt x="1440053" y="1053210"/>
                </a:moveTo>
                <a:lnTo>
                  <a:pt x="1432559" y="1063370"/>
                </a:lnTo>
                <a:lnTo>
                  <a:pt x="1473454" y="1093470"/>
                </a:lnTo>
                <a:lnTo>
                  <a:pt x="1480946" y="1083309"/>
                </a:lnTo>
                <a:lnTo>
                  <a:pt x="1440053" y="105321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436241" y="2764917"/>
            <a:ext cx="1602740" cy="692150"/>
          </a:xfrm>
          <a:custGeom>
            <a:avLst/>
            <a:gdLst/>
            <a:ahLst/>
            <a:cxnLst/>
            <a:rect l="l" t="t" r="r" b="b"/>
            <a:pathLst>
              <a:path w="1602739" h="692150">
                <a:moveTo>
                  <a:pt x="46735" y="659892"/>
                </a:moveTo>
                <a:lnTo>
                  <a:pt x="0" y="679958"/>
                </a:lnTo>
                <a:lnTo>
                  <a:pt x="5079" y="691642"/>
                </a:lnTo>
                <a:lnTo>
                  <a:pt x="51688" y="671576"/>
                </a:lnTo>
                <a:lnTo>
                  <a:pt x="46735" y="659892"/>
                </a:lnTo>
                <a:close/>
              </a:path>
              <a:path w="1602739" h="692150">
                <a:moveTo>
                  <a:pt x="128396" y="624967"/>
                </a:moveTo>
                <a:lnTo>
                  <a:pt x="81787" y="644906"/>
                </a:lnTo>
                <a:lnTo>
                  <a:pt x="86740" y="656590"/>
                </a:lnTo>
                <a:lnTo>
                  <a:pt x="133476" y="636651"/>
                </a:lnTo>
                <a:lnTo>
                  <a:pt x="128396" y="624967"/>
                </a:lnTo>
                <a:close/>
              </a:path>
              <a:path w="1602739" h="692150">
                <a:moveTo>
                  <a:pt x="210184" y="589915"/>
                </a:moveTo>
                <a:lnTo>
                  <a:pt x="163448" y="609981"/>
                </a:lnTo>
                <a:lnTo>
                  <a:pt x="168401" y="621538"/>
                </a:lnTo>
                <a:lnTo>
                  <a:pt x="215137" y="601599"/>
                </a:lnTo>
                <a:lnTo>
                  <a:pt x="210184" y="589915"/>
                </a:lnTo>
                <a:close/>
              </a:path>
              <a:path w="1602739" h="692150">
                <a:moveTo>
                  <a:pt x="291845" y="554863"/>
                </a:moveTo>
                <a:lnTo>
                  <a:pt x="245109" y="574929"/>
                </a:lnTo>
                <a:lnTo>
                  <a:pt x="250189" y="586613"/>
                </a:lnTo>
                <a:lnTo>
                  <a:pt x="296925" y="566547"/>
                </a:lnTo>
                <a:lnTo>
                  <a:pt x="291845" y="554863"/>
                </a:lnTo>
                <a:close/>
              </a:path>
              <a:path w="1602739" h="692150">
                <a:moveTo>
                  <a:pt x="373633" y="519938"/>
                </a:moveTo>
                <a:lnTo>
                  <a:pt x="326897" y="539877"/>
                </a:lnTo>
                <a:lnTo>
                  <a:pt x="331850" y="551561"/>
                </a:lnTo>
                <a:lnTo>
                  <a:pt x="378586" y="531495"/>
                </a:lnTo>
                <a:lnTo>
                  <a:pt x="373633" y="519938"/>
                </a:lnTo>
                <a:close/>
              </a:path>
              <a:path w="1602739" h="692150">
                <a:moveTo>
                  <a:pt x="455294" y="484886"/>
                </a:moveTo>
                <a:lnTo>
                  <a:pt x="408558" y="504825"/>
                </a:lnTo>
                <a:lnTo>
                  <a:pt x="413638" y="516509"/>
                </a:lnTo>
                <a:lnTo>
                  <a:pt x="460247" y="496570"/>
                </a:lnTo>
                <a:lnTo>
                  <a:pt x="455294" y="484886"/>
                </a:lnTo>
                <a:close/>
              </a:path>
              <a:path w="1602739" h="692150">
                <a:moveTo>
                  <a:pt x="536956" y="449834"/>
                </a:moveTo>
                <a:lnTo>
                  <a:pt x="490346" y="469900"/>
                </a:lnTo>
                <a:lnTo>
                  <a:pt x="495300" y="481457"/>
                </a:lnTo>
                <a:lnTo>
                  <a:pt x="542035" y="461518"/>
                </a:lnTo>
                <a:lnTo>
                  <a:pt x="536956" y="449834"/>
                </a:lnTo>
                <a:close/>
              </a:path>
              <a:path w="1602739" h="692150">
                <a:moveTo>
                  <a:pt x="618744" y="414782"/>
                </a:moveTo>
                <a:lnTo>
                  <a:pt x="572007" y="434848"/>
                </a:lnTo>
                <a:lnTo>
                  <a:pt x="576960" y="446532"/>
                </a:lnTo>
                <a:lnTo>
                  <a:pt x="623696" y="426466"/>
                </a:lnTo>
                <a:lnTo>
                  <a:pt x="618744" y="414782"/>
                </a:lnTo>
                <a:close/>
              </a:path>
              <a:path w="1602739" h="692150">
                <a:moveTo>
                  <a:pt x="700404" y="379857"/>
                </a:moveTo>
                <a:lnTo>
                  <a:pt x="653795" y="399796"/>
                </a:lnTo>
                <a:lnTo>
                  <a:pt x="658748" y="411480"/>
                </a:lnTo>
                <a:lnTo>
                  <a:pt x="705484" y="391413"/>
                </a:lnTo>
                <a:lnTo>
                  <a:pt x="700404" y="379857"/>
                </a:lnTo>
                <a:close/>
              </a:path>
              <a:path w="1602739" h="692150">
                <a:moveTo>
                  <a:pt x="782192" y="344805"/>
                </a:moveTo>
                <a:lnTo>
                  <a:pt x="735457" y="364744"/>
                </a:lnTo>
                <a:lnTo>
                  <a:pt x="740409" y="376428"/>
                </a:lnTo>
                <a:lnTo>
                  <a:pt x="787145" y="356488"/>
                </a:lnTo>
                <a:lnTo>
                  <a:pt x="782192" y="344805"/>
                </a:lnTo>
                <a:close/>
              </a:path>
              <a:path w="1602739" h="692150">
                <a:moveTo>
                  <a:pt x="863854" y="309753"/>
                </a:moveTo>
                <a:lnTo>
                  <a:pt x="817118" y="329819"/>
                </a:lnTo>
                <a:lnTo>
                  <a:pt x="822197" y="341503"/>
                </a:lnTo>
                <a:lnTo>
                  <a:pt x="868807" y="321437"/>
                </a:lnTo>
                <a:lnTo>
                  <a:pt x="863854" y="309753"/>
                </a:lnTo>
                <a:close/>
              </a:path>
              <a:path w="1602739" h="692150">
                <a:moveTo>
                  <a:pt x="945514" y="274700"/>
                </a:moveTo>
                <a:lnTo>
                  <a:pt x="898906" y="294767"/>
                </a:lnTo>
                <a:lnTo>
                  <a:pt x="903858" y="306450"/>
                </a:lnTo>
                <a:lnTo>
                  <a:pt x="950594" y="286385"/>
                </a:lnTo>
                <a:lnTo>
                  <a:pt x="945514" y="274700"/>
                </a:lnTo>
                <a:close/>
              </a:path>
              <a:path w="1602739" h="692150">
                <a:moveTo>
                  <a:pt x="1027303" y="239775"/>
                </a:moveTo>
                <a:lnTo>
                  <a:pt x="980567" y="259715"/>
                </a:lnTo>
                <a:lnTo>
                  <a:pt x="985646" y="271399"/>
                </a:lnTo>
                <a:lnTo>
                  <a:pt x="1032256" y="251333"/>
                </a:lnTo>
                <a:lnTo>
                  <a:pt x="1027303" y="239775"/>
                </a:lnTo>
                <a:close/>
              </a:path>
              <a:path w="1602739" h="692150">
                <a:moveTo>
                  <a:pt x="1108963" y="204724"/>
                </a:moveTo>
                <a:lnTo>
                  <a:pt x="1062355" y="224662"/>
                </a:lnTo>
                <a:lnTo>
                  <a:pt x="1067308" y="236347"/>
                </a:lnTo>
                <a:lnTo>
                  <a:pt x="1114044" y="216408"/>
                </a:lnTo>
                <a:lnTo>
                  <a:pt x="1108963" y="204724"/>
                </a:lnTo>
                <a:close/>
              </a:path>
              <a:path w="1602739" h="692150">
                <a:moveTo>
                  <a:pt x="1190751" y="169672"/>
                </a:moveTo>
                <a:lnTo>
                  <a:pt x="1144016" y="189737"/>
                </a:lnTo>
                <a:lnTo>
                  <a:pt x="1148969" y="201422"/>
                </a:lnTo>
                <a:lnTo>
                  <a:pt x="1195705" y="181356"/>
                </a:lnTo>
                <a:lnTo>
                  <a:pt x="1190751" y="169672"/>
                </a:lnTo>
                <a:close/>
              </a:path>
              <a:path w="1602739" h="692150">
                <a:moveTo>
                  <a:pt x="1272412" y="134620"/>
                </a:moveTo>
                <a:lnTo>
                  <a:pt x="1225676" y="154686"/>
                </a:lnTo>
                <a:lnTo>
                  <a:pt x="1230757" y="166370"/>
                </a:lnTo>
                <a:lnTo>
                  <a:pt x="1277366" y="146304"/>
                </a:lnTo>
                <a:lnTo>
                  <a:pt x="1272412" y="134620"/>
                </a:lnTo>
                <a:close/>
              </a:path>
              <a:path w="1602739" h="692150">
                <a:moveTo>
                  <a:pt x="1354073" y="99695"/>
                </a:moveTo>
                <a:lnTo>
                  <a:pt x="1307464" y="119634"/>
                </a:lnTo>
                <a:lnTo>
                  <a:pt x="1312418" y="131318"/>
                </a:lnTo>
                <a:lnTo>
                  <a:pt x="1359154" y="111252"/>
                </a:lnTo>
                <a:lnTo>
                  <a:pt x="1354073" y="99695"/>
                </a:lnTo>
                <a:close/>
              </a:path>
              <a:path w="1602739" h="692150">
                <a:moveTo>
                  <a:pt x="1435861" y="64643"/>
                </a:moveTo>
                <a:lnTo>
                  <a:pt x="1389125" y="84582"/>
                </a:lnTo>
                <a:lnTo>
                  <a:pt x="1394206" y="96266"/>
                </a:lnTo>
                <a:lnTo>
                  <a:pt x="1440814" y="76327"/>
                </a:lnTo>
                <a:lnTo>
                  <a:pt x="1435861" y="64643"/>
                </a:lnTo>
                <a:close/>
              </a:path>
              <a:path w="1602739" h="692150">
                <a:moveTo>
                  <a:pt x="1602739" y="0"/>
                </a:moveTo>
                <a:lnTo>
                  <a:pt x="1471041" y="14986"/>
                </a:lnTo>
                <a:lnTo>
                  <a:pt x="1532762" y="29972"/>
                </a:lnTo>
                <a:lnTo>
                  <a:pt x="1501012" y="85090"/>
                </a:lnTo>
                <a:lnTo>
                  <a:pt x="1602739" y="0"/>
                </a:lnTo>
                <a:close/>
              </a:path>
              <a:path w="1602739" h="692150">
                <a:moveTo>
                  <a:pt x="1517522" y="29591"/>
                </a:moveTo>
                <a:lnTo>
                  <a:pt x="1470913" y="49657"/>
                </a:lnTo>
                <a:lnTo>
                  <a:pt x="1475867" y="61341"/>
                </a:lnTo>
                <a:lnTo>
                  <a:pt x="1522603" y="41275"/>
                </a:lnTo>
                <a:lnTo>
                  <a:pt x="1517522" y="29591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37764" y="3564763"/>
            <a:ext cx="1601470" cy="285750"/>
          </a:xfrm>
          <a:custGeom>
            <a:avLst/>
            <a:gdLst/>
            <a:ahLst/>
            <a:cxnLst/>
            <a:rect l="l" t="t" r="r" b="b"/>
            <a:pathLst>
              <a:path w="1601470" h="285750">
                <a:moveTo>
                  <a:pt x="50165" y="264668"/>
                </a:moveTo>
                <a:lnTo>
                  <a:pt x="0" y="272923"/>
                </a:lnTo>
                <a:lnTo>
                  <a:pt x="2032" y="285369"/>
                </a:lnTo>
                <a:lnTo>
                  <a:pt x="52197" y="277241"/>
                </a:lnTo>
                <a:lnTo>
                  <a:pt x="50165" y="264668"/>
                </a:lnTo>
                <a:close/>
              </a:path>
              <a:path w="1601470" h="285750">
                <a:moveTo>
                  <a:pt x="137795" y="250317"/>
                </a:moveTo>
                <a:lnTo>
                  <a:pt x="87757" y="258444"/>
                </a:lnTo>
                <a:lnTo>
                  <a:pt x="89789" y="271018"/>
                </a:lnTo>
                <a:lnTo>
                  <a:pt x="139954" y="262889"/>
                </a:lnTo>
                <a:lnTo>
                  <a:pt x="137795" y="250317"/>
                </a:lnTo>
                <a:close/>
              </a:path>
              <a:path w="1601470" h="285750">
                <a:moveTo>
                  <a:pt x="225552" y="235966"/>
                </a:moveTo>
                <a:lnTo>
                  <a:pt x="175387" y="244094"/>
                </a:lnTo>
                <a:lnTo>
                  <a:pt x="177546" y="256667"/>
                </a:lnTo>
                <a:lnTo>
                  <a:pt x="227584" y="248412"/>
                </a:lnTo>
                <a:lnTo>
                  <a:pt x="225552" y="235966"/>
                </a:lnTo>
                <a:close/>
              </a:path>
              <a:path w="1601470" h="285750">
                <a:moveTo>
                  <a:pt x="313309" y="221614"/>
                </a:moveTo>
                <a:lnTo>
                  <a:pt x="263144" y="229743"/>
                </a:lnTo>
                <a:lnTo>
                  <a:pt x="265176" y="242316"/>
                </a:lnTo>
                <a:lnTo>
                  <a:pt x="315341" y="234061"/>
                </a:lnTo>
                <a:lnTo>
                  <a:pt x="313309" y="221614"/>
                </a:lnTo>
                <a:close/>
              </a:path>
              <a:path w="1601470" h="285750">
                <a:moveTo>
                  <a:pt x="401066" y="207137"/>
                </a:moveTo>
                <a:lnTo>
                  <a:pt x="350901" y="215392"/>
                </a:lnTo>
                <a:lnTo>
                  <a:pt x="352933" y="227964"/>
                </a:lnTo>
                <a:lnTo>
                  <a:pt x="403098" y="219710"/>
                </a:lnTo>
                <a:lnTo>
                  <a:pt x="401066" y="207137"/>
                </a:lnTo>
                <a:close/>
              </a:path>
              <a:path w="1601470" h="285750">
                <a:moveTo>
                  <a:pt x="488823" y="192786"/>
                </a:moveTo>
                <a:lnTo>
                  <a:pt x="438658" y="201041"/>
                </a:lnTo>
                <a:lnTo>
                  <a:pt x="440690" y="213613"/>
                </a:lnTo>
                <a:lnTo>
                  <a:pt x="490855" y="205359"/>
                </a:lnTo>
                <a:lnTo>
                  <a:pt x="488823" y="192786"/>
                </a:lnTo>
                <a:close/>
              </a:path>
              <a:path w="1601470" h="285750">
                <a:moveTo>
                  <a:pt x="576453" y="178435"/>
                </a:moveTo>
                <a:lnTo>
                  <a:pt x="526415" y="186689"/>
                </a:lnTo>
                <a:lnTo>
                  <a:pt x="528447" y="199136"/>
                </a:lnTo>
                <a:lnTo>
                  <a:pt x="578612" y="191007"/>
                </a:lnTo>
                <a:lnTo>
                  <a:pt x="576453" y="178435"/>
                </a:lnTo>
                <a:close/>
              </a:path>
              <a:path w="1601470" h="285750">
                <a:moveTo>
                  <a:pt x="664210" y="164084"/>
                </a:moveTo>
                <a:lnTo>
                  <a:pt x="614045" y="172338"/>
                </a:lnTo>
                <a:lnTo>
                  <a:pt x="616204" y="184785"/>
                </a:lnTo>
                <a:lnTo>
                  <a:pt x="666242" y="176656"/>
                </a:lnTo>
                <a:lnTo>
                  <a:pt x="664210" y="164084"/>
                </a:lnTo>
                <a:close/>
              </a:path>
              <a:path w="1601470" h="285750">
                <a:moveTo>
                  <a:pt x="751967" y="149732"/>
                </a:moveTo>
                <a:lnTo>
                  <a:pt x="701802" y="157861"/>
                </a:lnTo>
                <a:lnTo>
                  <a:pt x="703834" y="170434"/>
                </a:lnTo>
                <a:lnTo>
                  <a:pt x="753999" y="162179"/>
                </a:lnTo>
                <a:lnTo>
                  <a:pt x="751967" y="149732"/>
                </a:lnTo>
                <a:close/>
              </a:path>
              <a:path w="1601470" h="285750">
                <a:moveTo>
                  <a:pt x="839724" y="135381"/>
                </a:moveTo>
                <a:lnTo>
                  <a:pt x="789559" y="143510"/>
                </a:lnTo>
                <a:lnTo>
                  <a:pt x="791591" y="156082"/>
                </a:lnTo>
                <a:lnTo>
                  <a:pt x="841756" y="147828"/>
                </a:lnTo>
                <a:lnTo>
                  <a:pt x="839724" y="135381"/>
                </a:lnTo>
                <a:close/>
              </a:path>
              <a:path w="1601470" h="285750">
                <a:moveTo>
                  <a:pt x="927481" y="120904"/>
                </a:moveTo>
                <a:lnTo>
                  <a:pt x="877315" y="129159"/>
                </a:lnTo>
                <a:lnTo>
                  <a:pt x="879348" y="141731"/>
                </a:lnTo>
                <a:lnTo>
                  <a:pt x="929513" y="133476"/>
                </a:lnTo>
                <a:lnTo>
                  <a:pt x="927481" y="120904"/>
                </a:lnTo>
                <a:close/>
              </a:path>
              <a:path w="1601470" h="285750">
                <a:moveTo>
                  <a:pt x="1015111" y="106553"/>
                </a:moveTo>
                <a:lnTo>
                  <a:pt x="965073" y="114807"/>
                </a:lnTo>
                <a:lnTo>
                  <a:pt x="967105" y="127381"/>
                </a:lnTo>
                <a:lnTo>
                  <a:pt x="1017270" y="119125"/>
                </a:lnTo>
                <a:lnTo>
                  <a:pt x="1015111" y="106553"/>
                </a:lnTo>
                <a:close/>
              </a:path>
              <a:path w="1601470" h="285750">
                <a:moveTo>
                  <a:pt x="1102868" y="92201"/>
                </a:moveTo>
                <a:lnTo>
                  <a:pt x="1052702" y="100456"/>
                </a:lnTo>
                <a:lnTo>
                  <a:pt x="1054862" y="112903"/>
                </a:lnTo>
                <a:lnTo>
                  <a:pt x="1104900" y="104775"/>
                </a:lnTo>
                <a:lnTo>
                  <a:pt x="1102868" y="92201"/>
                </a:lnTo>
                <a:close/>
              </a:path>
              <a:path w="1601470" h="285750">
                <a:moveTo>
                  <a:pt x="1190625" y="77850"/>
                </a:moveTo>
                <a:lnTo>
                  <a:pt x="1140460" y="86106"/>
                </a:lnTo>
                <a:lnTo>
                  <a:pt x="1142492" y="98551"/>
                </a:lnTo>
                <a:lnTo>
                  <a:pt x="1192657" y="90424"/>
                </a:lnTo>
                <a:lnTo>
                  <a:pt x="1190625" y="77850"/>
                </a:lnTo>
                <a:close/>
              </a:path>
              <a:path w="1601470" h="285750">
                <a:moveTo>
                  <a:pt x="1278382" y="63500"/>
                </a:moveTo>
                <a:lnTo>
                  <a:pt x="1228217" y="71628"/>
                </a:lnTo>
                <a:lnTo>
                  <a:pt x="1230249" y="84200"/>
                </a:lnTo>
                <a:lnTo>
                  <a:pt x="1280414" y="75945"/>
                </a:lnTo>
                <a:lnTo>
                  <a:pt x="1278382" y="63500"/>
                </a:lnTo>
                <a:close/>
              </a:path>
              <a:path w="1601470" h="285750">
                <a:moveTo>
                  <a:pt x="1366139" y="49149"/>
                </a:moveTo>
                <a:lnTo>
                  <a:pt x="1315974" y="57276"/>
                </a:lnTo>
                <a:lnTo>
                  <a:pt x="1318006" y="69850"/>
                </a:lnTo>
                <a:lnTo>
                  <a:pt x="1368171" y="61594"/>
                </a:lnTo>
                <a:lnTo>
                  <a:pt x="1366139" y="49149"/>
                </a:lnTo>
                <a:close/>
              </a:path>
              <a:path w="1601470" h="285750">
                <a:moveTo>
                  <a:pt x="1453769" y="34671"/>
                </a:moveTo>
                <a:lnTo>
                  <a:pt x="1403731" y="42925"/>
                </a:lnTo>
                <a:lnTo>
                  <a:pt x="1405763" y="55499"/>
                </a:lnTo>
                <a:lnTo>
                  <a:pt x="1455927" y="47243"/>
                </a:lnTo>
                <a:lnTo>
                  <a:pt x="1453769" y="34671"/>
                </a:lnTo>
                <a:close/>
              </a:path>
              <a:path w="1601470" h="285750">
                <a:moveTo>
                  <a:pt x="1588731" y="23113"/>
                </a:moveTo>
                <a:lnTo>
                  <a:pt x="1525015" y="23113"/>
                </a:lnTo>
                <a:lnTo>
                  <a:pt x="1527048" y="35560"/>
                </a:lnTo>
                <a:lnTo>
                  <a:pt x="1518740" y="36944"/>
                </a:lnTo>
                <a:lnTo>
                  <a:pt x="1482089" y="75184"/>
                </a:lnTo>
                <a:lnTo>
                  <a:pt x="1588731" y="23113"/>
                </a:lnTo>
                <a:close/>
              </a:path>
              <a:path w="1601470" h="285750">
                <a:moveTo>
                  <a:pt x="1516689" y="24465"/>
                </a:moveTo>
                <a:lnTo>
                  <a:pt x="1491361" y="28575"/>
                </a:lnTo>
                <a:lnTo>
                  <a:pt x="1493520" y="41148"/>
                </a:lnTo>
                <a:lnTo>
                  <a:pt x="1518740" y="36944"/>
                </a:lnTo>
                <a:lnTo>
                  <a:pt x="1526032" y="29337"/>
                </a:lnTo>
                <a:lnTo>
                  <a:pt x="1516689" y="24465"/>
                </a:lnTo>
                <a:close/>
              </a:path>
              <a:path w="1601470" h="285750">
                <a:moveTo>
                  <a:pt x="1526032" y="29337"/>
                </a:moveTo>
                <a:lnTo>
                  <a:pt x="1518740" y="36944"/>
                </a:lnTo>
                <a:lnTo>
                  <a:pt x="1527048" y="35560"/>
                </a:lnTo>
                <a:lnTo>
                  <a:pt x="1526032" y="29337"/>
                </a:lnTo>
                <a:close/>
              </a:path>
              <a:path w="1601470" h="285750">
                <a:moveTo>
                  <a:pt x="1525015" y="23113"/>
                </a:moveTo>
                <a:lnTo>
                  <a:pt x="1516689" y="24465"/>
                </a:lnTo>
                <a:lnTo>
                  <a:pt x="1526032" y="29337"/>
                </a:lnTo>
                <a:lnTo>
                  <a:pt x="1525015" y="23113"/>
                </a:lnTo>
                <a:close/>
              </a:path>
              <a:path w="1601470" h="285750">
                <a:moveTo>
                  <a:pt x="1469771" y="0"/>
                </a:moveTo>
                <a:lnTo>
                  <a:pt x="1516689" y="24465"/>
                </a:lnTo>
                <a:lnTo>
                  <a:pt x="1525015" y="23113"/>
                </a:lnTo>
                <a:lnTo>
                  <a:pt x="1588731" y="23113"/>
                </a:lnTo>
                <a:lnTo>
                  <a:pt x="1601215" y="17017"/>
                </a:lnTo>
                <a:lnTo>
                  <a:pt x="1469771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34463" y="4310253"/>
            <a:ext cx="1604645" cy="1452880"/>
          </a:xfrm>
          <a:custGeom>
            <a:avLst/>
            <a:gdLst/>
            <a:ahLst/>
            <a:cxnLst/>
            <a:rect l="l" t="t" r="r" b="b"/>
            <a:pathLst>
              <a:path w="1604645" h="1452879">
                <a:moveTo>
                  <a:pt x="37718" y="1409014"/>
                </a:moveTo>
                <a:lnTo>
                  <a:pt x="0" y="1443088"/>
                </a:lnTo>
                <a:lnTo>
                  <a:pt x="8636" y="1452511"/>
                </a:lnTo>
                <a:lnTo>
                  <a:pt x="46228" y="1418424"/>
                </a:lnTo>
                <a:lnTo>
                  <a:pt x="37718" y="1409014"/>
                </a:lnTo>
                <a:close/>
              </a:path>
              <a:path w="1604645" h="1452879">
                <a:moveTo>
                  <a:pt x="103631" y="1349362"/>
                </a:moveTo>
                <a:lnTo>
                  <a:pt x="66039" y="1383449"/>
                </a:lnTo>
                <a:lnTo>
                  <a:pt x="74549" y="1392859"/>
                </a:lnTo>
                <a:lnTo>
                  <a:pt x="112141" y="1358785"/>
                </a:lnTo>
                <a:lnTo>
                  <a:pt x="103631" y="1349362"/>
                </a:lnTo>
                <a:close/>
              </a:path>
              <a:path w="1604645" h="1452879">
                <a:moveTo>
                  <a:pt x="169544" y="1289723"/>
                </a:moveTo>
                <a:lnTo>
                  <a:pt x="131953" y="1323797"/>
                </a:lnTo>
                <a:lnTo>
                  <a:pt x="140462" y="1333220"/>
                </a:lnTo>
                <a:lnTo>
                  <a:pt x="178054" y="1299133"/>
                </a:lnTo>
                <a:lnTo>
                  <a:pt x="169544" y="1289723"/>
                </a:lnTo>
                <a:close/>
              </a:path>
              <a:path w="1604645" h="1452879">
                <a:moveTo>
                  <a:pt x="235457" y="1230122"/>
                </a:moveTo>
                <a:lnTo>
                  <a:pt x="197866" y="1264158"/>
                </a:lnTo>
                <a:lnTo>
                  <a:pt x="206375" y="1273556"/>
                </a:lnTo>
                <a:lnTo>
                  <a:pt x="243967" y="1239520"/>
                </a:lnTo>
                <a:lnTo>
                  <a:pt x="235457" y="1230122"/>
                </a:lnTo>
                <a:close/>
              </a:path>
              <a:path w="1604645" h="1452879">
                <a:moveTo>
                  <a:pt x="301370" y="1170432"/>
                </a:moveTo>
                <a:lnTo>
                  <a:pt x="263779" y="1204468"/>
                </a:lnTo>
                <a:lnTo>
                  <a:pt x="272288" y="1213993"/>
                </a:lnTo>
                <a:lnTo>
                  <a:pt x="309880" y="1179830"/>
                </a:lnTo>
                <a:lnTo>
                  <a:pt x="301370" y="1170432"/>
                </a:lnTo>
                <a:close/>
              </a:path>
              <a:path w="1604645" h="1452879">
                <a:moveTo>
                  <a:pt x="367284" y="1110742"/>
                </a:moveTo>
                <a:lnTo>
                  <a:pt x="329692" y="1144905"/>
                </a:lnTo>
                <a:lnTo>
                  <a:pt x="338200" y="1154303"/>
                </a:lnTo>
                <a:lnTo>
                  <a:pt x="375919" y="1120267"/>
                </a:lnTo>
                <a:lnTo>
                  <a:pt x="367284" y="1110742"/>
                </a:lnTo>
                <a:close/>
              </a:path>
              <a:path w="1604645" h="1452879">
                <a:moveTo>
                  <a:pt x="433324" y="1051179"/>
                </a:moveTo>
                <a:lnTo>
                  <a:pt x="395605" y="1085215"/>
                </a:lnTo>
                <a:lnTo>
                  <a:pt x="404113" y="1094613"/>
                </a:lnTo>
                <a:lnTo>
                  <a:pt x="441832" y="1060577"/>
                </a:lnTo>
                <a:lnTo>
                  <a:pt x="433324" y="1051179"/>
                </a:lnTo>
                <a:close/>
              </a:path>
              <a:path w="1604645" h="1452879">
                <a:moveTo>
                  <a:pt x="499237" y="991489"/>
                </a:moveTo>
                <a:lnTo>
                  <a:pt x="461518" y="1025525"/>
                </a:lnTo>
                <a:lnTo>
                  <a:pt x="470026" y="1035050"/>
                </a:lnTo>
                <a:lnTo>
                  <a:pt x="507745" y="1000887"/>
                </a:lnTo>
                <a:lnTo>
                  <a:pt x="499237" y="991489"/>
                </a:lnTo>
                <a:close/>
              </a:path>
              <a:path w="1604645" h="1452879">
                <a:moveTo>
                  <a:pt x="565150" y="931799"/>
                </a:moveTo>
                <a:lnTo>
                  <a:pt x="527431" y="965962"/>
                </a:lnTo>
                <a:lnTo>
                  <a:pt x="535939" y="975360"/>
                </a:lnTo>
                <a:lnTo>
                  <a:pt x="573659" y="941324"/>
                </a:lnTo>
                <a:lnTo>
                  <a:pt x="565150" y="931799"/>
                </a:lnTo>
                <a:close/>
              </a:path>
              <a:path w="1604645" h="1452879">
                <a:moveTo>
                  <a:pt x="631063" y="872236"/>
                </a:moveTo>
                <a:lnTo>
                  <a:pt x="593344" y="906272"/>
                </a:lnTo>
                <a:lnTo>
                  <a:pt x="601853" y="915670"/>
                </a:lnTo>
                <a:lnTo>
                  <a:pt x="639572" y="881634"/>
                </a:lnTo>
                <a:lnTo>
                  <a:pt x="631063" y="872236"/>
                </a:lnTo>
                <a:close/>
              </a:path>
              <a:path w="1604645" h="1452879">
                <a:moveTo>
                  <a:pt x="696976" y="812546"/>
                </a:moveTo>
                <a:lnTo>
                  <a:pt x="659257" y="846709"/>
                </a:lnTo>
                <a:lnTo>
                  <a:pt x="667766" y="856107"/>
                </a:lnTo>
                <a:lnTo>
                  <a:pt x="705485" y="821944"/>
                </a:lnTo>
                <a:lnTo>
                  <a:pt x="696976" y="812546"/>
                </a:lnTo>
                <a:close/>
              </a:path>
              <a:path w="1604645" h="1452879">
                <a:moveTo>
                  <a:pt x="762888" y="752983"/>
                </a:moveTo>
                <a:lnTo>
                  <a:pt x="725169" y="787019"/>
                </a:lnTo>
                <a:lnTo>
                  <a:pt x="733679" y="796417"/>
                </a:lnTo>
                <a:lnTo>
                  <a:pt x="771398" y="762381"/>
                </a:lnTo>
                <a:lnTo>
                  <a:pt x="762888" y="752983"/>
                </a:lnTo>
                <a:close/>
              </a:path>
              <a:path w="1604645" h="1452879">
                <a:moveTo>
                  <a:pt x="828801" y="693293"/>
                </a:moveTo>
                <a:lnTo>
                  <a:pt x="791082" y="727329"/>
                </a:lnTo>
                <a:lnTo>
                  <a:pt x="799592" y="736727"/>
                </a:lnTo>
                <a:lnTo>
                  <a:pt x="837311" y="702691"/>
                </a:lnTo>
                <a:lnTo>
                  <a:pt x="828801" y="693293"/>
                </a:lnTo>
                <a:close/>
              </a:path>
              <a:path w="1604645" h="1452879">
                <a:moveTo>
                  <a:pt x="894714" y="633603"/>
                </a:moveTo>
                <a:lnTo>
                  <a:pt x="856996" y="667766"/>
                </a:lnTo>
                <a:lnTo>
                  <a:pt x="865632" y="677164"/>
                </a:lnTo>
                <a:lnTo>
                  <a:pt x="903224" y="643001"/>
                </a:lnTo>
                <a:lnTo>
                  <a:pt x="894714" y="633603"/>
                </a:lnTo>
                <a:close/>
              </a:path>
              <a:path w="1604645" h="1452879">
                <a:moveTo>
                  <a:pt x="960627" y="574040"/>
                </a:moveTo>
                <a:lnTo>
                  <a:pt x="922909" y="608076"/>
                </a:lnTo>
                <a:lnTo>
                  <a:pt x="931545" y="617474"/>
                </a:lnTo>
                <a:lnTo>
                  <a:pt x="969137" y="583438"/>
                </a:lnTo>
                <a:lnTo>
                  <a:pt x="960627" y="574040"/>
                </a:lnTo>
                <a:close/>
              </a:path>
              <a:path w="1604645" h="1452879">
                <a:moveTo>
                  <a:pt x="1026540" y="514350"/>
                </a:moveTo>
                <a:lnTo>
                  <a:pt x="988949" y="548386"/>
                </a:lnTo>
                <a:lnTo>
                  <a:pt x="997458" y="557784"/>
                </a:lnTo>
                <a:lnTo>
                  <a:pt x="1035050" y="523748"/>
                </a:lnTo>
                <a:lnTo>
                  <a:pt x="1026540" y="514350"/>
                </a:lnTo>
                <a:close/>
              </a:path>
              <a:path w="1604645" h="1452879">
                <a:moveTo>
                  <a:pt x="1092453" y="454660"/>
                </a:moveTo>
                <a:lnTo>
                  <a:pt x="1054862" y="488823"/>
                </a:lnTo>
                <a:lnTo>
                  <a:pt x="1063371" y="498221"/>
                </a:lnTo>
                <a:lnTo>
                  <a:pt x="1100963" y="464058"/>
                </a:lnTo>
                <a:lnTo>
                  <a:pt x="1092453" y="454660"/>
                </a:lnTo>
                <a:close/>
              </a:path>
              <a:path w="1604645" h="1452879">
                <a:moveTo>
                  <a:pt x="1158366" y="395097"/>
                </a:moveTo>
                <a:lnTo>
                  <a:pt x="1120775" y="429133"/>
                </a:lnTo>
                <a:lnTo>
                  <a:pt x="1129284" y="438531"/>
                </a:lnTo>
                <a:lnTo>
                  <a:pt x="1166876" y="404495"/>
                </a:lnTo>
                <a:lnTo>
                  <a:pt x="1158366" y="395097"/>
                </a:lnTo>
                <a:close/>
              </a:path>
              <a:path w="1604645" h="1452879">
                <a:moveTo>
                  <a:pt x="1224279" y="335407"/>
                </a:moveTo>
                <a:lnTo>
                  <a:pt x="1186688" y="369443"/>
                </a:lnTo>
                <a:lnTo>
                  <a:pt x="1195197" y="378968"/>
                </a:lnTo>
                <a:lnTo>
                  <a:pt x="1232789" y="344805"/>
                </a:lnTo>
                <a:lnTo>
                  <a:pt x="1224279" y="335407"/>
                </a:lnTo>
                <a:close/>
              </a:path>
              <a:path w="1604645" h="1452879">
                <a:moveTo>
                  <a:pt x="1290192" y="275717"/>
                </a:moveTo>
                <a:lnTo>
                  <a:pt x="1252601" y="309880"/>
                </a:lnTo>
                <a:lnTo>
                  <a:pt x="1261110" y="319278"/>
                </a:lnTo>
                <a:lnTo>
                  <a:pt x="1298828" y="285242"/>
                </a:lnTo>
                <a:lnTo>
                  <a:pt x="1290192" y="275717"/>
                </a:lnTo>
                <a:close/>
              </a:path>
              <a:path w="1604645" h="1452879">
                <a:moveTo>
                  <a:pt x="1356233" y="216154"/>
                </a:moveTo>
                <a:lnTo>
                  <a:pt x="1318514" y="250190"/>
                </a:lnTo>
                <a:lnTo>
                  <a:pt x="1327023" y="259588"/>
                </a:lnTo>
                <a:lnTo>
                  <a:pt x="1364741" y="225552"/>
                </a:lnTo>
                <a:lnTo>
                  <a:pt x="1356233" y="216154"/>
                </a:lnTo>
                <a:close/>
              </a:path>
              <a:path w="1604645" h="1452879">
                <a:moveTo>
                  <a:pt x="1422146" y="156464"/>
                </a:moveTo>
                <a:lnTo>
                  <a:pt x="1384427" y="190627"/>
                </a:lnTo>
                <a:lnTo>
                  <a:pt x="1392936" y="200025"/>
                </a:lnTo>
                <a:lnTo>
                  <a:pt x="1430654" y="165862"/>
                </a:lnTo>
                <a:lnTo>
                  <a:pt x="1422146" y="156464"/>
                </a:lnTo>
                <a:close/>
              </a:path>
              <a:path w="1604645" h="1452879">
                <a:moveTo>
                  <a:pt x="1488059" y="96774"/>
                </a:moveTo>
                <a:lnTo>
                  <a:pt x="1450339" y="130937"/>
                </a:lnTo>
                <a:lnTo>
                  <a:pt x="1458849" y="140335"/>
                </a:lnTo>
                <a:lnTo>
                  <a:pt x="1496567" y="106299"/>
                </a:lnTo>
                <a:lnTo>
                  <a:pt x="1488059" y="96774"/>
                </a:lnTo>
                <a:close/>
              </a:path>
              <a:path w="1604645" h="1452879">
                <a:moveTo>
                  <a:pt x="1576486" y="46355"/>
                </a:moveTo>
                <a:lnTo>
                  <a:pt x="1543812" y="46355"/>
                </a:lnTo>
                <a:lnTo>
                  <a:pt x="1552321" y="55880"/>
                </a:lnTo>
                <a:lnTo>
                  <a:pt x="1545988" y="61570"/>
                </a:lnTo>
                <a:lnTo>
                  <a:pt x="1535938" y="113411"/>
                </a:lnTo>
                <a:lnTo>
                  <a:pt x="1576486" y="46355"/>
                </a:lnTo>
                <a:close/>
              </a:path>
              <a:path w="1604645" h="1452879">
                <a:moveTo>
                  <a:pt x="1548002" y="51181"/>
                </a:moveTo>
                <a:lnTo>
                  <a:pt x="1537409" y="52138"/>
                </a:lnTo>
                <a:lnTo>
                  <a:pt x="1516252" y="71247"/>
                </a:lnTo>
                <a:lnTo>
                  <a:pt x="1524762" y="80645"/>
                </a:lnTo>
                <a:lnTo>
                  <a:pt x="1545988" y="61570"/>
                </a:lnTo>
                <a:lnTo>
                  <a:pt x="1548002" y="51181"/>
                </a:lnTo>
                <a:close/>
              </a:path>
              <a:path w="1604645" h="1452879">
                <a:moveTo>
                  <a:pt x="1548123" y="51181"/>
                </a:moveTo>
                <a:lnTo>
                  <a:pt x="1545988" y="61570"/>
                </a:lnTo>
                <a:lnTo>
                  <a:pt x="1552321" y="55880"/>
                </a:lnTo>
                <a:lnTo>
                  <a:pt x="1548123" y="51181"/>
                </a:lnTo>
                <a:close/>
              </a:path>
              <a:path w="1604645" h="1452879">
                <a:moveTo>
                  <a:pt x="1604517" y="0"/>
                </a:moveTo>
                <a:lnTo>
                  <a:pt x="1484757" y="56896"/>
                </a:lnTo>
                <a:lnTo>
                  <a:pt x="1537409" y="52138"/>
                </a:lnTo>
                <a:lnTo>
                  <a:pt x="1543812" y="46355"/>
                </a:lnTo>
                <a:lnTo>
                  <a:pt x="1576486" y="46355"/>
                </a:lnTo>
                <a:lnTo>
                  <a:pt x="1604517" y="0"/>
                </a:lnTo>
                <a:close/>
              </a:path>
              <a:path w="1604645" h="1452879">
                <a:moveTo>
                  <a:pt x="1543812" y="46355"/>
                </a:moveTo>
                <a:lnTo>
                  <a:pt x="1537409" y="52138"/>
                </a:lnTo>
                <a:lnTo>
                  <a:pt x="1548002" y="51181"/>
                </a:lnTo>
                <a:lnTo>
                  <a:pt x="1543812" y="4635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4" name="object 14"/>
          <p:cNvGraphicFramePr>
            <a:graphicFrameLocks noGrp="1"/>
          </p:cNvGraphicFramePr>
          <p:nvPr/>
        </p:nvGraphicFramePr>
        <p:xfrm>
          <a:off x="1443227" y="2510027"/>
          <a:ext cx="1005840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" name="object 15"/>
          <p:cNvSpPr txBox="1"/>
          <p:nvPr/>
        </p:nvSpPr>
        <p:spPr>
          <a:xfrm>
            <a:off x="6432550" y="2009901"/>
            <a:ext cx="1307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0014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00FF"/>
                </a:solidFill>
                <a:latin typeface="Arial"/>
                <a:cs typeface="Arial"/>
              </a:rPr>
              <a:t>Child </a:t>
            </a: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 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6553581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6553581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70104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6548628" y="2510027"/>
          <a:ext cx="1005840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5029580" y="2687573"/>
            <a:ext cx="1519555" cy="1199515"/>
          </a:xfrm>
          <a:custGeom>
            <a:avLst/>
            <a:gdLst/>
            <a:ahLst/>
            <a:cxnLst/>
            <a:rect l="l" t="t" r="r" b="b"/>
            <a:pathLst>
              <a:path w="1519554" h="1199514">
                <a:moveTo>
                  <a:pt x="1511680" y="0"/>
                </a:moveTo>
                <a:lnTo>
                  <a:pt x="1471803" y="31368"/>
                </a:lnTo>
                <a:lnTo>
                  <a:pt x="1479677" y="41401"/>
                </a:lnTo>
                <a:lnTo>
                  <a:pt x="1519554" y="9905"/>
                </a:lnTo>
                <a:lnTo>
                  <a:pt x="1511680" y="0"/>
                </a:lnTo>
                <a:close/>
              </a:path>
              <a:path w="1519554" h="1199514">
                <a:moveTo>
                  <a:pt x="1441831" y="54990"/>
                </a:moveTo>
                <a:lnTo>
                  <a:pt x="1401953" y="86360"/>
                </a:lnTo>
                <a:lnTo>
                  <a:pt x="1409827" y="96392"/>
                </a:lnTo>
                <a:lnTo>
                  <a:pt x="1449705" y="64897"/>
                </a:lnTo>
                <a:lnTo>
                  <a:pt x="1441831" y="54990"/>
                </a:lnTo>
                <a:close/>
              </a:path>
              <a:path w="1519554" h="1199514">
                <a:moveTo>
                  <a:pt x="1371981" y="109981"/>
                </a:moveTo>
                <a:lnTo>
                  <a:pt x="1332103" y="141477"/>
                </a:lnTo>
                <a:lnTo>
                  <a:pt x="1339977" y="151384"/>
                </a:lnTo>
                <a:lnTo>
                  <a:pt x="1379855" y="120014"/>
                </a:lnTo>
                <a:lnTo>
                  <a:pt x="1371981" y="109981"/>
                </a:lnTo>
                <a:close/>
              </a:path>
              <a:path w="1519554" h="1199514">
                <a:moveTo>
                  <a:pt x="1302131" y="164973"/>
                </a:moveTo>
                <a:lnTo>
                  <a:pt x="1262253" y="196468"/>
                </a:lnTo>
                <a:lnTo>
                  <a:pt x="1270127" y="206375"/>
                </a:lnTo>
                <a:lnTo>
                  <a:pt x="1310005" y="175005"/>
                </a:lnTo>
                <a:lnTo>
                  <a:pt x="1302131" y="164973"/>
                </a:lnTo>
                <a:close/>
              </a:path>
              <a:path w="1519554" h="1199514">
                <a:moveTo>
                  <a:pt x="1232408" y="219963"/>
                </a:moveTo>
                <a:lnTo>
                  <a:pt x="1192403" y="251460"/>
                </a:lnTo>
                <a:lnTo>
                  <a:pt x="1200277" y="261492"/>
                </a:lnTo>
                <a:lnTo>
                  <a:pt x="1240282" y="229997"/>
                </a:lnTo>
                <a:lnTo>
                  <a:pt x="1232408" y="219963"/>
                </a:lnTo>
                <a:close/>
              </a:path>
              <a:path w="1519554" h="1199514">
                <a:moveTo>
                  <a:pt x="1162558" y="275081"/>
                </a:moveTo>
                <a:lnTo>
                  <a:pt x="1122680" y="306450"/>
                </a:lnTo>
                <a:lnTo>
                  <a:pt x="1130427" y="316484"/>
                </a:lnTo>
                <a:lnTo>
                  <a:pt x="1170432" y="284988"/>
                </a:lnTo>
                <a:lnTo>
                  <a:pt x="1162558" y="275081"/>
                </a:lnTo>
                <a:close/>
              </a:path>
              <a:path w="1519554" h="1199514">
                <a:moveTo>
                  <a:pt x="1092708" y="330073"/>
                </a:moveTo>
                <a:lnTo>
                  <a:pt x="1052830" y="361441"/>
                </a:lnTo>
                <a:lnTo>
                  <a:pt x="1060704" y="371475"/>
                </a:lnTo>
                <a:lnTo>
                  <a:pt x="1100582" y="339978"/>
                </a:lnTo>
                <a:lnTo>
                  <a:pt x="1092708" y="330073"/>
                </a:lnTo>
                <a:close/>
              </a:path>
              <a:path w="1519554" h="1199514">
                <a:moveTo>
                  <a:pt x="1022858" y="385063"/>
                </a:moveTo>
                <a:lnTo>
                  <a:pt x="982980" y="416560"/>
                </a:lnTo>
                <a:lnTo>
                  <a:pt x="990854" y="426465"/>
                </a:lnTo>
                <a:lnTo>
                  <a:pt x="1030732" y="395097"/>
                </a:lnTo>
                <a:lnTo>
                  <a:pt x="1022858" y="385063"/>
                </a:lnTo>
                <a:close/>
              </a:path>
              <a:path w="1519554" h="1199514">
                <a:moveTo>
                  <a:pt x="953008" y="440054"/>
                </a:moveTo>
                <a:lnTo>
                  <a:pt x="913130" y="471550"/>
                </a:lnTo>
                <a:lnTo>
                  <a:pt x="921004" y="481456"/>
                </a:lnTo>
                <a:lnTo>
                  <a:pt x="960882" y="450088"/>
                </a:lnTo>
                <a:lnTo>
                  <a:pt x="953008" y="440054"/>
                </a:lnTo>
                <a:close/>
              </a:path>
              <a:path w="1519554" h="1199514">
                <a:moveTo>
                  <a:pt x="883158" y="495046"/>
                </a:moveTo>
                <a:lnTo>
                  <a:pt x="843280" y="526541"/>
                </a:lnTo>
                <a:lnTo>
                  <a:pt x="851154" y="536575"/>
                </a:lnTo>
                <a:lnTo>
                  <a:pt x="891032" y="505078"/>
                </a:lnTo>
                <a:lnTo>
                  <a:pt x="883158" y="495046"/>
                </a:lnTo>
                <a:close/>
              </a:path>
              <a:path w="1519554" h="1199514">
                <a:moveTo>
                  <a:pt x="813308" y="550163"/>
                </a:moveTo>
                <a:lnTo>
                  <a:pt x="773430" y="581533"/>
                </a:lnTo>
                <a:lnTo>
                  <a:pt x="781304" y="591565"/>
                </a:lnTo>
                <a:lnTo>
                  <a:pt x="821182" y="560070"/>
                </a:lnTo>
                <a:lnTo>
                  <a:pt x="813308" y="550163"/>
                </a:lnTo>
                <a:close/>
              </a:path>
              <a:path w="1519554" h="1199514">
                <a:moveTo>
                  <a:pt x="743585" y="605154"/>
                </a:moveTo>
                <a:lnTo>
                  <a:pt x="703580" y="636524"/>
                </a:lnTo>
                <a:lnTo>
                  <a:pt x="711454" y="646556"/>
                </a:lnTo>
                <a:lnTo>
                  <a:pt x="751459" y="615061"/>
                </a:lnTo>
                <a:lnTo>
                  <a:pt x="743585" y="605154"/>
                </a:lnTo>
                <a:close/>
              </a:path>
              <a:path w="1519554" h="1199514">
                <a:moveTo>
                  <a:pt x="673735" y="660146"/>
                </a:moveTo>
                <a:lnTo>
                  <a:pt x="633857" y="691641"/>
                </a:lnTo>
                <a:lnTo>
                  <a:pt x="641604" y="701548"/>
                </a:lnTo>
                <a:lnTo>
                  <a:pt x="681609" y="670178"/>
                </a:lnTo>
                <a:lnTo>
                  <a:pt x="673735" y="660146"/>
                </a:lnTo>
                <a:close/>
              </a:path>
              <a:path w="1519554" h="1199514">
                <a:moveTo>
                  <a:pt x="603885" y="715137"/>
                </a:moveTo>
                <a:lnTo>
                  <a:pt x="564007" y="746633"/>
                </a:lnTo>
                <a:lnTo>
                  <a:pt x="571881" y="756538"/>
                </a:lnTo>
                <a:lnTo>
                  <a:pt x="611759" y="725170"/>
                </a:lnTo>
                <a:lnTo>
                  <a:pt x="603885" y="715137"/>
                </a:lnTo>
                <a:close/>
              </a:path>
              <a:path w="1519554" h="1199514">
                <a:moveTo>
                  <a:pt x="534035" y="770127"/>
                </a:moveTo>
                <a:lnTo>
                  <a:pt x="494157" y="801624"/>
                </a:lnTo>
                <a:lnTo>
                  <a:pt x="502031" y="811656"/>
                </a:lnTo>
                <a:lnTo>
                  <a:pt x="541909" y="780161"/>
                </a:lnTo>
                <a:lnTo>
                  <a:pt x="534035" y="770127"/>
                </a:lnTo>
                <a:close/>
              </a:path>
              <a:path w="1519554" h="1199514">
                <a:moveTo>
                  <a:pt x="464185" y="825246"/>
                </a:moveTo>
                <a:lnTo>
                  <a:pt x="424307" y="856614"/>
                </a:lnTo>
                <a:lnTo>
                  <a:pt x="432181" y="866648"/>
                </a:lnTo>
                <a:lnTo>
                  <a:pt x="472059" y="835151"/>
                </a:lnTo>
                <a:lnTo>
                  <a:pt x="464185" y="825246"/>
                </a:lnTo>
                <a:close/>
              </a:path>
              <a:path w="1519554" h="1199514">
                <a:moveTo>
                  <a:pt x="394335" y="880237"/>
                </a:moveTo>
                <a:lnTo>
                  <a:pt x="354457" y="911605"/>
                </a:lnTo>
                <a:lnTo>
                  <a:pt x="362331" y="921638"/>
                </a:lnTo>
                <a:lnTo>
                  <a:pt x="402209" y="890142"/>
                </a:lnTo>
                <a:lnTo>
                  <a:pt x="394335" y="880237"/>
                </a:lnTo>
                <a:close/>
              </a:path>
              <a:path w="1519554" h="1199514">
                <a:moveTo>
                  <a:pt x="324485" y="935227"/>
                </a:moveTo>
                <a:lnTo>
                  <a:pt x="284607" y="966724"/>
                </a:lnTo>
                <a:lnTo>
                  <a:pt x="292481" y="976630"/>
                </a:lnTo>
                <a:lnTo>
                  <a:pt x="332359" y="945261"/>
                </a:lnTo>
                <a:lnTo>
                  <a:pt x="324485" y="935227"/>
                </a:lnTo>
                <a:close/>
              </a:path>
              <a:path w="1519554" h="1199514">
                <a:moveTo>
                  <a:pt x="254762" y="990219"/>
                </a:moveTo>
                <a:lnTo>
                  <a:pt x="214757" y="1021714"/>
                </a:lnTo>
                <a:lnTo>
                  <a:pt x="222631" y="1031620"/>
                </a:lnTo>
                <a:lnTo>
                  <a:pt x="262636" y="1000251"/>
                </a:lnTo>
                <a:lnTo>
                  <a:pt x="254762" y="990219"/>
                </a:lnTo>
                <a:close/>
              </a:path>
              <a:path w="1519554" h="1199514">
                <a:moveTo>
                  <a:pt x="184912" y="1045209"/>
                </a:moveTo>
                <a:lnTo>
                  <a:pt x="145034" y="1076706"/>
                </a:lnTo>
                <a:lnTo>
                  <a:pt x="152781" y="1086739"/>
                </a:lnTo>
                <a:lnTo>
                  <a:pt x="192786" y="1055243"/>
                </a:lnTo>
                <a:lnTo>
                  <a:pt x="184912" y="1045209"/>
                </a:lnTo>
                <a:close/>
              </a:path>
              <a:path w="1519554" h="1199514">
                <a:moveTo>
                  <a:pt x="76200" y="1090421"/>
                </a:moveTo>
                <a:lnTo>
                  <a:pt x="0" y="1199007"/>
                </a:lnTo>
                <a:lnTo>
                  <a:pt x="119453" y="1151889"/>
                </a:lnTo>
                <a:lnTo>
                  <a:pt x="59817" y="1151889"/>
                </a:lnTo>
                <a:lnTo>
                  <a:pt x="76200" y="1090421"/>
                </a:lnTo>
                <a:close/>
              </a:path>
              <a:path w="1519554" h="1199514">
                <a:moveTo>
                  <a:pt x="123317" y="1150365"/>
                </a:moveTo>
                <a:lnTo>
                  <a:pt x="59817" y="1151889"/>
                </a:lnTo>
                <a:lnTo>
                  <a:pt x="119453" y="1151889"/>
                </a:lnTo>
                <a:lnTo>
                  <a:pt x="123317" y="1150365"/>
                </a:lnTo>
                <a:close/>
              </a:path>
              <a:path w="1519554" h="1199514">
                <a:moveTo>
                  <a:pt x="115062" y="1100327"/>
                </a:moveTo>
                <a:lnTo>
                  <a:pt x="75184" y="1131696"/>
                </a:lnTo>
                <a:lnTo>
                  <a:pt x="83058" y="1141730"/>
                </a:lnTo>
                <a:lnTo>
                  <a:pt x="122936" y="1110233"/>
                </a:lnTo>
                <a:lnTo>
                  <a:pt x="115062" y="1100327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037963" y="3565778"/>
            <a:ext cx="1525270" cy="285115"/>
          </a:xfrm>
          <a:custGeom>
            <a:avLst/>
            <a:gdLst/>
            <a:ahLst/>
            <a:cxnLst/>
            <a:rect l="l" t="t" r="r" b="b"/>
            <a:pathLst>
              <a:path w="1525270" h="285114">
                <a:moveTo>
                  <a:pt x="1474978" y="264033"/>
                </a:moveTo>
                <a:lnTo>
                  <a:pt x="1472818" y="276479"/>
                </a:lnTo>
                <a:lnTo>
                  <a:pt x="1522857" y="285115"/>
                </a:lnTo>
                <a:lnTo>
                  <a:pt x="1525015" y="272669"/>
                </a:lnTo>
                <a:lnTo>
                  <a:pt x="1474978" y="264033"/>
                </a:lnTo>
                <a:close/>
              </a:path>
              <a:path w="1525270" h="285114">
                <a:moveTo>
                  <a:pt x="1387475" y="248920"/>
                </a:moveTo>
                <a:lnTo>
                  <a:pt x="1385315" y="261366"/>
                </a:lnTo>
                <a:lnTo>
                  <a:pt x="1435353" y="270002"/>
                </a:lnTo>
                <a:lnTo>
                  <a:pt x="1437513" y="257556"/>
                </a:lnTo>
                <a:lnTo>
                  <a:pt x="1387475" y="248920"/>
                </a:lnTo>
                <a:close/>
              </a:path>
              <a:path w="1525270" h="285114">
                <a:moveTo>
                  <a:pt x="1299845" y="233807"/>
                </a:moveTo>
                <a:lnTo>
                  <a:pt x="1297686" y="246253"/>
                </a:lnTo>
                <a:lnTo>
                  <a:pt x="1347724" y="254889"/>
                </a:lnTo>
                <a:lnTo>
                  <a:pt x="1349883" y="242443"/>
                </a:lnTo>
                <a:lnTo>
                  <a:pt x="1299845" y="233807"/>
                </a:lnTo>
                <a:close/>
              </a:path>
              <a:path w="1525270" h="285114">
                <a:moveTo>
                  <a:pt x="1212214" y="218694"/>
                </a:moveTo>
                <a:lnTo>
                  <a:pt x="1210056" y="231140"/>
                </a:lnTo>
                <a:lnTo>
                  <a:pt x="1260094" y="239776"/>
                </a:lnTo>
                <a:lnTo>
                  <a:pt x="1262252" y="227330"/>
                </a:lnTo>
                <a:lnTo>
                  <a:pt x="1212214" y="218694"/>
                </a:lnTo>
                <a:close/>
              </a:path>
              <a:path w="1525270" h="285114">
                <a:moveTo>
                  <a:pt x="1124585" y="203581"/>
                </a:moveTo>
                <a:lnTo>
                  <a:pt x="1122426" y="216027"/>
                </a:lnTo>
                <a:lnTo>
                  <a:pt x="1172464" y="224663"/>
                </a:lnTo>
                <a:lnTo>
                  <a:pt x="1174623" y="212217"/>
                </a:lnTo>
                <a:lnTo>
                  <a:pt x="1124585" y="203581"/>
                </a:lnTo>
                <a:close/>
              </a:path>
              <a:path w="1525270" h="285114">
                <a:moveTo>
                  <a:pt x="1036954" y="188468"/>
                </a:moveTo>
                <a:lnTo>
                  <a:pt x="1034796" y="200914"/>
                </a:lnTo>
                <a:lnTo>
                  <a:pt x="1084834" y="209550"/>
                </a:lnTo>
                <a:lnTo>
                  <a:pt x="1086992" y="197104"/>
                </a:lnTo>
                <a:lnTo>
                  <a:pt x="1036954" y="188468"/>
                </a:lnTo>
                <a:close/>
              </a:path>
              <a:path w="1525270" h="285114">
                <a:moveTo>
                  <a:pt x="949325" y="173355"/>
                </a:moveTo>
                <a:lnTo>
                  <a:pt x="947165" y="185801"/>
                </a:lnTo>
                <a:lnTo>
                  <a:pt x="997331" y="194437"/>
                </a:lnTo>
                <a:lnTo>
                  <a:pt x="999489" y="181991"/>
                </a:lnTo>
                <a:lnTo>
                  <a:pt x="949325" y="173355"/>
                </a:lnTo>
                <a:close/>
              </a:path>
              <a:path w="1525270" h="285114">
                <a:moveTo>
                  <a:pt x="861822" y="158242"/>
                </a:moveTo>
                <a:lnTo>
                  <a:pt x="859663" y="170688"/>
                </a:lnTo>
                <a:lnTo>
                  <a:pt x="909701" y="179324"/>
                </a:lnTo>
                <a:lnTo>
                  <a:pt x="911860" y="166878"/>
                </a:lnTo>
                <a:lnTo>
                  <a:pt x="861822" y="158242"/>
                </a:lnTo>
                <a:close/>
              </a:path>
              <a:path w="1525270" h="285114">
                <a:moveTo>
                  <a:pt x="774191" y="143129"/>
                </a:moveTo>
                <a:lnTo>
                  <a:pt x="772033" y="155575"/>
                </a:lnTo>
                <a:lnTo>
                  <a:pt x="822071" y="164211"/>
                </a:lnTo>
                <a:lnTo>
                  <a:pt x="824229" y="151765"/>
                </a:lnTo>
                <a:lnTo>
                  <a:pt x="774191" y="143129"/>
                </a:lnTo>
                <a:close/>
              </a:path>
              <a:path w="1525270" h="285114">
                <a:moveTo>
                  <a:pt x="686562" y="128016"/>
                </a:moveTo>
                <a:lnTo>
                  <a:pt x="684402" y="140462"/>
                </a:lnTo>
                <a:lnTo>
                  <a:pt x="734440" y="149098"/>
                </a:lnTo>
                <a:lnTo>
                  <a:pt x="736600" y="136652"/>
                </a:lnTo>
                <a:lnTo>
                  <a:pt x="686562" y="128016"/>
                </a:lnTo>
                <a:close/>
              </a:path>
              <a:path w="1525270" h="285114">
                <a:moveTo>
                  <a:pt x="598932" y="112903"/>
                </a:moveTo>
                <a:lnTo>
                  <a:pt x="596773" y="125349"/>
                </a:lnTo>
                <a:lnTo>
                  <a:pt x="646811" y="133985"/>
                </a:lnTo>
                <a:lnTo>
                  <a:pt x="648970" y="121539"/>
                </a:lnTo>
                <a:lnTo>
                  <a:pt x="598932" y="112903"/>
                </a:lnTo>
                <a:close/>
              </a:path>
              <a:path w="1525270" h="285114">
                <a:moveTo>
                  <a:pt x="511301" y="97790"/>
                </a:moveTo>
                <a:lnTo>
                  <a:pt x="509142" y="110236"/>
                </a:lnTo>
                <a:lnTo>
                  <a:pt x="559308" y="118872"/>
                </a:lnTo>
                <a:lnTo>
                  <a:pt x="561466" y="106426"/>
                </a:lnTo>
                <a:lnTo>
                  <a:pt x="511301" y="97790"/>
                </a:lnTo>
                <a:close/>
              </a:path>
              <a:path w="1525270" h="285114">
                <a:moveTo>
                  <a:pt x="423799" y="82677"/>
                </a:moveTo>
                <a:lnTo>
                  <a:pt x="421639" y="95123"/>
                </a:lnTo>
                <a:lnTo>
                  <a:pt x="471677" y="103759"/>
                </a:lnTo>
                <a:lnTo>
                  <a:pt x="473837" y="91313"/>
                </a:lnTo>
                <a:lnTo>
                  <a:pt x="423799" y="82677"/>
                </a:lnTo>
                <a:close/>
              </a:path>
              <a:path w="1525270" h="285114">
                <a:moveTo>
                  <a:pt x="336169" y="67564"/>
                </a:moveTo>
                <a:lnTo>
                  <a:pt x="334010" y="80010"/>
                </a:lnTo>
                <a:lnTo>
                  <a:pt x="384048" y="88646"/>
                </a:lnTo>
                <a:lnTo>
                  <a:pt x="386207" y="76200"/>
                </a:lnTo>
                <a:lnTo>
                  <a:pt x="336169" y="67564"/>
                </a:lnTo>
                <a:close/>
              </a:path>
              <a:path w="1525270" h="285114">
                <a:moveTo>
                  <a:pt x="248538" y="52451"/>
                </a:moveTo>
                <a:lnTo>
                  <a:pt x="246379" y="64897"/>
                </a:lnTo>
                <a:lnTo>
                  <a:pt x="296417" y="73533"/>
                </a:lnTo>
                <a:lnTo>
                  <a:pt x="298576" y="61087"/>
                </a:lnTo>
                <a:lnTo>
                  <a:pt x="248538" y="52451"/>
                </a:lnTo>
                <a:close/>
              </a:path>
              <a:path w="1525270" h="285114">
                <a:moveTo>
                  <a:pt x="160909" y="37337"/>
                </a:moveTo>
                <a:lnTo>
                  <a:pt x="158750" y="49784"/>
                </a:lnTo>
                <a:lnTo>
                  <a:pt x="208787" y="58420"/>
                </a:lnTo>
                <a:lnTo>
                  <a:pt x="210947" y="45974"/>
                </a:lnTo>
                <a:lnTo>
                  <a:pt x="160909" y="37337"/>
                </a:lnTo>
                <a:close/>
              </a:path>
              <a:path w="1525270" h="285114">
                <a:moveTo>
                  <a:pt x="131572" y="0"/>
                </a:moveTo>
                <a:lnTo>
                  <a:pt x="0" y="16001"/>
                </a:lnTo>
                <a:lnTo>
                  <a:pt x="118617" y="75184"/>
                </a:lnTo>
                <a:lnTo>
                  <a:pt x="82252" y="36591"/>
                </a:lnTo>
                <a:lnTo>
                  <a:pt x="74040" y="35179"/>
                </a:lnTo>
                <a:lnTo>
                  <a:pt x="76200" y="22733"/>
                </a:lnTo>
                <a:lnTo>
                  <a:pt x="87202" y="22733"/>
                </a:lnTo>
                <a:lnTo>
                  <a:pt x="131572" y="0"/>
                </a:lnTo>
                <a:close/>
              </a:path>
              <a:path w="1525270" h="285114">
                <a:moveTo>
                  <a:pt x="84436" y="24150"/>
                </a:moveTo>
                <a:lnTo>
                  <a:pt x="75126" y="28920"/>
                </a:lnTo>
                <a:lnTo>
                  <a:pt x="82252" y="36591"/>
                </a:lnTo>
                <a:lnTo>
                  <a:pt x="121285" y="43307"/>
                </a:lnTo>
                <a:lnTo>
                  <a:pt x="123444" y="30861"/>
                </a:lnTo>
                <a:lnTo>
                  <a:pt x="84436" y="24150"/>
                </a:lnTo>
                <a:close/>
              </a:path>
              <a:path w="1525270" h="285114">
                <a:moveTo>
                  <a:pt x="75110" y="29012"/>
                </a:moveTo>
                <a:lnTo>
                  <a:pt x="74040" y="35179"/>
                </a:lnTo>
                <a:lnTo>
                  <a:pt x="82252" y="36591"/>
                </a:lnTo>
                <a:lnTo>
                  <a:pt x="75110" y="29012"/>
                </a:lnTo>
                <a:close/>
              </a:path>
              <a:path w="1525270" h="285114">
                <a:moveTo>
                  <a:pt x="76200" y="22733"/>
                </a:moveTo>
                <a:lnTo>
                  <a:pt x="75126" y="28920"/>
                </a:lnTo>
                <a:lnTo>
                  <a:pt x="84436" y="24150"/>
                </a:lnTo>
                <a:lnTo>
                  <a:pt x="76200" y="22733"/>
                </a:lnTo>
                <a:close/>
              </a:path>
              <a:path w="1525270" h="285114">
                <a:moveTo>
                  <a:pt x="87202" y="22733"/>
                </a:moveTo>
                <a:lnTo>
                  <a:pt x="76200" y="22733"/>
                </a:lnTo>
                <a:lnTo>
                  <a:pt x="84436" y="24150"/>
                </a:lnTo>
                <a:lnTo>
                  <a:pt x="87202" y="22733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029580" y="2764917"/>
            <a:ext cx="1527175" cy="784860"/>
          </a:xfrm>
          <a:custGeom>
            <a:avLst/>
            <a:gdLst/>
            <a:ahLst/>
            <a:cxnLst/>
            <a:rect l="l" t="t" r="r" b="b"/>
            <a:pathLst>
              <a:path w="1527175" h="784860">
                <a:moveTo>
                  <a:pt x="1481709" y="749935"/>
                </a:moveTo>
                <a:lnTo>
                  <a:pt x="1475867" y="761365"/>
                </a:lnTo>
                <a:lnTo>
                  <a:pt x="1521078" y="784479"/>
                </a:lnTo>
                <a:lnTo>
                  <a:pt x="1526921" y="773049"/>
                </a:lnTo>
                <a:lnTo>
                  <a:pt x="1481709" y="749935"/>
                </a:lnTo>
                <a:close/>
              </a:path>
              <a:path w="1527175" h="784860">
                <a:moveTo>
                  <a:pt x="1402461" y="709549"/>
                </a:moveTo>
                <a:lnTo>
                  <a:pt x="1396746" y="720852"/>
                </a:lnTo>
                <a:lnTo>
                  <a:pt x="1441958" y="743966"/>
                </a:lnTo>
                <a:lnTo>
                  <a:pt x="1447673" y="732663"/>
                </a:lnTo>
                <a:lnTo>
                  <a:pt x="1402461" y="709549"/>
                </a:lnTo>
                <a:close/>
              </a:path>
              <a:path w="1527175" h="784860">
                <a:moveTo>
                  <a:pt x="1323340" y="669036"/>
                </a:moveTo>
                <a:lnTo>
                  <a:pt x="1317498" y="680338"/>
                </a:lnTo>
                <a:lnTo>
                  <a:pt x="1362837" y="703453"/>
                </a:lnTo>
                <a:lnTo>
                  <a:pt x="1368552" y="692150"/>
                </a:lnTo>
                <a:lnTo>
                  <a:pt x="1323340" y="669036"/>
                </a:lnTo>
                <a:close/>
              </a:path>
              <a:path w="1527175" h="784860">
                <a:moveTo>
                  <a:pt x="1244219" y="628650"/>
                </a:moveTo>
                <a:lnTo>
                  <a:pt x="1238377" y="639953"/>
                </a:lnTo>
                <a:lnTo>
                  <a:pt x="1283589" y="663067"/>
                </a:lnTo>
                <a:lnTo>
                  <a:pt x="1289431" y="651763"/>
                </a:lnTo>
                <a:lnTo>
                  <a:pt x="1244219" y="628650"/>
                </a:lnTo>
                <a:close/>
              </a:path>
              <a:path w="1527175" h="784860">
                <a:moveTo>
                  <a:pt x="1164971" y="588137"/>
                </a:moveTo>
                <a:lnTo>
                  <a:pt x="1159256" y="599440"/>
                </a:lnTo>
                <a:lnTo>
                  <a:pt x="1204468" y="622554"/>
                </a:lnTo>
                <a:lnTo>
                  <a:pt x="1210183" y="611251"/>
                </a:lnTo>
                <a:lnTo>
                  <a:pt x="1164971" y="588137"/>
                </a:lnTo>
                <a:close/>
              </a:path>
              <a:path w="1527175" h="784860">
                <a:moveTo>
                  <a:pt x="1085850" y="547751"/>
                </a:moveTo>
                <a:lnTo>
                  <a:pt x="1080008" y="559054"/>
                </a:lnTo>
                <a:lnTo>
                  <a:pt x="1125347" y="582168"/>
                </a:lnTo>
                <a:lnTo>
                  <a:pt x="1131062" y="570865"/>
                </a:lnTo>
                <a:lnTo>
                  <a:pt x="1085850" y="547751"/>
                </a:lnTo>
                <a:close/>
              </a:path>
              <a:path w="1527175" h="784860">
                <a:moveTo>
                  <a:pt x="1006729" y="507238"/>
                </a:moveTo>
                <a:lnTo>
                  <a:pt x="1000887" y="518541"/>
                </a:lnTo>
                <a:lnTo>
                  <a:pt x="1046099" y="541655"/>
                </a:lnTo>
                <a:lnTo>
                  <a:pt x="1051941" y="530352"/>
                </a:lnTo>
                <a:lnTo>
                  <a:pt x="1006729" y="507238"/>
                </a:lnTo>
                <a:close/>
              </a:path>
              <a:path w="1527175" h="784860">
                <a:moveTo>
                  <a:pt x="927481" y="466852"/>
                </a:moveTo>
                <a:lnTo>
                  <a:pt x="921766" y="478155"/>
                </a:lnTo>
                <a:lnTo>
                  <a:pt x="966978" y="501269"/>
                </a:lnTo>
                <a:lnTo>
                  <a:pt x="972693" y="489966"/>
                </a:lnTo>
                <a:lnTo>
                  <a:pt x="927481" y="466852"/>
                </a:lnTo>
                <a:close/>
              </a:path>
              <a:path w="1527175" h="784860">
                <a:moveTo>
                  <a:pt x="848360" y="426338"/>
                </a:moveTo>
                <a:lnTo>
                  <a:pt x="842518" y="437642"/>
                </a:lnTo>
                <a:lnTo>
                  <a:pt x="887857" y="460756"/>
                </a:lnTo>
                <a:lnTo>
                  <a:pt x="893572" y="449453"/>
                </a:lnTo>
                <a:lnTo>
                  <a:pt x="848360" y="426338"/>
                </a:lnTo>
                <a:close/>
              </a:path>
              <a:path w="1527175" h="784860">
                <a:moveTo>
                  <a:pt x="769239" y="385953"/>
                </a:moveTo>
                <a:lnTo>
                  <a:pt x="763397" y="397256"/>
                </a:lnTo>
                <a:lnTo>
                  <a:pt x="808609" y="420370"/>
                </a:lnTo>
                <a:lnTo>
                  <a:pt x="814451" y="409067"/>
                </a:lnTo>
                <a:lnTo>
                  <a:pt x="769239" y="385953"/>
                </a:lnTo>
                <a:close/>
              </a:path>
              <a:path w="1527175" h="784860">
                <a:moveTo>
                  <a:pt x="689991" y="345440"/>
                </a:moveTo>
                <a:lnTo>
                  <a:pt x="684276" y="356743"/>
                </a:lnTo>
                <a:lnTo>
                  <a:pt x="729488" y="379857"/>
                </a:lnTo>
                <a:lnTo>
                  <a:pt x="735203" y="368554"/>
                </a:lnTo>
                <a:lnTo>
                  <a:pt x="689991" y="345440"/>
                </a:lnTo>
                <a:close/>
              </a:path>
              <a:path w="1527175" h="784860">
                <a:moveTo>
                  <a:pt x="610870" y="305054"/>
                </a:moveTo>
                <a:lnTo>
                  <a:pt x="605028" y="316357"/>
                </a:lnTo>
                <a:lnTo>
                  <a:pt x="650367" y="339471"/>
                </a:lnTo>
                <a:lnTo>
                  <a:pt x="656082" y="328168"/>
                </a:lnTo>
                <a:lnTo>
                  <a:pt x="610870" y="305054"/>
                </a:lnTo>
                <a:close/>
              </a:path>
              <a:path w="1527175" h="784860">
                <a:moveTo>
                  <a:pt x="531749" y="264541"/>
                </a:moveTo>
                <a:lnTo>
                  <a:pt x="525907" y="275844"/>
                </a:lnTo>
                <a:lnTo>
                  <a:pt x="571119" y="298958"/>
                </a:lnTo>
                <a:lnTo>
                  <a:pt x="576961" y="287655"/>
                </a:lnTo>
                <a:lnTo>
                  <a:pt x="531749" y="264541"/>
                </a:lnTo>
                <a:close/>
              </a:path>
              <a:path w="1527175" h="784860">
                <a:moveTo>
                  <a:pt x="452501" y="224155"/>
                </a:moveTo>
                <a:lnTo>
                  <a:pt x="446786" y="235458"/>
                </a:lnTo>
                <a:lnTo>
                  <a:pt x="491998" y="258572"/>
                </a:lnTo>
                <a:lnTo>
                  <a:pt x="497713" y="247269"/>
                </a:lnTo>
                <a:lnTo>
                  <a:pt x="452501" y="224155"/>
                </a:lnTo>
                <a:close/>
              </a:path>
              <a:path w="1527175" h="784860">
                <a:moveTo>
                  <a:pt x="373380" y="183642"/>
                </a:moveTo>
                <a:lnTo>
                  <a:pt x="367538" y="194945"/>
                </a:lnTo>
                <a:lnTo>
                  <a:pt x="412877" y="218059"/>
                </a:lnTo>
                <a:lnTo>
                  <a:pt x="418592" y="206756"/>
                </a:lnTo>
                <a:lnTo>
                  <a:pt x="373380" y="183642"/>
                </a:lnTo>
                <a:close/>
              </a:path>
              <a:path w="1527175" h="784860">
                <a:moveTo>
                  <a:pt x="294259" y="143256"/>
                </a:moveTo>
                <a:lnTo>
                  <a:pt x="288417" y="154559"/>
                </a:lnTo>
                <a:lnTo>
                  <a:pt x="333629" y="177673"/>
                </a:lnTo>
                <a:lnTo>
                  <a:pt x="339471" y="166370"/>
                </a:lnTo>
                <a:lnTo>
                  <a:pt x="294259" y="143256"/>
                </a:lnTo>
                <a:close/>
              </a:path>
              <a:path w="1527175" h="784860">
                <a:moveTo>
                  <a:pt x="215011" y="102743"/>
                </a:moveTo>
                <a:lnTo>
                  <a:pt x="209296" y="114046"/>
                </a:lnTo>
                <a:lnTo>
                  <a:pt x="254508" y="137160"/>
                </a:lnTo>
                <a:lnTo>
                  <a:pt x="260223" y="125857"/>
                </a:lnTo>
                <a:lnTo>
                  <a:pt x="215011" y="102743"/>
                </a:lnTo>
                <a:close/>
              </a:path>
              <a:path w="1527175" h="784860">
                <a:moveTo>
                  <a:pt x="135890" y="62357"/>
                </a:moveTo>
                <a:lnTo>
                  <a:pt x="130048" y="73660"/>
                </a:lnTo>
                <a:lnTo>
                  <a:pt x="175387" y="96774"/>
                </a:lnTo>
                <a:lnTo>
                  <a:pt x="181102" y="85471"/>
                </a:lnTo>
                <a:lnTo>
                  <a:pt x="135890" y="62357"/>
                </a:lnTo>
                <a:close/>
              </a:path>
              <a:path w="1527175" h="784860">
                <a:moveTo>
                  <a:pt x="0" y="0"/>
                </a:moveTo>
                <a:lnTo>
                  <a:pt x="95758" y="91694"/>
                </a:lnTo>
                <a:lnTo>
                  <a:pt x="72482" y="44191"/>
                </a:lnTo>
                <a:lnTo>
                  <a:pt x="65024" y="40386"/>
                </a:lnTo>
                <a:lnTo>
                  <a:pt x="70739" y="28956"/>
                </a:lnTo>
                <a:lnTo>
                  <a:pt x="100964" y="28956"/>
                </a:lnTo>
                <a:lnTo>
                  <a:pt x="130429" y="23875"/>
                </a:lnTo>
                <a:lnTo>
                  <a:pt x="0" y="0"/>
                </a:lnTo>
                <a:close/>
              </a:path>
              <a:path w="1527175" h="784860">
                <a:moveTo>
                  <a:pt x="78351" y="32854"/>
                </a:moveTo>
                <a:lnTo>
                  <a:pt x="67887" y="34659"/>
                </a:lnTo>
                <a:lnTo>
                  <a:pt x="72482" y="44191"/>
                </a:lnTo>
                <a:lnTo>
                  <a:pt x="96139" y="56261"/>
                </a:lnTo>
                <a:lnTo>
                  <a:pt x="101981" y="44958"/>
                </a:lnTo>
                <a:lnTo>
                  <a:pt x="78351" y="32854"/>
                </a:lnTo>
                <a:close/>
              </a:path>
              <a:path w="1527175" h="784860">
                <a:moveTo>
                  <a:pt x="67849" y="34735"/>
                </a:moveTo>
                <a:lnTo>
                  <a:pt x="65024" y="40386"/>
                </a:lnTo>
                <a:lnTo>
                  <a:pt x="72482" y="44191"/>
                </a:lnTo>
                <a:lnTo>
                  <a:pt x="67849" y="34735"/>
                </a:lnTo>
                <a:close/>
              </a:path>
              <a:path w="1527175" h="784860">
                <a:moveTo>
                  <a:pt x="70739" y="28956"/>
                </a:moveTo>
                <a:lnTo>
                  <a:pt x="67887" y="34659"/>
                </a:lnTo>
                <a:lnTo>
                  <a:pt x="78351" y="32854"/>
                </a:lnTo>
                <a:lnTo>
                  <a:pt x="70739" y="28956"/>
                </a:lnTo>
                <a:close/>
              </a:path>
              <a:path w="1527175" h="784860">
                <a:moveTo>
                  <a:pt x="100964" y="28956"/>
                </a:moveTo>
                <a:lnTo>
                  <a:pt x="70739" y="28956"/>
                </a:lnTo>
                <a:lnTo>
                  <a:pt x="78351" y="32854"/>
                </a:lnTo>
                <a:lnTo>
                  <a:pt x="100964" y="28956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037963" y="4343780"/>
            <a:ext cx="1511935" cy="1419225"/>
          </a:xfrm>
          <a:custGeom>
            <a:avLst/>
            <a:gdLst/>
            <a:ahLst/>
            <a:cxnLst/>
            <a:rect l="l" t="t" r="r" b="b"/>
            <a:pathLst>
              <a:path w="1511934" h="1419225">
                <a:moveTo>
                  <a:pt x="1474596" y="1374876"/>
                </a:moveTo>
                <a:lnTo>
                  <a:pt x="1465834" y="1384147"/>
                </a:lnTo>
                <a:lnTo>
                  <a:pt x="1502917" y="1418907"/>
                </a:lnTo>
                <a:lnTo>
                  <a:pt x="1511554" y="1409636"/>
                </a:lnTo>
                <a:lnTo>
                  <a:pt x="1474596" y="1374876"/>
                </a:lnTo>
                <a:close/>
              </a:path>
              <a:path w="1511934" h="1419225">
                <a:moveTo>
                  <a:pt x="1409700" y="1314056"/>
                </a:moveTo>
                <a:lnTo>
                  <a:pt x="1401064" y="1323314"/>
                </a:lnTo>
                <a:lnTo>
                  <a:pt x="1438021" y="1358074"/>
                </a:lnTo>
                <a:lnTo>
                  <a:pt x="1446784" y="1348816"/>
                </a:lnTo>
                <a:lnTo>
                  <a:pt x="1409700" y="1314056"/>
                </a:lnTo>
                <a:close/>
              </a:path>
              <a:path w="1511934" h="1419225">
                <a:moveTo>
                  <a:pt x="1344929" y="1253223"/>
                </a:moveTo>
                <a:lnTo>
                  <a:pt x="1336166" y="1262481"/>
                </a:lnTo>
                <a:lnTo>
                  <a:pt x="1373251" y="1297241"/>
                </a:lnTo>
                <a:lnTo>
                  <a:pt x="1381887" y="1287983"/>
                </a:lnTo>
                <a:lnTo>
                  <a:pt x="1344929" y="1253223"/>
                </a:lnTo>
                <a:close/>
              </a:path>
              <a:path w="1511934" h="1419225">
                <a:moveTo>
                  <a:pt x="1280033" y="1192403"/>
                </a:moveTo>
                <a:lnTo>
                  <a:pt x="1271397" y="1201674"/>
                </a:lnTo>
                <a:lnTo>
                  <a:pt x="1308353" y="1236472"/>
                </a:lnTo>
                <a:lnTo>
                  <a:pt x="1317116" y="1227201"/>
                </a:lnTo>
                <a:lnTo>
                  <a:pt x="1280033" y="1192403"/>
                </a:lnTo>
                <a:close/>
              </a:path>
              <a:path w="1511934" h="1419225">
                <a:moveTo>
                  <a:pt x="1215263" y="1131570"/>
                </a:moveTo>
                <a:lnTo>
                  <a:pt x="1206500" y="1140841"/>
                </a:lnTo>
                <a:lnTo>
                  <a:pt x="1243584" y="1175639"/>
                </a:lnTo>
                <a:lnTo>
                  <a:pt x="1252220" y="1166368"/>
                </a:lnTo>
                <a:lnTo>
                  <a:pt x="1215263" y="1131570"/>
                </a:lnTo>
                <a:close/>
              </a:path>
              <a:path w="1511934" h="1419225">
                <a:moveTo>
                  <a:pt x="1150365" y="1070737"/>
                </a:moveTo>
                <a:lnTo>
                  <a:pt x="1141729" y="1080008"/>
                </a:lnTo>
                <a:lnTo>
                  <a:pt x="1178687" y="1114806"/>
                </a:lnTo>
                <a:lnTo>
                  <a:pt x="1187450" y="1105535"/>
                </a:lnTo>
                <a:lnTo>
                  <a:pt x="1150365" y="1070737"/>
                </a:lnTo>
                <a:close/>
              </a:path>
              <a:path w="1511934" h="1419225">
                <a:moveTo>
                  <a:pt x="1085596" y="1009904"/>
                </a:moveTo>
                <a:lnTo>
                  <a:pt x="1076833" y="1019175"/>
                </a:lnTo>
                <a:lnTo>
                  <a:pt x="1113916" y="1053973"/>
                </a:lnTo>
                <a:lnTo>
                  <a:pt x="1122552" y="1044702"/>
                </a:lnTo>
                <a:lnTo>
                  <a:pt x="1085596" y="1009904"/>
                </a:lnTo>
                <a:close/>
              </a:path>
              <a:path w="1511934" h="1419225">
                <a:moveTo>
                  <a:pt x="1020699" y="949071"/>
                </a:moveTo>
                <a:lnTo>
                  <a:pt x="1012063" y="958342"/>
                </a:lnTo>
                <a:lnTo>
                  <a:pt x="1049147" y="993140"/>
                </a:lnTo>
                <a:lnTo>
                  <a:pt x="1057783" y="983869"/>
                </a:lnTo>
                <a:lnTo>
                  <a:pt x="1020699" y="949071"/>
                </a:lnTo>
                <a:close/>
              </a:path>
              <a:path w="1511934" h="1419225">
                <a:moveTo>
                  <a:pt x="955928" y="888238"/>
                </a:moveTo>
                <a:lnTo>
                  <a:pt x="947165" y="897509"/>
                </a:lnTo>
                <a:lnTo>
                  <a:pt x="984250" y="932307"/>
                </a:lnTo>
                <a:lnTo>
                  <a:pt x="992886" y="923036"/>
                </a:lnTo>
                <a:lnTo>
                  <a:pt x="955928" y="888238"/>
                </a:lnTo>
                <a:close/>
              </a:path>
              <a:path w="1511934" h="1419225">
                <a:moveTo>
                  <a:pt x="891032" y="827405"/>
                </a:moveTo>
                <a:lnTo>
                  <a:pt x="882396" y="836676"/>
                </a:lnTo>
                <a:lnTo>
                  <a:pt x="919479" y="871474"/>
                </a:lnTo>
                <a:lnTo>
                  <a:pt x="928115" y="862203"/>
                </a:lnTo>
                <a:lnTo>
                  <a:pt x="891032" y="827405"/>
                </a:lnTo>
                <a:close/>
              </a:path>
              <a:path w="1511934" h="1419225">
                <a:moveTo>
                  <a:pt x="826262" y="766572"/>
                </a:moveTo>
                <a:lnTo>
                  <a:pt x="817499" y="775843"/>
                </a:lnTo>
                <a:lnTo>
                  <a:pt x="854583" y="810641"/>
                </a:lnTo>
                <a:lnTo>
                  <a:pt x="863346" y="801370"/>
                </a:lnTo>
                <a:lnTo>
                  <a:pt x="826262" y="766572"/>
                </a:lnTo>
                <a:close/>
              </a:path>
              <a:path w="1511934" h="1419225">
                <a:moveTo>
                  <a:pt x="761364" y="705739"/>
                </a:moveTo>
                <a:lnTo>
                  <a:pt x="752728" y="715010"/>
                </a:lnTo>
                <a:lnTo>
                  <a:pt x="789813" y="749808"/>
                </a:lnTo>
                <a:lnTo>
                  <a:pt x="798449" y="740537"/>
                </a:lnTo>
                <a:lnTo>
                  <a:pt x="761364" y="705739"/>
                </a:lnTo>
                <a:close/>
              </a:path>
              <a:path w="1511934" h="1419225">
                <a:moveTo>
                  <a:pt x="696595" y="644906"/>
                </a:moveTo>
                <a:lnTo>
                  <a:pt x="687832" y="654177"/>
                </a:lnTo>
                <a:lnTo>
                  <a:pt x="724915" y="688975"/>
                </a:lnTo>
                <a:lnTo>
                  <a:pt x="733678" y="679704"/>
                </a:lnTo>
                <a:lnTo>
                  <a:pt x="696595" y="644906"/>
                </a:lnTo>
                <a:close/>
              </a:path>
              <a:path w="1511934" h="1419225">
                <a:moveTo>
                  <a:pt x="631698" y="584073"/>
                </a:moveTo>
                <a:lnTo>
                  <a:pt x="623062" y="593344"/>
                </a:lnTo>
                <a:lnTo>
                  <a:pt x="660146" y="628142"/>
                </a:lnTo>
                <a:lnTo>
                  <a:pt x="668782" y="618871"/>
                </a:lnTo>
                <a:lnTo>
                  <a:pt x="631698" y="584073"/>
                </a:lnTo>
                <a:close/>
              </a:path>
              <a:path w="1511934" h="1419225">
                <a:moveTo>
                  <a:pt x="566927" y="523240"/>
                </a:moveTo>
                <a:lnTo>
                  <a:pt x="558291" y="532511"/>
                </a:lnTo>
                <a:lnTo>
                  <a:pt x="595249" y="567309"/>
                </a:lnTo>
                <a:lnTo>
                  <a:pt x="604012" y="558038"/>
                </a:lnTo>
                <a:lnTo>
                  <a:pt x="566927" y="523240"/>
                </a:lnTo>
                <a:close/>
              </a:path>
              <a:path w="1511934" h="1419225">
                <a:moveTo>
                  <a:pt x="502158" y="462407"/>
                </a:moveTo>
                <a:lnTo>
                  <a:pt x="493395" y="471678"/>
                </a:lnTo>
                <a:lnTo>
                  <a:pt x="530478" y="506476"/>
                </a:lnTo>
                <a:lnTo>
                  <a:pt x="539114" y="497205"/>
                </a:lnTo>
                <a:lnTo>
                  <a:pt x="502158" y="462407"/>
                </a:lnTo>
                <a:close/>
              </a:path>
              <a:path w="1511934" h="1419225">
                <a:moveTo>
                  <a:pt x="437261" y="401574"/>
                </a:moveTo>
                <a:lnTo>
                  <a:pt x="428625" y="410845"/>
                </a:lnTo>
                <a:lnTo>
                  <a:pt x="465582" y="445643"/>
                </a:lnTo>
                <a:lnTo>
                  <a:pt x="474345" y="436372"/>
                </a:lnTo>
                <a:lnTo>
                  <a:pt x="437261" y="401574"/>
                </a:lnTo>
                <a:close/>
              </a:path>
              <a:path w="1511934" h="1419225">
                <a:moveTo>
                  <a:pt x="372490" y="340741"/>
                </a:moveTo>
                <a:lnTo>
                  <a:pt x="363727" y="350012"/>
                </a:lnTo>
                <a:lnTo>
                  <a:pt x="400812" y="384810"/>
                </a:lnTo>
                <a:lnTo>
                  <a:pt x="409448" y="375539"/>
                </a:lnTo>
                <a:lnTo>
                  <a:pt x="372490" y="340741"/>
                </a:lnTo>
                <a:close/>
              </a:path>
              <a:path w="1511934" h="1419225">
                <a:moveTo>
                  <a:pt x="307594" y="279908"/>
                </a:moveTo>
                <a:lnTo>
                  <a:pt x="298958" y="289179"/>
                </a:lnTo>
                <a:lnTo>
                  <a:pt x="335914" y="323977"/>
                </a:lnTo>
                <a:lnTo>
                  <a:pt x="344677" y="314706"/>
                </a:lnTo>
                <a:lnTo>
                  <a:pt x="307594" y="279908"/>
                </a:lnTo>
                <a:close/>
              </a:path>
              <a:path w="1511934" h="1419225">
                <a:moveTo>
                  <a:pt x="242824" y="219075"/>
                </a:moveTo>
                <a:lnTo>
                  <a:pt x="234061" y="228346"/>
                </a:lnTo>
                <a:lnTo>
                  <a:pt x="271145" y="263144"/>
                </a:lnTo>
                <a:lnTo>
                  <a:pt x="279781" y="253873"/>
                </a:lnTo>
                <a:lnTo>
                  <a:pt x="242824" y="219075"/>
                </a:lnTo>
                <a:close/>
              </a:path>
              <a:path w="1511934" h="1419225">
                <a:moveTo>
                  <a:pt x="177926" y="158242"/>
                </a:moveTo>
                <a:lnTo>
                  <a:pt x="169290" y="167513"/>
                </a:lnTo>
                <a:lnTo>
                  <a:pt x="206248" y="202311"/>
                </a:lnTo>
                <a:lnTo>
                  <a:pt x="215011" y="193040"/>
                </a:lnTo>
                <a:lnTo>
                  <a:pt x="177926" y="158242"/>
                </a:lnTo>
                <a:close/>
              </a:path>
              <a:path w="1511934" h="1419225">
                <a:moveTo>
                  <a:pt x="113157" y="97409"/>
                </a:moveTo>
                <a:lnTo>
                  <a:pt x="104394" y="106680"/>
                </a:lnTo>
                <a:lnTo>
                  <a:pt x="141477" y="141478"/>
                </a:lnTo>
                <a:lnTo>
                  <a:pt x="150113" y="132207"/>
                </a:lnTo>
                <a:lnTo>
                  <a:pt x="113157" y="97409"/>
                </a:lnTo>
                <a:close/>
              </a:path>
              <a:path w="1511934" h="1419225">
                <a:moveTo>
                  <a:pt x="0" y="0"/>
                </a:moveTo>
                <a:lnTo>
                  <a:pt x="66548" y="114681"/>
                </a:lnTo>
                <a:lnTo>
                  <a:pt x="57450" y="62632"/>
                </a:lnTo>
                <a:lnTo>
                  <a:pt x="51181" y="56769"/>
                </a:lnTo>
                <a:lnTo>
                  <a:pt x="59944" y="47498"/>
                </a:lnTo>
                <a:lnTo>
                  <a:pt x="95506" y="47498"/>
                </a:lnTo>
                <a:lnTo>
                  <a:pt x="0" y="0"/>
                </a:lnTo>
                <a:close/>
              </a:path>
              <a:path w="1511934" h="1419225">
                <a:moveTo>
                  <a:pt x="55625" y="52197"/>
                </a:moveTo>
                <a:lnTo>
                  <a:pt x="57450" y="62632"/>
                </a:lnTo>
                <a:lnTo>
                  <a:pt x="76708" y="80645"/>
                </a:lnTo>
                <a:lnTo>
                  <a:pt x="85344" y="71374"/>
                </a:lnTo>
                <a:lnTo>
                  <a:pt x="66160" y="53341"/>
                </a:lnTo>
                <a:lnTo>
                  <a:pt x="55625" y="52197"/>
                </a:lnTo>
                <a:close/>
              </a:path>
              <a:path w="1511934" h="1419225">
                <a:moveTo>
                  <a:pt x="59944" y="47498"/>
                </a:moveTo>
                <a:lnTo>
                  <a:pt x="51181" y="56769"/>
                </a:lnTo>
                <a:lnTo>
                  <a:pt x="57450" y="62632"/>
                </a:lnTo>
                <a:lnTo>
                  <a:pt x="55625" y="52197"/>
                </a:lnTo>
                <a:lnTo>
                  <a:pt x="64942" y="52197"/>
                </a:lnTo>
                <a:lnTo>
                  <a:pt x="59944" y="47498"/>
                </a:lnTo>
                <a:close/>
              </a:path>
              <a:path w="1511934" h="1419225">
                <a:moveTo>
                  <a:pt x="95506" y="47498"/>
                </a:moveTo>
                <a:lnTo>
                  <a:pt x="59944" y="47498"/>
                </a:lnTo>
                <a:lnTo>
                  <a:pt x="66160" y="53341"/>
                </a:lnTo>
                <a:lnTo>
                  <a:pt x="118745" y="59055"/>
                </a:lnTo>
                <a:lnTo>
                  <a:pt x="95506" y="47498"/>
                </a:lnTo>
                <a:close/>
              </a:path>
              <a:path w="1511934" h="1419225">
                <a:moveTo>
                  <a:pt x="64942" y="52197"/>
                </a:moveTo>
                <a:lnTo>
                  <a:pt x="55625" y="52197"/>
                </a:lnTo>
                <a:lnTo>
                  <a:pt x="66160" y="53341"/>
                </a:lnTo>
                <a:lnTo>
                  <a:pt x="64942" y="52197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 txBox="1"/>
          <p:nvPr/>
        </p:nvSpPr>
        <p:spPr>
          <a:xfrm>
            <a:off x="4099052" y="1537461"/>
            <a:ext cx="9144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222222"/>
                </a:solidFill>
                <a:latin typeface="Arial"/>
                <a:cs typeface="Arial"/>
              </a:rPr>
              <a:t>Read-Only</a:t>
            </a:r>
            <a:endParaRPr sz="1400">
              <a:latin typeface="Arial"/>
              <a:cs typeface="Arial"/>
            </a:endParaRPr>
          </a:p>
          <a:p>
            <a:pPr marL="41910">
              <a:lnSpc>
                <a:spcPct val="100000"/>
              </a:lnSpc>
            </a:pPr>
            <a:r>
              <a:rPr sz="1400" b="1" spc="-5" dirty="0">
                <a:solidFill>
                  <a:srgbClr val="222222"/>
                </a:solidFill>
                <a:latin typeface="Arial"/>
                <a:cs typeface="Arial"/>
              </a:rPr>
              <a:t>Mappings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5228335" y="1732152"/>
            <a:ext cx="708025" cy="1071880"/>
          </a:xfrm>
          <a:custGeom>
            <a:avLst/>
            <a:gdLst/>
            <a:ahLst/>
            <a:cxnLst/>
            <a:rect l="l" t="t" r="r" b="b"/>
            <a:pathLst>
              <a:path w="708025" h="1071880">
                <a:moveTo>
                  <a:pt x="631443" y="945642"/>
                </a:moveTo>
                <a:lnTo>
                  <a:pt x="672464" y="1071752"/>
                </a:lnTo>
                <a:lnTo>
                  <a:pt x="693355" y="995807"/>
                </a:lnTo>
                <a:lnTo>
                  <a:pt x="664337" y="995807"/>
                </a:lnTo>
                <a:lnTo>
                  <a:pt x="663920" y="986946"/>
                </a:lnTo>
                <a:lnTo>
                  <a:pt x="631443" y="945642"/>
                </a:lnTo>
                <a:close/>
              </a:path>
              <a:path w="708025" h="1071880">
                <a:moveTo>
                  <a:pt x="663920" y="986946"/>
                </a:moveTo>
                <a:lnTo>
                  <a:pt x="664337" y="995807"/>
                </a:lnTo>
                <a:lnTo>
                  <a:pt x="670687" y="995553"/>
                </a:lnTo>
                <a:lnTo>
                  <a:pt x="663920" y="986946"/>
                </a:lnTo>
                <a:close/>
              </a:path>
              <a:path w="708025" h="1071880">
                <a:moveTo>
                  <a:pt x="707643" y="943863"/>
                </a:moveTo>
                <a:lnTo>
                  <a:pt x="676662" y="987194"/>
                </a:lnTo>
                <a:lnTo>
                  <a:pt x="677037" y="995299"/>
                </a:lnTo>
                <a:lnTo>
                  <a:pt x="664337" y="995807"/>
                </a:lnTo>
                <a:lnTo>
                  <a:pt x="693355" y="995807"/>
                </a:lnTo>
                <a:lnTo>
                  <a:pt x="707643" y="943863"/>
                </a:lnTo>
                <a:close/>
              </a:path>
              <a:path w="708025" h="1071880">
                <a:moveTo>
                  <a:pt x="253" y="0"/>
                </a:moveTo>
                <a:lnTo>
                  <a:pt x="0" y="12700"/>
                </a:lnTo>
                <a:lnTo>
                  <a:pt x="17272" y="13081"/>
                </a:lnTo>
                <a:lnTo>
                  <a:pt x="34416" y="14097"/>
                </a:lnTo>
                <a:lnTo>
                  <a:pt x="84709" y="21209"/>
                </a:lnTo>
                <a:lnTo>
                  <a:pt x="133985" y="34036"/>
                </a:lnTo>
                <a:lnTo>
                  <a:pt x="181863" y="52577"/>
                </a:lnTo>
                <a:lnTo>
                  <a:pt x="228346" y="76581"/>
                </a:lnTo>
                <a:lnTo>
                  <a:pt x="288163" y="116586"/>
                </a:lnTo>
                <a:lnTo>
                  <a:pt x="344804" y="165354"/>
                </a:lnTo>
                <a:lnTo>
                  <a:pt x="371855" y="192786"/>
                </a:lnTo>
                <a:lnTo>
                  <a:pt x="397890" y="222250"/>
                </a:lnTo>
                <a:lnTo>
                  <a:pt x="423163" y="253746"/>
                </a:lnTo>
                <a:lnTo>
                  <a:pt x="447293" y="286893"/>
                </a:lnTo>
                <a:lnTo>
                  <a:pt x="470662" y="321945"/>
                </a:lnTo>
                <a:lnTo>
                  <a:pt x="492633" y="358648"/>
                </a:lnTo>
                <a:lnTo>
                  <a:pt x="513714" y="397129"/>
                </a:lnTo>
                <a:lnTo>
                  <a:pt x="533526" y="437261"/>
                </a:lnTo>
                <a:lnTo>
                  <a:pt x="552196" y="478789"/>
                </a:lnTo>
                <a:lnTo>
                  <a:pt x="569594" y="521716"/>
                </a:lnTo>
                <a:lnTo>
                  <a:pt x="585597" y="566166"/>
                </a:lnTo>
                <a:lnTo>
                  <a:pt x="600455" y="611886"/>
                </a:lnTo>
                <a:lnTo>
                  <a:pt x="613790" y="658876"/>
                </a:lnTo>
                <a:lnTo>
                  <a:pt x="625728" y="707009"/>
                </a:lnTo>
                <a:lnTo>
                  <a:pt x="636269" y="756285"/>
                </a:lnTo>
                <a:lnTo>
                  <a:pt x="645287" y="806576"/>
                </a:lnTo>
                <a:lnTo>
                  <a:pt x="652652" y="857885"/>
                </a:lnTo>
                <a:lnTo>
                  <a:pt x="658622" y="910209"/>
                </a:lnTo>
                <a:lnTo>
                  <a:pt x="662813" y="963422"/>
                </a:lnTo>
                <a:lnTo>
                  <a:pt x="663920" y="986946"/>
                </a:lnTo>
                <a:lnTo>
                  <a:pt x="670687" y="995553"/>
                </a:lnTo>
                <a:lnTo>
                  <a:pt x="676662" y="987194"/>
                </a:lnTo>
                <a:lnTo>
                  <a:pt x="675513" y="962279"/>
                </a:lnTo>
                <a:lnTo>
                  <a:pt x="671194" y="908812"/>
                </a:lnTo>
                <a:lnTo>
                  <a:pt x="665226" y="856107"/>
                </a:lnTo>
                <a:lnTo>
                  <a:pt x="657733" y="804418"/>
                </a:lnTo>
                <a:lnTo>
                  <a:pt x="648715" y="753745"/>
                </a:lnTo>
                <a:lnTo>
                  <a:pt x="638048" y="703961"/>
                </a:lnTo>
                <a:lnTo>
                  <a:pt x="625983" y="655320"/>
                </a:lnTo>
                <a:lnTo>
                  <a:pt x="612521" y="607949"/>
                </a:lnTo>
                <a:lnTo>
                  <a:pt x="597662" y="561848"/>
                </a:lnTo>
                <a:lnTo>
                  <a:pt x="581278" y="517017"/>
                </a:lnTo>
                <a:lnTo>
                  <a:pt x="563752" y="473456"/>
                </a:lnTo>
                <a:lnTo>
                  <a:pt x="544956" y="431546"/>
                </a:lnTo>
                <a:lnTo>
                  <a:pt x="524763" y="391033"/>
                </a:lnTo>
                <a:lnTo>
                  <a:pt x="503554" y="352171"/>
                </a:lnTo>
                <a:lnTo>
                  <a:pt x="481202" y="314960"/>
                </a:lnTo>
                <a:lnTo>
                  <a:pt x="457580" y="279400"/>
                </a:lnTo>
                <a:lnTo>
                  <a:pt x="433069" y="245745"/>
                </a:lnTo>
                <a:lnTo>
                  <a:pt x="407415" y="213868"/>
                </a:lnTo>
                <a:lnTo>
                  <a:pt x="380873" y="183896"/>
                </a:lnTo>
                <a:lnTo>
                  <a:pt x="353313" y="155956"/>
                </a:lnTo>
                <a:lnTo>
                  <a:pt x="324865" y="130048"/>
                </a:lnTo>
                <a:lnTo>
                  <a:pt x="265556" y="84709"/>
                </a:lnTo>
                <a:lnTo>
                  <a:pt x="218821" y="56769"/>
                </a:lnTo>
                <a:lnTo>
                  <a:pt x="170561" y="33909"/>
                </a:lnTo>
                <a:lnTo>
                  <a:pt x="120903" y="16891"/>
                </a:lnTo>
                <a:lnTo>
                  <a:pt x="69723" y="5587"/>
                </a:lnTo>
                <a:lnTo>
                  <a:pt x="17652" y="381"/>
                </a:lnTo>
                <a:lnTo>
                  <a:pt x="253" y="0"/>
                </a:lnTo>
                <a:close/>
              </a:path>
              <a:path w="708025" h="1071880">
                <a:moveTo>
                  <a:pt x="676662" y="987194"/>
                </a:moveTo>
                <a:lnTo>
                  <a:pt x="670686" y="995553"/>
                </a:lnTo>
                <a:lnTo>
                  <a:pt x="677037" y="995299"/>
                </a:lnTo>
                <a:lnTo>
                  <a:pt x="676662" y="987194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3041014" y="1740535"/>
            <a:ext cx="770890" cy="1071880"/>
          </a:xfrm>
          <a:custGeom>
            <a:avLst/>
            <a:gdLst/>
            <a:ahLst/>
            <a:cxnLst/>
            <a:rect l="l" t="t" r="r" b="b"/>
            <a:pathLst>
              <a:path w="770889" h="1071880">
                <a:moveTo>
                  <a:pt x="0" y="943737"/>
                </a:moveTo>
                <a:lnTo>
                  <a:pt x="34671" y="1071752"/>
                </a:lnTo>
                <a:lnTo>
                  <a:pt x="59663" y="995934"/>
                </a:lnTo>
                <a:lnTo>
                  <a:pt x="43053" y="995934"/>
                </a:lnTo>
                <a:lnTo>
                  <a:pt x="30353" y="995172"/>
                </a:lnTo>
                <a:lnTo>
                  <a:pt x="30784" y="987196"/>
                </a:lnTo>
                <a:lnTo>
                  <a:pt x="0" y="943737"/>
                </a:lnTo>
                <a:close/>
              </a:path>
              <a:path w="770889" h="1071880">
                <a:moveTo>
                  <a:pt x="43507" y="986975"/>
                </a:moveTo>
                <a:lnTo>
                  <a:pt x="36703" y="995553"/>
                </a:lnTo>
                <a:lnTo>
                  <a:pt x="43053" y="995934"/>
                </a:lnTo>
                <a:lnTo>
                  <a:pt x="43507" y="986975"/>
                </a:lnTo>
                <a:close/>
              </a:path>
              <a:path w="770889" h="1071880">
                <a:moveTo>
                  <a:pt x="76200" y="945768"/>
                </a:moveTo>
                <a:lnTo>
                  <a:pt x="43507" y="986975"/>
                </a:lnTo>
                <a:lnTo>
                  <a:pt x="43053" y="995934"/>
                </a:lnTo>
                <a:lnTo>
                  <a:pt x="59663" y="995934"/>
                </a:lnTo>
                <a:lnTo>
                  <a:pt x="76200" y="945768"/>
                </a:lnTo>
                <a:close/>
              </a:path>
              <a:path w="770889" h="1071880">
                <a:moveTo>
                  <a:pt x="30784" y="987196"/>
                </a:moveTo>
                <a:lnTo>
                  <a:pt x="30353" y="995172"/>
                </a:lnTo>
                <a:lnTo>
                  <a:pt x="36703" y="995553"/>
                </a:lnTo>
                <a:lnTo>
                  <a:pt x="30784" y="987196"/>
                </a:lnTo>
                <a:close/>
              </a:path>
              <a:path w="770889" h="1071880">
                <a:moveTo>
                  <a:pt x="770382" y="0"/>
                </a:moveTo>
                <a:lnTo>
                  <a:pt x="732282" y="1397"/>
                </a:lnTo>
                <a:lnTo>
                  <a:pt x="675767" y="8636"/>
                </a:lnTo>
                <a:lnTo>
                  <a:pt x="620649" y="21843"/>
                </a:lnTo>
                <a:lnTo>
                  <a:pt x="566801" y="40766"/>
                </a:lnTo>
                <a:lnTo>
                  <a:pt x="531876" y="56641"/>
                </a:lnTo>
                <a:lnTo>
                  <a:pt x="497713" y="74675"/>
                </a:lnTo>
                <a:lnTo>
                  <a:pt x="448183" y="106044"/>
                </a:lnTo>
                <a:lnTo>
                  <a:pt x="416051" y="129793"/>
                </a:lnTo>
                <a:lnTo>
                  <a:pt x="384937" y="155828"/>
                </a:lnTo>
                <a:lnTo>
                  <a:pt x="354838" y="183768"/>
                </a:lnTo>
                <a:lnTo>
                  <a:pt x="325755" y="213613"/>
                </a:lnTo>
                <a:lnTo>
                  <a:pt x="297814" y="245490"/>
                </a:lnTo>
                <a:lnTo>
                  <a:pt x="270890" y="279145"/>
                </a:lnTo>
                <a:lnTo>
                  <a:pt x="245110" y="314705"/>
                </a:lnTo>
                <a:lnTo>
                  <a:pt x="220599" y="351916"/>
                </a:lnTo>
                <a:lnTo>
                  <a:pt x="197358" y="390905"/>
                </a:lnTo>
                <a:lnTo>
                  <a:pt x="175387" y="431418"/>
                </a:lnTo>
                <a:lnTo>
                  <a:pt x="154686" y="473328"/>
                </a:lnTo>
                <a:lnTo>
                  <a:pt x="135509" y="516763"/>
                </a:lnTo>
                <a:lnTo>
                  <a:pt x="117729" y="561720"/>
                </a:lnTo>
                <a:lnTo>
                  <a:pt x="101346" y="607822"/>
                </a:lnTo>
                <a:lnTo>
                  <a:pt x="86487" y="655192"/>
                </a:lnTo>
                <a:lnTo>
                  <a:pt x="73279" y="703834"/>
                </a:lnTo>
                <a:lnTo>
                  <a:pt x="61595" y="753617"/>
                </a:lnTo>
                <a:lnTo>
                  <a:pt x="51562" y="804290"/>
                </a:lnTo>
                <a:lnTo>
                  <a:pt x="43307" y="855979"/>
                </a:lnTo>
                <a:lnTo>
                  <a:pt x="36830" y="908685"/>
                </a:lnTo>
                <a:lnTo>
                  <a:pt x="32131" y="962278"/>
                </a:lnTo>
                <a:lnTo>
                  <a:pt x="30784" y="987196"/>
                </a:lnTo>
                <a:lnTo>
                  <a:pt x="36703" y="995553"/>
                </a:lnTo>
                <a:lnTo>
                  <a:pt x="43507" y="986975"/>
                </a:lnTo>
                <a:lnTo>
                  <a:pt x="44704" y="963422"/>
                </a:lnTo>
                <a:lnTo>
                  <a:pt x="49403" y="910336"/>
                </a:lnTo>
                <a:lnTo>
                  <a:pt x="55880" y="858012"/>
                </a:lnTo>
                <a:lnTo>
                  <a:pt x="64135" y="806703"/>
                </a:lnTo>
                <a:lnTo>
                  <a:pt x="73914" y="756412"/>
                </a:lnTo>
                <a:lnTo>
                  <a:pt x="85471" y="707136"/>
                </a:lnTo>
                <a:lnTo>
                  <a:pt x="98552" y="659002"/>
                </a:lnTo>
                <a:lnTo>
                  <a:pt x="113284" y="612013"/>
                </a:lnTo>
                <a:lnTo>
                  <a:pt x="129412" y="566419"/>
                </a:lnTo>
                <a:lnTo>
                  <a:pt x="147066" y="521969"/>
                </a:lnTo>
                <a:lnTo>
                  <a:pt x="166116" y="478916"/>
                </a:lnTo>
                <a:lnTo>
                  <a:pt x="186436" y="437388"/>
                </a:lnTo>
                <a:lnTo>
                  <a:pt x="208280" y="397382"/>
                </a:lnTo>
                <a:lnTo>
                  <a:pt x="231267" y="358901"/>
                </a:lnTo>
                <a:lnTo>
                  <a:pt x="255397" y="322199"/>
                </a:lnTo>
                <a:lnTo>
                  <a:pt x="280797" y="287147"/>
                </a:lnTo>
                <a:lnTo>
                  <a:pt x="307339" y="253873"/>
                </a:lnTo>
                <a:lnTo>
                  <a:pt x="334899" y="222503"/>
                </a:lnTo>
                <a:lnTo>
                  <a:pt x="363600" y="193039"/>
                </a:lnTo>
                <a:lnTo>
                  <a:pt x="393064" y="165480"/>
                </a:lnTo>
                <a:lnTo>
                  <a:pt x="423672" y="140080"/>
                </a:lnTo>
                <a:lnTo>
                  <a:pt x="455040" y="116712"/>
                </a:lnTo>
                <a:lnTo>
                  <a:pt x="487425" y="95503"/>
                </a:lnTo>
                <a:lnTo>
                  <a:pt x="520573" y="76707"/>
                </a:lnTo>
                <a:lnTo>
                  <a:pt x="571500" y="52704"/>
                </a:lnTo>
                <a:lnTo>
                  <a:pt x="623951" y="34036"/>
                </a:lnTo>
                <a:lnTo>
                  <a:pt x="677799" y="21209"/>
                </a:lnTo>
                <a:lnTo>
                  <a:pt x="733044" y="14097"/>
                </a:lnTo>
                <a:lnTo>
                  <a:pt x="770636" y="12700"/>
                </a:lnTo>
                <a:lnTo>
                  <a:pt x="770382" y="0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28" name="object 2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29" name="object 29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30</a:t>
            </a:fld>
            <a:endParaRPr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782345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71945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713095" algn="l"/>
              </a:tabLst>
            </a:pPr>
            <a:r>
              <a:rPr dirty="0">
                <a:solidFill>
                  <a:srgbClr val="333399"/>
                </a:solidFill>
              </a:rPr>
              <a:t>Copy</a:t>
            </a:r>
            <a:r>
              <a:rPr spc="-20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on</a:t>
            </a:r>
            <a:r>
              <a:rPr spc="-5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Write:</a:t>
            </a:r>
            <a:r>
              <a:rPr spc="-5" dirty="0">
                <a:solidFill>
                  <a:srgbClr val="333399"/>
                </a:solidFill>
              </a:rPr>
              <a:t> O</a:t>
            </a:r>
            <a:r>
              <a:rPr dirty="0">
                <a:solidFill>
                  <a:srgbClr val="333399"/>
                </a:solidFill>
              </a:rPr>
              <a:t>n</a:t>
            </a:r>
            <a:r>
              <a:rPr spc="-5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A	Write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26896" y="2009901"/>
            <a:ext cx="1307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5405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00FF"/>
                </a:solidFill>
                <a:latin typeface="Arial"/>
                <a:cs typeface="Arial"/>
              </a:rPr>
              <a:t>Parent </a:t>
            </a: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 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050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4038980" y="2591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038980" y="2591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3835653" y="2238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4038980" y="2972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4038980" y="2972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4038980" y="3353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/>
          <p:nvPr/>
        </p:nvSpPr>
        <p:spPr>
          <a:xfrm>
            <a:off x="4038980" y="3353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4038980" y="3734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4038980" y="3734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4038980" y="4115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FF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038980" y="4115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4038980" y="4496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4038980" y="4496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4038980" y="4877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4038980" y="48771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2434970" y="2704973"/>
            <a:ext cx="1604010" cy="1181735"/>
          </a:xfrm>
          <a:custGeom>
            <a:avLst/>
            <a:gdLst/>
            <a:ahLst/>
            <a:cxnLst/>
            <a:rect l="l" t="t" r="r" b="b"/>
            <a:pathLst>
              <a:path w="1604010" h="1181735">
                <a:moveTo>
                  <a:pt x="7620" y="0"/>
                </a:moveTo>
                <a:lnTo>
                  <a:pt x="0" y="10160"/>
                </a:lnTo>
                <a:lnTo>
                  <a:pt x="41021" y="40259"/>
                </a:lnTo>
                <a:lnTo>
                  <a:pt x="48514" y="30099"/>
                </a:lnTo>
                <a:lnTo>
                  <a:pt x="7620" y="0"/>
                </a:lnTo>
                <a:close/>
              </a:path>
              <a:path w="1604010" h="1181735">
                <a:moveTo>
                  <a:pt x="79248" y="52577"/>
                </a:moveTo>
                <a:lnTo>
                  <a:pt x="71628" y="62864"/>
                </a:lnTo>
                <a:lnTo>
                  <a:pt x="112649" y="92963"/>
                </a:lnTo>
                <a:lnTo>
                  <a:pt x="120142" y="82676"/>
                </a:lnTo>
                <a:lnTo>
                  <a:pt x="79248" y="52577"/>
                </a:lnTo>
                <a:close/>
              </a:path>
              <a:path w="1604010" h="1181735">
                <a:moveTo>
                  <a:pt x="150876" y="105282"/>
                </a:moveTo>
                <a:lnTo>
                  <a:pt x="143256" y="115569"/>
                </a:lnTo>
                <a:lnTo>
                  <a:pt x="184277" y="145668"/>
                </a:lnTo>
                <a:lnTo>
                  <a:pt x="191770" y="135381"/>
                </a:lnTo>
                <a:lnTo>
                  <a:pt x="150876" y="105282"/>
                </a:lnTo>
                <a:close/>
              </a:path>
              <a:path w="1604010" h="1181735">
                <a:moveTo>
                  <a:pt x="222504" y="157987"/>
                </a:moveTo>
                <a:lnTo>
                  <a:pt x="214884" y="168148"/>
                </a:lnTo>
                <a:lnTo>
                  <a:pt x="255905" y="198247"/>
                </a:lnTo>
                <a:lnTo>
                  <a:pt x="263398" y="188087"/>
                </a:lnTo>
                <a:lnTo>
                  <a:pt x="222504" y="157987"/>
                </a:lnTo>
                <a:close/>
              </a:path>
              <a:path w="1604010" h="1181735">
                <a:moveTo>
                  <a:pt x="294005" y="210565"/>
                </a:moveTo>
                <a:lnTo>
                  <a:pt x="286512" y="220852"/>
                </a:lnTo>
                <a:lnTo>
                  <a:pt x="327533" y="250951"/>
                </a:lnTo>
                <a:lnTo>
                  <a:pt x="335026" y="240664"/>
                </a:lnTo>
                <a:lnTo>
                  <a:pt x="294005" y="210565"/>
                </a:lnTo>
                <a:close/>
              </a:path>
              <a:path w="1604010" h="1181735">
                <a:moveTo>
                  <a:pt x="365633" y="263271"/>
                </a:moveTo>
                <a:lnTo>
                  <a:pt x="358140" y="273557"/>
                </a:lnTo>
                <a:lnTo>
                  <a:pt x="399034" y="303529"/>
                </a:lnTo>
                <a:lnTo>
                  <a:pt x="406654" y="293369"/>
                </a:lnTo>
                <a:lnTo>
                  <a:pt x="365633" y="263271"/>
                </a:lnTo>
                <a:close/>
              </a:path>
              <a:path w="1604010" h="1181735">
                <a:moveTo>
                  <a:pt x="437261" y="315975"/>
                </a:moveTo>
                <a:lnTo>
                  <a:pt x="429768" y="326136"/>
                </a:lnTo>
                <a:lnTo>
                  <a:pt x="470662" y="356235"/>
                </a:lnTo>
                <a:lnTo>
                  <a:pt x="478281" y="346075"/>
                </a:lnTo>
                <a:lnTo>
                  <a:pt x="437261" y="315975"/>
                </a:lnTo>
                <a:close/>
              </a:path>
              <a:path w="1604010" h="1181735">
                <a:moveTo>
                  <a:pt x="508889" y="368553"/>
                </a:moveTo>
                <a:lnTo>
                  <a:pt x="501396" y="378840"/>
                </a:lnTo>
                <a:lnTo>
                  <a:pt x="542290" y="408939"/>
                </a:lnTo>
                <a:lnTo>
                  <a:pt x="549910" y="398652"/>
                </a:lnTo>
                <a:lnTo>
                  <a:pt x="508889" y="368553"/>
                </a:lnTo>
                <a:close/>
              </a:path>
              <a:path w="1604010" h="1181735">
                <a:moveTo>
                  <a:pt x="580517" y="421259"/>
                </a:moveTo>
                <a:lnTo>
                  <a:pt x="573024" y="431418"/>
                </a:lnTo>
                <a:lnTo>
                  <a:pt x="613918" y="461517"/>
                </a:lnTo>
                <a:lnTo>
                  <a:pt x="621538" y="451357"/>
                </a:lnTo>
                <a:lnTo>
                  <a:pt x="580517" y="421259"/>
                </a:lnTo>
                <a:close/>
              </a:path>
              <a:path w="1604010" h="1181735">
                <a:moveTo>
                  <a:pt x="652145" y="473963"/>
                </a:moveTo>
                <a:lnTo>
                  <a:pt x="644652" y="484124"/>
                </a:lnTo>
                <a:lnTo>
                  <a:pt x="685546" y="514223"/>
                </a:lnTo>
                <a:lnTo>
                  <a:pt x="693166" y="504063"/>
                </a:lnTo>
                <a:lnTo>
                  <a:pt x="652145" y="473963"/>
                </a:lnTo>
                <a:close/>
              </a:path>
              <a:path w="1604010" h="1181735">
                <a:moveTo>
                  <a:pt x="723773" y="526541"/>
                </a:moveTo>
                <a:lnTo>
                  <a:pt x="716280" y="536828"/>
                </a:lnTo>
                <a:lnTo>
                  <a:pt x="757174" y="566927"/>
                </a:lnTo>
                <a:lnTo>
                  <a:pt x="764794" y="556640"/>
                </a:lnTo>
                <a:lnTo>
                  <a:pt x="723773" y="526541"/>
                </a:lnTo>
                <a:close/>
              </a:path>
              <a:path w="1604010" h="1181735">
                <a:moveTo>
                  <a:pt x="795401" y="579247"/>
                </a:moveTo>
                <a:lnTo>
                  <a:pt x="787908" y="589406"/>
                </a:lnTo>
                <a:lnTo>
                  <a:pt x="828802" y="619505"/>
                </a:lnTo>
                <a:lnTo>
                  <a:pt x="836421" y="609346"/>
                </a:lnTo>
                <a:lnTo>
                  <a:pt x="795401" y="579247"/>
                </a:lnTo>
                <a:close/>
              </a:path>
              <a:path w="1604010" h="1181735">
                <a:moveTo>
                  <a:pt x="867029" y="631951"/>
                </a:moveTo>
                <a:lnTo>
                  <a:pt x="859536" y="642112"/>
                </a:lnTo>
                <a:lnTo>
                  <a:pt x="900430" y="672211"/>
                </a:lnTo>
                <a:lnTo>
                  <a:pt x="908050" y="661924"/>
                </a:lnTo>
                <a:lnTo>
                  <a:pt x="867029" y="631951"/>
                </a:lnTo>
                <a:close/>
              </a:path>
              <a:path w="1604010" h="1181735">
                <a:moveTo>
                  <a:pt x="938657" y="684529"/>
                </a:moveTo>
                <a:lnTo>
                  <a:pt x="931164" y="694816"/>
                </a:lnTo>
                <a:lnTo>
                  <a:pt x="972057" y="724915"/>
                </a:lnTo>
                <a:lnTo>
                  <a:pt x="979551" y="714628"/>
                </a:lnTo>
                <a:lnTo>
                  <a:pt x="938657" y="684529"/>
                </a:lnTo>
                <a:close/>
              </a:path>
              <a:path w="1604010" h="1181735">
                <a:moveTo>
                  <a:pt x="1010284" y="737235"/>
                </a:moveTo>
                <a:lnTo>
                  <a:pt x="1002792" y="747394"/>
                </a:lnTo>
                <a:lnTo>
                  <a:pt x="1043686" y="777493"/>
                </a:lnTo>
                <a:lnTo>
                  <a:pt x="1051179" y="767334"/>
                </a:lnTo>
                <a:lnTo>
                  <a:pt x="1010284" y="737235"/>
                </a:lnTo>
                <a:close/>
              </a:path>
              <a:path w="1604010" h="1181735">
                <a:moveTo>
                  <a:pt x="1081913" y="789813"/>
                </a:moveTo>
                <a:lnTo>
                  <a:pt x="1074420" y="800100"/>
                </a:lnTo>
                <a:lnTo>
                  <a:pt x="1115314" y="830199"/>
                </a:lnTo>
                <a:lnTo>
                  <a:pt x="1122807" y="819912"/>
                </a:lnTo>
                <a:lnTo>
                  <a:pt x="1081913" y="789813"/>
                </a:lnTo>
                <a:close/>
              </a:path>
              <a:path w="1604010" h="1181735">
                <a:moveTo>
                  <a:pt x="1153541" y="842517"/>
                </a:moveTo>
                <a:lnTo>
                  <a:pt x="1146048" y="852804"/>
                </a:lnTo>
                <a:lnTo>
                  <a:pt x="1186942" y="882903"/>
                </a:lnTo>
                <a:lnTo>
                  <a:pt x="1194434" y="872616"/>
                </a:lnTo>
                <a:lnTo>
                  <a:pt x="1153541" y="842517"/>
                </a:lnTo>
                <a:close/>
              </a:path>
              <a:path w="1604010" h="1181735">
                <a:moveTo>
                  <a:pt x="1225169" y="895223"/>
                </a:moveTo>
                <a:lnTo>
                  <a:pt x="1217676" y="905382"/>
                </a:lnTo>
                <a:lnTo>
                  <a:pt x="1258570" y="935482"/>
                </a:lnTo>
                <a:lnTo>
                  <a:pt x="1266063" y="925321"/>
                </a:lnTo>
                <a:lnTo>
                  <a:pt x="1225169" y="895223"/>
                </a:lnTo>
                <a:close/>
              </a:path>
              <a:path w="1604010" h="1181735">
                <a:moveTo>
                  <a:pt x="1296796" y="947801"/>
                </a:moveTo>
                <a:lnTo>
                  <a:pt x="1289304" y="958088"/>
                </a:lnTo>
                <a:lnTo>
                  <a:pt x="1330198" y="988187"/>
                </a:lnTo>
                <a:lnTo>
                  <a:pt x="1337691" y="977900"/>
                </a:lnTo>
                <a:lnTo>
                  <a:pt x="1296796" y="947801"/>
                </a:lnTo>
                <a:close/>
              </a:path>
              <a:path w="1604010" h="1181735">
                <a:moveTo>
                  <a:pt x="1368425" y="1000506"/>
                </a:moveTo>
                <a:lnTo>
                  <a:pt x="1360932" y="1010793"/>
                </a:lnTo>
                <a:lnTo>
                  <a:pt x="1401826" y="1040891"/>
                </a:lnTo>
                <a:lnTo>
                  <a:pt x="1409319" y="1030604"/>
                </a:lnTo>
                <a:lnTo>
                  <a:pt x="1368425" y="1000506"/>
                </a:lnTo>
                <a:close/>
              </a:path>
              <a:path w="1604010" h="1181735">
                <a:moveTo>
                  <a:pt x="1532074" y="1136607"/>
                </a:moveTo>
                <a:lnTo>
                  <a:pt x="1479169" y="1137031"/>
                </a:lnTo>
                <a:lnTo>
                  <a:pt x="1604009" y="1181608"/>
                </a:lnTo>
                <a:lnTo>
                  <a:pt x="1573886" y="1141602"/>
                </a:lnTo>
                <a:lnTo>
                  <a:pt x="1538858" y="1141602"/>
                </a:lnTo>
                <a:lnTo>
                  <a:pt x="1532074" y="1136607"/>
                </a:lnTo>
                <a:close/>
              </a:path>
              <a:path w="1604010" h="1181735">
                <a:moveTo>
                  <a:pt x="1542558" y="1136523"/>
                </a:moveTo>
                <a:lnTo>
                  <a:pt x="1532074" y="1136607"/>
                </a:lnTo>
                <a:lnTo>
                  <a:pt x="1538858" y="1141602"/>
                </a:lnTo>
                <a:lnTo>
                  <a:pt x="1542558" y="1136523"/>
                </a:lnTo>
                <a:close/>
              </a:path>
              <a:path w="1604010" h="1181735">
                <a:moveTo>
                  <a:pt x="1524254" y="1075689"/>
                </a:moveTo>
                <a:lnTo>
                  <a:pt x="1539584" y="1126333"/>
                </a:lnTo>
                <a:lnTo>
                  <a:pt x="1546352" y="1131315"/>
                </a:lnTo>
                <a:lnTo>
                  <a:pt x="1538858" y="1141602"/>
                </a:lnTo>
                <a:lnTo>
                  <a:pt x="1573886" y="1141602"/>
                </a:lnTo>
                <a:lnTo>
                  <a:pt x="1524254" y="1075689"/>
                </a:lnTo>
                <a:close/>
              </a:path>
              <a:path w="1604010" h="1181735">
                <a:moveTo>
                  <a:pt x="1511681" y="1105789"/>
                </a:moveTo>
                <a:lnTo>
                  <a:pt x="1504188" y="1116076"/>
                </a:lnTo>
                <a:lnTo>
                  <a:pt x="1532074" y="1136607"/>
                </a:lnTo>
                <a:lnTo>
                  <a:pt x="1542558" y="1136523"/>
                </a:lnTo>
                <a:lnTo>
                  <a:pt x="1539584" y="1126333"/>
                </a:lnTo>
                <a:lnTo>
                  <a:pt x="1511681" y="1105789"/>
                </a:lnTo>
                <a:close/>
              </a:path>
              <a:path w="1604010" h="1181735">
                <a:moveTo>
                  <a:pt x="1539584" y="1126333"/>
                </a:moveTo>
                <a:lnTo>
                  <a:pt x="1542636" y="1136416"/>
                </a:lnTo>
                <a:lnTo>
                  <a:pt x="1546352" y="1131315"/>
                </a:lnTo>
                <a:lnTo>
                  <a:pt x="1539584" y="1126333"/>
                </a:lnTo>
                <a:close/>
              </a:path>
              <a:path w="1604010" h="1181735">
                <a:moveTo>
                  <a:pt x="1440053" y="1053210"/>
                </a:moveTo>
                <a:lnTo>
                  <a:pt x="1432559" y="1063370"/>
                </a:lnTo>
                <a:lnTo>
                  <a:pt x="1473454" y="1093470"/>
                </a:lnTo>
                <a:lnTo>
                  <a:pt x="1480946" y="1083309"/>
                </a:lnTo>
                <a:lnTo>
                  <a:pt x="1440053" y="105321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2435605" y="2764917"/>
            <a:ext cx="1603375" cy="693420"/>
          </a:xfrm>
          <a:custGeom>
            <a:avLst/>
            <a:gdLst/>
            <a:ahLst/>
            <a:cxnLst/>
            <a:rect l="l" t="t" r="r" b="b"/>
            <a:pathLst>
              <a:path w="1603375" h="693420">
                <a:moveTo>
                  <a:pt x="1520399" y="26816"/>
                </a:moveTo>
                <a:lnTo>
                  <a:pt x="0" y="678434"/>
                </a:lnTo>
                <a:lnTo>
                  <a:pt x="6350" y="693166"/>
                </a:lnTo>
                <a:lnTo>
                  <a:pt x="1526764" y="41487"/>
                </a:lnTo>
                <a:lnTo>
                  <a:pt x="1533361" y="30035"/>
                </a:lnTo>
                <a:lnTo>
                  <a:pt x="1520399" y="26816"/>
                </a:lnTo>
                <a:close/>
              </a:path>
              <a:path w="1603375" h="693420">
                <a:moveTo>
                  <a:pt x="1576349" y="22606"/>
                </a:moveTo>
                <a:lnTo>
                  <a:pt x="1530222" y="22606"/>
                </a:lnTo>
                <a:lnTo>
                  <a:pt x="1536445" y="37337"/>
                </a:lnTo>
                <a:lnTo>
                  <a:pt x="1526764" y="41487"/>
                </a:lnTo>
                <a:lnTo>
                  <a:pt x="1501647" y="85090"/>
                </a:lnTo>
                <a:lnTo>
                  <a:pt x="1576349" y="22606"/>
                </a:lnTo>
                <a:close/>
              </a:path>
              <a:path w="1603375" h="693420">
                <a:moveTo>
                  <a:pt x="1533361" y="30035"/>
                </a:moveTo>
                <a:lnTo>
                  <a:pt x="1526764" y="41487"/>
                </a:lnTo>
                <a:lnTo>
                  <a:pt x="1536445" y="37337"/>
                </a:lnTo>
                <a:lnTo>
                  <a:pt x="1533361" y="30035"/>
                </a:lnTo>
                <a:close/>
              </a:path>
              <a:path w="1603375" h="693420">
                <a:moveTo>
                  <a:pt x="1530222" y="22606"/>
                </a:moveTo>
                <a:lnTo>
                  <a:pt x="1520399" y="26816"/>
                </a:lnTo>
                <a:lnTo>
                  <a:pt x="1533327" y="29954"/>
                </a:lnTo>
                <a:lnTo>
                  <a:pt x="1530222" y="22606"/>
                </a:lnTo>
                <a:close/>
              </a:path>
              <a:path w="1603375" h="693420">
                <a:moveTo>
                  <a:pt x="1603374" y="0"/>
                </a:moveTo>
                <a:lnTo>
                  <a:pt x="1471676" y="14986"/>
                </a:lnTo>
                <a:lnTo>
                  <a:pt x="1520399" y="26816"/>
                </a:lnTo>
                <a:lnTo>
                  <a:pt x="1530222" y="22606"/>
                </a:lnTo>
                <a:lnTo>
                  <a:pt x="1576349" y="22606"/>
                </a:lnTo>
                <a:lnTo>
                  <a:pt x="1603374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437764" y="3564763"/>
            <a:ext cx="1601470" cy="285750"/>
          </a:xfrm>
          <a:custGeom>
            <a:avLst/>
            <a:gdLst/>
            <a:ahLst/>
            <a:cxnLst/>
            <a:rect l="l" t="t" r="r" b="b"/>
            <a:pathLst>
              <a:path w="1601470" h="285750">
                <a:moveTo>
                  <a:pt x="50165" y="264668"/>
                </a:moveTo>
                <a:lnTo>
                  <a:pt x="0" y="272923"/>
                </a:lnTo>
                <a:lnTo>
                  <a:pt x="2032" y="285369"/>
                </a:lnTo>
                <a:lnTo>
                  <a:pt x="52197" y="277241"/>
                </a:lnTo>
                <a:lnTo>
                  <a:pt x="50165" y="264668"/>
                </a:lnTo>
                <a:close/>
              </a:path>
              <a:path w="1601470" h="285750">
                <a:moveTo>
                  <a:pt x="137795" y="250317"/>
                </a:moveTo>
                <a:lnTo>
                  <a:pt x="87757" y="258444"/>
                </a:lnTo>
                <a:lnTo>
                  <a:pt x="89789" y="271018"/>
                </a:lnTo>
                <a:lnTo>
                  <a:pt x="139954" y="262889"/>
                </a:lnTo>
                <a:lnTo>
                  <a:pt x="137795" y="250317"/>
                </a:lnTo>
                <a:close/>
              </a:path>
              <a:path w="1601470" h="285750">
                <a:moveTo>
                  <a:pt x="225552" y="235966"/>
                </a:moveTo>
                <a:lnTo>
                  <a:pt x="175387" y="244094"/>
                </a:lnTo>
                <a:lnTo>
                  <a:pt x="177546" y="256667"/>
                </a:lnTo>
                <a:lnTo>
                  <a:pt x="227584" y="248412"/>
                </a:lnTo>
                <a:lnTo>
                  <a:pt x="225552" y="235966"/>
                </a:lnTo>
                <a:close/>
              </a:path>
              <a:path w="1601470" h="285750">
                <a:moveTo>
                  <a:pt x="313309" y="221614"/>
                </a:moveTo>
                <a:lnTo>
                  <a:pt x="263144" y="229743"/>
                </a:lnTo>
                <a:lnTo>
                  <a:pt x="265176" y="242316"/>
                </a:lnTo>
                <a:lnTo>
                  <a:pt x="315341" y="234061"/>
                </a:lnTo>
                <a:lnTo>
                  <a:pt x="313309" y="221614"/>
                </a:lnTo>
                <a:close/>
              </a:path>
              <a:path w="1601470" h="285750">
                <a:moveTo>
                  <a:pt x="401066" y="207137"/>
                </a:moveTo>
                <a:lnTo>
                  <a:pt x="350901" y="215392"/>
                </a:lnTo>
                <a:lnTo>
                  <a:pt x="352933" y="227964"/>
                </a:lnTo>
                <a:lnTo>
                  <a:pt x="403098" y="219710"/>
                </a:lnTo>
                <a:lnTo>
                  <a:pt x="401066" y="207137"/>
                </a:lnTo>
                <a:close/>
              </a:path>
              <a:path w="1601470" h="285750">
                <a:moveTo>
                  <a:pt x="488823" y="192786"/>
                </a:moveTo>
                <a:lnTo>
                  <a:pt x="438658" y="201041"/>
                </a:lnTo>
                <a:lnTo>
                  <a:pt x="440690" y="213613"/>
                </a:lnTo>
                <a:lnTo>
                  <a:pt x="490855" y="205359"/>
                </a:lnTo>
                <a:lnTo>
                  <a:pt x="488823" y="192786"/>
                </a:lnTo>
                <a:close/>
              </a:path>
              <a:path w="1601470" h="285750">
                <a:moveTo>
                  <a:pt x="576453" y="178435"/>
                </a:moveTo>
                <a:lnTo>
                  <a:pt x="526415" y="186689"/>
                </a:lnTo>
                <a:lnTo>
                  <a:pt x="528447" y="199136"/>
                </a:lnTo>
                <a:lnTo>
                  <a:pt x="578612" y="191007"/>
                </a:lnTo>
                <a:lnTo>
                  <a:pt x="576453" y="178435"/>
                </a:lnTo>
                <a:close/>
              </a:path>
              <a:path w="1601470" h="285750">
                <a:moveTo>
                  <a:pt x="664210" y="164084"/>
                </a:moveTo>
                <a:lnTo>
                  <a:pt x="614045" y="172338"/>
                </a:lnTo>
                <a:lnTo>
                  <a:pt x="616204" y="184785"/>
                </a:lnTo>
                <a:lnTo>
                  <a:pt x="666242" y="176656"/>
                </a:lnTo>
                <a:lnTo>
                  <a:pt x="664210" y="164084"/>
                </a:lnTo>
                <a:close/>
              </a:path>
              <a:path w="1601470" h="285750">
                <a:moveTo>
                  <a:pt x="751967" y="149732"/>
                </a:moveTo>
                <a:lnTo>
                  <a:pt x="701802" y="157861"/>
                </a:lnTo>
                <a:lnTo>
                  <a:pt x="703834" y="170434"/>
                </a:lnTo>
                <a:lnTo>
                  <a:pt x="753999" y="162179"/>
                </a:lnTo>
                <a:lnTo>
                  <a:pt x="751967" y="149732"/>
                </a:lnTo>
                <a:close/>
              </a:path>
              <a:path w="1601470" h="285750">
                <a:moveTo>
                  <a:pt x="839724" y="135381"/>
                </a:moveTo>
                <a:lnTo>
                  <a:pt x="789559" y="143510"/>
                </a:lnTo>
                <a:lnTo>
                  <a:pt x="791591" y="156082"/>
                </a:lnTo>
                <a:lnTo>
                  <a:pt x="841756" y="147828"/>
                </a:lnTo>
                <a:lnTo>
                  <a:pt x="839724" y="135381"/>
                </a:lnTo>
                <a:close/>
              </a:path>
              <a:path w="1601470" h="285750">
                <a:moveTo>
                  <a:pt x="927481" y="120904"/>
                </a:moveTo>
                <a:lnTo>
                  <a:pt x="877315" y="129159"/>
                </a:lnTo>
                <a:lnTo>
                  <a:pt x="879348" y="141731"/>
                </a:lnTo>
                <a:lnTo>
                  <a:pt x="929513" y="133476"/>
                </a:lnTo>
                <a:lnTo>
                  <a:pt x="927481" y="120904"/>
                </a:lnTo>
                <a:close/>
              </a:path>
              <a:path w="1601470" h="285750">
                <a:moveTo>
                  <a:pt x="1015111" y="106553"/>
                </a:moveTo>
                <a:lnTo>
                  <a:pt x="965073" y="114807"/>
                </a:lnTo>
                <a:lnTo>
                  <a:pt x="967105" y="127381"/>
                </a:lnTo>
                <a:lnTo>
                  <a:pt x="1017270" y="119125"/>
                </a:lnTo>
                <a:lnTo>
                  <a:pt x="1015111" y="106553"/>
                </a:lnTo>
                <a:close/>
              </a:path>
              <a:path w="1601470" h="285750">
                <a:moveTo>
                  <a:pt x="1102868" y="92201"/>
                </a:moveTo>
                <a:lnTo>
                  <a:pt x="1052702" y="100456"/>
                </a:lnTo>
                <a:lnTo>
                  <a:pt x="1054862" y="112903"/>
                </a:lnTo>
                <a:lnTo>
                  <a:pt x="1104900" y="104775"/>
                </a:lnTo>
                <a:lnTo>
                  <a:pt x="1102868" y="92201"/>
                </a:lnTo>
                <a:close/>
              </a:path>
              <a:path w="1601470" h="285750">
                <a:moveTo>
                  <a:pt x="1190625" y="77850"/>
                </a:moveTo>
                <a:lnTo>
                  <a:pt x="1140460" y="86106"/>
                </a:lnTo>
                <a:lnTo>
                  <a:pt x="1142492" y="98551"/>
                </a:lnTo>
                <a:lnTo>
                  <a:pt x="1192657" y="90424"/>
                </a:lnTo>
                <a:lnTo>
                  <a:pt x="1190625" y="77850"/>
                </a:lnTo>
                <a:close/>
              </a:path>
              <a:path w="1601470" h="285750">
                <a:moveTo>
                  <a:pt x="1278382" y="63500"/>
                </a:moveTo>
                <a:lnTo>
                  <a:pt x="1228217" y="71628"/>
                </a:lnTo>
                <a:lnTo>
                  <a:pt x="1230249" y="84200"/>
                </a:lnTo>
                <a:lnTo>
                  <a:pt x="1280414" y="75945"/>
                </a:lnTo>
                <a:lnTo>
                  <a:pt x="1278382" y="63500"/>
                </a:lnTo>
                <a:close/>
              </a:path>
              <a:path w="1601470" h="285750">
                <a:moveTo>
                  <a:pt x="1366139" y="49149"/>
                </a:moveTo>
                <a:lnTo>
                  <a:pt x="1315974" y="57276"/>
                </a:lnTo>
                <a:lnTo>
                  <a:pt x="1318006" y="69850"/>
                </a:lnTo>
                <a:lnTo>
                  <a:pt x="1368171" y="61594"/>
                </a:lnTo>
                <a:lnTo>
                  <a:pt x="1366139" y="49149"/>
                </a:lnTo>
                <a:close/>
              </a:path>
              <a:path w="1601470" h="285750">
                <a:moveTo>
                  <a:pt x="1453769" y="34671"/>
                </a:moveTo>
                <a:lnTo>
                  <a:pt x="1403731" y="42925"/>
                </a:lnTo>
                <a:lnTo>
                  <a:pt x="1405763" y="55499"/>
                </a:lnTo>
                <a:lnTo>
                  <a:pt x="1455927" y="47243"/>
                </a:lnTo>
                <a:lnTo>
                  <a:pt x="1453769" y="34671"/>
                </a:lnTo>
                <a:close/>
              </a:path>
              <a:path w="1601470" h="285750">
                <a:moveTo>
                  <a:pt x="1588731" y="23113"/>
                </a:moveTo>
                <a:lnTo>
                  <a:pt x="1525015" y="23113"/>
                </a:lnTo>
                <a:lnTo>
                  <a:pt x="1527048" y="35560"/>
                </a:lnTo>
                <a:lnTo>
                  <a:pt x="1518740" y="36944"/>
                </a:lnTo>
                <a:lnTo>
                  <a:pt x="1482089" y="75184"/>
                </a:lnTo>
                <a:lnTo>
                  <a:pt x="1588731" y="23113"/>
                </a:lnTo>
                <a:close/>
              </a:path>
              <a:path w="1601470" h="285750">
                <a:moveTo>
                  <a:pt x="1516689" y="24465"/>
                </a:moveTo>
                <a:lnTo>
                  <a:pt x="1491361" y="28575"/>
                </a:lnTo>
                <a:lnTo>
                  <a:pt x="1493520" y="41148"/>
                </a:lnTo>
                <a:lnTo>
                  <a:pt x="1518740" y="36944"/>
                </a:lnTo>
                <a:lnTo>
                  <a:pt x="1526032" y="29337"/>
                </a:lnTo>
                <a:lnTo>
                  <a:pt x="1516689" y="24465"/>
                </a:lnTo>
                <a:close/>
              </a:path>
              <a:path w="1601470" h="285750">
                <a:moveTo>
                  <a:pt x="1526032" y="29337"/>
                </a:moveTo>
                <a:lnTo>
                  <a:pt x="1518740" y="36944"/>
                </a:lnTo>
                <a:lnTo>
                  <a:pt x="1527048" y="35560"/>
                </a:lnTo>
                <a:lnTo>
                  <a:pt x="1526032" y="29337"/>
                </a:lnTo>
                <a:close/>
              </a:path>
              <a:path w="1601470" h="285750">
                <a:moveTo>
                  <a:pt x="1525015" y="23113"/>
                </a:moveTo>
                <a:lnTo>
                  <a:pt x="1516689" y="24465"/>
                </a:lnTo>
                <a:lnTo>
                  <a:pt x="1526032" y="29337"/>
                </a:lnTo>
                <a:lnTo>
                  <a:pt x="1525015" y="23113"/>
                </a:lnTo>
                <a:close/>
              </a:path>
              <a:path w="1601470" h="285750">
                <a:moveTo>
                  <a:pt x="1469771" y="0"/>
                </a:moveTo>
                <a:lnTo>
                  <a:pt x="1516689" y="24465"/>
                </a:lnTo>
                <a:lnTo>
                  <a:pt x="1525015" y="23113"/>
                </a:lnTo>
                <a:lnTo>
                  <a:pt x="1588731" y="23113"/>
                </a:lnTo>
                <a:lnTo>
                  <a:pt x="1601215" y="17017"/>
                </a:lnTo>
                <a:lnTo>
                  <a:pt x="1469771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434463" y="4310253"/>
            <a:ext cx="1604645" cy="1452880"/>
          </a:xfrm>
          <a:custGeom>
            <a:avLst/>
            <a:gdLst/>
            <a:ahLst/>
            <a:cxnLst/>
            <a:rect l="l" t="t" r="r" b="b"/>
            <a:pathLst>
              <a:path w="1604645" h="1452879">
                <a:moveTo>
                  <a:pt x="37718" y="1409014"/>
                </a:moveTo>
                <a:lnTo>
                  <a:pt x="0" y="1443088"/>
                </a:lnTo>
                <a:lnTo>
                  <a:pt x="8636" y="1452511"/>
                </a:lnTo>
                <a:lnTo>
                  <a:pt x="46228" y="1418424"/>
                </a:lnTo>
                <a:lnTo>
                  <a:pt x="37718" y="1409014"/>
                </a:lnTo>
                <a:close/>
              </a:path>
              <a:path w="1604645" h="1452879">
                <a:moveTo>
                  <a:pt x="103631" y="1349362"/>
                </a:moveTo>
                <a:lnTo>
                  <a:pt x="66039" y="1383449"/>
                </a:lnTo>
                <a:lnTo>
                  <a:pt x="74549" y="1392859"/>
                </a:lnTo>
                <a:lnTo>
                  <a:pt x="112141" y="1358785"/>
                </a:lnTo>
                <a:lnTo>
                  <a:pt x="103631" y="1349362"/>
                </a:lnTo>
                <a:close/>
              </a:path>
              <a:path w="1604645" h="1452879">
                <a:moveTo>
                  <a:pt x="169544" y="1289723"/>
                </a:moveTo>
                <a:lnTo>
                  <a:pt x="131953" y="1323797"/>
                </a:lnTo>
                <a:lnTo>
                  <a:pt x="140462" y="1333220"/>
                </a:lnTo>
                <a:lnTo>
                  <a:pt x="178054" y="1299133"/>
                </a:lnTo>
                <a:lnTo>
                  <a:pt x="169544" y="1289723"/>
                </a:lnTo>
                <a:close/>
              </a:path>
              <a:path w="1604645" h="1452879">
                <a:moveTo>
                  <a:pt x="235457" y="1230122"/>
                </a:moveTo>
                <a:lnTo>
                  <a:pt x="197866" y="1264158"/>
                </a:lnTo>
                <a:lnTo>
                  <a:pt x="206375" y="1273556"/>
                </a:lnTo>
                <a:lnTo>
                  <a:pt x="243967" y="1239520"/>
                </a:lnTo>
                <a:lnTo>
                  <a:pt x="235457" y="1230122"/>
                </a:lnTo>
                <a:close/>
              </a:path>
              <a:path w="1604645" h="1452879">
                <a:moveTo>
                  <a:pt x="301370" y="1170432"/>
                </a:moveTo>
                <a:lnTo>
                  <a:pt x="263779" y="1204468"/>
                </a:lnTo>
                <a:lnTo>
                  <a:pt x="272288" y="1213993"/>
                </a:lnTo>
                <a:lnTo>
                  <a:pt x="309880" y="1179830"/>
                </a:lnTo>
                <a:lnTo>
                  <a:pt x="301370" y="1170432"/>
                </a:lnTo>
                <a:close/>
              </a:path>
              <a:path w="1604645" h="1452879">
                <a:moveTo>
                  <a:pt x="367284" y="1110742"/>
                </a:moveTo>
                <a:lnTo>
                  <a:pt x="329692" y="1144905"/>
                </a:lnTo>
                <a:lnTo>
                  <a:pt x="338200" y="1154303"/>
                </a:lnTo>
                <a:lnTo>
                  <a:pt x="375919" y="1120267"/>
                </a:lnTo>
                <a:lnTo>
                  <a:pt x="367284" y="1110742"/>
                </a:lnTo>
                <a:close/>
              </a:path>
              <a:path w="1604645" h="1452879">
                <a:moveTo>
                  <a:pt x="433324" y="1051179"/>
                </a:moveTo>
                <a:lnTo>
                  <a:pt x="395605" y="1085215"/>
                </a:lnTo>
                <a:lnTo>
                  <a:pt x="404113" y="1094613"/>
                </a:lnTo>
                <a:lnTo>
                  <a:pt x="441832" y="1060577"/>
                </a:lnTo>
                <a:lnTo>
                  <a:pt x="433324" y="1051179"/>
                </a:lnTo>
                <a:close/>
              </a:path>
              <a:path w="1604645" h="1452879">
                <a:moveTo>
                  <a:pt x="499237" y="991489"/>
                </a:moveTo>
                <a:lnTo>
                  <a:pt x="461518" y="1025525"/>
                </a:lnTo>
                <a:lnTo>
                  <a:pt x="470026" y="1035050"/>
                </a:lnTo>
                <a:lnTo>
                  <a:pt x="507745" y="1000887"/>
                </a:lnTo>
                <a:lnTo>
                  <a:pt x="499237" y="991489"/>
                </a:lnTo>
                <a:close/>
              </a:path>
              <a:path w="1604645" h="1452879">
                <a:moveTo>
                  <a:pt x="565150" y="931799"/>
                </a:moveTo>
                <a:lnTo>
                  <a:pt x="527431" y="965962"/>
                </a:lnTo>
                <a:lnTo>
                  <a:pt x="535939" y="975360"/>
                </a:lnTo>
                <a:lnTo>
                  <a:pt x="573659" y="941324"/>
                </a:lnTo>
                <a:lnTo>
                  <a:pt x="565150" y="931799"/>
                </a:lnTo>
                <a:close/>
              </a:path>
              <a:path w="1604645" h="1452879">
                <a:moveTo>
                  <a:pt x="631063" y="872236"/>
                </a:moveTo>
                <a:lnTo>
                  <a:pt x="593344" y="906272"/>
                </a:lnTo>
                <a:lnTo>
                  <a:pt x="601853" y="915670"/>
                </a:lnTo>
                <a:lnTo>
                  <a:pt x="639572" y="881634"/>
                </a:lnTo>
                <a:lnTo>
                  <a:pt x="631063" y="872236"/>
                </a:lnTo>
                <a:close/>
              </a:path>
              <a:path w="1604645" h="1452879">
                <a:moveTo>
                  <a:pt x="696976" y="812546"/>
                </a:moveTo>
                <a:lnTo>
                  <a:pt x="659257" y="846709"/>
                </a:lnTo>
                <a:lnTo>
                  <a:pt x="667766" y="856107"/>
                </a:lnTo>
                <a:lnTo>
                  <a:pt x="705485" y="821944"/>
                </a:lnTo>
                <a:lnTo>
                  <a:pt x="696976" y="812546"/>
                </a:lnTo>
                <a:close/>
              </a:path>
              <a:path w="1604645" h="1452879">
                <a:moveTo>
                  <a:pt x="762888" y="752983"/>
                </a:moveTo>
                <a:lnTo>
                  <a:pt x="725169" y="787019"/>
                </a:lnTo>
                <a:lnTo>
                  <a:pt x="733679" y="796417"/>
                </a:lnTo>
                <a:lnTo>
                  <a:pt x="771398" y="762381"/>
                </a:lnTo>
                <a:lnTo>
                  <a:pt x="762888" y="752983"/>
                </a:lnTo>
                <a:close/>
              </a:path>
              <a:path w="1604645" h="1452879">
                <a:moveTo>
                  <a:pt x="828801" y="693293"/>
                </a:moveTo>
                <a:lnTo>
                  <a:pt x="791082" y="727329"/>
                </a:lnTo>
                <a:lnTo>
                  <a:pt x="799592" y="736727"/>
                </a:lnTo>
                <a:lnTo>
                  <a:pt x="837311" y="702691"/>
                </a:lnTo>
                <a:lnTo>
                  <a:pt x="828801" y="693293"/>
                </a:lnTo>
                <a:close/>
              </a:path>
              <a:path w="1604645" h="1452879">
                <a:moveTo>
                  <a:pt x="894714" y="633603"/>
                </a:moveTo>
                <a:lnTo>
                  <a:pt x="856996" y="667766"/>
                </a:lnTo>
                <a:lnTo>
                  <a:pt x="865632" y="677164"/>
                </a:lnTo>
                <a:lnTo>
                  <a:pt x="903224" y="643001"/>
                </a:lnTo>
                <a:lnTo>
                  <a:pt x="894714" y="633603"/>
                </a:lnTo>
                <a:close/>
              </a:path>
              <a:path w="1604645" h="1452879">
                <a:moveTo>
                  <a:pt x="960627" y="574040"/>
                </a:moveTo>
                <a:lnTo>
                  <a:pt x="922909" y="608076"/>
                </a:lnTo>
                <a:lnTo>
                  <a:pt x="931545" y="617474"/>
                </a:lnTo>
                <a:lnTo>
                  <a:pt x="969137" y="583438"/>
                </a:lnTo>
                <a:lnTo>
                  <a:pt x="960627" y="574040"/>
                </a:lnTo>
                <a:close/>
              </a:path>
              <a:path w="1604645" h="1452879">
                <a:moveTo>
                  <a:pt x="1026540" y="514350"/>
                </a:moveTo>
                <a:lnTo>
                  <a:pt x="988949" y="548386"/>
                </a:lnTo>
                <a:lnTo>
                  <a:pt x="997458" y="557784"/>
                </a:lnTo>
                <a:lnTo>
                  <a:pt x="1035050" y="523748"/>
                </a:lnTo>
                <a:lnTo>
                  <a:pt x="1026540" y="514350"/>
                </a:lnTo>
                <a:close/>
              </a:path>
              <a:path w="1604645" h="1452879">
                <a:moveTo>
                  <a:pt x="1092453" y="454660"/>
                </a:moveTo>
                <a:lnTo>
                  <a:pt x="1054862" y="488823"/>
                </a:lnTo>
                <a:lnTo>
                  <a:pt x="1063371" y="498221"/>
                </a:lnTo>
                <a:lnTo>
                  <a:pt x="1100963" y="464058"/>
                </a:lnTo>
                <a:lnTo>
                  <a:pt x="1092453" y="454660"/>
                </a:lnTo>
                <a:close/>
              </a:path>
              <a:path w="1604645" h="1452879">
                <a:moveTo>
                  <a:pt x="1158366" y="395097"/>
                </a:moveTo>
                <a:lnTo>
                  <a:pt x="1120775" y="429133"/>
                </a:lnTo>
                <a:lnTo>
                  <a:pt x="1129284" y="438531"/>
                </a:lnTo>
                <a:lnTo>
                  <a:pt x="1166876" y="404495"/>
                </a:lnTo>
                <a:lnTo>
                  <a:pt x="1158366" y="395097"/>
                </a:lnTo>
                <a:close/>
              </a:path>
              <a:path w="1604645" h="1452879">
                <a:moveTo>
                  <a:pt x="1224279" y="335407"/>
                </a:moveTo>
                <a:lnTo>
                  <a:pt x="1186688" y="369443"/>
                </a:lnTo>
                <a:lnTo>
                  <a:pt x="1195197" y="378968"/>
                </a:lnTo>
                <a:lnTo>
                  <a:pt x="1232789" y="344805"/>
                </a:lnTo>
                <a:lnTo>
                  <a:pt x="1224279" y="335407"/>
                </a:lnTo>
                <a:close/>
              </a:path>
              <a:path w="1604645" h="1452879">
                <a:moveTo>
                  <a:pt x="1290192" y="275717"/>
                </a:moveTo>
                <a:lnTo>
                  <a:pt x="1252601" y="309880"/>
                </a:lnTo>
                <a:lnTo>
                  <a:pt x="1261110" y="319278"/>
                </a:lnTo>
                <a:lnTo>
                  <a:pt x="1298828" y="285242"/>
                </a:lnTo>
                <a:lnTo>
                  <a:pt x="1290192" y="275717"/>
                </a:lnTo>
                <a:close/>
              </a:path>
              <a:path w="1604645" h="1452879">
                <a:moveTo>
                  <a:pt x="1356233" y="216154"/>
                </a:moveTo>
                <a:lnTo>
                  <a:pt x="1318514" y="250190"/>
                </a:lnTo>
                <a:lnTo>
                  <a:pt x="1327023" y="259588"/>
                </a:lnTo>
                <a:lnTo>
                  <a:pt x="1364741" y="225552"/>
                </a:lnTo>
                <a:lnTo>
                  <a:pt x="1356233" y="216154"/>
                </a:lnTo>
                <a:close/>
              </a:path>
              <a:path w="1604645" h="1452879">
                <a:moveTo>
                  <a:pt x="1422146" y="156464"/>
                </a:moveTo>
                <a:lnTo>
                  <a:pt x="1384427" y="190627"/>
                </a:lnTo>
                <a:lnTo>
                  <a:pt x="1392936" y="200025"/>
                </a:lnTo>
                <a:lnTo>
                  <a:pt x="1430654" y="165862"/>
                </a:lnTo>
                <a:lnTo>
                  <a:pt x="1422146" y="156464"/>
                </a:lnTo>
                <a:close/>
              </a:path>
              <a:path w="1604645" h="1452879">
                <a:moveTo>
                  <a:pt x="1488059" y="96774"/>
                </a:moveTo>
                <a:lnTo>
                  <a:pt x="1450339" y="130937"/>
                </a:lnTo>
                <a:lnTo>
                  <a:pt x="1458849" y="140335"/>
                </a:lnTo>
                <a:lnTo>
                  <a:pt x="1496567" y="106299"/>
                </a:lnTo>
                <a:lnTo>
                  <a:pt x="1488059" y="96774"/>
                </a:lnTo>
                <a:close/>
              </a:path>
              <a:path w="1604645" h="1452879">
                <a:moveTo>
                  <a:pt x="1576486" y="46355"/>
                </a:moveTo>
                <a:lnTo>
                  <a:pt x="1543812" y="46355"/>
                </a:lnTo>
                <a:lnTo>
                  <a:pt x="1552321" y="55880"/>
                </a:lnTo>
                <a:lnTo>
                  <a:pt x="1545988" y="61570"/>
                </a:lnTo>
                <a:lnTo>
                  <a:pt x="1535938" y="113411"/>
                </a:lnTo>
                <a:lnTo>
                  <a:pt x="1576486" y="46355"/>
                </a:lnTo>
                <a:close/>
              </a:path>
              <a:path w="1604645" h="1452879">
                <a:moveTo>
                  <a:pt x="1548002" y="51181"/>
                </a:moveTo>
                <a:lnTo>
                  <a:pt x="1537409" y="52138"/>
                </a:lnTo>
                <a:lnTo>
                  <a:pt x="1516252" y="71247"/>
                </a:lnTo>
                <a:lnTo>
                  <a:pt x="1524762" y="80645"/>
                </a:lnTo>
                <a:lnTo>
                  <a:pt x="1545988" y="61570"/>
                </a:lnTo>
                <a:lnTo>
                  <a:pt x="1548002" y="51181"/>
                </a:lnTo>
                <a:close/>
              </a:path>
              <a:path w="1604645" h="1452879">
                <a:moveTo>
                  <a:pt x="1548123" y="51181"/>
                </a:moveTo>
                <a:lnTo>
                  <a:pt x="1545988" y="61570"/>
                </a:lnTo>
                <a:lnTo>
                  <a:pt x="1552321" y="55880"/>
                </a:lnTo>
                <a:lnTo>
                  <a:pt x="1548123" y="51181"/>
                </a:lnTo>
                <a:close/>
              </a:path>
              <a:path w="1604645" h="1452879">
                <a:moveTo>
                  <a:pt x="1604517" y="0"/>
                </a:moveTo>
                <a:lnTo>
                  <a:pt x="1484757" y="56896"/>
                </a:lnTo>
                <a:lnTo>
                  <a:pt x="1537409" y="52138"/>
                </a:lnTo>
                <a:lnTo>
                  <a:pt x="1543812" y="46355"/>
                </a:lnTo>
                <a:lnTo>
                  <a:pt x="1576486" y="46355"/>
                </a:lnTo>
                <a:lnTo>
                  <a:pt x="1604517" y="0"/>
                </a:lnTo>
                <a:close/>
              </a:path>
              <a:path w="1604645" h="1452879">
                <a:moveTo>
                  <a:pt x="1543812" y="46355"/>
                </a:moveTo>
                <a:lnTo>
                  <a:pt x="1537409" y="52138"/>
                </a:lnTo>
                <a:lnTo>
                  <a:pt x="1548002" y="51181"/>
                </a:lnTo>
                <a:lnTo>
                  <a:pt x="1543812" y="4635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7" name="object 27"/>
          <p:cNvGraphicFramePr>
            <a:graphicFrameLocks noGrp="1"/>
          </p:cNvGraphicFramePr>
          <p:nvPr/>
        </p:nvGraphicFramePr>
        <p:xfrm>
          <a:off x="1443227" y="2510027"/>
          <a:ext cx="1005840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object 28"/>
          <p:cNvSpPr txBox="1"/>
          <p:nvPr/>
        </p:nvSpPr>
        <p:spPr>
          <a:xfrm>
            <a:off x="6432550" y="2009901"/>
            <a:ext cx="130746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0014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00FF"/>
                </a:solidFill>
                <a:latin typeface="Arial"/>
                <a:cs typeface="Arial"/>
              </a:rPr>
              <a:t>Child </a:t>
            </a: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 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6553581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66CC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6553581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70104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32" name="object 32"/>
          <p:cNvGraphicFramePr>
            <a:graphicFrameLocks noGrp="1"/>
          </p:cNvGraphicFramePr>
          <p:nvPr/>
        </p:nvGraphicFramePr>
        <p:xfrm>
          <a:off x="6548628" y="2510027"/>
          <a:ext cx="1005840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66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3" name="object 33"/>
          <p:cNvSpPr/>
          <p:nvPr/>
        </p:nvSpPr>
        <p:spPr>
          <a:xfrm>
            <a:off x="5029580" y="2687573"/>
            <a:ext cx="1519555" cy="1199515"/>
          </a:xfrm>
          <a:custGeom>
            <a:avLst/>
            <a:gdLst/>
            <a:ahLst/>
            <a:cxnLst/>
            <a:rect l="l" t="t" r="r" b="b"/>
            <a:pathLst>
              <a:path w="1519554" h="1199514">
                <a:moveTo>
                  <a:pt x="1511680" y="0"/>
                </a:moveTo>
                <a:lnTo>
                  <a:pt x="1471803" y="31368"/>
                </a:lnTo>
                <a:lnTo>
                  <a:pt x="1479677" y="41401"/>
                </a:lnTo>
                <a:lnTo>
                  <a:pt x="1519554" y="9905"/>
                </a:lnTo>
                <a:lnTo>
                  <a:pt x="1511680" y="0"/>
                </a:lnTo>
                <a:close/>
              </a:path>
              <a:path w="1519554" h="1199514">
                <a:moveTo>
                  <a:pt x="1441831" y="54990"/>
                </a:moveTo>
                <a:lnTo>
                  <a:pt x="1401953" y="86360"/>
                </a:lnTo>
                <a:lnTo>
                  <a:pt x="1409827" y="96392"/>
                </a:lnTo>
                <a:lnTo>
                  <a:pt x="1449705" y="64897"/>
                </a:lnTo>
                <a:lnTo>
                  <a:pt x="1441831" y="54990"/>
                </a:lnTo>
                <a:close/>
              </a:path>
              <a:path w="1519554" h="1199514">
                <a:moveTo>
                  <a:pt x="1371981" y="109981"/>
                </a:moveTo>
                <a:lnTo>
                  <a:pt x="1332103" y="141477"/>
                </a:lnTo>
                <a:lnTo>
                  <a:pt x="1339977" y="151384"/>
                </a:lnTo>
                <a:lnTo>
                  <a:pt x="1379855" y="120014"/>
                </a:lnTo>
                <a:lnTo>
                  <a:pt x="1371981" y="109981"/>
                </a:lnTo>
                <a:close/>
              </a:path>
              <a:path w="1519554" h="1199514">
                <a:moveTo>
                  <a:pt x="1302131" y="164973"/>
                </a:moveTo>
                <a:lnTo>
                  <a:pt x="1262253" y="196468"/>
                </a:lnTo>
                <a:lnTo>
                  <a:pt x="1270127" y="206375"/>
                </a:lnTo>
                <a:lnTo>
                  <a:pt x="1310005" y="175005"/>
                </a:lnTo>
                <a:lnTo>
                  <a:pt x="1302131" y="164973"/>
                </a:lnTo>
                <a:close/>
              </a:path>
              <a:path w="1519554" h="1199514">
                <a:moveTo>
                  <a:pt x="1232408" y="219963"/>
                </a:moveTo>
                <a:lnTo>
                  <a:pt x="1192403" y="251460"/>
                </a:lnTo>
                <a:lnTo>
                  <a:pt x="1200277" y="261492"/>
                </a:lnTo>
                <a:lnTo>
                  <a:pt x="1240282" y="229997"/>
                </a:lnTo>
                <a:lnTo>
                  <a:pt x="1232408" y="219963"/>
                </a:lnTo>
                <a:close/>
              </a:path>
              <a:path w="1519554" h="1199514">
                <a:moveTo>
                  <a:pt x="1162558" y="275081"/>
                </a:moveTo>
                <a:lnTo>
                  <a:pt x="1122680" y="306450"/>
                </a:lnTo>
                <a:lnTo>
                  <a:pt x="1130427" y="316484"/>
                </a:lnTo>
                <a:lnTo>
                  <a:pt x="1170432" y="284988"/>
                </a:lnTo>
                <a:lnTo>
                  <a:pt x="1162558" y="275081"/>
                </a:lnTo>
                <a:close/>
              </a:path>
              <a:path w="1519554" h="1199514">
                <a:moveTo>
                  <a:pt x="1092708" y="330073"/>
                </a:moveTo>
                <a:lnTo>
                  <a:pt x="1052830" y="361441"/>
                </a:lnTo>
                <a:lnTo>
                  <a:pt x="1060704" y="371475"/>
                </a:lnTo>
                <a:lnTo>
                  <a:pt x="1100582" y="339978"/>
                </a:lnTo>
                <a:lnTo>
                  <a:pt x="1092708" y="330073"/>
                </a:lnTo>
                <a:close/>
              </a:path>
              <a:path w="1519554" h="1199514">
                <a:moveTo>
                  <a:pt x="1022858" y="385063"/>
                </a:moveTo>
                <a:lnTo>
                  <a:pt x="982980" y="416560"/>
                </a:lnTo>
                <a:lnTo>
                  <a:pt x="990854" y="426465"/>
                </a:lnTo>
                <a:lnTo>
                  <a:pt x="1030732" y="395097"/>
                </a:lnTo>
                <a:lnTo>
                  <a:pt x="1022858" y="385063"/>
                </a:lnTo>
                <a:close/>
              </a:path>
              <a:path w="1519554" h="1199514">
                <a:moveTo>
                  <a:pt x="953008" y="440054"/>
                </a:moveTo>
                <a:lnTo>
                  <a:pt x="913130" y="471550"/>
                </a:lnTo>
                <a:lnTo>
                  <a:pt x="921004" y="481456"/>
                </a:lnTo>
                <a:lnTo>
                  <a:pt x="960882" y="450088"/>
                </a:lnTo>
                <a:lnTo>
                  <a:pt x="953008" y="440054"/>
                </a:lnTo>
                <a:close/>
              </a:path>
              <a:path w="1519554" h="1199514">
                <a:moveTo>
                  <a:pt x="883158" y="495046"/>
                </a:moveTo>
                <a:lnTo>
                  <a:pt x="843280" y="526541"/>
                </a:lnTo>
                <a:lnTo>
                  <a:pt x="851154" y="536575"/>
                </a:lnTo>
                <a:lnTo>
                  <a:pt x="891032" y="505078"/>
                </a:lnTo>
                <a:lnTo>
                  <a:pt x="883158" y="495046"/>
                </a:lnTo>
                <a:close/>
              </a:path>
              <a:path w="1519554" h="1199514">
                <a:moveTo>
                  <a:pt x="813308" y="550163"/>
                </a:moveTo>
                <a:lnTo>
                  <a:pt x="773430" y="581533"/>
                </a:lnTo>
                <a:lnTo>
                  <a:pt x="781304" y="591565"/>
                </a:lnTo>
                <a:lnTo>
                  <a:pt x="821182" y="560070"/>
                </a:lnTo>
                <a:lnTo>
                  <a:pt x="813308" y="550163"/>
                </a:lnTo>
                <a:close/>
              </a:path>
              <a:path w="1519554" h="1199514">
                <a:moveTo>
                  <a:pt x="743585" y="605154"/>
                </a:moveTo>
                <a:lnTo>
                  <a:pt x="703580" y="636524"/>
                </a:lnTo>
                <a:lnTo>
                  <a:pt x="711454" y="646556"/>
                </a:lnTo>
                <a:lnTo>
                  <a:pt x="751459" y="615061"/>
                </a:lnTo>
                <a:lnTo>
                  <a:pt x="743585" y="605154"/>
                </a:lnTo>
                <a:close/>
              </a:path>
              <a:path w="1519554" h="1199514">
                <a:moveTo>
                  <a:pt x="673735" y="660146"/>
                </a:moveTo>
                <a:lnTo>
                  <a:pt x="633857" y="691641"/>
                </a:lnTo>
                <a:lnTo>
                  <a:pt x="641604" y="701548"/>
                </a:lnTo>
                <a:lnTo>
                  <a:pt x="681609" y="670178"/>
                </a:lnTo>
                <a:lnTo>
                  <a:pt x="673735" y="660146"/>
                </a:lnTo>
                <a:close/>
              </a:path>
              <a:path w="1519554" h="1199514">
                <a:moveTo>
                  <a:pt x="603885" y="715137"/>
                </a:moveTo>
                <a:lnTo>
                  <a:pt x="564007" y="746633"/>
                </a:lnTo>
                <a:lnTo>
                  <a:pt x="571881" y="756538"/>
                </a:lnTo>
                <a:lnTo>
                  <a:pt x="611759" y="725170"/>
                </a:lnTo>
                <a:lnTo>
                  <a:pt x="603885" y="715137"/>
                </a:lnTo>
                <a:close/>
              </a:path>
              <a:path w="1519554" h="1199514">
                <a:moveTo>
                  <a:pt x="534035" y="770127"/>
                </a:moveTo>
                <a:lnTo>
                  <a:pt x="494157" y="801624"/>
                </a:lnTo>
                <a:lnTo>
                  <a:pt x="502031" y="811656"/>
                </a:lnTo>
                <a:lnTo>
                  <a:pt x="541909" y="780161"/>
                </a:lnTo>
                <a:lnTo>
                  <a:pt x="534035" y="770127"/>
                </a:lnTo>
                <a:close/>
              </a:path>
              <a:path w="1519554" h="1199514">
                <a:moveTo>
                  <a:pt x="464185" y="825246"/>
                </a:moveTo>
                <a:lnTo>
                  <a:pt x="424307" y="856614"/>
                </a:lnTo>
                <a:lnTo>
                  <a:pt x="432181" y="866648"/>
                </a:lnTo>
                <a:lnTo>
                  <a:pt x="472059" y="835151"/>
                </a:lnTo>
                <a:lnTo>
                  <a:pt x="464185" y="825246"/>
                </a:lnTo>
                <a:close/>
              </a:path>
              <a:path w="1519554" h="1199514">
                <a:moveTo>
                  <a:pt x="394335" y="880237"/>
                </a:moveTo>
                <a:lnTo>
                  <a:pt x="354457" y="911605"/>
                </a:lnTo>
                <a:lnTo>
                  <a:pt x="362331" y="921638"/>
                </a:lnTo>
                <a:lnTo>
                  <a:pt x="402209" y="890142"/>
                </a:lnTo>
                <a:lnTo>
                  <a:pt x="394335" y="880237"/>
                </a:lnTo>
                <a:close/>
              </a:path>
              <a:path w="1519554" h="1199514">
                <a:moveTo>
                  <a:pt x="324485" y="935227"/>
                </a:moveTo>
                <a:lnTo>
                  <a:pt x="284607" y="966724"/>
                </a:lnTo>
                <a:lnTo>
                  <a:pt x="292481" y="976630"/>
                </a:lnTo>
                <a:lnTo>
                  <a:pt x="332359" y="945261"/>
                </a:lnTo>
                <a:lnTo>
                  <a:pt x="324485" y="935227"/>
                </a:lnTo>
                <a:close/>
              </a:path>
              <a:path w="1519554" h="1199514">
                <a:moveTo>
                  <a:pt x="254762" y="990219"/>
                </a:moveTo>
                <a:lnTo>
                  <a:pt x="214757" y="1021714"/>
                </a:lnTo>
                <a:lnTo>
                  <a:pt x="222631" y="1031620"/>
                </a:lnTo>
                <a:lnTo>
                  <a:pt x="262636" y="1000251"/>
                </a:lnTo>
                <a:lnTo>
                  <a:pt x="254762" y="990219"/>
                </a:lnTo>
                <a:close/>
              </a:path>
              <a:path w="1519554" h="1199514">
                <a:moveTo>
                  <a:pt x="184912" y="1045209"/>
                </a:moveTo>
                <a:lnTo>
                  <a:pt x="145034" y="1076706"/>
                </a:lnTo>
                <a:lnTo>
                  <a:pt x="152781" y="1086739"/>
                </a:lnTo>
                <a:lnTo>
                  <a:pt x="192786" y="1055243"/>
                </a:lnTo>
                <a:lnTo>
                  <a:pt x="184912" y="1045209"/>
                </a:lnTo>
                <a:close/>
              </a:path>
              <a:path w="1519554" h="1199514">
                <a:moveTo>
                  <a:pt x="76200" y="1090421"/>
                </a:moveTo>
                <a:lnTo>
                  <a:pt x="0" y="1199007"/>
                </a:lnTo>
                <a:lnTo>
                  <a:pt x="119453" y="1151889"/>
                </a:lnTo>
                <a:lnTo>
                  <a:pt x="59817" y="1151889"/>
                </a:lnTo>
                <a:lnTo>
                  <a:pt x="76200" y="1090421"/>
                </a:lnTo>
                <a:close/>
              </a:path>
              <a:path w="1519554" h="1199514">
                <a:moveTo>
                  <a:pt x="123317" y="1150365"/>
                </a:moveTo>
                <a:lnTo>
                  <a:pt x="59817" y="1151889"/>
                </a:lnTo>
                <a:lnTo>
                  <a:pt x="119453" y="1151889"/>
                </a:lnTo>
                <a:lnTo>
                  <a:pt x="123317" y="1150365"/>
                </a:lnTo>
                <a:close/>
              </a:path>
              <a:path w="1519554" h="1199514">
                <a:moveTo>
                  <a:pt x="115062" y="1100327"/>
                </a:moveTo>
                <a:lnTo>
                  <a:pt x="75184" y="1131696"/>
                </a:lnTo>
                <a:lnTo>
                  <a:pt x="83058" y="1141730"/>
                </a:lnTo>
                <a:lnTo>
                  <a:pt x="122936" y="1110233"/>
                </a:lnTo>
                <a:lnTo>
                  <a:pt x="115062" y="1100327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5037963" y="3565778"/>
            <a:ext cx="1525270" cy="285115"/>
          </a:xfrm>
          <a:custGeom>
            <a:avLst/>
            <a:gdLst/>
            <a:ahLst/>
            <a:cxnLst/>
            <a:rect l="l" t="t" r="r" b="b"/>
            <a:pathLst>
              <a:path w="1525270" h="285114">
                <a:moveTo>
                  <a:pt x="1474978" y="264033"/>
                </a:moveTo>
                <a:lnTo>
                  <a:pt x="1472818" y="276479"/>
                </a:lnTo>
                <a:lnTo>
                  <a:pt x="1522857" y="285115"/>
                </a:lnTo>
                <a:lnTo>
                  <a:pt x="1525015" y="272669"/>
                </a:lnTo>
                <a:lnTo>
                  <a:pt x="1474978" y="264033"/>
                </a:lnTo>
                <a:close/>
              </a:path>
              <a:path w="1525270" h="285114">
                <a:moveTo>
                  <a:pt x="1387475" y="248920"/>
                </a:moveTo>
                <a:lnTo>
                  <a:pt x="1385315" y="261366"/>
                </a:lnTo>
                <a:lnTo>
                  <a:pt x="1435353" y="270002"/>
                </a:lnTo>
                <a:lnTo>
                  <a:pt x="1437513" y="257556"/>
                </a:lnTo>
                <a:lnTo>
                  <a:pt x="1387475" y="248920"/>
                </a:lnTo>
                <a:close/>
              </a:path>
              <a:path w="1525270" h="285114">
                <a:moveTo>
                  <a:pt x="1299845" y="233807"/>
                </a:moveTo>
                <a:lnTo>
                  <a:pt x="1297686" y="246253"/>
                </a:lnTo>
                <a:lnTo>
                  <a:pt x="1347724" y="254889"/>
                </a:lnTo>
                <a:lnTo>
                  <a:pt x="1349883" y="242443"/>
                </a:lnTo>
                <a:lnTo>
                  <a:pt x="1299845" y="233807"/>
                </a:lnTo>
                <a:close/>
              </a:path>
              <a:path w="1525270" h="285114">
                <a:moveTo>
                  <a:pt x="1212214" y="218694"/>
                </a:moveTo>
                <a:lnTo>
                  <a:pt x="1210056" y="231140"/>
                </a:lnTo>
                <a:lnTo>
                  <a:pt x="1260094" y="239776"/>
                </a:lnTo>
                <a:lnTo>
                  <a:pt x="1262252" y="227330"/>
                </a:lnTo>
                <a:lnTo>
                  <a:pt x="1212214" y="218694"/>
                </a:lnTo>
                <a:close/>
              </a:path>
              <a:path w="1525270" h="285114">
                <a:moveTo>
                  <a:pt x="1124585" y="203581"/>
                </a:moveTo>
                <a:lnTo>
                  <a:pt x="1122426" y="216027"/>
                </a:lnTo>
                <a:lnTo>
                  <a:pt x="1172464" y="224663"/>
                </a:lnTo>
                <a:lnTo>
                  <a:pt x="1174623" y="212217"/>
                </a:lnTo>
                <a:lnTo>
                  <a:pt x="1124585" y="203581"/>
                </a:lnTo>
                <a:close/>
              </a:path>
              <a:path w="1525270" h="285114">
                <a:moveTo>
                  <a:pt x="1036954" y="188468"/>
                </a:moveTo>
                <a:lnTo>
                  <a:pt x="1034796" y="200914"/>
                </a:lnTo>
                <a:lnTo>
                  <a:pt x="1084834" y="209550"/>
                </a:lnTo>
                <a:lnTo>
                  <a:pt x="1086992" y="197104"/>
                </a:lnTo>
                <a:lnTo>
                  <a:pt x="1036954" y="188468"/>
                </a:lnTo>
                <a:close/>
              </a:path>
              <a:path w="1525270" h="285114">
                <a:moveTo>
                  <a:pt x="949325" y="173355"/>
                </a:moveTo>
                <a:lnTo>
                  <a:pt x="947165" y="185801"/>
                </a:lnTo>
                <a:lnTo>
                  <a:pt x="997331" y="194437"/>
                </a:lnTo>
                <a:lnTo>
                  <a:pt x="999489" y="181991"/>
                </a:lnTo>
                <a:lnTo>
                  <a:pt x="949325" y="173355"/>
                </a:lnTo>
                <a:close/>
              </a:path>
              <a:path w="1525270" h="285114">
                <a:moveTo>
                  <a:pt x="861822" y="158242"/>
                </a:moveTo>
                <a:lnTo>
                  <a:pt x="859663" y="170688"/>
                </a:lnTo>
                <a:lnTo>
                  <a:pt x="909701" y="179324"/>
                </a:lnTo>
                <a:lnTo>
                  <a:pt x="911860" y="166878"/>
                </a:lnTo>
                <a:lnTo>
                  <a:pt x="861822" y="158242"/>
                </a:lnTo>
                <a:close/>
              </a:path>
              <a:path w="1525270" h="285114">
                <a:moveTo>
                  <a:pt x="774191" y="143129"/>
                </a:moveTo>
                <a:lnTo>
                  <a:pt x="772033" y="155575"/>
                </a:lnTo>
                <a:lnTo>
                  <a:pt x="822071" y="164211"/>
                </a:lnTo>
                <a:lnTo>
                  <a:pt x="824229" y="151765"/>
                </a:lnTo>
                <a:lnTo>
                  <a:pt x="774191" y="143129"/>
                </a:lnTo>
                <a:close/>
              </a:path>
              <a:path w="1525270" h="285114">
                <a:moveTo>
                  <a:pt x="686562" y="128016"/>
                </a:moveTo>
                <a:lnTo>
                  <a:pt x="684402" y="140462"/>
                </a:lnTo>
                <a:lnTo>
                  <a:pt x="734440" y="149098"/>
                </a:lnTo>
                <a:lnTo>
                  <a:pt x="736600" y="136652"/>
                </a:lnTo>
                <a:lnTo>
                  <a:pt x="686562" y="128016"/>
                </a:lnTo>
                <a:close/>
              </a:path>
              <a:path w="1525270" h="285114">
                <a:moveTo>
                  <a:pt x="598932" y="112903"/>
                </a:moveTo>
                <a:lnTo>
                  <a:pt x="596773" y="125349"/>
                </a:lnTo>
                <a:lnTo>
                  <a:pt x="646811" y="133985"/>
                </a:lnTo>
                <a:lnTo>
                  <a:pt x="648970" y="121539"/>
                </a:lnTo>
                <a:lnTo>
                  <a:pt x="598932" y="112903"/>
                </a:lnTo>
                <a:close/>
              </a:path>
              <a:path w="1525270" h="285114">
                <a:moveTo>
                  <a:pt x="511301" y="97790"/>
                </a:moveTo>
                <a:lnTo>
                  <a:pt x="509142" y="110236"/>
                </a:lnTo>
                <a:lnTo>
                  <a:pt x="559308" y="118872"/>
                </a:lnTo>
                <a:lnTo>
                  <a:pt x="561466" y="106426"/>
                </a:lnTo>
                <a:lnTo>
                  <a:pt x="511301" y="97790"/>
                </a:lnTo>
                <a:close/>
              </a:path>
              <a:path w="1525270" h="285114">
                <a:moveTo>
                  <a:pt x="423799" y="82677"/>
                </a:moveTo>
                <a:lnTo>
                  <a:pt x="421639" y="95123"/>
                </a:lnTo>
                <a:lnTo>
                  <a:pt x="471677" y="103759"/>
                </a:lnTo>
                <a:lnTo>
                  <a:pt x="473837" y="91313"/>
                </a:lnTo>
                <a:lnTo>
                  <a:pt x="423799" y="82677"/>
                </a:lnTo>
                <a:close/>
              </a:path>
              <a:path w="1525270" h="285114">
                <a:moveTo>
                  <a:pt x="336169" y="67564"/>
                </a:moveTo>
                <a:lnTo>
                  <a:pt x="334010" y="80010"/>
                </a:lnTo>
                <a:lnTo>
                  <a:pt x="384048" y="88646"/>
                </a:lnTo>
                <a:lnTo>
                  <a:pt x="386207" y="76200"/>
                </a:lnTo>
                <a:lnTo>
                  <a:pt x="336169" y="67564"/>
                </a:lnTo>
                <a:close/>
              </a:path>
              <a:path w="1525270" h="285114">
                <a:moveTo>
                  <a:pt x="248538" y="52451"/>
                </a:moveTo>
                <a:lnTo>
                  <a:pt x="246379" y="64897"/>
                </a:lnTo>
                <a:lnTo>
                  <a:pt x="296417" y="73533"/>
                </a:lnTo>
                <a:lnTo>
                  <a:pt x="298576" y="61087"/>
                </a:lnTo>
                <a:lnTo>
                  <a:pt x="248538" y="52451"/>
                </a:lnTo>
                <a:close/>
              </a:path>
              <a:path w="1525270" h="285114">
                <a:moveTo>
                  <a:pt x="160909" y="37337"/>
                </a:moveTo>
                <a:lnTo>
                  <a:pt x="158750" y="49784"/>
                </a:lnTo>
                <a:lnTo>
                  <a:pt x="208787" y="58420"/>
                </a:lnTo>
                <a:lnTo>
                  <a:pt x="210947" y="45974"/>
                </a:lnTo>
                <a:lnTo>
                  <a:pt x="160909" y="37337"/>
                </a:lnTo>
                <a:close/>
              </a:path>
              <a:path w="1525270" h="285114">
                <a:moveTo>
                  <a:pt x="131572" y="0"/>
                </a:moveTo>
                <a:lnTo>
                  <a:pt x="0" y="16001"/>
                </a:lnTo>
                <a:lnTo>
                  <a:pt x="118617" y="75184"/>
                </a:lnTo>
                <a:lnTo>
                  <a:pt x="82252" y="36591"/>
                </a:lnTo>
                <a:lnTo>
                  <a:pt x="74040" y="35179"/>
                </a:lnTo>
                <a:lnTo>
                  <a:pt x="76200" y="22733"/>
                </a:lnTo>
                <a:lnTo>
                  <a:pt x="87202" y="22733"/>
                </a:lnTo>
                <a:lnTo>
                  <a:pt x="131572" y="0"/>
                </a:lnTo>
                <a:close/>
              </a:path>
              <a:path w="1525270" h="285114">
                <a:moveTo>
                  <a:pt x="84436" y="24150"/>
                </a:moveTo>
                <a:lnTo>
                  <a:pt x="75126" y="28920"/>
                </a:lnTo>
                <a:lnTo>
                  <a:pt x="82252" y="36591"/>
                </a:lnTo>
                <a:lnTo>
                  <a:pt x="121285" y="43307"/>
                </a:lnTo>
                <a:lnTo>
                  <a:pt x="123444" y="30861"/>
                </a:lnTo>
                <a:lnTo>
                  <a:pt x="84436" y="24150"/>
                </a:lnTo>
                <a:close/>
              </a:path>
              <a:path w="1525270" h="285114">
                <a:moveTo>
                  <a:pt x="75110" y="29012"/>
                </a:moveTo>
                <a:lnTo>
                  <a:pt x="74040" y="35179"/>
                </a:lnTo>
                <a:lnTo>
                  <a:pt x="82252" y="36591"/>
                </a:lnTo>
                <a:lnTo>
                  <a:pt x="75110" y="29012"/>
                </a:lnTo>
                <a:close/>
              </a:path>
              <a:path w="1525270" h="285114">
                <a:moveTo>
                  <a:pt x="76200" y="22733"/>
                </a:moveTo>
                <a:lnTo>
                  <a:pt x="75126" y="28920"/>
                </a:lnTo>
                <a:lnTo>
                  <a:pt x="84436" y="24150"/>
                </a:lnTo>
                <a:lnTo>
                  <a:pt x="76200" y="22733"/>
                </a:lnTo>
                <a:close/>
              </a:path>
              <a:path w="1525270" h="285114">
                <a:moveTo>
                  <a:pt x="87202" y="22733"/>
                </a:moveTo>
                <a:lnTo>
                  <a:pt x="76200" y="22733"/>
                </a:lnTo>
                <a:lnTo>
                  <a:pt x="84436" y="24150"/>
                </a:lnTo>
                <a:lnTo>
                  <a:pt x="87202" y="22733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/>
          <p:nvPr/>
        </p:nvSpPr>
        <p:spPr>
          <a:xfrm>
            <a:off x="5029580" y="3154679"/>
            <a:ext cx="1525905" cy="324485"/>
          </a:xfrm>
          <a:custGeom>
            <a:avLst/>
            <a:gdLst/>
            <a:ahLst/>
            <a:cxnLst/>
            <a:rect l="l" t="t" r="r" b="b"/>
            <a:pathLst>
              <a:path w="1525904" h="324485">
                <a:moveTo>
                  <a:pt x="86581" y="21730"/>
                </a:moveTo>
                <a:lnTo>
                  <a:pt x="74760" y="27391"/>
                </a:lnTo>
                <a:lnTo>
                  <a:pt x="83591" y="37389"/>
                </a:lnTo>
                <a:lnTo>
                  <a:pt x="1522476" y="324485"/>
                </a:lnTo>
                <a:lnTo>
                  <a:pt x="1525524" y="308737"/>
                </a:lnTo>
                <a:lnTo>
                  <a:pt x="86581" y="21730"/>
                </a:lnTo>
                <a:close/>
              </a:path>
              <a:path w="1525904" h="324485">
                <a:moveTo>
                  <a:pt x="131953" y="0"/>
                </a:moveTo>
                <a:lnTo>
                  <a:pt x="0" y="12573"/>
                </a:lnTo>
                <a:lnTo>
                  <a:pt x="117094" y="74803"/>
                </a:lnTo>
                <a:lnTo>
                  <a:pt x="83591" y="37389"/>
                </a:lnTo>
                <a:lnTo>
                  <a:pt x="73152" y="35306"/>
                </a:lnTo>
                <a:lnTo>
                  <a:pt x="76327" y="19685"/>
                </a:lnTo>
                <a:lnTo>
                  <a:pt x="90851" y="19685"/>
                </a:lnTo>
                <a:lnTo>
                  <a:pt x="131953" y="0"/>
                </a:lnTo>
                <a:close/>
              </a:path>
              <a:path w="1525904" h="324485">
                <a:moveTo>
                  <a:pt x="74738" y="27501"/>
                </a:moveTo>
                <a:lnTo>
                  <a:pt x="73152" y="35306"/>
                </a:lnTo>
                <a:lnTo>
                  <a:pt x="83591" y="37389"/>
                </a:lnTo>
                <a:lnTo>
                  <a:pt x="74738" y="27501"/>
                </a:lnTo>
                <a:close/>
              </a:path>
              <a:path w="1525904" h="324485">
                <a:moveTo>
                  <a:pt x="76327" y="19685"/>
                </a:moveTo>
                <a:lnTo>
                  <a:pt x="74760" y="27391"/>
                </a:lnTo>
                <a:lnTo>
                  <a:pt x="86581" y="21730"/>
                </a:lnTo>
                <a:lnTo>
                  <a:pt x="76327" y="19685"/>
                </a:lnTo>
                <a:close/>
              </a:path>
              <a:path w="1525904" h="324485">
                <a:moveTo>
                  <a:pt x="90851" y="19685"/>
                </a:moveTo>
                <a:lnTo>
                  <a:pt x="76327" y="19685"/>
                </a:lnTo>
                <a:lnTo>
                  <a:pt x="86581" y="21730"/>
                </a:lnTo>
                <a:lnTo>
                  <a:pt x="90851" y="1968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/>
          <p:nvPr/>
        </p:nvSpPr>
        <p:spPr>
          <a:xfrm>
            <a:off x="5037963" y="4343780"/>
            <a:ext cx="1511935" cy="1419225"/>
          </a:xfrm>
          <a:custGeom>
            <a:avLst/>
            <a:gdLst/>
            <a:ahLst/>
            <a:cxnLst/>
            <a:rect l="l" t="t" r="r" b="b"/>
            <a:pathLst>
              <a:path w="1511934" h="1419225">
                <a:moveTo>
                  <a:pt x="1474596" y="1374876"/>
                </a:moveTo>
                <a:lnTo>
                  <a:pt x="1465834" y="1384147"/>
                </a:lnTo>
                <a:lnTo>
                  <a:pt x="1502917" y="1418907"/>
                </a:lnTo>
                <a:lnTo>
                  <a:pt x="1511554" y="1409636"/>
                </a:lnTo>
                <a:lnTo>
                  <a:pt x="1474596" y="1374876"/>
                </a:lnTo>
                <a:close/>
              </a:path>
              <a:path w="1511934" h="1419225">
                <a:moveTo>
                  <a:pt x="1409700" y="1314056"/>
                </a:moveTo>
                <a:lnTo>
                  <a:pt x="1401064" y="1323314"/>
                </a:lnTo>
                <a:lnTo>
                  <a:pt x="1438021" y="1358074"/>
                </a:lnTo>
                <a:lnTo>
                  <a:pt x="1446784" y="1348816"/>
                </a:lnTo>
                <a:lnTo>
                  <a:pt x="1409700" y="1314056"/>
                </a:lnTo>
                <a:close/>
              </a:path>
              <a:path w="1511934" h="1419225">
                <a:moveTo>
                  <a:pt x="1344929" y="1253223"/>
                </a:moveTo>
                <a:lnTo>
                  <a:pt x="1336166" y="1262481"/>
                </a:lnTo>
                <a:lnTo>
                  <a:pt x="1373251" y="1297241"/>
                </a:lnTo>
                <a:lnTo>
                  <a:pt x="1381887" y="1287983"/>
                </a:lnTo>
                <a:lnTo>
                  <a:pt x="1344929" y="1253223"/>
                </a:lnTo>
                <a:close/>
              </a:path>
              <a:path w="1511934" h="1419225">
                <a:moveTo>
                  <a:pt x="1280033" y="1192403"/>
                </a:moveTo>
                <a:lnTo>
                  <a:pt x="1271397" y="1201674"/>
                </a:lnTo>
                <a:lnTo>
                  <a:pt x="1308353" y="1236472"/>
                </a:lnTo>
                <a:lnTo>
                  <a:pt x="1317116" y="1227201"/>
                </a:lnTo>
                <a:lnTo>
                  <a:pt x="1280033" y="1192403"/>
                </a:lnTo>
                <a:close/>
              </a:path>
              <a:path w="1511934" h="1419225">
                <a:moveTo>
                  <a:pt x="1215263" y="1131570"/>
                </a:moveTo>
                <a:lnTo>
                  <a:pt x="1206500" y="1140841"/>
                </a:lnTo>
                <a:lnTo>
                  <a:pt x="1243584" y="1175639"/>
                </a:lnTo>
                <a:lnTo>
                  <a:pt x="1252220" y="1166368"/>
                </a:lnTo>
                <a:lnTo>
                  <a:pt x="1215263" y="1131570"/>
                </a:lnTo>
                <a:close/>
              </a:path>
              <a:path w="1511934" h="1419225">
                <a:moveTo>
                  <a:pt x="1150365" y="1070737"/>
                </a:moveTo>
                <a:lnTo>
                  <a:pt x="1141729" y="1080008"/>
                </a:lnTo>
                <a:lnTo>
                  <a:pt x="1178687" y="1114806"/>
                </a:lnTo>
                <a:lnTo>
                  <a:pt x="1187450" y="1105535"/>
                </a:lnTo>
                <a:lnTo>
                  <a:pt x="1150365" y="1070737"/>
                </a:lnTo>
                <a:close/>
              </a:path>
              <a:path w="1511934" h="1419225">
                <a:moveTo>
                  <a:pt x="1085596" y="1009904"/>
                </a:moveTo>
                <a:lnTo>
                  <a:pt x="1076833" y="1019175"/>
                </a:lnTo>
                <a:lnTo>
                  <a:pt x="1113916" y="1053973"/>
                </a:lnTo>
                <a:lnTo>
                  <a:pt x="1122552" y="1044702"/>
                </a:lnTo>
                <a:lnTo>
                  <a:pt x="1085596" y="1009904"/>
                </a:lnTo>
                <a:close/>
              </a:path>
              <a:path w="1511934" h="1419225">
                <a:moveTo>
                  <a:pt x="1020699" y="949071"/>
                </a:moveTo>
                <a:lnTo>
                  <a:pt x="1012063" y="958342"/>
                </a:lnTo>
                <a:lnTo>
                  <a:pt x="1049147" y="993140"/>
                </a:lnTo>
                <a:lnTo>
                  <a:pt x="1057783" y="983869"/>
                </a:lnTo>
                <a:lnTo>
                  <a:pt x="1020699" y="949071"/>
                </a:lnTo>
                <a:close/>
              </a:path>
              <a:path w="1511934" h="1419225">
                <a:moveTo>
                  <a:pt x="955928" y="888238"/>
                </a:moveTo>
                <a:lnTo>
                  <a:pt x="947165" y="897509"/>
                </a:lnTo>
                <a:lnTo>
                  <a:pt x="984250" y="932307"/>
                </a:lnTo>
                <a:lnTo>
                  <a:pt x="992886" y="923036"/>
                </a:lnTo>
                <a:lnTo>
                  <a:pt x="955928" y="888238"/>
                </a:lnTo>
                <a:close/>
              </a:path>
              <a:path w="1511934" h="1419225">
                <a:moveTo>
                  <a:pt x="891032" y="827405"/>
                </a:moveTo>
                <a:lnTo>
                  <a:pt x="882396" y="836676"/>
                </a:lnTo>
                <a:lnTo>
                  <a:pt x="919479" y="871474"/>
                </a:lnTo>
                <a:lnTo>
                  <a:pt x="928115" y="862203"/>
                </a:lnTo>
                <a:lnTo>
                  <a:pt x="891032" y="827405"/>
                </a:lnTo>
                <a:close/>
              </a:path>
              <a:path w="1511934" h="1419225">
                <a:moveTo>
                  <a:pt x="826262" y="766572"/>
                </a:moveTo>
                <a:lnTo>
                  <a:pt x="817499" y="775843"/>
                </a:lnTo>
                <a:lnTo>
                  <a:pt x="854583" y="810641"/>
                </a:lnTo>
                <a:lnTo>
                  <a:pt x="863346" y="801370"/>
                </a:lnTo>
                <a:lnTo>
                  <a:pt x="826262" y="766572"/>
                </a:lnTo>
                <a:close/>
              </a:path>
              <a:path w="1511934" h="1419225">
                <a:moveTo>
                  <a:pt x="761364" y="705739"/>
                </a:moveTo>
                <a:lnTo>
                  <a:pt x="752728" y="715010"/>
                </a:lnTo>
                <a:lnTo>
                  <a:pt x="789813" y="749808"/>
                </a:lnTo>
                <a:lnTo>
                  <a:pt x="798449" y="740537"/>
                </a:lnTo>
                <a:lnTo>
                  <a:pt x="761364" y="705739"/>
                </a:lnTo>
                <a:close/>
              </a:path>
              <a:path w="1511934" h="1419225">
                <a:moveTo>
                  <a:pt x="696595" y="644906"/>
                </a:moveTo>
                <a:lnTo>
                  <a:pt x="687832" y="654177"/>
                </a:lnTo>
                <a:lnTo>
                  <a:pt x="724915" y="688975"/>
                </a:lnTo>
                <a:lnTo>
                  <a:pt x="733678" y="679704"/>
                </a:lnTo>
                <a:lnTo>
                  <a:pt x="696595" y="644906"/>
                </a:lnTo>
                <a:close/>
              </a:path>
              <a:path w="1511934" h="1419225">
                <a:moveTo>
                  <a:pt x="631698" y="584073"/>
                </a:moveTo>
                <a:lnTo>
                  <a:pt x="623062" y="593344"/>
                </a:lnTo>
                <a:lnTo>
                  <a:pt x="660146" y="628142"/>
                </a:lnTo>
                <a:lnTo>
                  <a:pt x="668782" y="618871"/>
                </a:lnTo>
                <a:lnTo>
                  <a:pt x="631698" y="584073"/>
                </a:lnTo>
                <a:close/>
              </a:path>
              <a:path w="1511934" h="1419225">
                <a:moveTo>
                  <a:pt x="566927" y="523240"/>
                </a:moveTo>
                <a:lnTo>
                  <a:pt x="558291" y="532511"/>
                </a:lnTo>
                <a:lnTo>
                  <a:pt x="595249" y="567309"/>
                </a:lnTo>
                <a:lnTo>
                  <a:pt x="604012" y="558038"/>
                </a:lnTo>
                <a:lnTo>
                  <a:pt x="566927" y="523240"/>
                </a:lnTo>
                <a:close/>
              </a:path>
              <a:path w="1511934" h="1419225">
                <a:moveTo>
                  <a:pt x="502158" y="462407"/>
                </a:moveTo>
                <a:lnTo>
                  <a:pt x="493395" y="471678"/>
                </a:lnTo>
                <a:lnTo>
                  <a:pt x="530478" y="506476"/>
                </a:lnTo>
                <a:lnTo>
                  <a:pt x="539114" y="497205"/>
                </a:lnTo>
                <a:lnTo>
                  <a:pt x="502158" y="462407"/>
                </a:lnTo>
                <a:close/>
              </a:path>
              <a:path w="1511934" h="1419225">
                <a:moveTo>
                  <a:pt x="437261" y="401574"/>
                </a:moveTo>
                <a:lnTo>
                  <a:pt x="428625" y="410845"/>
                </a:lnTo>
                <a:lnTo>
                  <a:pt x="465582" y="445643"/>
                </a:lnTo>
                <a:lnTo>
                  <a:pt x="474345" y="436372"/>
                </a:lnTo>
                <a:lnTo>
                  <a:pt x="437261" y="401574"/>
                </a:lnTo>
                <a:close/>
              </a:path>
              <a:path w="1511934" h="1419225">
                <a:moveTo>
                  <a:pt x="372490" y="340741"/>
                </a:moveTo>
                <a:lnTo>
                  <a:pt x="363727" y="350012"/>
                </a:lnTo>
                <a:lnTo>
                  <a:pt x="400812" y="384810"/>
                </a:lnTo>
                <a:lnTo>
                  <a:pt x="409448" y="375539"/>
                </a:lnTo>
                <a:lnTo>
                  <a:pt x="372490" y="340741"/>
                </a:lnTo>
                <a:close/>
              </a:path>
              <a:path w="1511934" h="1419225">
                <a:moveTo>
                  <a:pt x="307594" y="279908"/>
                </a:moveTo>
                <a:lnTo>
                  <a:pt x="298958" y="289179"/>
                </a:lnTo>
                <a:lnTo>
                  <a:pt x="335914" y="323977"/>
                </a:lnTo>
                <a:lnTo>
                  <a:pt x="344677" y="314706"/>
                </a:lnTo>
                <a:lnTo>
                  <a:pt x="307594" y="279908"/>
                </a:lnTo>
                <a:close/>
              </a:path>
              <a:path w="1511934" h="1419225">
                <a:moveTo>
                  <a:pt x="242824" y="219075"/>
                </a:moveTo>
                <a:lnTo>
                  <a:pt x="234061" y="228346"/>
                </a:lnTo>
                <a:lnTo>
                  <a:pt x="271145" y="263144"/>
                </a:lnTo>
                <a:lnTo>
                  <a:pt x="279781" y="253873"/>
                </a:lnTo>
                <a:lnTo>
                  <a:pt x="242824" y="219075"/>
                </a:lnTo>
                <a:close/>
              </a:path>
              <a:path w="1511934" h="1419225">
                <a:moveTo>
                  <a:pt x="177926" y="158242"/>
                </a:moveTo>
                <a:lnTo>
                  <a:pt x="169290" y="167513"/>
                </a:lnTo>
                <a:lnTo>
                  <a:pt x="206248" y="202311"/>
                </a:lnTo>
                <a:lnTo>
                  <a:pt x="215011" y="193040"/>
                </a:lnTo>
                <a:lnTo>
                  <a:pt x="177926" y="158242"/>
                </a:lnTo>
                <a:close/>
              </a:path>
              <a:path w="1511934" h="1419225">
                <a:moveTo>
                  <a:pt x="113157" y="97409"/>
                </a:moveTo>
                <a:lnTo>
                  <a:pt x="104394" y="106680"/>
                </a:lnTo>
                <a:lnTo>
                  <a:pt x="141477" y="141478"/>
                </a:lnTo>
                <a:lnTo>
                  <a:pt x="150113" y="132207"/>
                </a:lnTo>
                <a:lnTo>
                  <a:pt x="113157" y="97409"/>
                </a:lnTo>
                <a:close/>
              </a:path>
              <a:path w="1511934" h="1419225">
                <a:moveTo>
                  <a:pt x="0" y="0"/>
                </a:moveTo>
                <a:lnTo>
                  <a:pt x="66548" y="114681"/>
                </a:lnTo>
                <a:lnTo>
                  <a:pt x="57450" y="62632"/>
                </a:lnTo>
                <a:lnTo>
                  <a:pt x="51181" y="56769"/>
                </a:lnTo>
                <a:lnTo>
                  <a:pt x="59944" y="47498"/>
                </a:lnTo>
                <a:lnTo>
                  <a:pt x="95506" y="47498"/>
                </a:lnTo>
                <a:lnTo>
                  <a:pt x="0" y="0"/>
                </a:lnTo>
                <a:close/>
              </a:path>
              <a:path w="1511934" h="1419225">
                <a:moveTo>
                  <a:pt x="55625" y="52197"/>
                </a:moveTo>
                <a:lnTo>
                  <a:pt x="57450" y="62632"/>
                </a:lnTo>
                <a:lnTo>
                  <a:pt x="76708" y="80645"/>
                </a:lnTo>
                <a:lnTo>
                  <a:pt x="85344" y="71374"/>
                </a:lnTo>
                <a:lnTo>
                  <a:pt x="66160" y="53341"/>
                </a:lnTo>
                <a:lnTo>
                  <a:pt x="55625" y="52197"/>
                </a:lnTo>
                <a:close/>
              </a:path>
              <a:path w="1511934" h="1419225">
                <a:moveTo>
                  <a:pt x="59944" y="47498"/>
                </a:moveTo>
                <a:lnTo>
                  <a:pt x="51181" y="56769"/>
                </a:lnTo>
                <a:lnTo>
                  <a:pt x="57450" y="62632"/>
                </a:lnTo>
                <a:lnTo>
                  <a:pt x="55625" y="52197"/>
                </a:lnTo>
                <a:lnTo>
                  <a:pt x="64942" y="52197"/>
                </a:lnTo>
                <a:lnTo>
                  <a:pt x="59944" y="47498"/>
                </a:lnTo>
                <a:close/>
              </a:path>
              <a:path w="1511934" h="1419225">
                <a:moveTo>
                  <a:pt x="95506" y="47498"/>
                </a:moveTo>
                <a:lnTo>
                  <a:pt x="59944" y="47498"/>
                </a:lnTo>
                <a:lnTo>
                  <a:pt x="66160" y="53341"/>
                </a:lnTo>
                <a:lnTo>
                  <a:pt x="118745" y="59055"/>
                </a:lnTo>
                <a:lnTo>
                  <a:pt x="95506" y="47498"/>
                </a:lnTo>
                <a:close/>
              </a:path>
              <a:path w="1511934" h="1419225">
                <a:moveTo>
                  <a:pt x="64942" y="52197"/>
                </a:moveTo>
                <a:lnTo>
                  <a:pt x="55625" y="52197"/>
                </a:lnTo>
                <a:lnTo>
                  <a:pt x="66160" y="53341"/>
                </a:lnTo>
                <a:lnTo>
                  <a:pt x="64942" y="52197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 txBox="1"/>
          <p:nvPr/>
        </p:nvSpPr>
        <p:spPr>
          <a:xfrm>
            <a:off x="3862832" y="1537461"/>
            <a:ext cx="13843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222222"/>
                </a:solidFill>
                <a:latin typeface="Arial"/>
                <a:cs typeface="Arial"/>
              </a:rPr>
              <a:t>Now</a:t>
            </a:r>
            <a:r>
              <a:rPr sz="1400" b="1" spc="-9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222222"/>
                </a:solidFill>
                <a:latin typeface="Arial"/>
                <a:cs typeface="Arial"/>
              </a:rPr>
              <a:t>Read-Write</a:t>
            </a:r>
            <a:endParaRPr sz="14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400" b="1" spc="-5" dirty="0">
                <a:solidFill>
                  <a:srgbClr val="222222"/>
                </a:solidFill>
                <a:latin typeface="Arial"/>
                <a:cs typeface="Arial"/>
              </a:rPr>
              <a:t>&amp;</a:t>
            </a:r>
            <a:r>
              <a:rPr sz="1400" b="1" spc="-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222222"/>
                </a:solidFill>
                <a:latin typeface="Arial"/>
                <a:cs typeface="Arial"/>
              </a:rPr>
              <a:t>Private</a:t>
            </a:r>
            <a:endParaRPr sz="1400">
              <a:latin typeface="Arial"/>
              <a:cs typeface="Arial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5076190" y="1866264"/>
            <a:ext cx="422275" cy="1280160"/>
          </a:xfrm>
          <a:custGeom>
            <a:avLst/>
            <a:gdLst/>
            <a:ahLst/>
            <a:cxnLst/>
            <a:rect l="l" t="t" r="r" b="b"/>
            <a:pathLst>
              <a:path w="422275" h="1280160">
                <a:moveTo>
                  <a:pt x="346075" y="1153160"/>
                </a:moveTo>
                <a:lnTo>
                  <a:pt x="385318" y="1279779"/>
                </a:lnTo>
                <a:lnTo>
                  <a:pt x="407389" y="1203706"/>
                </a:lnTo>
                <a:lnTo>
                  <a:pt x="378333" y="1203706"/>
                </a:lnTo>
                <a:lnTo>
                  <a:pt x="378128" y="1195019"/>
                </a:lnTo>
                <a:lnTo>
                  <a:pt x="346075" y="1153160"/>
                </a:lnTo>
                <a:close/>
              </a:path>
              <a:path w="422275" h="1280160">
                <a:moveTo>
                  <a:pt x="378128" y="1195019"/>
                </a:moveTo>
                <a:lnTo>
                  <a:pt x="378333" y="1203706"/>
                </a:lnTo>
                <a:lnTo>
                  <a:pt x="384682" y="1203579"/>
                </a:lnTo>
                <a:lnTo>
                  <a:pt x="378128" y="1195019"/>
                </a:lnTo>
                <a:close/>
              </a:path>
              <a:path w="422275" h="1280160">
                <a:moveTo>
                  <a:pt x="422275" y="1152398"/>
                </a:moveTo>
                <a:lnTo>
                  <a:pt x="390839" y="1195197"/>
                </a:lnTo>
                <a:lnTo>
                  <a:pt x="391033" y="1203452"/>
                </a:lnTo>
                <a:lnTo>
                  <a:pt x="378333" y="1203706"/>
                </a:lnTo>
                <a:lnTo>
                  <a:pt x="407389" y="1203706"/>
                </a:lnTo>
                <a:lnTo>
                  <a:pt x="422275" y="1152398"/>
                </a:lnTo>
                <a:close/>
              </a:path>
              <a:path w="422275" h="1280160">
                <a:moveTo>
                  <a:pt x="508" y="0"/>
                </a:moveTo>
                <a:lnTo>
                  <a:pt x="0" y="12700"/>
                </a:lnTo>
                <a:lnTo>
                  <a:pt x="9906" y="13081"/>
                </a:lnTo>
                <a:lnTo>
                  <a:pt x="19304" y="14224"/>
                </a:lnTo>
                <a:lnTo>
                  <a:pt x="56261" y="26797"/>
                </a:lnTo>
                <a:lnTo>
                  <a:pt x="92583" y="51435"/>
                </a:lnTo>
                <a:lnTo>
                  <a:pt x="128015" y="87757"/>
                </a:lnTo>
                <a:lnTo>
                  <a:pt x="153543" y="122427"/>
                </a:lnTo>
                <a:lnTo>
                  <a:pt x="178435" y="163195"/>
                </a:lnTo>
                <a:lnTo>
                  <a:pt x="202184" y="209804"/>
                </a:lnTo>
                <a:lnTo>
                  <a:pt x="224917" y="261747"/>
                </a:lnTo>
                <a:lnTo>
                  <a:pt x="239395" y="299338"/>
                </a:lnTo>
                <a:lnTo>
                  <a:pt x="253237" y="339344"/>
                </a:lnTo>
                <a:lnTo>
                  <a:pt x="266573" y="381254"/>
                </a:lnTo>
                <a:lnTo>
                  <a:pt x="279273" y="425450"/>
                </a:lnTo>
                <a:lnTo>
                  <a:pt x="291338" y="471424"/>
                </a:lnTo>
                <a:lnTo>
                  <a:pt x="302768" y="519430"/>
                </a:lnTo>
                <a:lnTo>
                  <a:pt x="313436" y="569213"/>
                </a:lnTo>
                <a:lnTo>
                  <a:pt x="323342" y="620649"/>
                </a:lnTo>
                <a:lnTo>
                  <a:pt x="332739" y="673862"/>
                </a:lnTo>
                <a:lnTo>
                  <a:pt x="341122" y="728726"/>
                </a:lnTo>
                <a:lnTo>
                  <a:pt x="348869" y="784987"/>
                </a:lnTo>
                <a:lnTo>
                  <a:pt x="355726" y="842772"/>
                </a:lnTo>
                <a:lnTo>
                  <a:pt x="361823" y="901826"/>
                </a:lnTo>
                <a:lnTo>
                  <a:pt x="366902" y="962025"/>
                </a:lnTo>
                <a:lnTo>
                  <a:pt x="371221" y="1023620"/>
                </a:lnTo>
                <a:lnTo>
                  <a:pt x="374650" y="1086104"/>
                </a:lnTo>
                <a:lnTo>
                  <a:pt x="377048" y="1149350"/>
                </a:lnTo>
                <a:lnTo>
                  <a:pt x="378128" y="1195019"/>
                </a:lnTo>
                <a:lnTo>
                  <a:pt x="384683" y="1203579"/>
                </a:lnTo>
                <a:lnTo>
                  <a:pt x="390839" y="1195197"/>
                </a:lnTo>
                <a:lnTo>
                  <a:pt x="389763" y="1149350"/>
                </a:lnTo>
                <a:lnTo>
                  <a:pt x="387350" y="1085469"/>
                </a:lnTo>
                <a:lnTo>
                  <a:pt x="383921" y="1022731"/>
                </a:lnTo>
                <a:lnTo>
                  <a:pt x="379602" y="961009"/>
                </a:lnTo>
                <a:lnTo>
                  <a:pt x="374396" y="900430"/>
                </a:lnTo>
                <a:lnTo>
                  <a:pt x="368300" y="841248"/>
                </a:lnTo>
                <a:lnTo>
                  <a:pt x="361442" y="783336"/>
                </a:lnTo>
                <a:lnTo>
                  <a:pt x="353695" y="726821"/>
                </a:lnTo>
                <a:lnTo>
                  <a:pt x="345186" y="671702"/>
                </a:lnTo>
                <a:lnTo>
                  <a:pt x="335914" y="618236"/>
                </a:lnTo>
                <a:lnTo>
                  <a:pt x="325882" y="566547"/>
                </a:lnTo>
                <a:lnTo>
                  <a:pt x="315087" y="516509"/>
                </a:lnTo>
                <a:lnTo>
                  <a:pt x="303657" y="468249"/>
                </a:lnTo>
                <a:lnTo>
                  <a:pt x="291592" y="421894"/>
                </a:lnTo>
                <a:lnTo>
                  <a:pt x="278764" y="377444"/>
                </a:lnTo>
                <a:lnTo>
                  <a:pt x="265175" y="335152"/>
                </a:lnTo>
                <a:lnTo>
                  <a:pt x="251333" y="294894"/>
                </a:lnTo>
                <a:lnTo>
                  <a:pt x="236600" y="256921"/>
                </a:lnTo>
                <a:lnTo>
                  <a:pt x="221361" y="221234"/>
                </a:lnTo>
                <a:lnTo>
                  <a:pt x="197612" y="172085"/>
                </a:lnTo>
                <a:lnTo>
                  <a:pt x="172593" y="128524"/>
                </a:lnTo>
                <a:lnTo>
                  <a:pt x="146558" y="90805"/>
                </a:lnTo>
                <a:lnTo>
                  <a:pt x="119252" y="59055"/>
                </a:lnTo>
                <a:lnTo>
                  <a:pt x="81280" y="26924"/>
                </a:lnTo>
                <a:lnTo>
                  <a:pt x="41401" y="6858"/>
                </a:lnTo>
                <a:lnTo>
                  <a:pt x="10413" y="381"/>
                </a:lnTo>
                <a:lnTo>
                  <a:pt x="508" y="0"/>
                </a:lnTo>
                <a:close/>
              </a:path>
              <a:path w="422275" h="1280160">
                <a:moveTo>
                  <a:pt x="390839" y="1195197"/>
                </a:moveTo>
                <a:lnTo>
                  <a:pt x="384683" y="1203579"/>
                </a:lnTo>
                <a:lnTo>
                  <a:pt x="391033" y="1203452"/>
                </a:lnTo>
                <a:lnTo>
                  <a:pt x="390839" y="1195197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3377438" y="1866264"/>
            <a:ext cx="675005" cy="1068070"/>
          </a:xfrm>
          <a:custGeom>
            <a:avLst/>
            <a:gdLst/>
            <a:ahLst/>
            <a:cxnLst/>
            <a:rect l="l" t="t" r="r" b="b"/>
            <a:pathLst>
              <a:path w="675004" h="1068070">
                <a:moveTo>
                  <a:pt x="0" y="940181"/>
                </a:moveTo>
                <a:lnTo>
                  <a:pt x="35051" y="1068070"/>
                </a:lnTo>
                <a:lnTo>
                  <a:pt x="59815" y="992251"/>
                </a:lnTo>
                <a:lnTo>
                  <a:pt x="43179" y="992251"/>
                </a:lnTo>
                <a:lnTo>
                  <a:pt x="30479" y="991615"/>
                </a:lnTo>
                <a:lnTo>
                  <a:pt x="30859" y="983490"/>
                </a:lnTo>
                <a:lnTo>
                  <a:pt x="0" y="940181"/>
                </a:lnTo>
                <a:close/>
              </a:path>
              <a:path w="675004" h="1068070">
                <a:moveTo>
                  <a:pt x="30859" y="983490"/>
                </a:moveTo>
                <a:lnTo>
                  <a:pt x="30479" y="991615"/>
                </a:lnTo>
                <a:lnTo>
                  <a:pt x="43179" y="992251"/>
                </a:lnTo>
                <a:lnTo>
                  <a:pt x="43197" y="991870"/>
                </a:lnTo>
                <a:lnTo>
                  <a:pt x="36829" y="991870"/>
                </a:lnTo>
                <a:lnTo>
                  <a:pt x="30859" y="983490"/>
                </a:lnTo>
                <a:close/>
              </a:path>
              <a:path w="675004" h="1068070">
                <a:moveTo>
                  <a:pt x="76200" y="942086"/>
                </a:moveTo>
                <a:lnTo>
                  <a:pt x="43602" y="983305"/>
                </a:lnTo>
                <a:lnTo>
                  <a:pt x="43179" y="992251"/>
                </a:lnTo>
                <a:lnTo>
                  <a:pt x="59815" y="992251"/>
                </a:lnTo>
                <a:lnTo>
                  <a:pt x="76200" y="942086"/>
                </a:lnTo>
                <a:close/>
              </a:path>
              <a:path w="675004" h="1068070">
                <a:moveTo>
                  <a:pt x="674370" y="0"/>
                </a:moveTo>
                <a:lnTo>
                  <a:pt x="624713" y="3175"/>
                </a:lnTo>
                <a:lnTo>
                  <a:pt x="575690" y="12319"/>
                </a:lnTo>
                <a:lnTo>
                  <a:pt x="527938" y="27559"/>
                </a:lnTo>
                <a:lnTo>
                  <a:pt x="481584" y="48387"/>
                </a:lnTo>
                <a:lnTo>
                  <a:pt x="436752" y="74549"/>
                </a:lnTo>
                <a:lnTo>
                  <a:pt x="393573" y="105918"/>
                </a:lnTo>
                <a:lnTo>
                  <a:pt x="338582" y="155448"/>
                </a:lnTo>
                <a:lnTo>
                  <a:pt x="312547" y="183387"/>
                </a:lnTo>
                <a:lnTo>
                  <a:pt x="287147" y="213233"/>
                </a:lnTo>
                <a:lnTo>
                  <a:pt x="262889" y="244983"/>
                </a:lnTo>
                <a:lnTo>
                  <a:pt x="239395" y="278511"/>
                </a:lnTo>
                <a:lnTo>
                  <a:pt x="217042" y="313944"/>
                </a:lnTo>
                <a:lnTo>
                  <a:pt x="195834" y="351027"/>
                </a:lnTo>
                <a:lnTo>
                  <a:pt x="175513" y="389889"/>
                </a:lnTo>
                <a:lnTo>
                  <a:pt x="156463" y="430149"/>
                </a:lnTo>
                <a:lnTo>
                  <a:pt x="138557" y="472059"/>
                </a:lnTo>
                <a:lnTo>
                  <a:pt x="121792" y="515238"/>
                </a:lnTo>
                <a:lnTo>
                  <a:pt x="106299" y="559943"/>
                </a:lnTo>
                <a:lnTo>
                  <a:pt x="92075" y="605917"/>
                </a:lnTo>
                <a:lnTo>
                  <a:pt x="79248" y="653161"/>
                </a:lnTo>
                <a:lnTo>
                  <a:pt x="67690" y="701675"/>
                </a:lnTo>
                <a:lnTo>
                  <a:pt x="57658" y="751205"/>
                </a:lnTo>
                <a:lnTo>
                  <a:pt x="48895" y="801624"/>
                </a:lnTo>
                <a:lnTo>
                  <a:pt x="41783" y="853313"/>
                </a:lnTo>
                <a:lnTo>
                  <a:pt x="36067" y="905637"/>
                </a:lnTo>
                <a:lnTo>
                  <a:pt x="32003" y="958976"/>
                </a:lnTo>
                <a:lnTo>
                  <a:pt x="30859" y="983490"/>
                </a:lnTo>
                <a:lnTo>
                  <a:pt x="36829" y="991870"/>
                </a:lnTo>
                <a:lnTo>
                  <a:pt x="43602" y="983305"/>
                </a:lnTo>
                <a:lnTo>
                  <a:pt x="44703" y="959993"/>
                </a:lnTo>
                <a:lnTo>
                  <a:pt x="48767" y="907034"/>
                </a:lnTo>
                <a:lnTo>
                  <a:pt x="54356" y="855090"/>
                </a:lnTo>
                <a:lnTo>
                  <a:pt x="61467" y="803783"/>
                </a:lnTo>
                <a:lnTo>
                  <a:pt x="70103" y="753745"/>
                </a:lnTo>
                <a:lnTo>
                  <a:pt x="80010" y="704596"/>
                </a:lnTo>
                <a:lnTo>
                  <a:pt x="91566" y="656463"/>
                </a:lnTo>
                <a:lnTo>
                  <a:pt x="104266" y="609726"/>
                </a:lnTo>
                <a:lnTo>
                  <a:pt x="118363" y="564134"/>
                </a:lnTo>
                <a:lnTo>
                  <a:pt x="133603" y="519811"/>
                </a:lnTo>
                <a:lnTo>
                  <a:pt x="150113" y="477012"/>
                </a:lnTo>
                <a:lnTo>
                  <a:pt x="167894" y="435610"/>
                </a:lnTo>
                <a:lnTo>
                  <a:pt x="186816" y="395732"/>
                </a:lnTo>
                <a:lnTo>
                  <a:pt x="206756" y="357377"/>
                </a:lnTo>
                <a:lnTo>
                  <a:pt x="227837" y="320675"/>
                </a:lnTo>
                <a:lnTo>
                  <a:pt x="249809" y="285876"/>
                </a:lnTo>
                <a:lnTo>
                  <a:pt x="272923" y="252730"/>
                </a:lnTo>
                <a:lnTo>
                  <a:pt x="296799" y="221487"/>
                </a:lnTo>
                <a:lnTo>
                  <a:pt x="321690" y="192024"/>
                </a:lnTo>
                <a:lnTo>
                  <a:pt x="373888" y="139446"/>
                </a:lnTo>
                <a:lnTo>
                  <a:pt x="429260" y="94996"/>
                </a:lnTo>
                <a:lnTo>
                  <a:pt x="472566" y="67690"/>
                </a:lnTo>
                <a:lnTo>
                  <a:pt x="517144" y="45720"/>
                </a:lnTo>
                <a:lnTo>
                  <a:pt x="562990" y="29083"/>
                </a:lnTo>
                <a:lnTo>
                  <a:pt x="610108" y="18161"/>
                </a:lnTo>
                <a:lnTo>
                  <a:pt x="658113" y="13081"/>
                </a:lnTo>
                <a:lnTo>
                  <a:pt x="674624" y="12700"/>
                </a:lnTo>
                <a:lnTo>
                  <a:pt x="674370" y="0"/>
                </a:lnTo>
                <a:close/>
              </a:path>
              <a:path w="675004" h="1068070">
                <a:moveTo>
                  <a:pt x="43602" y="983305"/>
                </a:moveTo>
                <a:lnTo>
                  <a:pt x="36829" y="991870"/>
                </a:lnTo>
                <a:lnTo>
                  <a:pt x="43197" y="991870"/>
                </a:lnTo>
                <a:lnTo>
                  <a:pt x="43602" y="983305"/>
                </a:lnTo>
                <a:close/>
              </a:path>
            </a:pathLst>
          </a:custGeom>
          <a:solidFill>
            <a:srgbClr val="FF33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3293745" y="2930270"/>
            <a:ext cx="212090" cy="194310"/>
          </a:xfrm>
          <a:custGeom>
            <a:avLst/>
            <a:gdLst/>
            <a:ahLst/>
            <a:cxnLst/>
            <a:rect l="l" t="t" r="r" b="b"/>
            <a:pathLst>
              <a:path w="212089" h="194310">
                <a:moveTo>
                  <a:pt x="0" y="97154"/>
                </a:moveTo>
                <a:lnTo>
                  <a:pt x="8316" y="59310"/>
                </a:lnTo>
                <a:lnTo>
                  <a:pt x="31003" y="28432"/>
                </a:lnTo>
                <a:lnTo>
                  <a:pt x="64668" y="7625"/>
                </a:lnTo>
                <a:lnTo>
                  <a:pt x="105917" y="0"/>
                </a:lnTo>
                <a:lnTo>
                  <a:pt x="147167" y="7625"/>
                </a:lnTo>
                <a:lnTo>
                  <a:pt x="180832" y="28432"/>
                </a:lnTo>
                <a:lnTo>
                  <a:pt x="203519" y="59310"/>
                </a:lnTo>
                <a:lnTo>
                  <a:pt x="211835" y="97154"/>
                </a:lnTo>
                <a:lnTo>
                  <a:pt x="203519" y="134945"/>
                </a:lnTo>
                <a:lnTo>
                  <a:pt x="180832" y="165830"/>
                </a:lnTo>
                <a:lnTo>
                  <a:pt x="147167" y="186666"/>
                </a:lnTo>
                <a:lnTo>
                  <a:pt x="105917" y="194309"/>
                </a:lnTo>
                <a:lnTo>
                  <a:pt x="64668" y="186666"/>
                </a:lnTo>
                <a:lnTo>
                  <a:pt x="31003" y="165830"/>
                </a:lnTo>
                <a:lnTo>
                  <a:pt x="8316" y="134945"/>
                </a:lnTo>
                <a:lnTo>
                  <a:pt x="0" y="97154"/>
                </a:lnTo>
                <a:close/>
              </a:path>
            </a:pathLst>
          </a:custGeom>
          <a:ln w="12700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5351145" y="3158870"/>
            <a:ext cx="212090" cy="194310"/>
          </a:xfrm>
          <a:custGeom>
            <a:avLst/>
            <a:gdLst/>
            <a:ahLst/>
            <a:cxnLst/>
            <a:rect l="l" t="t" r="r" b="b"/>
            <a:pathLst>
              <a:path w="212089" h="194310">
                <a:moveTo>
                  <a:pt x="0" y="97154"/>
                </a:moveTo>
                <a:lnTo>
                  <a:pt x="8316" y="59310"/>
                </a:lnTo>
                <a:lnTo>
                  <a:pt x="31003" y="28432"/>
                </a:lnTo>
                <a:lnTo>
                  <a:pt x="64668" y="7625"/>
                </a:lnTo>
                <a:lnTo>
                  <a:pt x="105917" y="0"/>
                </a:lnTo>
                <a:lnTo>
                  <a:pt x="147167" y="7625"/>
                </a:lnTo>
                <a:lnTo>
                  <a:pt x="180832" y="28432"/>
                </a:lnTo>
                <a:lnTo>
                  <a:pt x="203519" y="59310"/>
                </a:lnTo>
                <a:lnTo>
                  <a:pt x="211835" y="97154"/>
                </a:lnTo>
                <a:lnTo>
                  <a:pt x="203519" y="134945"/>
                </a:lnTo>
                <a:lnTo>
                  <a:pt x="180832" y="165830"/>
                </a:lnTo>
                <a:lnTo>
                  <a:pt x="147167" y="186666"/>
                </a:lnTo>
                <a:lnTo>
                  <a:pt x="105917" y="194309"/>
                </a:lnTo>
                <a:lnTo>
                  <a:pt x="64668" y="186666"/>
                </a:lnTo>
                <a:lnTo>
                  <a:pt x="31003" y="165830"/>
                </a:lnTo>
                <a:lnTo>
                  <a:pt x="8316" y="134945"/>
                </a:lnTo>
                <a:lnTo>
                  <a:pt x="0" y="97154"/>
                </a:lnTo>
                <a:close/>
              </a:path>
            </a:pathLst>
          </a:custGeom>
          <a:ln w="12700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4458080" y="2777108"/>
            <a:ext cx="76200" cy="390525"/>
          </a:xfrm>
          <a:custGeom>
            <a:avLst/>
            <a:gdLst/>
            <a:ahLst/>
            <a:cxnLst/>
            <a:rect l="l" t="t" r="r" b="b"/>
            <a:pathLst>
              <a:path w="76200" h="390525">
                <a:moveTo>
                  <a:pt x="0" y="263143"/>
                </a:moveTo>
                <a:lnTo>
                  <a:pt x="38100" y="390143"/>
                </a:lnTo>
                <a:lnTo>
                  <a:pt x="60960" y="313943"/>
                </a:lnTo>
                <a:lnTo>
                  <a:pt x="31750" y="313943"/>
                </a:lnTo>
                <a:lnTo>
                  <a:pt x="31750" y="305477"/>
                </a:lnTo>
                <a:lnTo>
                  <a:pt x="0" y="263143"/>
                </a:lnTo>
                <a:close/>
              </a:path>
              <a:path w="76200" h="390525">
                <a:moveTo>
                  <a:pt x="31750" y="305477"/>
                </a:moveTo>
                <a:lnTo>
                  <a:pt x="31750" y="313943"/>
                </a:lnTo>
                <a:lnTo>
                  <a:pt x="38100" y="313943"/>
                </a:lnTo>
                <a:lnTo>
                  <a:pt x="31750" y="305477"/>
                </a:lnTo>
                <a:close/>
              </a:path>
              <a:path w="76200" h="390525">
                <a:moveTo>
                  <a:pt x="44450" y="0"/>
                </a:moveTo>
                <a:lnTo>
                  <a:pt x="31750" y="0"/>
                </a:lnTo>
                <a:lnTo>
                  <a:pt x="31750" y="305477"/>
                </a:lnTo>
                <a:lnTo>
                  <a:pt x="38100" y="313943"/>
                </a:lnTo>
                <a:lnTo>
                  <a:pt x="44450" y="305477"/>
                </a:lnTo>
                <a:lnTo>
                  <a:pt x="44450" y="0"/>
                </a:lnTo>
                <a:close/>
              </a:path>
              <a:path w="76200" h="390525">
                <a:moveTo>
                  <a:pt x="44450" y="305477"/>
                </a:moveTo>
                <a:lnTo>
                  <a:pt x="38100" y="313943"/>
                </a:lnTo>
                <a:lnTo>
                  <a:pt x="44450" y="313943"/>
                </a:lnTo>
                <a:lnTo>
                  <a:pt x="44450" y="305477"/>
                </a:lnTo>
                <a:close/>
              </a:path>
              <a:path w="76200" h="390525">
                <a:moveTo>
                  <a:pt x="76200" y="263143"/>
                </a:moveTo>
                <a:lnTo>
                  <a:pt x="44450" y="305477"/>
                </a:lnTo>
                <a:lnTo>
                  <a:pt x="44450" y="313943"/>
                </a:lnTo>
                <a:lnTo>
                  <a:pt x="60960" y="313943"/>
                </a:lnTo>
                <a:lnTo>
                  <a:pt x="76200" y="263143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44" name="object 44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45" name="object 4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31</a:t>
            </a:fld>
            <a:endParaRPr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32282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6957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Mapped</a:t>
            </a:r>
            <a:r>
              <a:rPr spc="-80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Files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32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906384" cy="416115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79756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Mapped files enable processes to </a:t>
            </a:r>
            <a:r>
              <a:rPr sz="2400" spc="-10" dirty="0">
                <a:solidFill>
                  <a:srgbClr val="222222"/>
                </a:solidFill>
                <a:latin typeface="Arial"/>
                <a:cs typeface="Arial"/>
              </a:rPr>
              <a:t>do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file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I/O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using  loads and</a:t>
            </a:r>
            <a:r>
              <a:rPr sz="2400" spc="-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stores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Instead of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“open,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read into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buffer, operate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on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buffer,</a:t>
            </a:r>
            <a:r>
              <a:rPr sz="20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…”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Bind a file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 virtual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memory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region (mmap() in</a:t>
            </a:r>
            <a:r>
              <a:rPr sz="2400" spc="1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Unix)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PTEs map virtual addresses to physical frames holding file</a:t>
            </a:r>
            <a:r>
              <a:rPr sz="2000" spc="1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data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address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base + N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refers to offset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N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in</a:t>
            </a:r>
            <a:r>
              <a:rPr sz="2000" spc="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file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Initially, all pages mapped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file are</a:t>
            </a:r>
            <a:r>
              <a:rPr sz="2400" spc="1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invalid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 reads a page from file when invalid page is</a:t>
            </a:r>
            <a:r>
              <a:rPr sz="20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accessed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OS writes a page to file when evicted, or region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unmapped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If page is not dirty (has not been written to), no write</a:t>
            </a:r>
            <a:r>
              <a:rPr sz="2000" spc="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needed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Another use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dirty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bit in</a:t>
            </a:r>
            <a:r>
              <a:rPr sz="1800" spc="-204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PTE</a:t>
            </a:r>
            <a:endParaRPr sz="18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4322826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36957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Mapped</a:t>
            </a:r>
            <a:r>
              <a:rPr spc="-80" dirty="0">
                <a:solidFill>
                  <a:srgbClr val="333399"/>
                </a:solidFill>
              </a:rPr>
              <a:t> </a:t>
            </a:r>
            <a:r>
              <a:rPr dirty="0">
                <a:solidFill>
                  <a:srgbClr val="333399"/>
                </a:solidFill>
              </a:rPr>
              <a:t>Files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1316989" y="2009901"/>
            <a:ext cx="1327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1955" marR="5080" indent="-38989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0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  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448180" y="5562980"/>
            <a:ext cx="990600" cy="381000"/>
          </a:xfrm>
          <a:custGeom>
            <a:avLst/>
            <a:gdLst/>
            <a:ahLst/>
            <a:cxnLst/>
            <a:rect l="l" t="t" r="r" b="b"/>
            <a:pathLst>
              <a:path w="990600" h="381000">
                <a:moveTo>
                  <a:pt x="0" y="381000"/>
                </a:moveTo>
                <a:lnTo>
                  <a:pt x="990600" y="381000"/>
                </a:lnTo>
                <a:lnTo>
                  <a:pt x="990600" y="0"/>
                </a:lnTo>
                <a:lnTo>
                  <a:pt x="0" y="0"/>
                </a:lnTo>
                <a:lnTo>
                  <a:pt x="0" y="3810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9050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443227" y="2510027"/>
          <a:ext cx="1005840" cy="2677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4276090" y="2543301"/>
            <a:ext cx="104965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Mapped</a:t>
            </a:r>
            <a:r>
              <a:rPr sz="1400" b="1" spc="-8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File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4262628" y="3043427"/>
          <a:ext cx="1005840" cy="1153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" name="object 11"/>
          <p:cNvSpPr/>
          <p:nvPr/>
        </p:nvSpPr>
        <p:spPr>
          <a:xfrm>
            <a:off x="2438780" y="4000880"/>
            <a:ext cx="1828800" cy="609600"/>
          </a:xfrm>
          <a:custGeom>
            <a:avLst/>
            <a:gdLst/>
            <a:ahLst/>
            <a:cxnLst/>
            <a:rect l="l" t="t" r="r" b="b"/>
            <a:pathLst>
              <a:path w="1828800" h="609600">
                <a:moveTo>
                  <a:pt x="108457" y="533273"/>
                </a:moveTo>
                <a:lnTo>
                  <a:pt x="0" y="609600"/>
                </a:lnTo>
                <a:lnTo>
                  <a:pt x="132587" y="605536"/>
                </a:lnTo>
                <a:lnTo>
                  <a:pt x="90589" y="591566"/>
                </a:lnTo>
                <a:lnTo>
                  <a:pt x="74294" y="591566"/>
                </a:lnTo>
                <a:lnTo>
                  <a:pt x="70231" y="579501"/>
                </a:lnTo>
                <a:lnTo>
                  <a:pt x="78257" y="576825"/>
                </a:lnTo>
                <a:lnTo>
                  <a:pt x="108457" y="533273"/>
                </a:lnTo>
                <a:close/>
              </a:path>
              <a:path w="1828800" h="609600">
                <a:moveTo>
                  <a:pt x="78257" y="576825"/>
                </a:moveTo>
                <a:lnTo>
                  <a:pt x="70231" y="579501"/>
                </a:lnTo>
                <a:lnTo>
                  <a:pt x="74294" y="591566"/>
                </a:lnTo>
                <a:lnTo>
                  <a:pt x="82433" y="588852"/>
                </a:lnTo>
                <a:lnTo>
                  <a:pt x="72262" y="585470"/>
                </a:lnTo>
                <a:lnTo>
                  <a:pt x="78257" y="576825"/>
                </a:lnTo>
                <a:close/>
              </a:path>
              <a:path w="1828800" h="609600">
                <a:moveTo>
                  <a:pt x="82433" y="588852"/>
                </a:moveTo>
                <a:lnTo>
                  <a:pt x="74294" y="591566"/>
                </a:lnTo>
                <a:lnTo>
                  <a:pt x="90589" y="591566"/>
                </a:lnTo>
                <a:lnTo>
                  <a:pt x="82433" y="588852"/>
                </a:lnTo>
                <a:close/>
              </a:path>
              <a:path w="1828800" h="609600">
                <a:moveTo>
                  <a:pt x="1746366" y="20747"/>
                </a:moveTo>
                <a:lnTo>
                  <a:pt x="78257" y="576825"/>
                </a:lnTo>
                <a:lnTo>
                  <a:pt x="72262" y="585470"/>
                </a:lnTo>
                <a:lnTo>
                  <a:pt x="82433" y="588852"/>
                </a:lnTo>
                <a:lnTo>
                  <a:pt x="1750542" y="32774"/>
                </a:lnTo>
                <a:lnTo>
                  <a:pt x="1756536" y="24130"/>
                </a:lnTo>
                <a:lnTo>
                  <a:pt x="1746366" y="20747"/>
                </a:lnTo>
                <a:close/>
              </a:path>
              <a:path w="1828800" h="609600">
                <a:moveTo>
                  <a:pt x="1803174" y="18034"/>
                </a:moveTo>
                <a:lnTo>
                  <a:pt x="1754505" y="18034"/>
                </a:lnTo>
                <a:lnTo>
                  <a:pt x="1758569" y="30099"/>
                </a:lnTo>
                <a:lnTo>
                  <a:pt x="1750542" y="32774"/>
                </a:lnTo>
                <a:lnTo>
                  <a:pt x="1720342" y="76327"/>
                </a:lnTo>
                <a:lnTo>
                  <a:pt x="1803174" y="18034"/>
                </a:lnTo>
                <a:close/>
              </a:path>
              <a:path w="1828800" h="609600">
                <a:moveTo>
                  <a:pt x="1754505" y="18034"/>
                </a:moveTo>
                <a:lnTo>
                  <a:pt x="1746366" y="20747"/>
                </a:lnTo>
                <a:lnTo>
                  <a:pt x="1756536" y="24130"/>
                </a:lnTo>
                <a:lnTo>
                  <a:pt x="1750542" y="32774"/>
                </a:lnTo>
                <a:lnTo>
                  <a:pt x="1758569" y="30099"/>
                </a:lnTo>
                <a:lnTo>
                  <a:pt x="1754505" y="18034"/>
                </a:lnTo>
                <a:close/>
              </a:path>
              <a:path w="1828800" h="609600">
                <a:moveTo>
                  <a:pt x="1828799" y="0"/>
                </a:moveTo>
                <a:lnTo>
                  <a:pt x="1696211" y="4064"/>
                </a:lnTo>
                <a:lnTo>
                  <a:pt x="1746366" y="20747"/>
                </a:lnTo>
                <a:lnTo>
                  <a:pt x="1754505" y="18034"/>
                </a:lnTo>
                <a:lnTo>
                  <a:pt x="1803174" y="18034"/>
                </a:lnTo>
                <a:lnTo>
                  <a:pt x="182879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438780" y="3657980"/>
            <a:ext cx="1828800" cy="609600"/>
          </a:xfrm>
          <a:custGeom>
            <a:avLst/>
            <a:gdLst/>
            <a:ahLst/>
            <a:cxnLst/>
            <a:rect l="l" t="t" r="r" b="b"/>
            <a:pathLst>
              <a:path w="1828800" h="609600">
                <a:moveTo>
                  <a:pt x="108457" y="533273"/>
                </a:moveTo>
                <a:lnTo>
                  <a:pt x="0" y="609600"/>
                </a:lnTo>
                <a:lnTo>
                  <a:pt x="132587" y="605536"/>
                </a:lnTo>
                <a:lnTo>
                  <a:pt x="90589" y="591566"/>
                </a:lnTo>
                <a:lnTo>
                  <a:pt x="74294" y="591566"/>
                </a:lnTo>
                <a:lnTo>
                  <a:pt x="70231" y="579501"/>
                </a:lnTo>
                <a:lnTo>
                  <a:pt x="78257" y="576825"/>
                </a:lnTo>
                <a:lnTo>
                  <a:pt x="108457" y="533273"/>
                </a:lnTo>
                <a:close/>
              </a:path>
              <a:path w="1828800" h="609600">
                <a:moveTo>
                  <a:pt x="78257" y="576825"/>
                </a:moveTo>
                <a:lnTo>
                  <a:pt x="70231" y="579501"/>
                </a:lnTo>
                <a:lnTo>
                  <a:pt x="74294" y="591566"/>
                </a:lnTo>
                <a:lnTo>
                  <a:pt x="82433" y="588852"/>
                </a:lnTo>
                <a:lnTo>
                  <a:pt x="72262" y="585470"/>
                </a:lnTo>
                <a:lnTo>
                  <a:pt x="78257" y="576825"/>
                </a:lnTo>
                <a:close/>
              </a:path>
              <a:path w="1828800" h="609600">
                <a:moveTo>
                  <a:pt x="82433" y="588852"/>
                </a:moveTo>
                <a:lnTo>
                  <a:pt x="74294" y="591566"/>
                </a:lnTo>
                <a:lnTo>
                  <a:pt x="90589" y="591566"/>
                </a:lnTo>
                <a:lnTo>
                  <a:pt x="82433" y="588852"/>
                </a:lnTo>
                <a:close/>
              </a:path>
              <a:path w="1828800" h="609600">
                <a:moveTo>
                  <a:pt x="1746366" y="20747"/>
                </a:moveTo>
                <a:lnTo>
                  <a:pt x="78257" y="576825"/>
                </a:lnTo>
                <a:lnTo>
                  <a:pt x="72262" y="585470"/>
                </a:lnTo>
                <a:lnTo>
                  <a:pt x="82433" y="588852"/>
                </a:lnTo>
                <a:lnTo>
                  <a:pt x="1750542" y="32774"/>
                </a:lnTo>
                <a:lnTo>
                  <a:pt x="1756536" y="24130"/>
                </a:lnTo>
                <a:lnTo>
                  <a:pt x="1746366" y="20747"/>
                </a:lnTo>
                <a:close/>
              </a:path>
              <a:path w="1828800" h="609600">
                <a:moveTo>
                  <a:pt x="1803174" y="18034"/>
                </a:moveTo>
                <a:lnTo>
                  <a:pt x="1754505" y="18034"/>
                </a:lnTo>
                <a:lnTo>
                  <a:pt x="1758569" y="30099"/>
                </a:lnTo>
                <a:lnTo>
                  <a:pt x="1750542" y="32774"/>
                </a:lnTo>
                <a:lnTo>
                  <a:pt x="1720342" y="76327"/>
                </a:lnTo>
                <a:lnTo>
                  <a:pt x="1803174" y="18034"/>
                </a:lnTo>
                <a:close/>
              </a:path>
              <a:path w="1828800" h="609600">
                <a:moveTo>
                  <a:pt x="1754505" y="18034"/>
                </a:moveTo>
                <a:lnTo>
                  <a:pt x="1746366" y="20747"/>
                </a:lnTo>
                <a:lnTo>
                  <a:pt x="1756536" y="24130"/>
                </a:lnTo>
                <a:lnTo>
                  <a:pt x="1750542" y="32774"/>
                </a:lnTo>
                <a:lnTo>
                  <a:pt x="1758569" y="30099"/>
                </a:lnTo>
                <a:lnTo>
                  <a:pt x="1754505" y="18034"/>
                </a:lnTo>
                <a:close/>
              </a:path>
              <a:path w="1828800" h="609600">
                <a:moveTo>
                  <a:pt x="1828799" y="0"/>
                </a:moveTo>
                <a:lnTo>
                  <a:pt x="1696211" y="4064"/>
                </a:lnTo>
                <a:lnTo>
                  <a:pt x="1746366" y="20747"/>
                </a:lnTo>
                <a:lnTo>
                  <a:pt x="1754505" y="18034"/>
                </a:lnTo>
                <a:lnTo>
                  <a:pt x="1803174" y="18034"/>
                </a:lnTo>
                <a:lnTo>
                  <a:pt x="182879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/>
          <p:nvPr/>
        </p:nvSpPr>
        <p:spPr>
          <a:xfrm>
            <a:off x="2438780" y="3276980"/>
            <a:ext cx="1828800" cy="609600"/>
          </a:xfrm>
          <a:custGeom>
            <a:avLst/>
            <a:gdLst/>
            <a:ahLst/>
            <a:cxnLst/>
            <a:rect l="l" t="t" r="r" b="b"/>
            <a:pathLst>
              <a:path w="1828800" h="609600">
                <a:moveTo>
                  <a:pt x="108457" y="533273"/>
                </a:moveTo>
                <a:lnTo>
                  <a:pt x="0" y="609600"/>
                </a:lnTo>
                <a:lnTo>
                  <a:pt x="132587" y="605536"/>
                </a:lnTo>
                <a:lnTo>
                  <a:pt x="90589" y="591566"/>
                </a:lnTo>
                <a:lnTo>
                  <a:pt x="74294" y="591566"/>
                </a:lnTo>
                <a:lnTo>
                  <a:pt x="70231" y="579501"/>
                </a:lnTo>
                <a:lnTo>
                  <a:pt x="78257" y="576825"/>
                </a:lnTo>
                <a:lnTo>
                  <a:pt x="108457" y="533273"/>
                </a:lnTo>
                <a:close/>
              </a:path>
              <a:path w="1828800" h="609600">
                <a:moveTo>
                  <a:pt x="78257" y="576825"/>
                </a:moveTo>
                <a:lnTo>
                  <a:pt x="70231" y="579501"/>
                </a:lnTo>
                <a:lnTo>
                  <a:pt x="74294" y="591566"/>
                </a:lnTo>
                <a:lnTo>
                  <a:pt x="82433" y="588852"/>
                </a:lnTo>
                <a:lnTo>
                  <a:pt x="72262" y="585470"/>
                </a:lnTo>
                <a:lnTo>
                  <a:pt x="78257" y="576825"/>
                </a:lnTo>
                <a:close/>
              </a:path>
              <a:path w="1828800" h="609600">
                <a:moveTo>
                  <a:pt x="82433" y="588852"/>
                </a:moveTo>
                <a:lnTo>
                  <a:pt x="74294" y="591566"/>
                </a:lnTo>
                <a:lnTo>
                  <a:pt x="90589" y="591566"/>
                </a:lnTo>
                <a:lnTo>
                  <a:pt x="82433" y="588852"/>
                </a:lnTo>
                <a:close/>
              </a:path>
              <a:path w="1828800" h="609600">
                <a:moveTo>
                  <a:pt x="1746366" y="20747"/>
                </a:moveTo>
                <a:lnTo>
                  <a:pt x="78257" y="576825"/>
                </a:lnTo>
                <a:lnTo>
                  <a:pt x="72262" y="585470"/>
                </a:lnTo>
                <a:lnTo>
                  <a:pt x="82433" y="588852"/>
                </a:lnTo>
                <a:lnTo>
                  <a:pt x="1750542" y="32774"/>
                </a:lnTo>
                <a:lnTo>
                  <a:pt x="1756536" y="24130"/>
                </a:lnTo>
                <a:lnTo>
                  <a:pt x="1746366" y="20747"/>
                </a:lnTo>
                <a:close/>
              </a:path>
              <a:path w="1828800" h="609600">
                <a:moveTo>
                  <a:pt x="1803174" y="18034"/>
                </a:moveTo>
                <a:lnTo>
                  <a:pt x="1754505" y="18034"/>
                </a:lnTo>
                <a:lnTo>
                  <a:pt x="1758569" y="30099"/>
                </a:lnTo>
                <a:lnTo>
                  <a:pt x="1750542" y="32774"/>
                </a:lnTo>
                <a:lnTo>
                  <a:pt x="1720342" y="76327"/>
                </a:lnTo>
                <a:lnTo>
                  <a:pt x="1803174" y="18034"/>
                </a:lnTo>
                <a:close/>
              </a:path>
              <a:path w="1828800" h="609600">
                <a:moveTo>
                  <a:pt x="1754505" y="18034"/>
                </a:moveTo>
                <a:lnTo>
                  <a:pt x="1746366" y="20747"/>
                </a:lnTo>
                <a:lnTo>
                  <a:pt x="1756536" y="24130"/>
                </a:lnTo>
                <a:lnTo>
                  <a:pt x="1750542" y="32774"/>
                </a:lnTo>
                <a:lnTo>
                  <a:pt x="1758569" y="30099"/>
                </a:lnTo>
                <a:lnTo>
                  <a:pt x="1754505" y="18034"/>
                </a:lnTo>
                <a:close/>
              </a:path>
              <a:path w="1828800" h="609600">
                <a:moveTo>
                  <a:pt x="1828799" y="0"/>
                </a:moveTo>
                <a:lnTo>
                  <a:pt x="1696211" y="4064"/>
                </a:lnTo>
                <a:lnTo>
                  <a:pt x="1746366" y="20747"/>
                </a:lnTo>
                <a:lnTo>
                  <a:pt x="1754505" y="18034"/>
                </a:lnTo>
                <a:lnTo>
                  <a:pt x="1803174" y="18034"/>
                </a:lnTo>
                <a:lnTo>
                  <a:pt x="182879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15" name="object 1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16" name="object 1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33</a:t>
            </a:fld>
            <a:endParaRPr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5227320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45974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Mapped </a:t>
            </a:r>
            <a:r>
              <a:rPr dirty="0">
                <a:solidFill>
                  <a:srgbClr val="333399"/>
                </a:solidFill>
              </a:rPr>
              <a:t>Files</a:t>
            </a:r>
            <a:r>
              <a:rPr spc="-90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(2)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34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625346"/>
            <a:ext cx="7452995" cy="40995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File is essentially backing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store for that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region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the  virtual address space (instead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using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swap</a:t>
            </a:r>
            <a:r>
              <a:rPr sz="2400" spc="1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file)</a:t>
            </a:r>
            <a:endParaRPr sz="2400">
              <a:latin typeface="Arial"/>
              <a:cs typeface="Arial"/>
            </a:endParaRPr>
          </a:p>
          <a:p>
            <a:pPr marL="755650" marR="145415" lvl="1" indent="-285750">
              <a:lnSpc>
                <a:spcPct val="100000"/>
              </a:lnSpc>
              <a:spcBef>
                <a:spcPts val="49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address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space not 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backed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by “real” files also called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 Anonymous</a:t>
            </a:r>
            <a:r>
              <a:rPr sz="2000" spc="-60" dirty="0">
                <a:solidFill>
                  <a:srgbClr val="0000FF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0000FF"/>
                </a:solidFill>
                <a:latin typeface="Arial"/>
                <a:cs typeface="Arial"/>
              </a:rPr>
              <a:t>VM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Advantages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Uniform access for files and memory (just use</a:t>
            </a:r>
            <a:r>
              <a:rPr sz="2000" spc="5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pointers)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Less</a:t>
            </a:r>
            <a:r>
              <a:rPr sz="20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copying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Drawbacks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Process has less control over data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movement</a:t>
            </a:r>
            <a:endParaRPr sz="2000">
              <a:latin typeface="Arial"/>
              <a:cs typeface="Arial"/>
            </a:endParaRPr>
          </a:p>
          <a:p>
            <a:pPr marL="927100">
              <a:lnSpc>
                <a:spcPct val="100000"/>
              </a:lnSpc>
              <a:spcBef>
                <a:spcPts val="434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OS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handles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faults</a:t>
            </a:r>
            <a:r>
              <a:rPr sz="1800" spc="-204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transparently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6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Does not generalize to streamed I/O (pipes, sockets,</a:t>
            </a:r>
            <a:r>
              <a:rPr sz="20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etc.)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325145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26225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Summary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35</a:t>
            </a:fld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765301" y="1552194"/>
            <a:ext cx="5154930" cy="441515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Paging</a:t>
            </a:r>
            <a:r>
              <a:rPr sz="2400" spc="-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mechanisms: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Optimizations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Managing page tables (space)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Efficient translations (TLBs)</a:t>
            </a:r>
            <a:r>
              <a:rPr sz="20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(time)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Demand paged virtual memory</a:t>
            </a:r>
            <a:r>
              <a:rPr sz="20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(space)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Recap address</a:t>
            </a:r>
            <a:r>
              <a:rPr sz="2400" spc="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translation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Advanced Functionality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Sharing</a:t>
            </a:r>
            <a:r>
              <a:rPr sz="2000" spc="-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Copy on</a:t>
            </a:r>
            <a:r>
              <a:rPr sz="20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Write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Mapped</a:t>
            </a:r>
            <a:r>
              <a:rPr sz="2000" spc="-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files</a:t>
            </a:r>
            <a:endParaRPr sz="2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60"/>
              </a:spcBef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Next time: Paging</a:t>
            </a:r>
            <a:r>
              <a:rPr sz="2400" spc="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policies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84302" y="594359"/>
            <a:ext cx="327279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b="1" spc="-5" dirty="0">
                <a:solidFill>
                  <a:srgbClr val="333399"/>
                </a:solidFill>
                <a:latin typeface="Arial Black"/>
                <a:cs typeface="Arial Black"/>
              </a:rPr>
              <a:t>Next</a:t>
            </a:r>
            <a:r>
              <a:rPr sz="4000" b="1" spc="-90" dirty="0">
                <a:solidFill>
                  <a:srgbClr val="333399"/>
                </a:solidFill>
                <a:latin typeface="Arial Black"/>
                <a:cs typeface="Arial Black"/>
              </a:rPr>
              <a:t> </a:t>
            </a:r>
            <a:r>
              <a:rPr sz="4000" b="1" dirty="0">
                <a:solidFill>
                  <a:srgbClr val="333399"/>
                </a:solidFill>
                <a:latin typeface="Arial Black"/>
                <a:cs typeface="Arial Black"/>
              </a:rPr>
              <a:t>time…</a:t>
            </a:r>
            <a:endParaRPr sz="4000">
              <a:latin typeface="Arial Black"/>
              <a:cs typeface="Arial Black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dirty="0"/>
              <a:t>36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765301" y="1625346"/>
            <a:ext cx="246888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Chapters</a:t>
            </a:r>
            <a:r>
              <a:rPr sz="2400" spc="-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21-23</a:t>
            </a:r>
            <a:endParaRPr sz="2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184175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1270253" y="478548"/>
            <a:ext cx="824496" cy="1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439417" y="478548"/>
            <a:ext cx="5731763" cy="11125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64573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Two-Level Page</a:t>
            </a:r>
            <a:r>
              <a:rPr spc="-55" dirty="0">
                <a:solidFill>
                  <a:srgbClr val="333399"/>
                </a:solidFill>
              </a:rPr>
              <a:t> </a:t>
            </a:r>
            <a:r>
              <a:rPr spc="-10" dirty="0">
                <a:solidFill>
                  <a:srgbClr val="333399"/>
                </a:solidFill>
              </a:rPr>
              <a:t>Tables</a:t>
            </a: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8" name="object 8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8422640" y="6396852"/>
            <a:ext cx="12192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4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765301" y="1550326"/>
            <a:ext cx="7625715" cy="4152900"/>
          </a:xfrm>
          <a:prstGeom prst="rect">
            <a:avLst/>
          </a:prstGeom>
        </p:spPr>
        <p:txBody>
          <a:bodyPr vert="horz" wrap="square" lIns="0" tIns="508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40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Two-level page</a:t>
            </a:r>
            <a:r>
              <a:rPr sz="2400" spc="-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tables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Virtual addresses (VAs) have three</a:t>
            </a:r>
            <a:r>
              <a:rPr sz="2000" spc="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parts:</a:t>
            </a:r>
            <a:endParaRPr sz="2000">
              <a:latin typeface="Arial"/>
              <a:cs typeface="Arial"/>
            </a:endParaRPr>
          </a:p>
          <a:p>
            <a:pPr marL="286385" algn="ctr">
              <a:lnSpc>
                <a:spcPct val="100000"/>
              </a:lnSpc>
              <a:spcBef>
                <a:spcPts val="220"/>
              </a:spcBef>
            </a:pPr>
            <a:r>
              <a:rPr sz="1800" spc="-5" dirty="0">
                <a:solidFill>
                  <a:srgbClr val="333399"/>
                </a:solidFill>
                <a:latin typeface="Arial"/>
                <a:cs typeface="Arial"/>
              </a:rPr>
              <a:t>» 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Master </a:t>
            </a:r>
            <a:r>
              <a:rPr sz="1800" spc="-5" dirty="0">
                <a:solidFill>
                  <a:srgbClr val="222222"/>
                </a:solidFill>
                <a:latin typeface="Arial"/>
                <a:cs typeface="Arial"/>
              </a:rPr>
              <a:t>page number, secondary page number, and</a:t>
            </a:r>
            <a:r>
              <a:rPr sz="1800" spc="-1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1800" dirty="0">
                <a:solidFill>
                  <a:srgbClr val="222222"/>
                </a:solidFill>
                <a:latin typeface="Arial"/>
                <a:cs typeface="Arial"/>
              </a:rPr>
              <a:t>offset</a:t>
            </a:r>
            <a:endParaRPr sz="18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2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Master page table maps VAs to secondary page</a:t>
            </a:r>
            <a:r>
              <a:rPr sz="2000" spc="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Secondary page table maps page number </a:t>
            </a:r>
            <a:r>
              <a:rPr sz="20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physical</a:t>
            </a:r>
            <a:r>
              <a:rPr sz="20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Offset indicates where in physical page address is</a:t>
            </a:r>
            <a:r>
              <a:rPr sz="2000" spc="10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located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2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Example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5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4K pages, 4</a:t>
            </a:r>
            <a:r>
              <a:rPr sz="2000" spc="-3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bytes/PTE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How many bits in offset? 4K = 12</a:t>
            </a:r>
            <a:r>
              <a:rPr sz="2000" spc="-1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bits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Want master page table in one page: 4K/4 bytes = 1K</a:t>
            </a:r>
            <a:r>
              <a:rPr sz="20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entries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  <a:tab pos="4775835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Hence, 1K secondary</a:t>
            </a:r>
            <a:r>
              <a:rPr sz="20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page</a:t>
            </a:r>
            <a:r>
              <a:rPr sz="2000" spc="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tables.	</a:t>
            </a:r>
            <a:r>
              <a:rPr sz="2000" spc="-10" dirty="0">
                <a:solidFill>
                  <a:srgbClr val="222222"/>
                </a:solidFill>
                <a:latin typeface="Arial"/>
                <a:cs typeface="Arial"/>
              </a:rPr>
              <a:t>How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many</a:t>
            </a:r>
            <a:r>
              <a:rPr sz="2000" spc="-5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bits?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24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Master (1K) = 10, offset = 12, inner = 32 – 10 – 12 = 10 bits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264907" y="1857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3819" y="478548"/>
            <a:ext cx="1841754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270253" y="478548"/>
            <a:ext cx="824496" cy="11125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1439417" y="478548"/>
            <a:ext cx="5731763" cy="111250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645731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Two-Level Page</a:t>
            </a:r>
            <a:r>
              <a:rPr spc="-55" dirty="0">
                <a:solidFill>
                  <a:srgbClr val="333399"/>
                </a:solidFill>
              </a:rPr>
              <a:t> </a:t>
            </a:r>
            <a:r>
              <a:rPr spc="-10" dirty="0">
                <a:solidFill>
                  <a:srgbClr val="333399"/>
                </a:solidFill>
              </a:rPr>
              <a:t>Tables</a:t>
            </a:r>
          </a:p>
        </p:txBody>
      </p:sp>
      <p:sp>
        <p:nvSpPr>
          <p:cNvPr id="7" name="object 7"/>
          <p:cNvSpPr/>
          <p:nvPr/>
        </p:nvSpPr>
        <p:spPr>
          <a:xfrm>
            <a:off x="7315581" y="2133980"/>
            <a:ext cx="1295400" cy="3276600"/>
          </a:xfrm>
          <a:custGeom>
            <a:avLst/>
            <a:gdLst/>
            <a:ahLst/>
            <a:cxnLst/>
            <a:rect l="l" t="t" r="r" b="b"/>
            <a:pathLst>
              <a:path w="1295400" h="3276600">
                <a:moveTo>
                  <a:pt x="0" y="3276600"/>
                </a:moveTo>
                <a:lnTo>
                  <a:pt x="1295400" y="3276600"/>
                </a:lnTo>
                <a:lnTo>
                  <a:pt x="1295400" y="0"/>
                </a:lnTo>
                <a:lnTo>
                  <a:pt x="0" y="0"/>
                </a:lnTo>
                <a:lnTo>
                  <a:pt x="0" y="32766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7315581" y="2133980"/>
            <a:ext cx="1295400" cy="3276600"/>
          </a:xfrm>
          <a:custGeom>
            <a:avLst/>
            <a:gdLst/>
            <a:ahLst/>
            <a:cxnLst/>
            <a:rect l="l" t="t" r="r" b="b"/>
            <a:pathLst>
              <a:path w="1295400" h="3276600">
                <a:moveTo>
                  <a:pt x="0" y="3276600"/>
                </a:moveTo>
                <a:lnTo>
                  <a:pt x="1295400" y="3276600"/>
                </a:lnTo>
                <a:lnTo>
                  <a:pt x="1295400" y="0"/>
                </a:lnTo>
                <a:lnTo>
                  <a:pt x="0" y="0"/>
                </a:lnTo>
                <a:lnTo>
                  <a:pt x="0" y="32766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/>
        </p:nvGraphicFramePr>
        <p:xfrm>
          <a:off x="1062227" y="3195827"/>
          <a:ext cx="1219200" cy="116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15811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400" b="1" spc="-7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table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42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0" name="object 10"/>
          <p:cNvSpPr/>
          <p:nvPr/>
        </p:nvSpPr>
        <p:spPr>
          <a:xfrm>
            <a:off x="4800853" y="2661030"/>
            <a:ext cx="1565910" cy="928369"/>
          </a:xfrm>
          <a:custGeom>
            <a:avLst/>
            <a:gdLst/>
            <a:ahLst/>
            <a:cxnLst/>
            <a:rect l="l" t="t" r="r" b="b"/>
            <a:pathLst>
              <a:path w="1565910" h="928370">
                <a:moveTo>
                  <a:pt x="1489583" y="798957"/>
                </a:moveTo>
                <a:lnTo>
                  <a:pt x="1518539" y="928370"/>
                </a:lnTo>
                <a:lnTo>
                  <a:pt x="1547359" y="852551"/>
                </a:lnTo>
                <a:lnTo>
                  <a:pt x="1517650" y="852551"/>
                </a:lnTo>
                <a:lnTo>
                  <a:pt x="1517436" y="842227"/>
                </a:lnTo>
                <a:lnTo>
                  <a:pt x="1489583" y="798957"/>
                </a:lnTo>
                <a:close/>
              </a:path>
              <a:path w="1565910" h="928370">
                <a:moveTo>
                  <a:pt x="1517436" y="842227"/>
                </a:moveTo>
                <a:lnTo>
                  <a:pt x="1517650" y="852551"/>
                </a:lnTo>
                <a:lnTo>
                  <a:pt x="1523959" y="852361"/>
                </a:lnTo>
                <a:lnTo>
                  <a:pt x="1517436" y="842227"/>
                </a:lnTo>
                <a:close/>
              </a:path>
              <a:path w="1565910" h="928370">
                <a:moveTo>
                  <a:pt x="1523959" y="852361"/>
                </a:moveTo>
                <a:lnTo>
                  <a:pt x="1517650" y="852551"/>
                </a:lnTo>
                <a:lnTo>
                  <a:pt x="1547359" y="852551"/>
                </a:lnTo>
                <a:lnTo>
                  <a:pt x="1547407" y="852424"/>
                </a:lnTo>
                <a:lnTo>
                  <a:pt x="1524000" y="852424"/>
                </a:lnTo>
                <a:close/>
              </a:path>
              <a:path w="1565910" h="928370">
                <a:moveTo>
                  <a:pt x="1565656" y="804418"/>
                </a:moveTo>
                <a:lnTo>
                  <a:pt x="1530166" y="845317"/>
                </a:lnTo>
                <a:lnTo>
                  <a:pt x="1530350" y="852170"/>
                </a:lnTo>
                <a:lnTo>
                  <a:pt x="1524056" y="852358"/>
                </a:lnTo>
                <a:lnTo>
                  <a:pt x="1547407" y="852424"/>
                </a:lnTo>
                <a:lnTo>
                  <a:pt x="1565656" y="804418"/>
                </a:lnTo>
                <a:close/>
              </a:path>
              <a:path w="1565910" h="928370">
                <a:moveTo>
                  <a:pt x="254" y="0"/>
                </a:moveTo>
                <a:lnTo>
                  <a:pt x="0" y="12700"/>
                </a:lnTo>
                <a:lnTo>
                  <a:pt x="78486" y="13843"/>
                </a:lnTo>
                <a:lnTo>
                  <a:pt x="155701" y="17018"/>
                </a:lnTo>
                <a:lnTo>
                  <a:pt x="231775" y="22479"/>
                </a:lnTo>
                <a:lnTo>
                  <a:pt x="306705" y="29972"/>
                </a:lnTo>
                <a:lnTo>
                  <a:pt x="380238" y="39370"/>
                </a:lnTo>
                <a:lnTo>
                  <a:pt x="452374" y="50800"/>
                </a:lnTo>
                <a:lnTo>
                  <a:pt x="522986" y="64135"/>
                </a:lnTo>
                <a:lnTo>
                  <a:pt x="591947" y="79375"/>
                </a:lnTo>
                <a:lnTo>
                  <a:pt x="659384" y="96266"/>
                </a:lnTo>
                <a:lnTo>
                  <a:pt x="724916" y="114935"/>
                </a:lnTo>
                <a:lnTo>
                  <a:pt x="788416" y="135382"/>
                </a:lnTo>
                <a:lnTo>
                  <a:pt x="850138" y="157353"/>
                </a:lnTo>
                <a:lnTo>
                  <a:pt x="909574" y="180975"/>
                </a:lnTo>
                <a:lnTo>
                  <a:pt x="966978" y="206121"/>
                </a:lnTo>
                <a:lnTo>
                  <a:pt x="1021969" y="232664"/>
                </a:lnTo>
                <a:lnTo>
                  <a:pt x="1074801" y="260731"/>
                </a:lnTo>
                <a:lnTo>
                  <a:pt x="1124966" y="290068"/>
                </a:lnTo>
                <a:lnTo>
                  <a:pt x="1172591" y="320675"/>
                </a:lnTo>
                <a:lnTo>
                  <a:pt x="1217549" y="352679"/>
                </a:lnTo>
                <a:lnTo>
                  <a:pt x="1259840" y="385699"/>
                </a:lnTo>
                <a:lnTo>
                  <a:pt x="1299337" y="419989"/>
                </a:lnTo>
                <a:lnTo>
                  <a:pt x="1335659" y="455295"/>
                </a:lnTo>
                <a:lnTo>
                  <a:pt x="1369060" y="491617"/>
                </a:lnTo>
                <a:lnTo>
                  <a:pt x="1399286" y="528955"/>
                </a:lnTo>
                <a:lnTo>
                  <a:pt x="1426337" y="567182"/>
                </a:lnTo>
                <a:lnTo>
                  <a:pt x="1450086" y="606298"/>
                </a:lnTo>
                <a:lnTo>
                  <a:pt x="1470406" y="646176"/>
                </a:lnTo>
                <a:lnTo>
                  <a:pt x="1487170" y="686689"/>
                </a:lnTo>
                <a:lnTo>
                  <a:pt x="1500378" y="728091"/>
                </a:lnTo>
                <a:lnTo>
                  <a:pt x="1510030" y="770128"/>
                </a:lnTo>
                <a:lnTo>
                  <a:pt x="1515745" y="812546"/>
                </a:lnTo>
                <a:lnTo>
                  <a:pt x="1517436" y="842227"/>
                </a:lnTo>
                <a:lnTo>
                  <a:pt x="1523959" y="852361"/>
                </a:lnTo>
                <a:lnTo>
                  <a:pt x="1530166" y="845317"/>
                </a:lnTo>
                <a:lnTo>
                  <a:pt x="1529842" y="833247"/>
                </a:lnTo>
                <a:lnTo>
                  <a:pt x="1525905" y="789305"/>
                </a:lnTo>
                <a:lnTo>
                  <a:pt x="1518031" y="745998"/>
                </a:lnTo>
                <a:lnTo>
                  <a:pt x="1506347" y="703199"/>
                </a:lnTo>
                <a:lnTo>
                  <a:pt x="1490853" y="661289"/>
                </a:lnTo>
                <a:lnTo>
                  <a:pt x="1471930" y="620141"/>
                </a:lnTo>
                <a:lnTo>
                  <a:pt x="1449451" y="579882"/>
                </a:lnTo>
                <a:lnTo>
                  <a:pt x="1423543" y="540512"/>
                </a:lnTo>
                <a:lnTo>
                  <a:pt x="1394333" y="502031"/>
                </a:lnTo>
                <a:lnTo>
                  <a:pt x="1362075" y="464566"/>
                </a:lnTo>
                <a:lnTo>
                  <a:pt x="1326515" y="428244"/>
                </a:lnTo>
                <a:lnTo>
                  <a:pt x="1288161" y="393065"/>
                </a:lnTo>
                <a:lnTo>
                  <a:pt x="1246759" y="358902"/>
                </a:lnTo>
                <a:lnTo>
                  <a:pt x="1202690" y="326136"/>
                </a:lnTo>
                <a:lnTo>
                  <a:pt x="1155827" y="294386"/>
                </a:lnTo>
                <a:lnTo>
                  <a:pt x="1106424" y="264160"/>
                </a:lnTo>
                <a:lnTo>
                  <a:pt x="1054481" y="235204"/>
                </a:lnTo>
                <a:lnTo>
                  <a:pt x="1000251" y="207645"/>
                </a:lnTo>
                <a:lnTo>
                  <a:pt x="914273" y="169164"/>
                </a:lnTo>
                <a:lnTo>
                  <a:pt x="854329" y="145415"/>
                </a:lnTo>
                <a:lnTo>
                  <a:pt x="792353" y="123317"/>
                </a:lnTo>
                <a:lnTo>
                  <a:pt x="728345" y="102743"/>
                </a:lnTo>
                <a:lnTo>
                  <a:pt x="662432" y="83947"/>
                </a:lnTo>
                <a:lnTo>
                  <a:pt x="594741" y="66929"/>
                </a:lnTo>
                <a:lnTo>
                  <a:pt x="525399" y="51689"/>
                </a:lnTo>
                <a:lnTo>
                  <a:pt x="454279" y="38227"/>
                </a:lnTo>
                <a:lnTo>
                  <a:pt x="381888" y="26797"/>
                </a:lnTo>
                <a:lnTo>
                  <a:pt x="307975" y="17272"/>
                </a:lnTo>
                <a:lnTo>
                  <a:pt x="232663" y="9779"/>
                </a:lnTo>
                <a:lnTo>
                  <a:pt x="156210" y="4445"/>
                </a:lnTo>
                <a:lnTo>
                  <a:pt x="78612" y="1143"/>
                </a:lnTo>
                <a:lnTo>
                  <a:pt x="254" y="0"/>
                </a:lnTo>
                <a:close/>
              </a:path>
              <a:path w="1565910" h="928370">
                <a:moveTo>
                  <a:pt x="1530166" y="845317"/>
                </a:moveTo>
                <a:lnTo>
                  <a:pt x="1524056" y="852358"/>
                </a:lnTo>
                <a:lnTo>
                  <a:pt x="1530350" y="852170"/>
                </a:lnTo>
                <a:lnTo>
                  <a:pt x="1530166" y="845317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7010781" y="3696080"/>
            <a:ext cx="304800" cy="76200"/>
          </a:xfrm>
          <a:custGeom>
            <a:avLst/>
            <a:gdLst/>
            <a:ahLst/>
            <a:cxnLst/>
            <a:rect l="l" t="t" r="r" b="b"/>
            <a:pathLst>
              <a:path w="304800" h="76200">
                <a:moveTo>
                  <a:pt x="228600" y="38100"/>
                </a:moveTo>
                <a:lnTo>
                  <a:pt x="177800" y="76200"/>
                </a:lnTo>
                <a:lnTo>
                  <a:pt x="283633" y="44450"/>
                </a:lnTo>
                <a:lnTo>
                  <a:pt x="228600" y="44450"/>
                </a:lnTo>
                <a:lnTo>
                  <a:pt x="228600" y="38100"/>
                </a:lnTo>
                <a:close/>
              </a:path>
              <a:path w="304800" h="76200">
                <a:moveTo>
                  <a:pt x="220133" y="31750"/>
                </a:moveTo>
                <a:lnTo>
                  <a:pt x="0" y="31750"/>
                </a:lnTo>
                <a:lnTo>
                  <a:pt x="0" y="44450"/>
                </a:lnTo>
                <a:lnTo>
                  <a:pt x="220133" y="44450"/>
                </a:lnTo>
                <a:lnTo>
                  <a:pt x="228600" y="38100"/>
                </a:lnTo>
                <a:lnTo>
                  <a:pt x="220133" y="31750"/>
                </a:lnTo>
                <a:close/>
              </a:path>
              <a:path w="304800" h="76200">
                <a:moveTo>
                  <a:pt x="283633" y="31750"/>
                </a:moveTo>
                <a:lnTo>
                  <a:pt x="228600" y="31750"/>
                </a:lnTo>
                <a:lnTo>
                  <a:pt x="228600" y="44450"/>
                </a:lnTo>
                <a:lnTo>
                  <a:pt x="283633" y="44450"/>
                </a:lnTo>
                <a:lnTo>
                  <a:pt x="304800" y="38100"/>
                </a:lnTo>
                <a:lnTo>
                  <a:pt x="283633" y="31750"/>
                </a:lnTo>
                <a:close/>
              </a:path>
              <a:path w="304800" h="76200">
                <a:moveTo>
                  <a:pt x="177800" y="0"/>
                </a:moveTo>
                <a:lnTo>
                  <a:pt x="228600" y="38100"/>
                </a:lnTo>
                <a:lnTo>
                  <a:pt x="228600" y="31750"/>
                </a:lnTo>
                <a:lnTo>
                  <a:pt x="283633" y="31750"/>
                </a:lnTo>
                <a:lnTo>
                  <a:pt x="17780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679830" y="2819654"/>
            <a:ext cx="387985" cy="848994"/>
          </a:xfrm>
          <a:custGeom>
            <a:avLst/>
            <a:gdLst/>
            <a:ahLst/>
            <a:cxnLst/>
            <a:rect l="l" t="t" r="r" b="b"/>
            <a:pathLst>
              <a:path w="387984" h="848995">
                <a:moveTo>
                  <a:pt x="305383" y="825673"/>
                </a:moveTo>
                <a:lnTo>
                  <a:pt x="255257" y="848614"/>
                </a:lnTo>
                <a:lnTo>
                  <a:pt x="387451" y="838327"/>
                </a:lnTo>
                <a:lnTo>
                  <a:pt x="368837" y="828040"/>
                </a:lnTo>
                <a:lnTo>
                  <a:pt x="310641" y="828040"/>
                </a:lnTo>
                <a:lnTo>
                  <a:pt x="308330" y="827151"/>
                </a:lnTo>
                <a:lnTo>
                  <a:pt x="305383" y="825673"/>
                </a:lnTo>
                <a:close/>
              </a:path>
              <a:path w="387984" h="848995">
                <a:moveTo>
                  <a:pt x="312948" y="822212"/>
                </a:moveTo>
                <a:lnTo>
                  <a:pt x="305383" y="825673"/>
                </a:lnTo>
                <a:lnTo>
                  <a:pt x="308330" y="827151"/>
                </a:lnTo>
                <a:lnTo>
                  <a:pt x="310641" y="828040"/>
                </a:lnTo>
                <a:lnTo>
                  <a:pt x="312948" y="822212"/>
                </a:lnTo>
                <a:close/>
              </a:path>
              <a:path w="387984" h="848995">
                <a:moveTo>
                  <a:pt x="271399" y="774192"/>
                </a:moveTo>
                <a:lnTo>
                  <a:pt x="302437" y="810028"/>
                </a:lnTo>
                <a:lnTo>
                  <a:pt x="313016" y="815340"/>
                </a:lnTo>
                <a:lnTo>
                  <a:pt x="315315" y="816229"/>
                </a:lnTo>
                <a:lnTo>
                  <a:pt x="310641" y="828040"/>
                </a:lnTo>
                <a:lnTo>
                  <a:pt x="368837" y="828040"/>
                </a:lnTo>
                <a:lnTo>
                  <a:pt x="271399" y="774192"/>
                </a:lnTo>
                <a:close/>
              </a:path>
              <a:path w="387984" h="848995">
                <a:moveTo>
                  <a:pt x="12700" y="0"/>
                </a:moveTo>
                <a:lnTo>
                  <a:pt x="0" y="254"/>
                </a:lnTo>
                <a:lnTo>
                  <a:pt x="482" y="43561"/>
                </a:lnTo>
                <a:lnTo>
                  <a:pt x="2006" y="86233"/>
                </a:lnTo>
                <a:lnTo>
                  <a:pt x="4406" y="128270"/>
                </a:lnTo>
                <a:lnTo>
                  <a:pt x="7746" y="169799"/>
                </a:lnTo>
                <a:lnTo>
                  <a:pt x="12052" y="210438"/>
                </a:lnTo>
                <a:lnTo>
                  <a:pt x="17221" y="250317"/>
                </a:lnTo>
                <a:lnTo>
                  <a:pt x="23240" y="289433"/>
                </a:lnTo>
                <a:lnTo>
                  <a:pt x="30035" y="327787"/>
                </a:lnTo>
                <a:lnTo>
                  <a:pt x="46215" y="401320"/>
                </a:lnTo>
                <a:lnTo>
                  <a:pt x="65366" y="470662"/>
                </a:lnTo>
                <a:lnTo>
                  <a:pt x="87490" y="535686"/>
                </a:lnTo>
                <a:lnTo>
                  <a:pt x="112255" y="595630"/>
                </a:lnTo>
                <a:lnTo>
                  <a:pt x="139534" y="650113"/>
                </a:lnTo>
                <a:lnTo>
                  <a:pt x="169189" y="698881"/>
                </a:lnTo>
                <a:lnTo>
                  <a:pt x="201053" y="741426"/>
                </a:lnTo>
                <a:lnTo>
                  <a:pt x="234975" y="777367"/>
                </a:lnTo>
                <a:lnTo>
                  <a:pt x="270725" y="805942"/>
                </a:lnTo>
                <a:lnTo>
                  <a:pt x="305383" y="825673"/>
                </a:lnTo>
                <a:lnTo>
                  <a:pt x="312948" y="822212"/>
                </a:lnTo>
                <a:lnTo>
                  <a:pt x="302437" y="810028"/>
                </a:lnTo>
                <a:lnTo>
                  <a:pt x="295059" y="806323"/>
                </a:lnTo>
                <a:lnTo>
                  <a:pt x="277469" y="795274"/>
                </a:lnTo>
                <a:lnTo>
                  <a:pt x="243306" y="767715"/>
                </a:lnTo>
                <a:lnTo>
                  <a:pt x="210553" y="732917"/>
                </a:lnTo>
                <a:lnTo>
                  <a:pt x="179552" y="691515"/>
                </a:lnTo>
                <a:lnTo>
                  <a:pt x="150533" y="643763"/>
                </a:lnTo>
                <a:lnTo>
                  <a:pt x="123710" y="590169"/>
                </a:lnTo>
                <a:lnTo>
                  <a:pt x="99326" y="530987"/>
                </a:lnTo>
                <a:lnTo>
                  <a:pt x="77444" y="466851"/>
                </a:lnTo>
                <a:lnTo>
                  <a:pt x="58496" y="398145"/>
                </a:lnTo>
                <a:lnTo>
                  <a:pt x="42481" y="325120"/>
                </a:lnTo>
                <a:lnTo>
                  <a:pt x="35750" y="287274"/>
                </a:lnTo>
                <a:lnTo>
                  <a:pt x="29768" y="248412"/>
                </a:lnTo>
                <a:lnTo>
                  <a:pt x="24650" y="208787"/>
                </a:lnTo>
                <a:lnTo>
                  <a:pt x="20383" y="168401"/>
                </a:lnTo>
                <a:lnTo>
                  <a:pt x="17056" y="127254"/>
                </a:lnTo>
                <a:lnTo>
                  <a:pt x="14693" y="85471"/>
                </a:lnTo>
                <a:lnTo>
                  <a:pt x="13169" y="43053"/>
                </a:lnTo>
                <a:lnTo>
                  <a:pt x="12700" y="0"/>
                </a:lnTo>
                <a:close/>
              </a:path>
              <a:path w="387984" h="848995">
                <a:moveTo>
                  <a:pt x="302437" y="810028"/>
                </a:moveTo>
                <a:lnTo>
                  <a:pt x="312961" y="822178"/>
                </a:lnTo>
                <a:lnTo>
                  <a:pt x="315315" y="816229"/>
                </a:lnTo>
                <a:lnTo>
                  <a:pt x="313016" y="815340"/>
                </a:lnTo>
                <a:lnTo>
                  <a:pt x="302437" y="810028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07340" y="2238501"/>
            <a:ext cx="13277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1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891032" y="4524755"/>
            <a:ext cx="156908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Master Page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9900"/>
                </a:solidFill>
                <a:latin typeface="Arial"/>
                <a:cs typeface="Arial"/>
              </a:rPr>
              <a:t>Table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4267200" y="3276600"/>
            <a:ext cx="1676400" cy="304800"/>
          </a:xfrm>
          <a:custGeom>
            <a:avLst/>
            <a:gdLst/>
            <a:ahLst/>
            <a:cxnLst/>
            <a:rect l="l" t="t" r="r" b="b"/>
            <a:pathLst>
              <a:path w="1676400" h="304800">
                <a:moveTo>
                  <a:pt x="0" y="304800"/>
                </a:moveTo>
                <a:lnTo>
                  <a:pt x="1676400" y="304800"/>
                </a:lnTo>
                <a:lnTo>
                  <a:pt x="1676400" y="0"/>
                </a:lnTo>
                <a:lnTo>
                  <a:pt x="0" y="0"/>
                </a:lnTo>
                <a:lnTo>
                  <a:pt x="0" y="3048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4346194" y="3305302"/>
            <a:ext cx="149733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12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</a:t>
            </a:r>
            <a:endParaRPr sz="1400">
              <a:latin typeface="Arial"/>
              <a:cs typeface="Arial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4191253" y="3886580"/>
            <a:ext cx="795655" cy="920750"/>
          </a:xfrm>
          <a:custGeom>
            <a:avLst/>
            <a:gdLst/>
            <a:ahLst/>
            <a:cxnLst/>
            <a:rect l="l" t="t" r="r" b="b"/>
            <a:pathLst>
              <a:path w="795654" h="920750">
                <a:moveTo>
                  <a:pt x="758951" y="76200"/>
                </a:moveTo>
                <a:lnTo>
                  <a:pt x="752065" y="84730"/>
                </a:lnTo>
                <a:lnTo>
                  <a:pt x="751586" y="92710"/>
                </a:lnTo>
                <a:lnTo>
                  <a:pt x="746760" y="138303"/>
                </a:lnTo>
                <a:lnTo>
                  <a:pt x="740156" y="183134"/>
                </a:lnTo>
                <a:lnTo>
                  <a:pt x="731774" y="227076"/>
                </a:lnTo>
                <a:lnTo>
                  <a:pt x="721487" y="270256"/>
                </a:lnTo>
                <a:lnTo>
                  <a:pt x="709676" y="312420"/>
                </a:lnTo>
                <a:lnTo>
                  <a:pt x="696213" y="353695"/>
                </a:lnTo>
                <a:lnTo>
                  <a:pt x="681101" y="393954"/>
                </a:lnTo>
                <a:lnTo>
                  <a:pt x="664337" y="433070"/>
                </a:lnTo>
                <a:lnTo>
                  <a:pt x="646176" y="471170"/>
                </a:lnTo>
                <a:lnTo>
                  <a:pt x="626491" y="508000"/>
                </a:lnTo>
                <a:lnTo>
                  <a:pt x="605409" y="543687"/>
                </a:lnTo>
                <a:lnTo>
                  <a:pt x="582930" y="577977"/>
                </a:lnTo>
                <a:lnTo>
                  <a:pt x="559181" y="610870"/>
                </a:lnTo>
                <a:lnTo>
                  <a:pt x="534162" y="642493"/>
                </a:lnTo>
                <a:lnTo>
                  <a:pt x="507873" y="672465"/>
                </a:lnTo>
                <a:lnTo>
                  <a:pt x="480441" y="701040"/>
                </a:lnTo>
                <a:lnTo>
                  <a:pt x="451993" y="727964"/>
                </a:lnTo>
                <a:lnTo>
                  <a:pt x="422275" y="753237"/>
                </a:lnTo>
                <a:lnTo>
                  <a:pt x="391668" y="776732"/>
                </a:lnTo>
                <a:lnTo>
                  <a:pt x="360045" y="798703"/>
                </a:lnTo>
                <a:lnTo>
                  <a:pt x="327533" y="818769"/>
                </a:lnTo>
                <a:lnTo>
                  <a:pt x="259842" y="853059"/>
                </a:lnTo>
                <a:lnTo>
                  <a:pt x="188975" y="879475"/>
                </a:lnTo>
                <a:lnTo>
                  <a:pt x="115188" y="897509"/>
                </a:lnTo>
                <a:lnTo>
                  <a:pt x="77343" y="903351"/>
                </a:lnTo>
                <a:lnTo>
                  <a:pt x="39116" y="906907"/>
                </a:lnTo>
                <a:lnTo>
                  <a:pt x="0" y="908050"/>
                </a:lnTo>
                <a:lnTo>
                  <a:pt x="254" y="920750"/>
                </a:lnTo>
                <a:lnTo>
                  <a:pt x="39624" y="919607"/>
                </a:lnTo>
                <a:lnTo>
                  <a:pt x="78740" y="915924"/>
                </a:lnTo>
                <a:lnTo>
                  <a:pt x="117094" y="910082"/>
                </a:lnTo>
                <a:lnTo>
                  <a:pt x="154940" y="902081"/>
                </a:lnTo>
                <a:lnTo>
                  <a:pt x="192278" y="891794"/>
                </a:lnTo>
                <a:lnTo>
                  <a:pt x="228726" y="879221"/>
                </a:lnTo>
                <a:lnTo>
                  <a:pt x="264541" y="864870"/>
                </a:lnTo>
                <a:lnTo>
                  <a:pt x="299466" y="848360"/>
                </a:lnTo>
                <a:lnTo>
                  <a:pt x="333629" y="829818"/>
                </a:lnTo>
                <a:lnTo>
                  <a:pt x="366649" y="809498"/>
                </a:lnTo>
                <a:lnTo>
                  <a:pt x="398780" y="787273"/>
                </a:lnTo>
                <a:lnTo>
                  <a:pt x="430022" y="763270"/>
                </a:lnTo>
                <a:lnTo>
                  <a:pt x="460248" y="737616"/>
                </a:lnTo>
                <a:lnTo>
                  <a:pt x="489204" y="710184"/>
                </a:lnTo>
                <a:lnTo>
                  <a:pt x="517017" y="681228"/>
                </a:lnTo>
                <a:lnTo>
                  <a:pt x="543687" y="650875"/>
                </a:lnTo>
                <a:lnTo>
                  <a:pt x="569087" y="618744"/>
                </a:lnTo>
                <a:lnTo>
                  <a:pt x="593217" y="585470"/>
                </a:lnTo>
                <a:lnTo>
                  <a:pt x="615950" y="550545"/>
                </a:lnTo>
                <a:lnTo>
                  <a:pt x="637413" y="514604"/>
                </a:lnTo>
                <a:lnTo>
                  <a:pt x="657351" y="477139"/>
                </a:lnTo>
                <a:lnTo>
                  <a:pt x="675767" y="438658"/>
                </a:lnTo>
                <a:lnTo>
                  <a:pt x="692658" y="398907"/>
                </a:lnTo>
                <a:lnTo>
                  <a:pt x="708025" y="358140"/>
                </a:lnTo>
                <a:lnTo>
                  <a:pt x="721741" y="316357"/>
                </a:lnTo>
                <a:lnTo>
                  <a:pt x="733806" y="273685"/>
                </a:lnTo>
                <a:lnTo>
                  <a:pt x="744093" y="229997"/>
                </a:lnTo>
                <a:lnTo>
                  <a:pt x="752601" y="185547"/>
                </a:lnTo>
                <a:lnTo>
                  <a:pt x="759333" y="140208"/>
                </a:lnTo>
                <a:lnTo>
                  <a:pt x="764286" y="94107"/>
                </a:lnTo>
                <a:lnTo>
                  <a:pt x="764835" y="84633"/>
                </a:lnTo>
                <a:lnTo>
                  <a:pt x="758951" y="76200"/>
                </a:lnTo>
                <a:close/>
              </a:path>
              <a:path w="795654" h="920750">
                <a:moveTo>
                  <a:pt x="781564" y="75819"/>
                </a:moveTo>
                <a:lnTo>
                  <a:pt x="752601" y="75819"/>
                </a:lnTo>
                <a:lnTo>
                  <a:pt x="765301" y="76581"/>
                </a:lnTo>
                <a:lnTo>
                  <a:pt x="764835" y="84633"/>
                </a:lnTo>
                <a:lnTo>
                  <a:pt x="795274" y="128270"/>
                </a:lnTo>
                <a:lnTo>
                  <a:pt x="781564" y="75819"/>
                </a:lnTo>
                <a:close/>
              </a:path>
              <a:path w="795654" h="920750">
                <a:moveTo>
                  <a:pt x="761746" y="0"/>
                </a:moveTo>
                <a:lnTo>
                  <a:pt x="719074" y="125603"/>
                </a:lnTo>
                <a:lnTo>
                  <a:pt x="752065" y="84730"/>
                </a:lnTo>
                <a:lnTo>
                  <a:pt x="752601" y="75819"/>
                </a:lnTo>
                <a:lnTo>
                  <a:pt x="781564" y="75819"/>
                </a:lnTo>
                <a:lnTo>
                  <a:pt x="761746" y="0"/>
                </a:lnTo>
                <a:close/>
              </a:path>
              <a:path w="795654" h="920750">
                <a:moveTo>
                  <a:pt x="752601" y="75819"/>
                </a:moveTo>
                <a:lnTo>
                  <a:pt x="752065" y="84730"/>
                </a:lnTo>
                <a:lnTo>
                  <a:pt x="758951" y="76200"/>
                </a:lnTo>
                <a:lnTo>
                  <a:pt x="752601" y="75819"/>
                </a:lnTo>
                <a:close/>
              </a:path>
              <a:path w="795654" h="920750">
                <a:moveTo>
                  <a:pt x="758951" y="76200"/>
                </a:moveTo>
                <a:lnTo>
                  <a:pt x="764835" y="84633"/>
                </a:lnTo>
                <a:lnTo>
                  <a:pt x="765301" y="76581"/>
                </a:lnTo>
                <a:lnTo>
                  <a:pt x="758951" y="7620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2508630" y="2819654"/>
            <a:ext cx="464184" cy="1981835"/>
          </a:xfrm>
          <a:custGeom>
            <a:avLst/>
            <a:gdLst/>
            <a:ahLst/>
            <a:cxnLst/>
            <a:rect l="l" t="t" r="r" b="b"/>
            <a:pathLst>
              <a:path w="464185" h="1981835">
                <a:moveTo>
                  <a:pt x="384244" y="1958927"/>
                </a:moveTo>
                <a:lnTo>
                  <a:pt x="331216" y="1976120"/>
                </a:lnTo>
                <a:lnTo>
                  <a:pt x="463676" y="1981327"/>
                </a:lnTo>
                <a:lnTo>
                  <a:pt x="436234" y="1961642"/>
                </a:lnTo>
                <a:lnTo>
                  <a:pt x="387731" y="1961642"/>
                </a:lnTo>
                <a:lnTo>
                  <a:pt x="384244" y="1958927"/>
                </a:lnTo>
                <a:close/>
              </a:path>
              <a:path w="464185" h="1981835">
                <a:moveTo>
                  <a:pt x="380001" y="1939560"/>
                </a:moveTo>
                <a:lnTo>
                  <a:pt x="391541" y="1956562"/>
                </a:lnTo>
                <a:lnTo>
                  <a:pt x="384244" y="1958927"/>
                </a:lnTo>
                <a:lnTo>
                  <a:pt x="387731" y="1961642"/>
                </a:lnTo>
                <a:lnTo>
                  <a:pt x="395477" y="1951609"/>
                </a:lnTo>
                <a:lnTo>
                  <a:pt x="380001" y="1939560"/>
                </a:lnTo>
                <a:close/>
              </a:path>
              <a:path w="464185" h="1981835">
                <a:moveTo>
                  <a:pt x="355854" y="1903984"/>
                </a:moveTo>
                <a:lnTo>
                  <a:pt x="380001" y="1939560"/>
                </a:lnTo>
                <a:lnTo>
                  <a:pt x="395477" y="1951609"/>
                </a:lnTo>
                <a:lnTo>
                  <a:pt x="387731" y="1961642"/>
                </a:lnTo>
                <a:lnTo>
                  <a:pt x="436234" y="1961642"/>
                </a:lnTo>
                <a:lnTo>
                  <a:pt x="355854" y="1903984"/>
                </a:lnTo>
                <a:close/>
              </a:path>
              <a:path w="464185" h="1981835">
                <a:moveTo>
                  <a:pt x="12700" y="0"/>
                </a:moveTo>
                <a:lnTo>
                  <a:pt x="0" y="254"/>
                </a:lnTo>
                <a:lnTo>
                  <a:pt x="2412" y="202946"/>
                </a:lnTo>
                <a:lnTo>
                  <a:pt x="5206" y="302133"/>
                </a:lnTo>
                <a:lnTo>
                  <a:pt x="9398" y="399796"/>
                </a:lnTo>
                <a:lnTo>
                  <a:pt x="14350" y="495808"/>
                </a:lnTo>
                <a:lnTo>
                  <a:pt x="20574" y="589788"/>
                </a:lnTo>
                <a:lnTo>
                  <a:pt x="27686" y="681990"/>
                </a:lnTo>
                <a:lnTo>
                  <a:pt x="35941" y="772033"/>
                </a:lnTo>
                <a:lnTo>
                  <a:pt x="45212" y="859790"/>
                </a:lnTo>
                <a:lnTo>
                  <a:pt x="55244" y="945388"/>
                </a:lnTo>
                <a:lnTo>
                  <a:pt x="66293" y="1028446"/>
                </a:lnTo>
                <a:lnTo>
                  <a:pt x="78231" y="1108964"/>
                </a:lnTo>
                <a:lnTo>
                  <a:pt x="90931" y="1186688"/>
                </a:lnTo>
                <a:lnTo>
                  <a:pt x="104520" y="1261618"/>
                </a:lnTo>
                <a:lnTo>
                  <a:pt x="118871" y="1333627"/>
                </a:lnTo>
                <a:lnTo>
                  <a:pt x="134112" y="1402588"/>
                </a:lnTo>
                <a:lnTo>
                  <a:pt x="149987" y="1468374"/>
                </a:lnTo>
                <a:lnTo>
                  <a:pt x="166624" y="1530731"/>
                </a:lnTo>
                <a:lnTo>
                  <a:pt x="184023" y="1589659"/>
                </a:lnTo>
                <a:lnTo>
                  <a:pt x="202056" y="1645158"/>
                </a:lnTo>
                <a:lnTo>
                  <a:pt x="220725" y="1696847"/>
                </a:lnTo>
                <a:lnTo>
                  <a:pt x="239902" y="1744853"/>
                </a:lnTo>
                <a:lnTo>
                  <a:pt x="259714" y="1788795"/>
                </a:lnTo>
                <a:lnTo>
                  <a:pt x="280162" y="1828927"/>
                </a:lnTo>
                <a:lnTo>
                  <a:pt x="301117" y="1864741"/>
                </a:lnTo>
                <a:lnTo>
                  <a:pt x="322833" y="1896237"/>
                </a:lnTo>
                <a:lnTo>
                  <a:pt x="367664" y="1946021"/>
                </a:lnTo>
                <a:lnTo>
                  <a:pt x="384244" y="1958927"/>
                </a:lnTo>
                <a:lnTo>
                  <a:pt x="391541" y="1956562"/>
                </a:lnTo>
                <a:lnTo>
                  <a:pt x="380001" y="1939560"/>
                </a:lnTo>
                <a:lnTo>
                  <a:pt x="375412" y="1935988"/>
                </a:lnTo>
                <a:lnTo>
                  <a:pt x="353821" y="1914398"/>
                </a:lnTo>
                <a:lnTo>
                  <a:pt x="311657" y="1857502"/>
                </a:lnTo>
                <a:lnTo>
                  <a:pt x="291083" y="1822450"/>
                </a:lnTo>
                <a:lnTo>
                  <a:pt x="271144" y="1783080"/>
                </a:lnTo>
                <a:lnTo>
                  <a:pt x="251460" y="1739646"/>
                </a:lnTo>
                <a:lnTo>
                  <a:pt x="232410" y="1692148"/>
                </a:lnTo>
                <a:lnTo>
                  <a:pt x="213994" y="1640840"/>
                </a:lnTo>
                <a:lnTo>
                  <a:pt x="196087" y="1585849"/>
                </a:lnTo>
                <a:lnTo>
                  <a:pt x="178816" y="1527175"/>
                </a:lnTo>
                <a:lnTo>
                  <a:pt x="162306" y="1465072"/>
                </a:lnTo>
                <a:lnTo>
                  <a:pt x="146431" y="1399540"/>
                </a:lnTo>
                <a:lnTo>
                  <a:pt x="131318" y="1330960"/>
                </a:lnTo>
                <a:lnTo>
                  <a:pt x="116967" y="1259078"/>
                </a:lnTo>
                <a:lnTo>
                  <a:pt x="103505" y="1184529"/>
                </a:lnTo>
                <a:lnTo>
                  <a:pt x="90677" y="1106805"/>
                </a:lnTo>
                <a:lnTo>
                  <a:pt x="78867" y="1026541"/>
                </a:lnTo>
                <a:lnTo>
                  <a:pt x="67944" y="943737"/>
                </a:lnTo>
                <a:lnTo>
                  <a:pt x="57785" y="858393"/>
                </a:lnTo>
                <a:lnTo>
                  <a:pt x="48513" y="770763"/>
                </a:lnTo>
                <a:lnTo>
                  <a:pt x="40386" y="680720"/>
                </a:lnTo>
                <a:lnTo>
                  <a:pt x="33274" y="588899"/>
                </a:lnTo>
                <a:lnTo>
                  <a:pt x="27050" y="494919"/>
                </a:lnTo>
                <a:lnTo>
                  <a:pt x="21970" y="399034"/>
                </a:lnTo>
                <a:lnTo>
                  <a:pt x="17906" y="301625"/>
                </a:lnTo>
                <a:lnTo>
                  <a:pt x="15112" y="202565"/>
                </a:lnTo>
                <a:lnTo>
                  <a:pt x="1270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2967227" y="4186428"/>
          <a:ext cx="1219199" cy="1168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191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445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400" b="1" spc="-7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frame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20" name="object 20"/>
          <p:cNvSpPr/>
          <p:nvPr/>
        </p:nvSpPr>
        <p:spPr>
          <a:xfrm>
            <a:off x="2286254" y="3651630"/>
            <a:ext cx="722630" cy="539750"/>
          </a:xfrm>
          <a:custGeom>
            <a:avLst/>
            <a:gdLst/>
            <a:ahLst/>
            <a:cxnLst/>
            <a:rect l="l" t="t" r="r" b="b"/>
            <a:pathLst>
              <a:path w="722630" h="539750">
                <a:moveTo>
                  <a:pt x="646429" y="412496"/>
                </a:moveTo>
                <a:lnTo>
                  <a:pt x="683387" y="539750"/>
                </a:lnTo>
                <a:lnTo>
                  <a:pt x="706783" y="464185"/>
                </a:lnTo>
                <a:lnTo>
                  <a:pt x="677798" y="464185"/>
                </a:lnTo>
                <a:lnTo>
                  <a:pt x="676677" y="453575"/>
                </a:lnTo>
                <a:lnTo>
                  <a:pt x="646429" y="412496"/>
                </a:lnTo>
                <a:close/>
              </a:path>
              <a:path w="722630" h="539750">
                <a:moveTo>
                  <a:pt x="676677" y="453575"/>
                </a:moveTo>
                <a:lnTo>
                  <a:pt x="677798" y="464185"/>
                </a:lnTo>
                <a:lnTo>
                  <a:pt x="684085" y="463550"/>
                </a:lnTo>
                <a:lnTo>
                  <a:pt x="676677" y="453575"/>
                </a:lnTo>
                <a:close/>
              </a:path>
              <a:path w="722630" h="539750">
                <a:moveTo>
                  <a:pt x="722629" y="413004"/>
                </a:moveTo>
                <a:lnTo>
                  <a:pt x="689652" y="456178"/>
                </a:lnTo>
                <a:lnTo>
                  <a:pt x="690371" y="462915"/>
                </a:lnTo>
                <a:lnTo>
                  <a:pt x="677798" y="464185"/>
                </a:lnTo>
                <a:lnTo>
                  <a:pt x="706783" y="464185"/>
                </a:lnTo>
                <a:lnTo>
                  <a:pt x="722629" y="413004"/>
                </a:lnTo>
                <a:close/>
              </a:path>
              <a:path w="722630" h="539750">
                <a:moveTo>
                  <a:pt x="253" y="0"/>
                </a:moveTo>
                <a:lnTo>
                  <a:pt x="0" y="12700"/>
                </a:lnTo>
                <a:lnTo>
                  <a:pt x="35306" y="13335"/>
                </a:lnTo>
                <a:lnTo>
                  <a:pt x="69850" y="15240"/>
                </a:lnTo>
                <a:lnTo>
                  <a:pt x="137540" y="22606"/>
                </a:lnTo>
                <a:lnTo>
                  <a:pt x="202819" y="34671"/>
                </a:lnTo>
                <a:lnTo>
                  <a:pt x="265429" y="51054"/>
                </a:lnTo>
                <a:lnTo>
                  <a:pt x="324865" y="71628"/>
                </a:lnTo>
                <a:lnTo>
                  <a:pt x="381000" y="96012"/>
                </a:lnTo>
                <a:lnTo>
                  <a:pt x="433196" y="124079"/>
                </a:lnTo>
                <a:lnTo>
                  <a:pt x="481456" y="155575"/>
                </a:lnTo>
                <a:lnTo>
                  <a:pt x="525271" y="189992"/>
                </a:lnTo>
                <a:lnTo>
                  <a:pt x="564260" y="227457"/>
                </a:lnTo>
                <a:lnTo>
                  <a:pt x="598169" y="267462"/>
                </a:lnTo>
                <a:lnTo>
                  <a:pt x="626618" y="309880"/>
                </a:lnTo>
                <a:lnTo>
                  <a:pt x="649351" y="354330"/>
                </a:lnTo>
                <a:lnTo>
                  <a:pt x="665988" y="400685"/>
                </a:lnTo>
                <a:lnTo>
                  <a:pt x="676147" y="448564"/>
                </a:lnTo>
                <a:lnTo>
                  <a:pt x="676677" y="453575"/>
                </a:lnTo>
                <a:lnTo>
                  <a:pt x="684021" y="463550"/>
                </a:lnTo>
                <a:lnTo>
                  <a:pt x="689652" y="456178"/>
                </a:lnTo>
                <a:lnTo>
                  <a:pt x="688594" y="446278"/>
                </a:lnTo>
                <a:lnTo>
                  <a:pt x="684148" y="421386"/>
                </a:lnTo>
                <a:lnTo>
                  <a:pt x="670178" y="372618"/>
                </a:lnTo>
                <a:lnTo>
                  <a:pt x="649858" y="325755"/>
                </a:lnTo>
                <a:lnTo>
                  <a:pt x="623443" y="280924"/>
                </a:lnTo>
                <a:lnTo>
                  <a:pt x="591438" y="238760"/>
                </a:lnTo>
                <a:lnTo>
                  <a:pt x="553973" y="199009"/>
                </a:lnTo>
                <a:lnTo>
                  <a:pt x="511556" y="162179"/>
                </a:lnTo>
                <a:lnTo>
                  <a:pt x="464565" y="128651"/>
                </a:lnTo>
                <a:lnTo>
                  <a:pt x="413384" y="98298"/>
                </a:lnTo>
                <a:lnTo>
                  <a:pt x="358139" y="71628"/>
                </a:lnTo>
                <a:lnTo>
                  <a:pt x="299465" y="48768"/>
                </a:lnTo>
                <a:lnTo>
                  <a:pt x="237489" y="29972"/>
                </a:lnTo>
                <a:lnTo>
                  <a:pt x="172593" y="15494"/>
                </a:lnTo>
                <a:lnTo>
                  <a:pt x="105156" y="5588"/>
                </a:lnTo>
                <a:lnTo>
                  <a:pt x="35559" y="635"/>
                </a:lnTo>
                <a:lnTo>
                  <a:pt x="253" y="0"/>
                </a:lnTo>
                <a:close/>
              </a:path>
              <a:path w="722630" h="539750">
                <a:moveTo>
                  <a:pt x="689652" y="456178"/>
                </a:moveTo>
                <a:lnTo>
                  <a:pt x="684021" y="463550"/>
                </a:lnTo>
                <a:lnTo>
                  <a:pt x="690371" y="462915"/>
                </a:lnTo>
                <a:lnTo>
                  <a:pt x="689652" y="456178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628392" y="5515355"/>
            <a:ext cx="190500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Secondary Page</a:t>
            </a:r>
            <a:r>
              <a:rPr sz="1400" b="1" spc="-6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9900"/>
                </a:solidFill>
                <a:latin typeface="Arial"/>
                <a:cs typeface="Arial"/>
              </a:rPr>
              <a:t>Table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5" name="object 2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26" name="object 2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27" name="object 27"/>
          <p:cNvSpPr txBox="1"/>
          <p:nvPr/>
        </p:nvSpPr>
        <p:spPr>
          <a:xfrm>
            <a:off x="8422640" y="6396852"/>
            <a:ext cx="12192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5</a:t>
            </a:fld>
            <a:endParaRPr sz="1000">
              <a:latin typeface="Arial"/>
              <a:cs typeface="Arial"/>
            </a:endParaRPr>
          </a:p>
        </p:txBody>
      </p:sp>
      <p:graphicFrame>
        <p:nvGraphicFramePr>
          <p:cNvPr id="22" name="object 22"/>
          <p:cNvGraphicFramePr>
            <a:graphicFrameLocks noGrp="1"/>
          </p:cNvGraphicFramePr>
          <p:nvPr/>
        </p:nvGraphicFramePr>
        <p:xfrm>
          <a:off x="224027" y="2510027"/>
          <a:ext cx="4572000" cy="292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92100">
                <a:tc>
                  <a:txBody>
                    <a:bodyPr/>
                    <a:lstStyle/>
                    <a:p>
                      <a:pPr marL="11620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Master page</a:t>
                      </a:r>
                      <a:r>
                        <a:rPr sz="1400" b="1" spc="-7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number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732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Secondary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8417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1400" b="1" spc="-5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Offset</a:t>
                      </a:r>
                      <a:endParaRPr sz="14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3" name="object 23"/>
          <p:cNvSpPr txBox="1"/>
          <p:nvPr/>
        </p:nvSpPr>
        <p:spPr>
          <a:xfrm>
            <a:off x="4343780" y="3581780"/>
            <a:ext cx="13716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201295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Page</a:t>
            </a:r>
            <a:r>
              <a:rPr sz="1400" b="1" spc="-75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frame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715380" y="3581780"/>
            <a:ext cx="1295400" cy="314960"/>
          </a:xfrm>
          <a:prstGeom prst="rect">
            <a:avLst/>
          </a:prstGeom>
          <a:ln w="9905">
            <a:solidFill>
              <a:srgbClr val="222222"/>
            </a:solidFill>
          </a:ln>
        </p:spPr>
        <p:txBody>
          <a:bodyPr vert="horz" wrap="square" lIns="0" tIns="35560" rIns="0" bIns="0" rtlCol="0">
            <a:spAutoFit/>
          </a:bodyPr>
          <a:lstStyle/>
          <a:p>
            <a:pPr marL="385445">
              <a:lnSpc>
                <a:spcPct val="100000"/>
              </a:lnSpc>
              <a:spcBef>
                <a:spcPts val="280"/>
              </a:spcBef>
            </a:pPr>
            <a:r>
              <a:rPr sz="1400" b="1" spc="-5" dirty="0">
                <a:solidFill>
                  <a:srgbClr val="333399"/>
                </a:solidFill>
                <a:latin typeface="Arial"/>
                <a:cs typeface="Arial"/>
              </a:rPr>
              <a:t>Offset</a:t>
            </a:r>
            <a:endParaRPr sz="14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52348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89216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Page Table</a:t>
            </a:r>
            <a:r>
              <a:rPr spc="-10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Evolution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17644" y="2009901"/>
            <a:ext cx="1327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1955" marR="5080" indent="-38989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0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  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8580" y="5562980"/>
            <a:ext cx="990600" cy="381000"/>
          </a:xfrm>
          <a:prstGeom prst="rect">
            <a:avLst/>
          </a:prstGeom>
          <a:solidFill>
            <a:srgbClr val="EBEBEB"/>
          </a:solidFill>
          <a:ln w="9905">
            <a:solidFill>
              <a:srgbClr val="222222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61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Page</a:t>
            </a:r>
            <a:r>
              <a:rPr sz="1600" b="1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N-1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054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36307" y="2238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234428" y="25862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5635371" y="2704973"/>
            <a:ext cx="1604010" cy="1181735"/>
          </a:xfrm>
          <a:custGeom>
            <a:avLst/>
            <a:gdLst/>
            <a:ahLst/>
            <a:cxnLst/>
            <a:rect l="l" t="t" r="r" b="b"/>
            <a:pathLst>
              <a:path w="1604009" h="1181735">
                <a:moveTo>
                  <a:pt x="1532065" y="1136607"/>
                </a:moveTo>
                <a:lnTo>
                  <a:pt x="1479169" y="1137031"/>
                </a:lnTo>
                <a:lnTo>
                  <a:pt x="1604009" y="1181608"/>
                </a:lnTo>
                <a:lnTo>
                  <a:pt x="1573886" y="1141602"/>
                </a:lnTo>
                <a:lnTo>
                  <a:pt x="1538858" y="1141602"/>
                </a:lnTo>
                <a:lnTo>
                  <a:pt x="1532065" y="1136607"/>
                </a:lnTo>
                <a:close/>
              </a:path>
              <a:path w="1604009" h="1181735">
                <a:moveTo>
                  <a:pt x="1542558" y="1136523"/>
                </a:moveTo>
                <a:lnTo>
                  <a:pt x="1532065" y="1136607"/>
                </a:lnTo>
                <a:lnTo>
                  <a:pt x="1538858" y="1141602"/>
                </a:lnTo>
                <a:lnTo>
                  <a:pt x="1542558" y="1136523"/>
                </a:lnTo>
                <a:close/>
              </a:path>
              <a:path w="1604009" h="1181735">
                <a:moveTo>
                  <a:pt x="1524253" y="1075689"/>
                </a:moveTo>
                <a:lnTo>
                  <a:pt x="1539587" y="1126342"/>
                </a:lnTo>
                <a:lnTo>
                  <a:pt x="1546352" y="1131315"/>
                </a:lnTo>
                <a:lnTo>
                  <a:pt x="1538858" y="1141602"/>
                </a:lnTo>
                <a:lnTo>
                  <a:pt x="1573886" y="1141602"/>
                </a:lnTo>
                <a:lnTo>
                  <a:pt x="1524253" y="1075689"/>
                </a:lnTo>
                <a:close/>
              </a:path>
              <a:path w="1604009" h="1181735">
                <a:moveTo>
                  <a:pt x="7619" y="0"/>
                </a:moveTo>
                <a:lnTo>
                  <a:pt x="0" y="10160"/>
                </a:lnTo>
                <a:lnTo>
                  <a:pt x="1532065" y="1136607"/>
                </a:lnTo>
                <a:lnTo>
                  <a:pt x="1542558" y="1136523"/>
                </a:lnTo>
                <a:lnTo>
                  <a:pt x="1539587" y="1126342"/>
                </a:lnTo>
                <a:lnTo>
                  <a:pt x="7619" y="0"/>
                </a:lnTo>
                <a:close/>
              </a:path>
              <a:path w="1604009" h="1181735">
                <a:moveTo>
                  <a:pt x="1539587" y="1126342"/>
                </a:moveTo>
                <a:lnTo>
                  <a:pt x="1542636" y="1136416"/>
                </a:lnTo>
                <a:lnTo>
                  <a:pt x="1546352" y="1131315"/>
                </a:lnTo>
                <a:lnTo>
                  <a:pt x="1539587" y="1126342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36640" y="2764917"/>
            <a:ext cx="1602740" cy="692150"/>
          </a:xfrm>
          <a:custGeom>
            <a:avLst/>
            <a:gdLst/>
            <a:ahLst/>
            <a:cxnLst/>
            <a:rect l="l" t="t" r="r" b="b"/>
            <a:pathLst>
              <a:path w="1602740" h="692150">
                <a:moveTo>
                  <a:pt x="1522401" y="27482"/>
                </a:moveTo>
                <a:lnTo>
                  <a:pt x="0" y="679958"/>
                </a:lnTo>
                <a:lnTo>
                  <a:pt x="5080" y="691642"/>
                </a:lnTo>
                <a:lnTo>
                  <a:pt x="1527362" y="39162"/>
                </a:lnTo>
                <a:lnTo>
                  <a:pt x="1532636" y="29972"/>
                </a:lnTo>
                <a:lnTo>
                  <a:pt x="1522401" y="27482"/>
                </a:lnTo>
                <a:close/>
              </a:path>
              <a:path w="1602740" h="692150">
                <a:moveTo>
                  <a:pt x="1573892" y="24130"/>
                </a:moveTo>
                <a:lnTo>
                  <a:pt x="1530223" y="24130"/>
                </a:lnTo>
                <a:lnTo>
                  <a:pt x="1535176" y="35813"/>
                </a:lnTo>
                <a:lnTo>
                  <a:pt x="1527362" y="39162"/>
                </a:lnTo>
                <a:lnTo>
                  <a:pt x="1501013" y="85090"/>
                </a:lnTo>
                <a:lnTo>
                  <a:pt x="1573892" y="24130"/>
                </a:lnTo>
                <a:close/>
              </a:path>
              <a:path w="1602740" h="692150">
                <a:moveTo>
                  <a:pt x="1530223" y="24130"/>
                </a:moveTo>
                <a:lnTo>
                  <a:pt x="1522401" y="27482"/>
                </a:lnTo>
                <a:lnTo>
                  <a:pt x="1532636" y="29972"/>
                </a:lnTo>
                <a:lnTo>
                  <a:pt x="1527362" y="39162"/>
                </a:lnTo>
                <a:lnTo>
                  <a:pt x="1535176" y="35813"/>
                </a:lnTo>
                <a:lnTo>
                  <a:pt x="1530223" y="24130"/>
                </a:lnTo>
                <a:close/>
              </a:path>
              <a:path w="1602740" h="692150">
                <a:moveTo>
                  <a:pt x="1602739" y="0"/>
                </a:moveTo>
                <a:lnTo>
                  <a:pt x="1471040" y="14986"/>
                </a:lnTo>
                <a:lnTo>
                  <a:pt x="1522401" y="27482"/>
                </a:lnTo>
                <a:lnTo>
                  <a:pt x="1530223" y="24130"/>
                </a:lnTo>
                <a:lnTo>
                  <a:pt x="1573892" y="24130"/>
                </a:lnTo>
                <a:lnTo>
                  <a:pt x="160273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38165" y="3564763"/>
            <a:ext cx="1601470" cy="285750"/>
          </a:xfrm>
          <a:custGeom>
            <a:avLst/>
            <a:gdLst/>
            <a:ahLst/>
            <a:cxnLst/>
            <a:rect l="l" t="t" r="r" b="b"/>
            <a:pathLst>
              <a:path w="1601470" h="285750">
                <a:moveTo>
                  <a:pt x="1516707" y="24474"/>
                </a:moveTo>
                <a:lnTo>
                  <a:pt x="0" y="272923"/>
                </a:lnTo>
                <a:lnTo>
                  <a:pt x="2032" y="285369"/>
                </a:lnTo>
                <a:lnTo>
                  <a:pt x="1518767" y="36916"/>
                </a:lnTo>
                <a:lnTo>
                  <a:pt x="1526032" y="29337"/>
                </a:lnTo>
                <a:lnTo>
                  <a:pt x="1516707" y="24474"/>
                </a:lnTo>
                <a:close/>
              </a:path>
              <a:path w="1601470" h="285750">
                <a:moveTo>
                  <a:pt x="1588731" y="23113"/>
                </a:moveTo>
                <a:lnTo>
                  <a:pt x="1525015" y="23113"/>
                </a:lnTo>
                <a:lnTo>
                  <a:pt x="1527048" y="35560"/>
                </a:lnTo>
                <a:lnTo>
                  <a:pt x="1518767" y="36916"/>
                </a:lnTo>
                <a:lnTo>
                  <a:pt x="1482089" y="75184"/>
                </a:lnTo>
                <a:lnTo>
                  <a:pt x="1588731" y="23113"/>
                </a:lnTo>
                <a:close/>
              </a:path>
              <a:path w="1601470" h="285750">
                <a:moveTo>
                  <a:pt x="1526032" y="29337"/>
                </a:moveTo>
                <a:lnTo>
                  <a:pt x="1518767" y="36916"/>
                </a:lnTo>
                <a:lnTo>
                  <a:pt x="1527048" y="35560"/>
                </a:lnTo>
                <a:lnTo>
                  <a:pt x="1526032" y="29337"/>
                </a:lnTo>
                <a:close/>
              </a:path>
              <a:path w="1601470" h="285750">
                <a:moveTo>
                  <a:pt x="1525015" y="23113"/>
                </a:moveTo>
                <a:lnTo>
                  <a:pt x="1516707" y="24474"/>
                </a:lnTo>
                <a:lnTo>
                  <a:pt x="1526032" y="29337"/>
                </a:lnTo>
                <a:lnTo>
                  <a:pt x="1525015" y="23113"/>
                </a:lnTo>
                <a:close/>
              </a:path>
              <a:path w="1601470" h="285750">
                <a:moveTo>
                  <a:pt x="1469770" y="0"/>
                </a:moveTo>
                <a:lnTo>
                  <a:pt x="1516707" y="24474"/>
                </a:lnTo>
                <a:lnTo>
                  <a:pt x="1525015" y="23113"/>
                </a:lnTo>
                <a:lnTo>
                  <a:pt x="1588731" y="23113"/>
                </a:lnTo>
                <a:lnTo>
                  <a:pt x="1601215" y="17017"/>
                </a:lnTo>
                <a:lnTo>
                  <a:pt x="146977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34863" y="4310253"/>
            <a:ext cx="1604645" cy="1452880"/>
          </a:xfrm>
          <a:custGeom>
            <a:avLst/>
            <a:gdLst/>
            <a:ahLst/>
            <a:cxnLst/>
            <a:rect l="l" t="t" r="r" b="b"/>
            <a:pathLst>
              <a:path w="1604645" h="1452879">
                <a:moveTo>
                  <a:pt x="1548003" y="51181"/>
                </a:moveTo>
                <a:lnTo>
                  <a:pt x="1537420" y="52137"/>
                </a:lnTo>
                <a:lnTo>
                  <a:pt x="0" y="1443088"/>
                </a:lnTo>
                <a:lnTo>
                  <a:pt x="8636" y="1452511"/>
                </a:lnTo>
                <a:lnTo>
                  <a:pt x="1545979" y="61617"/>
                </a:lnTo>
                <a:lnTo>
                  <a:pt x="1548003" y="51181"/>
                </a:lnTo>
                <a:close/>
              </a:path>
              <a:path w="1604645" h="1452879">
                <a:moveTo>
                  <a:pt x="1576486" y="46355"/>
                </a:moveTo>
                <a:lnTo>
                  <a:pt x="1543812" y="46355"/>
                </a:lnTo>
                <a:lnTo>
                  <a:pt x="1552320" y="55880"/>
                </a:lnTo>
                <a:lnTo>
                  <a:pt x="1545979" y="61617"/>
                </a:lnTo>
                <a:lnTo>
                  <a:pt x="1535938" y="113411"/>
                </a:lnTo>
                <a:lnTo>
                  <a:pt x="1576486" y="46355"/>
                </a:lnTo>
                <a:close/>
              </a:path>
              <a:path w="1604645" h="1452879">
                <a:moveTo>
                  <a:pt x="1548123" y="51181"/>
                </a:moveTo>
                <a:lnTo>
                  <a:pt x="1545979" y="61617"/>
                </a:lnTo>
                <a:lnTo>
                  <a:pt x="1552320" y="55880"/>
                </a:lnTo>
                <a:lnTo>
                  <a:pt x="1548123" y="51181"/>
                </a:lnTo>
                <a:close/>
              </a:path>
              <a:path w="1604645" h="1452879">
                <a:moveTo>
                  <a:pt x="1604517" y="0"/>
                </a:moveTo>
                <a:lnTo>
                  <a:pt x="1484757" y="56896"/>
                </a:lnTo>
                <a:lnTo>
                  <a:pt x="1537420" y="52137"/>
                </a:lnTo>
                <a:lnTo>
                  <a:pt x="1543812" y="46355"/>
                </a:lnTo>
                <a:lnTo>
                  <a:pt x="1576486" y="46355"/>
                </a:lnTo>
                <a:lnTo>
                  <a:pt x="1604517" y="0"/>
                </a:lnTo>
                <a:close/>
              </a:path>
              <a:path w="1604645" h="1452879">
                <a:moveTo>
                  <a:pt x="1543812" y="46355"/>
                </a:moveTo>
                <a:lnTo>
                  <a:pt x="1537420" y="52137"/>
                </a:lnTo>
                <a:lnTo>
                  <a:pt x="1548003" y="51181"/>
                </a:lnTo>
                <a:lnTo>
                  <a:pt x="1543812" y="4635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1886711" y="2314701"/>
            <a:ext cx="104140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7150" marR="5080" indent="-45085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Linear</a:t>
            </a:r>
            <a:r>
              <a:rPr sz="1400" b="1" spc="-6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(Flat)  Page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9900"/>
                </a:solidFill>
                <a:latin typeface="Arial"/>
                <a:cs typeface="Arial"/>
              </a:rPr>
              <a:t>Table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75154" y="38862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05380" y="37341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05380" y="37341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05380" y="4419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05380" y="4419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9" name="object 19"/>
          <p:cNvGraphicFramePr>
            <a:graphicFrameLocks noGrp="1"/>
          </p:cNvGraphicFramePr>
          <p:nvPr/>
        </p:nvGraphicFramePr>
        <p:xfrm>
          <a:off x="4643628" y="25100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0" name="object 20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21" name="object 21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22" name="object 22"/>
          <p:cNvSpPr txBox="1"/>
          <p:nvPr/>
        </p:nvSpPr>
        <p:spPr>
          <a:xfrm>
            <a:off x="8422640" y="6396852"/>
            <a:ext cx="12192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6</a:t>
            </a:fld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52348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89216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Page Table</a:t>
            </a:r>
            <a:r>
              <a:rPr spc="-10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Evolution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17644" y="2009901"/>
            <a:ext cx="1327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1955" marR="5080" indent="-38989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0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  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8580" y="5562980"/>
            <a:ext cx="990600" cy="381000"/>
          </a:xfrm>
          <a:prstGeom prst="rect">
            <a:avLst/>
          </a:prstGeom>
          <a:solidFill>
            <a:srgbClr val="EBEBEB"/>
          </a:solidFill>
          <a:ln w="9905">
            <a:solidFill>
              <a:srgbClr val="222222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61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Page</a:t>
            </a:r>
            <a:r>
              <a:rPr sz="1600" b="1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N-1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054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36307" y="2238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234428" y="25862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5635371" y="2704973"/>
            <a:ext cx="1604010" cy="1181735"/>
          </a:xfrm>
          <a:custGeom>
            <a:avLst/>
            <a:gdLst/>
            <a:ahLst/>
            <a:cxnLst/>
            <a:rect l="l" t="t" r="r" b="b"/>
            <a:pathLst>
              <a:path w="1604009" h="1181735">
                <a:moveTo>
                  <a:pt x="1532065" y="1136607"/>
                </a:moveTo>
                <a:lnTo>
                  <a:pt x="1479169" y="1137031"/>
                </a:lnTo>
                <a:lnTo>
                  <a:pt x="1604009" y="1181608"/>
                </a:lnTo>
                <a:lnTo>
                  <a:pt x="1573886" y="1141602"/>
                </a:lnTo>
                <a:lnTo>
                  <a:pt x="1538858" y="1141602"/>
                </a:lnTo>
                <a:lnTo>
                  <a:pt x="1532065" y="1136607"/>
                </a:lnTo>
                <a:close/>
              </a:path>
              <a:path w="1604009" h="1181735">
                <a:moveTo>
                  <a:pt x="1542558" y="1136523"/>
                </a:moveTo>
                <a:lnTo>
                  <a:pt x="1532065" y="1136607"/>
                </a:lnTo>
                <a:lnTo>
                  <a:pt x="1538858" y="1141602"/>
                </a:lnTo>
                <a:lnTo>
                  <a:pt x="1542558" y="1136523"/>
                </a:lnTo>
                <a:close/>
              </a:path>
              <a:path w="1604009" h="1181735">
                <a:moveTo>
                  <a:pt x="1524253" y="1075689"/>
                </a:moveTo>
                <a:lnTo>
                  <a:pt x="1539587" y="1126342"/>
                </a:lnTo>
                <a:lnTo>
                  <a:pt x="1546352" y="1131315"/>
                </a:lnTo>
                <a:lnTo>
                  <a:pt x="1538858" y="1141602"/>
                </a:lnTo>
                <a:lnTo>
                  <a:pt x="1573886" y="1141602"/>
                </a:lnTo>
                <a:lnTo>
                  <a:pt x="1524253" y="1075689"/>
                </a:lnTo>
                <a:close/>
              </a:path>
              <a:path w="1604009" h="1181735">
                <a:moveTo>
                  <a:pt x="7619" y="0"/>
                </a:moveTo>
                <a:lnTo>
                  <a:pt x="0" y="10160"/>
                </a:lnTo>
                <a:lnTo>
                  <a:pt x="1532065" y="1136607"/>
                </a:lnTo>
                <a:lnTo>
                  <a:pt x="1542558" y="1136523"/>
                </a:lnTo>
                <a:lnTo>
                  <a:pt x="1539587" y="1126342"/>
                </a:lnTo>
                <a:lnTo>
                  <a:pt x="7619" y="0"/>
                </a:lnTo>
                <a:close/>
              </a:path>
              <a:path w="1604009" h="1181735">
                <a:moveTo>
                  <a:pt x="1539587" y="1126342"/>
                </a:moveTo>
                <a:lnTo>
                  <a:pt x="1542636" y="1136416"/>
                </a:lnTo>
                <a:lnTo>
                  <a:pt x="1546352" y="1131315"/>
                </a:lnTo>
                <a:lnTo>
                  <a:pt x="1539587" y="1126342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36640" y="2764917"/>
            <a:ext cx="1602740" cy="692150"/>
          </a:xfrm>
          <a:custGeom>
            <a:avLst/>
            <a:gdLst/>
            <a:ahLst/>
            <a:cxnLst/>
            <a:rect l="l" t="t" r="r" b="b"/>
            <a:pathLst>
              <a:path w="1602740" h="692150">
                <a:moveTo>
                  <a:pt x="1522401" y="27482"/>
                </a:moveTo>
                <a:lnTo>
                  <a:pt x="0" y="679958"/>
                </a:lnTo>
                <a:lnTo>
                  <a:pt x="5080" y="691642"/>
                </a:lnTo>
                <a:lnTo>
                  <a:pt x="1527362" y="39162"/>
                </a:lnTo>
                <a:lnTo>
                  <a:pt x="1532636" y="29972"/>
                </a:lnTo>
                <a:lnTo>
                  <a:pt x="1522401" y="27482"/>
                </a:lnTo>
                <a:close/>
              </a:path>
              <a:path w="1602740" h="692150">
                <a:moveTo>
                  <a:pt x="1573892" y="24130"/>
                </a:moveTo>
                <a:lnTo>
                  <a:pt x="1530223" y="24130"/>
                </a:lnTo>
                <a:lnTo>
                  <a:pt x="1535176" y="35813"/>
                </a:lnTo>
                <a:lnTo>
                  <a:pt x="1527362" y="39162"/>
                </a:lnTo>
                <a:lnTo>
                  <a:pt x="1501013" y="85090"/>
                </a:lnTo>
                <a:lnTo>
                  <a:pt x="1573892" y="24130"/>
                </a:lnTo>
                <a:close/>
              </a:path>
              <a:path w="1602740" h="692150">
                <a:moveTo>
                  <a:pt x="1530223" y="24130"/>
                </a:moveTo>
                <a:lnTo>
                  <a:pt x="1522401" y="27482"/>
                </a:lnTo>
                <a:lnTo>
                  <a:pt x="1532636" y="29972"/>
                </a:lnTo>
                <a:lnTo>
                  <a:pt x="1527362" y="39162"/>
                </a:lnTo>
                <a:lnTo>
                  <a:pt x="1535176" y="35813"/>
                </a:lnTo>
                <a:lnTo>
                  <a:pt x="1530223" y="24130"/>
                </a:lnTo>
                <a:close/>
              </a:path>
              <a:path w="1602740" h="692150">
                <a:moveTo>
                  <a:pt x="1602739" y="0"/>
                </a:moveTo>
                <a:lnTo>
                  <a:pt x="1471040" y="14986"/>
                </a:lnTo>
                <a:lnTo>
                  <a:pt x="1522401" y="27482"/>
                </a:lnTo>
                <a:lnTo>
                  <a:pt x="1530223" y="24130"/>
                </a:lnTo>
                <a:lnTo>
                  <a:pt x="1573892" y="24130"/>
                </a:lnTo>
                <a:lnTo>
                  <a:pt x="160273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38165" y="3564763"/>
            <a:ext cx="1601470" cy="285750"/>
          </a:xfrm>
          <a:custGeom>
            <a:avLst/>
            <a:gdLst/>
            <a:ahLst/>
            <a:cxnLst/>
            <a:rect l="l" t="t" r="r" b="b"/>
            <a:pathLst>
              <a:path w="1601470" h="285750">
                <a:moveTo>
                  <a:pt x="1516707" y="24474"/>
                </a:moveTo>
                <a:lnTo>
                  <a:pt x="0" y="272923"/>
                </a:lnTo>
                <a:lnTo>
                  <a:pt x="2032" y="285369"/>
                </a:lnTo>
                <a:lnTo>
                  <a:pt x="1518767" y="36916"/>
                </a:lnTo>
                <a:lnTo>
                  <a:pt x="1526032" y="29337"/>
                </a:lnTo>
                <a:lnTo>
                  <a:pt x="1516707" y="24474"/>
                </a:lnTo>
                <a:close/>
              </a:path>
              <a:path w="1601470" h="285750">
                <a:moveTo>
                  <a:pt x="1588731" y="23113"/>
                </a:moveTo>
                <a:lnTo>
                  <a:pt x="1525015" y="23113"/>
                </a:lnTo>
                <a:lnTo>
                  <a:pt x="1527048" y="35560"/>
                </a:lnTo>
                <a:lnTo>
                  <a:pt x="1518767" y="36916"/>
                </a:lnTo>
                <a:lnTo>
                  <a:pt x="1482089" y="75184"/>
                </a:lnTo>
                <a:lnTo>
                  <a:pt x="1588731" y="23113"/>
                </a:lnTo>
                <a:close/>
              </a:path>
              <a:path w="1601470" h="285750">
                <a:moveTo>
                  <a:pt x="1526032" y="29337"/>
                </a:moveTo>
                <a:lnTo>
                  <a:pt x="1518767" y="36916"/>
                </a:lnTo>
                <a:lnTo>
                  <a:pt x="1527048" y="35560"/>
                </a:lnTo>
                <a:lnTo>
                  <a:pt x="1526032" y="29337"/>
                </a:lnTo>
                <a:close/>
              </a:path>
              <a:path w="1601470" h="285750">
                <a:moveTo>
                  <a:pt x="1525015" y="23113"/>
                </a:moveTo>
                <a:lnTo>
                  <a:pt x="1516707" y="24474"/>
                </a:lnTo>
                <a:lnTo>
                  <a:pt x="1526032" y="29337"/>
                </a:lnTo>
                <a:lnTo>
                  <a:pt x="1525015" y="23113"/>
                </a:lnTo>
                <a:close/>
              </a:path>
              <a:path w="1601470" h="285750">
                <a:moveTo>
                  <a:pt x="1469770" y="0"/>
                </a:moveTo>
                <a:lnTo>
                  <a:pt x="1516707" y="24474"/>
                </a:lnTo>
                <a:lnTo>
                  <a:pt x="1525015" y="23113"/>
                </a:lnTo>
                <a:lnTo>
                  <a:pt x="1588731" y="23113"/>
                </a:lnTo>
                <a:lnTo>
                  <a:pt x="1601215" y="17017"/>
                </a:lnTo>
                <a:lnTo>
                  <a:pt x="146977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34863" y="4310253"/>
            <a:ext cx="1604645" cy="1452880"/>
          </a:xfrm>
          <a:custGeom>
            <a:avLst/>
            <a:gdLst/>
            <a:ahLst/>
            <a:cxnLst/>
            <a:rect l="l" t="t" r="r" b="b"/>
            <a:pathLst>
              <a:path w="1604645" h="1452879">
                <a:moveTo>
                  <a:pt x="1548003" y="51181"/>
                </a:moveTo>
                <a:lnTo>
                  <a:pt x="1537420" y="52137"/>
                </a:lnTo>
                <a:lnTo>
                  <a:pt x="0" y="1443088"/>
                </a:lnTo>
                <a:lnTo>
                  <a:pt x="8636" y="1452511"/>
                </a:lnTo>
                <a:lnTo>
                  <a:pt x="1545979" y="61617"/>
                </a:lnTo>
                <a:lnTo>
                  <a:pt x="1548003" y="51181"/>
                </a:lnTo>
                <a:close/>
              </a:path>
              <a:path w="1604645" h="1452879">
                <a:moveTo>
                  <a:pt x="1576486" y="46355"/>
                </a:moveTo>
                <a:lnTo>
                  <a:pt x="1543812" y="46355"/>
                </a:lnTo>
                <a:lnTo>
                  <a:pt x="1552320" y="55880"/>
                </a:lnTo>
                <a:lnTo>
                  <a:pt x="1545979" y="61617"/>
                </a:lnTo>
                <a:lnTo>
                  <a:pt x="1535938" y="113411"/>
                </a:lnTo>
                <a:lnTo>
                  <a:pt x="1576486" y="46355"/>
                </a:lnTo>
                <a:close/>
              </a:path>
              <a:path w="1604645" h="1452879">
                <a:moveTo>
                  <a:pt x="1548123" y="51181"/>
                </a:moveTo>
                <a:lnTo>
                  <a:pt x="1545979" y="61617"/>
                </a:lnTo>
                <a:lnTo>
                  <a:pt x="1552320" y="55880"/>
                </a:lnTo>
                <a:lnTo>
                  <a:pt x="1548123" y="51181"/>
                </a:lnTo>
                <a:close/>
              </a:path>
              <a:path w="1604645" h="1452879">
                <a:moveTo>
                  <a:pt x="1604517" y="0"/>
                </a:moveTo>
                <a:lnTo>
                  <a:pt x="1484757" y="56896"/>
                </a:lnTo>
                <a:lnTo>
                  <a:pt x="1537420" y="52137"/>
                </a:lnTo>
                <a:lnTo>
                  <a:pt x="1543812" y="46355"/>
                </a:lnTo>
                <a:lnTo>
                  <a:pt x="1576486" y="46355"/>
                </a:lnTo>
                <a:lnTo>
                  <a:pt x="1604517" y="0"/>
                </a:lnTo>
                <a:close/>
              </a:path>
              <a:path w="1604645" h="1452879">
                <a:moveTo>
                  <a:pt x="1543812" y="46355"/>
                </a:moveTo>
                <a:lnTo>
                  <a:pt x="1537420" y="52137"/>
                </a:lnTo>
                <a:lnTo>
                  <a:pt x="1548003" y="51181"/>
                </a:lnTo>
                <a:lnTo>
                  <a:pt x="1543812" y="4635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58088" y="1933701"/>
            <a:ext cx="1043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" marR="5080" indent="-4699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Hierarchical  Page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9900"/>
                </a:solidFill>
                <a:latin typeface="Arial"/>
                <a:cs typeface="Arial"/>
              </a:rPr>
              <a:t>Table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62200" y="47244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5" name="object 15"/>
          <p:cNvGraphicFramePr>
            <a:graphicFrameLocks noGrp="1"/>
          </p:cNvGraphicFramePr>
          <p:nvPr/>
        </p:nvGraphicFramePr>
        <p:xfrm>
          <a:off x="4643628" y="25100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6" name="object 16"/>
          <p:cNvSpPr/>
          <p:nvPr/>
        </p:nvSpPr>
        <p:spPr>
          <a:xfrm>
            <a:off x="1214234" y="2895980"/>
            <a:ext cx="691515" cy="1070610"/>
          </a:xfrm>
          <a:custGeom>
            <a:avLst/>
            <a:gdLst/>
            <a:ahLst/>
            <a:cxnLst/>
            <a:rect l="l" t="t" r="r" b="b"/>
            <a:pathLst>
              <a:path w="691514" h="1070610">
                <a:moveTo>
                  <a:pt x="649958" y="64149"/>
                </a:moveTo>
                <a:lnTo>
                  <a:pt x="639932" y="67869"/>
                </a:lnTo>
                <a:lnTo>
                  <a:pt x="0" y="1063371"/>
                </a:lnTo>
                <a:lnTo>
                  <a:pt x="10693" y="1070229"/>
                </a:lnTo>
                <a:lnTo>
                  <a:pt x="650760" y="74675"/>
                </a:lnTo>
                <a:lnTo>
                  <a:pt x="650001" y="64177"/>
                </a:lnTo>
                <a:close/>
              </a:path>
              <a:path w="691514" h="1070610">
                <a:moveTo>
                  <a:pt x="672731" y="64135"/>
                </a:moveTo>
                <a:lnTo>
                  <a:pt x="649998" y="64135"/>
                </a:lnTo>
                <a:lnTo>
                  <a:pt x="655332" y="67564"/>
                </a:lnTo>
                <a:lnTo>
                  <a:pt x="650760" y="74675"/>
                </a:lnTo>
                <a:lnTo>
                  <a:pt x="654570" y="127381"/>
                </a:lnTo>
                <a:lnTo>
                  <a:pt x="672731" y="64135"/>
                </a:lnTo>
                <a:close/>
              </a:path>
              <a:path w="691514" h="1070610">
                <a:moveTo>
                  <a:pt x="691146" y="0"/>
                </a:moveTo>
                <a:lnTo>
                  <a:pt x="590435" y="86233"/>
                </a:lnTo>
                <a:lnTo>
                  <a:pt x="639932" y="67869"/>
                </a:lnTo>
                <a:lnTo>
                  <a:pt x="644537" y="60706"/>
                </a:lnTo>
                <a:lnTo>
                  <a:pt x="673715" y="60706"/>
                </a:lnTo>
                <a:lnTo>
                  <a:pt x="691146" y="0"/>
                </a:lnTo>
                <a:close/>
              </a:path>
              <a:path w="691514" h="1070610">
                <a:moveTo>
                  <a:pt x="650001" y="64177"/>
                </a:moveTo>
                <a:lnTo>
                  <a:pt x="650760" y="74675"/>
                </a:lnTo>
                <a:lnTo>
                  <a:pt x="655332" y="67564"/>
                </a:lnTo>
                <a:lnTo>
                  <a:pt x="650001" y="64177"/>
                </a:lnTo>
                <a:close/>
              </a:path>
              <a:path w="691514" h="1070610">
                <a:moveTo>
                  <a:pt x="644537" y="60706"/>
                </a:moveTo>
                <a:lnTo>
                  <a:pt x="639932" y="67869"/>
                </a:lnTo>
                <a:lnTo>
                  <a:pt x="649884" y="64177"/>
                </a:lnTo>
                <a:lnTo>
                  <a:pt x="644537" y="60706"/>
                </a:lnTo>
                <a:close/>
              </a:path>
              <a:path w="691514" h="1070610">
                <a:moveTo>
                  <a:pt x="673715" y="60706"/>
                </a:moveTo>
                <a:lnTo>
                  <a:pt x="644537" y="60706"/>
                </a:lnTo>
                <a:lnTo>
                  <a:pt x="649958" y="64149"/>
                </a:lnTo>
                <a:lnTo>
                  <a:pt x="672731" y="64135"/>
                </a:lnTo>
                <a:lnTo>
                  <a:pt x="673715" y="60706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215516" y="3505580"/>
            <a:ext cx="690245" cy="576580"/>
          </a:xfrm>
          <a:custGeom>
            <a:avLst/>
            <a:gdLst/>
            <a:ahLst/>
            <a:cxnLst/>
            <a:rect l="l" t="t" r="r" b="b"/>
            <a:pathLst>
              <a:path w="690244" h="576579">
                <a:moveTo>
                  <a:pt x="631266" y="48770"/>
                </a:moveTo>
                <a:lnTo>
                  <a:pt x="620804" y="49315"/>
                </a:lnTo>
                <a:lnTo>
                  <a:pt x="0" y="566674"/>
                </a:lnTo>
                <a:lnTo>
                  <a:pt x="8128" y="576326"/>
                </a:lnTo>
                <a:lnTo>
                  <a:pt x="628865" y="59149"/>
                </a:lnTo>
                <a:lnTo>
                  <a:pt x="631187" y="49315"/>
                </a:lnTo>
                <a:lnTo>
                  <a:pt x="631266" y="48770"/>
                </a:lnTo>
                <a:close/>
              </a:path>
              <a:path w="690244" h="576579">
                <a:moveTo>
                  <a:pt x="657613" y="48768"/>
                </a:moveTo>
                <a:lnTo>
                  <a:pt x="631316" y="48768"/>
                </a:lnTo>
                <a:lnTo>
                  <a:pt x="635381" y="53721"/>
                </a:lnTo>
                <a:lnTo>
                  <a:pt x="628865" y="59149"/>
                </a:lnTo>
                <a:lnTo>
                  <a:pt x="616712" y="110617"/>
                </a:lnTo>
                <a:lnTo>
                  <a:pt x="657613" y="48768"/>
                </a:lnTo>
                <a:close/>
              </a:path>
              <a:path w="690244" h="576579">
                <a:moveTo>
                  <a:pt x="631305" y="48817"/>
                </a:moveTo>
                <a:lnTo>
                  <a:pt x="628865" y="59149"/>
                </a:lnTo>
                <a:lnTo>
                  <a:pt x="635381" y="53721"/>
                </a:lnTo>
                <a:lnTo>
                  <a:pt x="631305" y="48817"/>
                </a:lnTo>
                <a:close/>
              </a:path>
              <a:path w="690244" h="576579">
                <a:moveTo>
                  <a:pt x="689864" y="0"/>
                </a:moveTo>
                <a:lnTo>
                  <a:pt x="567944" y="52070"/>
                </a:lnTo>
                <a:lnTo>
                  <a:pt x="620804" y="49315"/>
                </a:lnTo>
                <a:lnTo>
                  <a:pt x="627253" y="43942"/>
                </a:lnTo>
                <a:lnTo>
                  <a:pt x="660804" y="43942"/>
                </a:lnTo>
                <a:lnTo>
                  <a:pt x="689864" y="0"/>
                </a:lnTo>
                <a:close/>
              </a:path>
              <a:path w="690244" h="576579">
                <a:moveTo>
                  <a:pt x="627253" y="43942"/>
                </a:moveTo>
                <a:lnTo>
                  <a:pt x="620804" y="49315"/>
                </a:lnTo>
                <a:lnTo>
                  <a:pt x="631266" y="48770"/>
                </a:lnTo>
                <a:lnTo>
                  <a:pt x="627253" y="43942"/>
                </a:lnTo>
                <a:close/>
              </a:path>
              <a:path w="690244" h="576579">
                <a:moveTo>
                  <a:pt x="660804" y="43942"/>
                </a:moveTo>
                <a:lnTo>
                  <a:pt x="627253" y="43942"/>
                </a:lnTo>
                <a:lnTo>
                  <a:pt x="631266" y="48770"/>
                </a:lnTo>
                <a:lnTo>
                  <a:pt x="657613" y="48768"/>
                </a:lnTo>
                <a:lnTo>
                  <a:pt x="660804" y="43942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219225" y="4084192"/>
            <a:ext cx="686435" cy="76200"/>
          </a:xfrm>
          <a:custGeom>
            <a:avLst/>
            <a:gdLst/>
            <a:ahLst/>
            <a:cxnLst/>
            <a:rect l="l" t="t" r="r" b="b"/>
            <a:pathLst>
              <a:path w="686435" h="76200">
                <a:moveTo>
                  <a:pt x="677174" y="28828"/>
                </a:moveTo>
                <a:lnTo>
                  <a:pt x="609701" y="28828"/>
                </a:lnTo>
                <a:lnTo>
                  <a:pt x="610463" y="41528"/>
                </a:lnTo>
                <a:lnTo>
                  <a:pt x="601967" y="42001"/>
                </a:lnTo>
                <a:lnTo>
                  <a:pt x="561441" y="76072"/>
                </a:lnTo>
                <a:lnTo>
                  <a:pt x="686155" y="30987"/>
                </a:lnTo>
                <a:lnTo>
                  <a:pt x="677174" y="28828"/>
                </a:lnTo>
                <a:close/>
              </a:path>
              <a:path w="686435" h="76200">
                <a:moveTo>
                  <a:pt x="601251" y="29298"/>
                </a:moveTo>
                <a:lnTo>
                  <a:pt x="0" y="62737"/>
                </a:lnTo>
                <a:lnTo>
                  <a:pt x="711" y="75437"/>
                </a:lnTo>
                <a:lnTo>
                  <a:pt x="601967" y="42001"/>
                </a:lnTo>
                <a:lnTo>
                  <a:pt x="610082" y="35178"/>
                </a:lnTo>
                <a:lnTo>
                  <a:pt x="601251" y="29298"/>
                </a:lnTo>
                <a:close/>
              </a:path>
              <a:path w="686435" h="76200">
                <a:moveTo>
                  <a:pt x="610082" y="35178"/>
                </a:moveTo>
                <a:lnTo>
                  <a:pt x="601967" y="42001"/>
                </a:lnTo>
                <a:lnTo>
                  <a:pt x="610463" y="41528"/>
                </a:lnTo>
                <a:lnTo>
                  <a:pt x="610082" y="35178"/>
                </a:lnTo>
                <a:close/>
              </a:path>
              <a:path w="686435" h="76200">
                <a:moveTo>
                  <a:pt x="609701" y="28828"/>
                </a:moveTo>
                <a:lnTo>
                  <a:pt x="601251" y="29298"/>
                </a:lnTo>
                <a:lnTo>
                  <a:pt x="610082" y="35178"/>
                </a:lnTo>
                <a:lnTo>
                  <a:pt x="609701" y="28828"/>
                </a:lnTo>
                <a:close/>
              </a:path>
              <a:path w="686435" h="76200">
                <a:moveTo>
                  <a:pt x="557250" y="0"/>
                </a:moveTo>
                <a:lnTo>
                  <a:pt x="601251" y="29298"/>
                </a:lnTo>
                <a:lnTo>
                  <a:pt x="609701" y="28828"/>
                </a:lnTo>
                <a:lnTo>
                  <a:pt x="677174" y="28828"/>
                </a:lnTo>
                <a:lnTo>
                  <a:pt x="55725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28981" y="43437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8981" y="43437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215072" y="4339335"/>
            <a:ext cx="690880" cy="697230"/>
          </a:xfrm>
          <a:custGeom>
            <a:avLst/>
            <a:gdLst/>
            <a:ahLst/>
            <a:cxnLst/>
            <a:rect l="l" t="t" r="r" b="b"/>
            <a:pathLst>
              <a:path w="690880" h="697229">
                <a:moveTo>
                  <a:pt x="573849" y="633602"/>
                </a:moveTo>
                <a:lnTo>
                  <a:pt x="690308" y="697102"/>
                </a:lnTo>
                <a:lnTo>
                  <a:pt x="663918" y="647445"/>
                </a:lnTo>
                <a:lnTo>
                  <a:pt x="632142" y="647445"/>
                </a:lnTo>
                <a:lnTo>
                  <a:pt x="626183" y="641426"/>
                </a:lnTo>
                <a:lnTo>
                  <a:pt x="573849" y="633602"/>
                </a:lnTo>
                <a:close/>
              </a:path>
              <a:path w="690880" h="697229">
                <a:moveTo>
                  <a:pt x="626183" y="641426"/>
                </a:moveTo>
                <a:lnTo>
                  <a:pt x="632142" y="647445"/>
                </a:lnTo>
                <a:lnTo>
                  <a:pt x="636604" y="642984"/>
                </a:lnTo>
                <a:lnTo>
                  <a:pt x="626183" y="641426"/>
                </a:lnTo>
                <a:close/>
              </a:path>
              <a:path w="690880" h="697229">
                <a:moveTo>
                  <a:pt x="628078" y="580008"/>
                </a:moveTo>
                <a:lnTo>
                  <a:pt x="635272" y="632483"/>
                </a:lnTo>
                <a:lnTo>
                  <a:pt x="641159" y="638428"/>
                </a:lnTo>
                <a:lnTo>
                  <a:pt x="636699" y="642889"/>
                </a:lnTo>
                <a:lnTo>
                  <a:pt x="632142" y="647445"/>
                </a:lnTo>
                <a:lnTo>
                  <a:pt x="663918" y="647445"/>
                </a:lnTo>
                <a:lnTo>
                  <a:pt x="661555" y="643001"/>
                </a:lnTo>
                <a:lnTo>
                  <a:pt x="636714" y="643001"/>
                </a:lnTo>
                <a:lnTo>
                  <a:pt x="661547" y="642984"/>
                </a:lnTo>
                <a:lnTo>
                  <a:pt x="628078" y="580008"/>
                </a:lnTo>
                <a:close/>
              </a:path>
              <a:path w="690880" h="697229">
                <a:moveTo>
                  <a:pt x="9017" y="0"/>
                </a:moveTo>
                <a:lnTo>
                  <a:pt x="0" y="8889"/>
                </a:lnTo>
                <a:lnTo>
                  <a:pt x="626183" y="641426"/>
                </a:lnTo>
                <a:lnTo>
                  <a:pt x="636604" y="642984"/>
                </a:lnTo>
                <a:lnTo>
                  <a:pt x="635272" y="632483"/>
                </a:lnTo>
                <a:lnTo>
                  <a:pt x="9017" y="0"/>
                </a:lnTo>
                <a:close/>
              </a:path>
              <a:path w="690880" h="697229">
                <a:moveTo>
                  <a:pt x="635272" y="632483"/>
                </a:moveTo>
                <a:lnTo>
                  <a:pt x="636699" y="642889"/>
                </a:lnTo>
                <a:lnTo>
                  <a:pt x="641159" y="638428"/>
                </a:lnTo>
                <a:lnTo>
                  <a:pt x="635272" y="632483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1909064" y="2543301"/>
            <a:ext cx="93345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Secondary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24687" y="3607308"/>
            <a:ext cx="5981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Master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1905380" y="3276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05380" y="3276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05380" y="3886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905380" y="3886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05380" y="44961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905380" y="44961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1905380" y="5410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1905380" y="5410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33" name="object 33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34" name="object 34"/>
          <p:cNvSpPr txBox="1"/>
          <p:nvPr/>
        </p:nvSpPr>
        <p:spPr>
          <a:xfrm>
            <a:off x="8422640" y="6396852"/>
            <a:ext cx="12192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7</a:t>
            </a:fld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6523482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589216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Page Table</a:t>
            </a:r>
            <a:r>
              <a:rPr spc="-105" dirty="0">
                <a:solidFill>
                  <a:srgbClr val="333399"/>
                </a:solidFill>
              </a:rPr>
              <a:t> </a:t>
            </a:r>
            <a:r>
              <a:rPr spc="-5" dirty="0">
                <a:solidFill>
                  <a:srgbClr val="333399"/>
                </a:solidFill>
              </a:rPr>
              <a:t>Evolution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17644" y="2009901"/>
            <a:ext cx="132778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401955" marR="5080" indent="-389890">
              <a:lnSpc>
                <a:spcPct val="100000"/>
              </a:lnSpc>
              <a:spcBef>
                <a:spcPts val="95"/>
              </a:spcBef>
            </a:pPr>
            <a:r>
              <a:rPr sz="1400" b="1" spc="-10" dirty="0">
                <a:solidFill>
                  <a:srgbClr val="009900"/>
                </a:solidFill>
                <a:latin typeface="Arial"/>
                <a:cs typeface="Arial"/>
              </a:rPr>
              <a:t>Virtual</a:t>
            </a:r>
            <a:r>
              <a:rPr sz="1400" b="1" spc="-10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Address  Space</a:t>
            </a:r>
            <a:endParaRPr sz="140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48580" y="5562980"/>
            <a:ext cx="990600" cy="381000"/>
          </a:xfrm>
          <a:prstGeom prst="rect">
            <a:avLst/>
          </a:prstGeom>
          <a:solidFill>
            <a:srgbClr val="EBEBEB"/>
          </a:solidFill>
          <a:ln w="9905">
            <a:solidFill>
              <a:srgbClr val="222222"/>
            </a:solidFill>
          </a:ln>
        </p:spPr>
        <p:txBody>
          <a:bodyPr vert="horz" wrap="square" lIns="0" tIns="77470" rIns="0" bIns="0" rtlCol="0">
            <a:spAutoFit/>
          </a:bodyPr>
          <a:lstStyle/>
          <a:p>
            <a:pPr marL="86360">
              <a:lnSpc>
                <a:spcPct val="100000"/>
              </a:lnSpc>
              <a:spcBef>
                <a:spcPts val="610"/>
              </a:spcBef>
            </a:pP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Page</a:t>
            </a:r>
            <a:r>
              <a:rPr sz="1600" b="1" spc="-110" dirty="0">
                <a:solidFill>
                  <a:srgbClr val="333399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333399"/>
                </a:solidFill>
                <a:latin typeface="Arial"/>
                <a:cs typeface="Arial"/>
              </a:rPr>
              <a:t>N-1</a:t>
            </a:r>
            <a:endParaRPr sz="16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5105400" y="52578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7036307" y="2238501"/>
            <a:ext cx="14744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Physical</a:t>
            </a:r>
            <a:r>
              <a:rPr sz="1400" b="1" spc="-75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Memory</a:t>
            </a:r>
            <a:endParaRPr sz="1400">
              <a:latin typeface="Arial"/>
              <a:cs typeface="Arial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7234428" y="25862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9" name="object 9"/>
          <p:cNvSpPr/>
          <p:nvPr/>
        </p:nvSpPr>
        <p:spPr>
          <a:xfrm>
            <a:off x="5635371" y="2704973"/>
            <a:ext cx="1604010" cy="1181735"/>
          </a:xfrm>
          <a:custGeom>
            <a:avLst/>
            <a:gdLst/>
            <a:ahLst/>
            <a:cxnLst/>
            <a:rect l="l" t="t" r="r" b="b"/>
            <a:pathLst>
              <a:path w="1604009" h="1181735">
                <a:moveTo>
                  <a:pt x="1532065" y="1136607"/>
                </a:moveTo>
                <a:lnTo>
                  <a:pt x="1479169" y="1137031"/>
                </a:lnTo>
                <a:lnTo>
                  <a:pt x="1604009" y="1181608"/>
                </a:lnTo>
                <a:lnTo>
                  <a:pt x="1573886" y="1141602"/>
                </a:lnTo>
                <a:lnTo>
                  <a:pt x="1538858" y="1141602"/>
                </a:lnTo>
                <a:lnTo>
                  <a:pt x="1532065" y="1136607"/>
                </a:lnTo>
                <a:close/>
              </a:path>
              <a:path w="1604009" h="1181735">
                <a:moveTo>
                  <a:pt x="1542558" y="1136523"/>
                </a:moveTo>
                <a:lnTo>
                  <a:pt x="1532065" y="1136607"/>
                </a:lnTo>
                <a:lnTo>
                  <a:pt x="1538858" y="1141602"/>
                </a:lnTo>
                <a:lnTo>
                  <a:pt x="1542558" y="1136523"/>
                </a:lnTo>
                <a:close/>
              </a:path>
              <a:path w="1604009" h="1181735">
                <a:moveTo>
                  <a:pt x="1524253" y="1075689"/>
                </a:moveTo>
                <a:lnTo>
                  <a:pt x="1539587" y="1126342"/>
                </a:lnTo>
                <a:lnTo>
                  <a:pt x="1546352" y="1131315"/>
                </a:lnTo>
                <a:lnTo>
                  <a:pt x="1538858" y="1141602"/>
                </a:lnTo>
                <a:lnTo>
                  <a:pt x="1573886" y="1141602"/>
                </a:lnTo>
                <a:lnTo>
                  <a:pt x="1524253" y="1075689"/>
                </a:lnTo>
                <a:close/>
              </a:path>
              <a:path w="1604009" h="1181735">
                <a:moveTo>
                  <a:pt x="7619" y="0"/>
                </a:moveTo>
                <a:lnTo>
                  <a:pt x="0" y="10160"/>
                </a:lnTo>
                <a:lnTo>
                  <a:pt x="1532065" y="1136607"/>
                </a:lnTo>
                <a:lnTo>
                  <a:pt x="1542558" y="1136523"/>
                </a:lnTo>
                <a:lnTo>
                  <a:pt x="1539587" y="1126342"/>
                </a:lnTo>
                <a:lnTo>
                  <a:pt x="7619" y="0"/>
                </a:lnTo>
                <a:close/>
              </a:path>
              <a:path w="1604009" h="1181735">
                <a:moveTo>
                  <a:pt x="1539587" y="1126342"/>
                </a:moveTo>
                <a:lnTo>
                  <a:pt x="1542636" y="1136416"/>
                </a:lnTo>
                <a:lnTo>
                  <a:pt x="1546352" y="1131315"/>
                </a:lnTo>
                <a:lnTo>
                  <a:pt x="1539587" y="1126342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5636640" y="2764917"/>
            <a:ext cx="1602740" cy="692150"/>
          </a:xfrm>
          <a:custGeom>
            <a:avLst/>
            <a:gdLst/>
            <a:ahLst/>
            <a:cxnLst/>
            <a:rect l="l" t="t" r="r" b="b"/>
            <a:pathLst>
              <a:path w="1602740" h="692150">
                <a:moveTo>
                  <a:pt x="1522401" y="27482"/>
                </a:moveTo>
                <a:lnTo>
                  <a:pt x="0" y="679958"/>
                </a:lnTo>
                <a:lnTo>
                  <a:pt x="5080" y="691642"/>
                </a:lnTo>
                <a:lnTo>
                  <a:pt x="1527362" y="39162"/>
                </a:lnTo>
                <a:lnTo>
                  <a:pt x="1532636" y="29972"/>
                </a:lnTo>
                <a:lnTo>
                  <a:pt x="1522401" y="27482"/>
                </a:lnTo>
                <a:close/>
              </a:path>
              <a:path w="1602740" h="692150">
                <a:moveTo>
                  <a:pt x="1573892" y="24130"/>
                </a:moveTo>
                <a:lnTo>
                  <a:pt x="1530223" y="24130"/>
                </a:lnTo>
                <a:lnTo>
                  <a:pt x="1535176" y="35813"/>
                </a:lnTo>
                <a:lnTo>
                  <a:pt x="1527362" y="39162"/>
                </a:lnTo>
                <a:lnTo>
                  <a:pt x="1501013" y="85090"/>
                </a:lnTo>
                <a:lnTo>
                  <a:pt x="1573892" y="24130"/>
                </a:lnTo>
                <a:close/>
              </a:path>
              <a:path w="1602740" h="692150">
                <a:moveTo>
                  <a:pt x="1530223" y="24130"/>
                </a:moveTo>
                <a:lnTo>
                  <a:pt x="1522401" y="27482"/>
                </a:lnTo>
                <a:lnTo>
                  <a:pt x="1532636" y="29972"/>
                </a:lnTo>
                <a:lnTo>
                  <a:pt x="1527362" y="39162"/>
                </a:lnTo>
                <a:lnTo>
                  <a:pt x="1535176" y="35813"/>
                </a:lnTo>
                <a:lnTo>
                  <a:pt x="1530223" y="24130"/>
                </a:lnTo>
                <a:close/>
              </a:path>
              <a:path w="1602740" h="692150">
                <a:moveTo>
                  <a:pt x="1602739" y="0"/>
                </a:moveTo>
                <a:lnTo>
                  <a:pt x="1471040" y="14986"/>
                </a:lnTo>
                <a:lnTo>
                  <a:pt x="1522401" y="27482"/>
                </a:lnTo>
                <a:lnTo>
                  <a:pt x="1530223" y="24130"/>
                </a:lnTo>
                <a:lnTo>
                  <a:pt x="1573892" y="24130"/>
                </a:lnTo>
                <a:lnTo>
                  <a:pt x="1602739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5638165" y="3564763"/>
            <a:ext cx="1601470" cy="285750"/>
          </a:xfrm>
          <a:custGeom>
            <a:avLst/>
            <a:gdLst/>
            <a:ahLst/>
            <a:cxnLst/>
            <a:rect l="l" t="t" r="r" b="b"/>
            <a:pathLst>
              <a:path w="1601470" h="285750">
                <a:moveTo>
                  <a:pt x="1516707" y="24474"/>
                </a:moveTo>
                <a:lnTo>
                  <a:pt x="0" y="272923"/>
                </a:lnTo>
                <a:lnTo>
                  <a:pt x="2032" y="285369"/>
                </a:lnTo>
                <a:lnTo>
                  <a:pt x="1518767" y="36916"/>
                </a:lnTo>
                <a:lnTo>
                  <a:pt x="1526032" y="29337"/>
                </a:lnTo>
                <a:lnTo>
                  <a:pt x="1516707" y="24474"/>
                </a:lnTo>
                <a:close/>
              </a:path>
              <a:path w="1601470" h="285750">
                <a:moveTo>
                  <a:pt x="1588731" y="23113"/>
                </a:moveTo>
                <a:lnTo>
                  <a:pt x="1525015" y="23113"/>
                </a:lnTo>
                <a:lnTo>
                  <a:pt x="1527048" y="35560"/>
                </a:lnTo>
                <a:lnTo>
                  <a:pt x="1518767" y="36916"/>
                </a:lnTo>
                <a:lnTo>
                  <a:pt x="1482089" y="75184"/>
                </a:lnTo>
                <a:lnTo>
                  <a:pt x="1588731" y="23113"/>
                </a:lnTo>
                <a:close/>
              </a:path>
              <a:path w="1601470" h="285750">
                <a:moveTo>
                  <a:pt x="1526032" y="29337"/>
                </a:moveTo>
                <a:lnTo>
                  <a:pt x="1518767" y="36916"/>
                </a:lnTo>
                <a:lnTo>
                  <a:pt x="1527048" y="35560"/>
                </a:lnTo>
                <a:lnTo>
                  <a:pt x="1526032" y="29337"/>
                </a:lnTo>
                <a:close/>
              </a:path>
              <a:path w="1601470" h="285750">
                <a:moveTo>
                  <a:pt x="1525015" y="23113"/>
                </a:moveTo>
                <a:lnTo>
                  <a:pt x="1516707" y="24474"/>
                </a:lnTo>
                <a:lnTo>
                  <a:pt x="1526032" y="29337"/>
                </a:lnTo>
                <a:lnTo>
                  <a:pt x="1525015" y="23113"/>
                </a:lnTo>
                <a:close/>
              </a:path>
              <a:path w="1601470" h="285750">
                <a:moveTo>
                  <a:pt x="1469770" y="0"/>
                </a:moveTo>
                <a:lnTo>
                  <a:pt x="1516707" y="24474"/>
                </a:lnTo>
                <a:lnTo>
                  <a:pt x="1525015" y="23113"/>
                </a:lnTo>
                <a:lnTo>
                  <a:pt x="1588731" y="23113"/>
                </a:lnTo>
                <a:lnTo>
                  <a:pt x="1601215" y="17017"/>
                </a:lnTo>
                <a:lnTo>
                  <a:pt x="1469770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5634863" y="4310253"/>
            <a:ext cx="1604645" cy="1452880"/>
          </a:xfrm>
          <a:custGeom>
            <a:avLst/>
            <a:gdLst/>
            <a:ahLst/>
            <a:cxnLst/>
            <a:rect l="l" t="t" r="r" b="b"/>
            <a:pathLst>
              <a:path w="1604645" h="1452879">
                <a:moveTo>
                  <a:pt x="1548003" y="51181"/>
                </a:moveTo>
                <a:lnTo>
                  <a:pt x="1537420" y="52137"/>
                </a:lnTo>
                <a:lnTo>
                  <a:pt x="0" y="1443088"/>
                </a:lnTo>
                <a:lnTo>
                  <a:pt x="8636" y="1452511"/>
                </a:lnTo>
                <a:lnTo>
                  <a:pt x="1545979" y="61617"/>
                </a:lnTo>
                <a:lnTo>
                  <a:pt x="1548003" y="51181"/>
                </a:lnTo>
                <a:close/>
              </a:path>
              <a:path w="1604645" h="1452879">
                <a:moveTo>
                  <a:pt x="1576486" y="46355"/>
                </a:moveTo>
                <a:lnTo>
                  <a:pt x="1543812" y="46355"/>
                </a:lnTo>
                <a:lnTo>
                  <a:pt x="1552320" y="55880"/>
                </a:lnTo>
                <a:lnTo>
                  <a:pt x="1545979" y="61617"/>
                </a:lnTo>
                <a:lnTo>
                  <a:pt x="1535938" y="113411"/>
                </a:lnTo>
                <a:lnTo>
                  <a:pt x="1576486" y="46355"/>
                </a:lnTo>
                <a:close/>
              </a:path>
              <a:path w="1604645" h="1452879">
                <a:moveTo>
                  <a:pt x="1548123" y="51181"/>
                </a:moveTo>
                <a:lnTo>
                  <a:pt x="1545979" y="61617"/>
                </a:lnTo>
                <a:lnTo>
                  <a:pt x="1552320" y="55880"/>
                </a:lnTo>
                <a:lnTo>
                  <a:pt x="1548123" y="51181"/>
                </a:lnTo>
                <a:close/>
              </a:path>
              <a:path w="1604645" h="1452879">
                <a:moveTo>
                  <a:pt x="1604517" y="0"/>
                </a:moveTo>
                <a:lnTo>
                  <a:pt x="1484757" y="56896"/>
                </a:lnTo>
                <a:lnTo>
                  <a:pt x="1537420" y="52137"/>
                </a:lnTo>
                <a:lnTo>
                  <a:pt x="1543812" y="46355"/>
                </a:lnTo>
                <a:lnTo>
                  <a:pt x="1576486" y="46355"/>
                </a:lnTo>
                <a:lnTo>
                  <a:pt x="1604517" y="0"/>
                </a:lnTo>
                <a:close/>
              </a:path>
              <a:path w="1604645" h="1452879">
                <a:moveTo>
                  <a:pt x="1543812" y="46355"/>
                </a:moveTo>
                <a:lnTo>
                  <a:pt x="1537420" y="52137"/>
                </a:lnTo>
                <a:lnTo>
                  <a:pt x="1548003" y="51181"/>
                </a:lnTo>
                <a:lnTo>
                  <a:pt x="1543812" y="46355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958088" y="1933701"/>
            <a:ext cx="104330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59055" marR="5080" indent="-4699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Hierarchical  Page</a:t>
            </a:r>
            <a:r>
              <a:rPr sz="1400" b="1" spc="-80" dirty="0">
                <a:solidFill>
                  <a:srgbClr val="009900"/>
                </a:solidFill>
                <a:latin typeface="Arial"/>
                <a:cs typeface="Arial"/>
              </a:rPr>
              <a:t> </a:t>
            </a:r>
            <a:r>
              <a:rPr sz="1400" b="1" spc="-25" dirty="0">
                <a:solidFill>
                  <a:srgbClr val="009900"/>
                </a:solidFill>
                <a:latin typeface="Arial"/>
                <a:cs typeface="Arial"/>
              </a:rPr>
              <a:t>Table</a:t>
            </a:r>
            <a:endParaRPr sz="1400">
              <a:latin typeface="Arial"/>
              <a:cs typeface="Arial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362200" y="4724400"/>
            <a:ext cx="0" cy="228600"/>
          </a:xfrm>
          <a:custGeom>
            <a:avLst/>
            <a:gdLst/>
            <a:ahLst/>
            <a:cxnLst/>
            <a:rect l="l" t="t" r="r" b="b"/>
            <a:pathLst>
              <a:path h="228600">
                <a:moveTo>
                  <a:pt x="0" y="0"/>
                </a:moveTo>
                <a:lnTo>
                  <a:pt x="0" y="228600"/>
                </a:lnTo>
              </a:path>
            </a:pathLst>
          </a:custGeom>
          <a:ln w="38100">
            <a:solidFill>
              <a:srgbClr val="222222"/>
            </a:solidFill>
            <a:prstDash val="dot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905380" y="3505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1905380" y="35817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1905380" y="35817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1905380" y="3657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1905380" y="3657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1905380" y="37341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1905380" y="37341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1905380" y="41151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1905380" y="41913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1905380" y="41913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1905380" y="4267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1905380" y="4267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1905380" y="43437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/>
          <p:nvPr/>
        </p:nvSpPr>
        <p:spPr>
          <a:xfrm>
            <a:off x="1905380" y="43437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29" name="object 29"/>
          <p:cNvGraphicFramePr>
            <a:graphicFrameLocks noGrp="1"/>
          </p:cNvGraphicFramePr>
          <p:nvPr/>
        </p:nvGraphicFramePr>
        <p:xfrm>
          <a:off x="4643628" y="2510027"/>
          <a:ext cx="990600" cy="25781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0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260"/>
                        </a:spcBef>
                      </a:pP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Page</a:t>
                      </a:r>
                      <a:r>
                        <a:rPr sz="1600" b="1" spc="-110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600" b="1" dirty="0">
                          <a:solidFill>
                            <a:srgbClr val="333399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600">
                        <a:latin typeface="Arial"/>
                        <a:cs typeface="Arial"/>
                      </a:endParaRPr>
                    </a:p>
                  </a:txBody>
                  <a:tcPr marL="0" marR="0" marT="3302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222222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222222"/>
                      </a:solidFill>
                      <a:prstDash val="solid"/>
                    </a:lnL>
                    <a:lnR w="12700">
                      <a:solidFill>
                        <a:srgbClr val="222222"/>
                      </a:solidFill>
                      <a:prstDash val="solid"/>
                    </a:lnR>
                    <a:lnT w="12700">
                      <a:solidFill>
                        <a:srgbClr val="222222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  <a:solidFill>
                      <a:srgbClr val="EBEB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83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BEBEBE"/>
                      </a:solidFill>
                      <a:prstDash val="solid"/>
                    </a:lnL>
                    <a:lnR w="12700">
                      <a:solidFill>
                        <a:srgbClr val="BEBEBE"/>
                      </a:solidFill>
                      <a:prstDash val="solid"/>
                    </a:lnR>
                    <a:lnT w="12700">
                      <a:solidFill>
                        <a:srgbClr val="BEBEBE"/>
                      </a:solidFill>
                      <a:prstDash val="solid"/>
                    </a:lnT>
                    <a:lnB w="12700">
                      <a:solidFill>
                        <a:srgbClr val="BEBEBE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0" name="object 30"/>
          <p:cNvSpPr/>
          <p:nvPr/>
        </p:nvSpPr>
        <p:spPr>
          <a:xfrm>
            <a:off x="1214234" y="2895980"/>
            <a:ext cx="691515" cy="1070610"/>
          </a:xfrm>
          <a:custGeom>
            <a:avLst/>
            <a:gdLst/>
            <a:ahLst/>
            <a:cxnLst/>
            <a:rect l="l" t="t" r="r" b="b"/>
            <a:pathLst>
              <a:path w="691514" h="1070610">
                <a:moveTo>
                  <a:pt x="649958" y="64149"/>
                </a:moveTo>
                <a:lnTo>
                  <a:pt x="639932" y="67869"/>
                </a:lnTo>
                <a:lnTo>
                  <a:pt x="0" y="1063371"/>
                </a:lnTo>
                <a:lnTo>
                  <a:pt x="10693" y="1070229"/>
                </a:lnTo>
                <a:lnTo>
                  <a:pt x="650760" y="74675"/>
                </a:lnTo>
                <a:lnTo>
                  <a:pt x="650001" y="64177"/>
                </a:lnTo>
                <a:close/>
              </a:path>
              <a:path w="691514" h="1070610">
                <a:moveTo>
                  <a:pt x="672731" y="64135"/>
                </a:moveTo>
                <a:lnTo>
                  <a:pt x="649998" y="64135"/>
                </a:lnTo>
                <a:lnTo>
                  <a:pt x="655332" y="67564"/>
                </a:lnTo>
                <a:lnTo>
                  <a:pt x="650760" y="74675"/>
                </a:lnTo>
                <a:lnTo>
                  <a:pt x="654570" y="127381"/>
                </a:lnTo>
                <a:lnTo>
                  <a:pt x="672731" y="64135"/>
                </a:lnTo>
                <a:close/>
              </a:path>
              <a:path w="691514" h="1070610">
                <a:moveTo>
                  <a:pt x="691146" y="0"/>
                </a:moveTo>
                <a:lnTo>
                  <a:pt x="590435" y="86233"/>
                </a:lnTo>
                <a:lnTo>
                  <a:pt x="639932" y="67869"/>
                </a:lnTo>
                <a:lnTo>
                  <a:pt x="644537" y="60706"/>
                </a:lnTo>
                <a:lnTo>
                  <a:pt x="673715" y="60706"/>
                </a:lnTo>
                <a:lnTo>
                  <a:pt x="691146" y="0"/>
                </a:lnTo>
                <a:close/>
              </a:path>
              <a:path w="691514" h="1070610">
                <a:moveTo>
                  <a:pt x="650001" y="64177"/>
                </a:moveTo>
                <a:lnTo>
                  <a:pt x="650760" y="74675"/>
                </a:lnTo>
                <a:lnTo>
                  <a:pt x="655332" y="67564"/>
                </a:lnTo>
                <a:lnTo>
                  <a:pt x="650001" y="64177"/>
                </a:lnTo>
                <a:close/>
              </a:path>
              <a:path w="691514" h="1070610">
                <a:moveTo>
                  <a:pt x="644537" y="60706"/>
                </a:moveTo>
                <a:lnTo>
                  <a:pt x="639932" y="67869"/>
                </a:lnTo>
                <a:lnTo>
                  <a:pt x="649884" y="64177"/>
                </a:lnTo>
                <a:lnTo>
                  <a:pt x="644537" y="60706"/>
                </a:lnTo>
                <a:close/>
              </a:path>
              <a:path w="691514" h="1070610">
                <a:moveTo>
                  <a:pt x="673715" y="60706"/>
                </a:moveTo>
                <a:lnTo>
                  <a:pt x="644537" y="60706"/>
                </a:lnTo>
                <a:lnTo>
                  <a:pt x="649958" y="64149"/>
                </a:lnTo>
                <a:lnTo>
                  <a:pt x="672731" y="64135"/>
                </a:lnTo>
                <a:lnTo>
                  <a:pt x="673715" y="60706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/>
          <p:nvPr/>
        </p:nvSpPr>
        <p:spPr>
          <a:xfrm>
            <a:off x="228981" y="43437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object 32"/>
          <p:cNvSpPr/>
          <p:nvPr/>
        </p:nvSpPr>
        <p:spPr>
          <a:xfrm>
            <a:off x="228981" y="43437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1215072" y="4339335"/>
            <a:ext cx="690880" cy="697230"/>
          </a:xfrm>
          <a:custGeom>
            <a:avLst/>
            <a:gdLst/>
            <a:ahLst/>
            <a:cxnLst/>
            <a:rect l="l" t="t" r="r" b="b"/>
            <a:pathLst>
              <a:path w="690880" h="697229">
                <a:moveTo>
                  <a:pt x="573849" y="633602"/>
                </a:moveTo>
                <a:lnTo>
                  <a:pt x="690308" y="697102"/>
                </a:lnTo>
                <a:lnTo>
                  <a:pt x="663918" y="647445"/>
                </a:lnTo>
                <a:lnTo>
                  <a:pt x="632142" y="647445"/>
                </a:lnTo>
                <a:lnTo>
                  <a:pt x="626183" y="641426"/>
                </a:lnTo>
                <a:lnTo>
                  <a:pt x="573849" y="633602"/>
                </a:lnTo>
                <a:close/>
              </a:path>
              <a:path w="690880" h="697229">
                <a:moveTo>
                  <a:pt x="626183" y="641426"/>
                </a:moveTo>
                <a:lnTo>
                  <a:pt x="632142" y="647445"/>
                </a:lnTo>
                <a:lnTo>
                  <a:pt x="636604" y="642984"/>
                </a:lnTo>
                <a:lnTo>
                  <a:pt x="626183" y="641426"/>
                </a:lnTo>
                <a:close/>
              </a:path>
              <a:path w="690880" h="697229">
                <a:moveTo>
                  <a:pt x="628078" y="580008"/>
                </a:moveTo>
                <a:lnTo>
                  <a:pt x="635272" y="632483"/>
                </a:lnTo>
                <a:lnTo>
                  <a:pt x="641159" y="638428"/>
                </a:lnTo>
                <a:lnTo>
                  <a:pt x="636699" y="642889"/>
                </a:lnTo>
                <a:lnTo>
                  <a:pt x="632142" y="647445"/>
                </a:lnTo>
                <a:lnTo>
                  <a:pt x="663918" y="647445"/>
                </a:lnTo>
                <a:lnTo>
                  <a:pt x="661555" y="643001"/>
                </a:lnTo>
                <a:lnTo>
                  <a:pt x="636714" y="643001"/>
                </a:lnTo>
                <a:lnTo>
                  <a:pt x="661547" y="642984"/>
                </a:lnTo>
                <a:lnTo>
                  <a:pt x="628078" y="580008"/>
                </a:lnTo>
                <a:close/>
              </a:path>
              <a:path w="690880" h="697229">
                <a:moveTo>
                  <a:pt x="9017" y="0"/>
                </a:moveTo>
                <a:lnTo>
                  <a:pt x="0" y="8889"/>
                </a:lnTo>
                <a:lnTo>
                  <a:pt x="626183" y="641426"/>
                </a:lnTo>
                <a:lnTo>
                  <a:pt x="636604" y="642984"/>
                </a:lnTo>
                <a:lnTo>
                  <a:pt x="635272" y="632483"/>
                </a:lnTo>
                <a:lnTo>
                  <a:pt x="9017" y="0"/>
                </a:lnTo>
                <a:close/>
              </a:path>
              <a:path w="690880" h="697229">
                <a:moveTo>
                  <a:pt x="635272" y="632483"/>
                </a:moveTo>
                <a:lnTo>
                  <a:pt x="636699" y="642889"/>
                </a:lnTo>
                <a:lnTo>
                  <a:pt x="641159" y="638428"/>
                </a:lnTo>
                <a:lnTo>
                  <a:pt x="635272" y="632483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 txBox="1"/>
          <p:nvPr/>
        </p:nvSpPr>
        <p:spPr>
          <a:xfrm>
            <a:off x="1909064" y="2543301"/>
            <a:ext cx="93345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Secondary</a:t>
            </a:r>
            <a:endParaRPr sz="1400">
              <a:latin typeface="Arial"/>
              <a:cs typeface="Arial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4687" y="3607308"/>
            <a:ext cx="59817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009900"/>
                </a:solidFill>
                <a:latin typeface="Arial"/>
                <a:cs typeface="Arial"/>
              </a:rPr>
              <a:t>Master</a:t>
            </a:r>
            <a:endParaRPr sz="1400">
              <a:latin typeface="Arial"/>
              <a:cs typeface="Arial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905380" y="3276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905380" y="3276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905380" y="38103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/>
          <p:nvPr/>
        </p:nvSpPr>
        <p:spPr>
          <a:xfrm>
            <a:off x="1905380" y="38103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0" name="object 40"/>
          <p:cNvSpPr/>
          <p:nvPr/>
        </p:nvSpPr>
        <p:spPr>
          <a:xfrm>
            <a:off x="1905380" y="3886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1905380" y="3886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/>
          <p:nvPr/>
        </p:nvSpPr>
        <p:spPr>
          <a:xfrm>
            <a:off x="1905380" y="4419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3" name="object 43"/>
          <p:cNvSpPr/>
          <p:nvPr/>
        </p:nvSpPr>
        <p:spPr>
          <a:xfrm>
            <a:off x="1905380" y="44199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1905380" y="44961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/>
          <p:nvPr/>
        </p:nvSpPr>
        <p:spPr>
          <a:xfrm>
            <a:off x="1905380" y="44961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6" name="object 46"/>
          <p:cNvSpPr/>
          <p:nvPr/>
        </p:nvSpPr>
        <p:spPr>
          <a:xfrm>
            <a:off x="1905380" y="5410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solidFill>
            <a:srgbClr val="EBEBEB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1905380" y="5410580"/>
            <a:ext cx="990600" cy="76200"/>
          </a:xfrm>
          <a:custGeom>
            <a:avLst/>
            <a:gdLst/>
            <a:ahLst/>
            <a:cxnLst/>
            <a:rect l="l" t="t" r="r" b="b"/>
            <a:pathLst>
              <a:path w="990600" h="76200">
                <a:moveTo>
                  <a:pt x="0" y="76200"/>
                </a:moveTo>
                <a:lnTo>
                  <a:pt x="990600" y="76200"/>
                </a:lnTo>
                <a:lnTo>
                  <a:pt x="990600" y="0"/>
                </a:lnTo>
                <a:lnTo>
                  <a:pt x="0" y="0"/>
                </a:lnTo>
                <a:lnTo>
                  <a:pt x="0" y="76200"/>
                </a:lnTo>
                <a:close/>
              </a:path>
            </a:pathLst>
          </a:custGeom>
          <a:ln w="9906">
            <a:solidFill>
              <a:srgbClr val="2222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 txBox="1"/>
          <p:nvPr/>
        </p:nvSpPr>
        <p:spPr>
          <a:xfrm>
            <a:off x="3338829" y="4682490"/>
            <a:ext cx="942340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Un</a:t>
            </a:r>
            <a:r>
              <a:rPr sz="1400" b="1" spc="-10" dirty="0">
                <a:solidFill>
                  <a:srgbClr val="FF0000"/>
                </a:solidFill>
                <a:latin typeface="Arial"/>
                <a:cs typeface="Arial"/>
              </a:rPr>
              <a:t>m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apped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4340225" y="4572380"/>
            <a:ext cx="308610" cy="207645"/>
          </a:xfrm>
          <a:custGeom>
            <a:avLst/>
            <a:gdLst/>
            <a:ahLst/>
            <a:cxnLst/>
            <a:rect l="l" t="t" r="r" b="b"/>
            <a:pathLst>
              <a:path w="308610" h="207645">
                <a:moveTo>
                  <a:pt x="234357" y="41426"/>
                </a:moveTo>
                <a:lnTo>
                  <a:pt x="0" y="196596"/>
                </a:lnTo>
                <a:lnTo>
                  <a:pt x="7112" y="207264"/>
                </a:lnTo>
                <a:lnTo>
                  <a:pt x="241302" y="52000"/>
                </a:lnTo>
                <a:lnTo>
                  <a:pt x="244819" y="42140"/>
                </a:lnTo>
                <a:lnTo>
                  <a:pt x="234357" y="41426"/>
                </a:lnTo>
                <a:close/>
              </a:path>
              <a:path w="308610" h="207645">
                <a:moveTo>
                  <a:pt x="277679" y="36830"/>
                </a:moveTo>
                <a:lnTo>
                  <a:pt x="241300" y="36830"/>
                </a:lnTo>
                <a:lnTo>
                  <a:pt x="248285" y="47371"/>
                </a:lnTo>
                <a:lnTo>
                  <a:pt x="241302" y="52000"/>
                </a:lnTo>
                <a:lnTo>
                  <a:pt x="223520" y="101854"/>
                </a:lnTo>
                <a:lnTo>
                  <a:pt x="277679" y="36830"/>
                </a:lnTo>
                <a:close/>
              </a:path>
              <a:path w="308610" h="207645">
                <a:moveTo>
                  <a:pt x="244819" y="42140"/>
                </a:moveTo>
                <a:lnTo>
                  <a:pt x="241302" y="52000"/>
                </a:lnTo>
                <a:lnTo>
                  <a:pt x="248285" y="47371"/>
                </a:lnTo>
                <a:lnTo>
                  <a:pt x="244819" y="42140"/>
                </a:lnTo>
                <a:close/>
              </a:path>
              <a:path w="308610" h="207645">
                <a:moveTo>
                  <a:pt x="241300" y="36830"/>
                </a:moveTo>
                <a:lnTo>
                  <a:pt x="234357" y="41426"/>
                </a:lnTo>
                <a:lnTo>
                  <a:pt x="244746" y="42030"/>
                </a:lnTo>
                <a:lnTo>
                  <a:pt x="241300" y="36830"/>
                </a:lnTo>
                <a:close/>
              </a:path>
              <a:path w="308610" h="207645">
                <a:moveTo>
                  <a:pt x="308355" y="0"/>
                </a:moveTo>
                <a:lnTo>
                  <a:pt x="181483" y="38354"/>
                </a:lnTo>
                <a:lnTo>
                  <a:pt x="234357" y="41426"/>
                </a:lnTo>
                <a:lnTo>
                  <a:pt x="241300" y="36830"/>
                </a:lnTo>
                <a:lnTo>
                  <a:pt x="277679" y="36830"/>
                </a:lnTo>
                <a:lnTo>
                  <a:pt x="308355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340859" y="4795392"/>
            <a:ext cx="307975" cy="166370"/>
          </a:xfrm>
          <a:custGeom>
            <a:avLst/>
            <a:gdLst/>
            <a:ahLst/>
            <a:cxnLst/>
            <a:rect l="l" t="t" r="r" b="b"/>
            <a:pathLst>
              <a:path w="307975" h="166370">
                <a:moveTo>
                  <a:pt x="229919" y="132470"/>
                </a:moveTo>
                <a:lnTo>
                  <a:pt x="177673" y="140842"/>
                </a:lnTo>
                <a:lnTo>
                  <a:pt x="307720" y="166369"/>
                </a:lnTo>
                <a:lnTo>
                  <a:pt x="277216" y="136397"/>
                </a:lnTo>
                <a:lnTo>
                  <a:pt x="237362" y="136397"/>
                </a:lnTo>
                <a:lnTo>
                  <a:pt x="229919" y="132470"/>
                </a:lnTo>
                <a:close/>
              </a:path>
              <a:path w="307975" h="166370">
                <a:moveTo>
                  <a:pt x="235744" y="121221"/>
                </a:moveTo>
                <a:lnTo>
                  <a:pt x="240284" y="130809"/>
                </a:lnTo>
                <a:lnTo>
                  <a:pt x="229919" y="132470"/>
                </a:lnTo>
                <a:lnTo>
                  <a:pt x="237362" y="136397"/>
                </a:lnTo>
                <a:lnTo>
                  <a:pt x="243331" y="125221"/>
                </a:lnTo>
                <a:lnTo>
                  <a:pt x="235744" y="121221"/>
                </a:lnTo>
                <a:close/>
              </a:path>
              <a:path w="307975" h="166370">
                <a:moveTo>
                  <a:pt x="213105" y="73405"/>
                </a:moveTo>
                <a:lnTo>
                  <a:pt x="235744" y="121221"/>
                </a:lnTo>
                <a:lnTo>
                  <a:pt x="243331" y="125221"/>
                </a:lnTo>
                <a:lnTo>
                  <a:pt x="237362" y="136397"/>
                </a:lnTo>
                <a:lnTo>
                  <a:pt x="277216" y="136397"/>
                </a:lnTo>
                <a:lnTo>
                  <a:pt x="213105" y="73405"/>
                </a:lnTo>
                <a:close/>
              </a:path>
              <a:path w="307975" h="166370">
                <a:moveTo>
                  <a:pt x="5841" y="0"/>
                </a:moveTo>
                <a:lnTo>
                  <a:pt x="0" y="11175"/>
                </a:lnTo>
                <a:lnTo>
                  <a:pt x="229919" y="132470"/>
                </a:lnTo>
                <a:lnTo>
                  <a:pt x="240284" y="130809"/>
                </a:lnTo>
                <a:lnTo>
                  <a:pt x="235744" y="121221"/>
                </a:lnTo>
                <a:lnTo>
                  <a:pt x="5841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3334258" y="3610102"/>
            <a:ext cx="1011555" cy="2387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Not</a:t>
            </a:r>
            <a:r>
              <a:rPr sz="1400" b="1" spc="-8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00" b="1" spc="-5" dirty="0">
                <a:solidFill>
                  <a:srgbClr val="FF0000"/>
                </a:solidFill>
                <a:latin typeface="Arial"/>
                <a:cs typeface="Arial"/>
              </a:rPr>
              <a:t>Needed</a:t>
            </a:r>
            <a:endParaRPr sz="1400">
              <a:latin typeface="Arial"/>
              <a:cs typeface="Arial"/>
            </a:endParaRPr>
          </a:p>
        </p:txBody>
      </p:sp>
      <p:sp>
        <p:nvSpPr>
          <p:cNvPr id="52" name="object 52"/>
          <p:cNvSpPr/>
          <p:nvPr/>
        </p:nvSpPr>
        <p:spPr>
          <a:xfrm>
            <a:off x="2895980" y="3696334"/>
            <a:ext cx="342900" cy="76200"/>
          </a:xfrm>
          <a:custGeom>
            <a:avLst/>
            <a:gdLst/>
            <a:ahLst/>
            <a:cxnLst/>
            <a:rect l="l" t="t" r="r" b="b"/>
            <a:pathLst>
              <a:path w="342900" h="76200">
                <a:moveTo>
                  <a:pt x="127126" y="0"/>
                </a:moveTo>
                <a:lnTo>
                  <a:pt x="0" y="37845"/>
                </a:lnTo>
                <a:lnTo>
                  <a:pt x="126873" y="76200"/>
                </a:lnTo>
                <a:lnTo>
                  <a:pt x="84644" y="44343"/>
                </a:lnTo>
                <a:lnTo>
                  <a:pt x="76200" y="44322"/>
                </a:lnTo>
                <a:lnTo>
                  <a:pt x="76200" y="31622"/>
                </a:lnTo>
                <a:lnTo>
                  <a:pt x="84716" y="31622"/>
                </a:lnTo>
                <a:lnTo>
                  <a:pt x="127126" y="0"/>
                </a:lnTo>
                <a:close/>
              </a:path>
              <a:path w="342900" h="76200">
                <a:moveTo>
                  <a:pt x="84689" y="31643"/>
                </a:moveTo>
                <a:lnTo>
                  <a:pt x="76200" y="37972"/>
                </a:lnTo>
                <a:lnTo>
                  <a:pt x="84644" y="44343"/>
                </a:lnTo>
                <a:lnTo>
                  <a:pt x="342900" y="44957"/>
                </a:lnTo>
                <a:lnTo>
                  <a:pt x="342900" y="32257"/>
                </a:lnTo>
                <a:lnTo>
                  <a:pt x="84689" y="31643"/>
                </a:lnTo>
                <a:close/>
              </a:path>
              <a:path w="342900" h="76200">
                <a:moveTo>
                  <a:pt x="76200" y="37972"/>
                </a:moveTo>
                <a:lnTo>
                  <a:pt x="76200" y="44322"/>
                </a:lnTo>
                <a:lnTo>
                  <a:pt x="84644" y="44343"/>
                </a:lnTo>
                <a:lnTo>
                  <a:pt x="76200" y="37972"/>
                </a:lnTo>
                <a:close/>
              </a:path>
              <a:path w="342900" h="76200">
                <a:moveTo>
                  <a:pt x="76200" y="31622"/>
                </a:moveTo>
                <a:lnTo>
                  <a:pt x="76200" y="37972"/>
                </a:lnTo>
                <a:lnTo>
                  <a:pt x="84689" y="31643"/>
                </a:lnTo>
                <a:lnTo>
                  <a:pt x="76200" y="31622"/>
                </a:lnTo>
                <a:close/>
              </a:path>
              <a:path w="342900" h="76200">
                <a:moveTo>
                  <a:pt x="84716" y="31622"/>
                </a:moveTo>
                <a:lnTo>
                  <a:pt x="76200" y="31622"/>
                </a:lnTo>
                <a:lnTo>
                  <a:pt x="84689" y="31643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3" name="object 53"/>
          <p:cNvSpPr/>
          <p:nvPr/>
        </p:nvSpPr>
        <p:spPr>
          <a:xfrm>
            <a:off x="2900552" y="3724147"/>
            <a:ext cx="358775" cy="629920"/>
          </a:xfrm>
          <a:custGeom>
            <a:avLst/>
            <a:gdLst/>
            <a:ahLst/>
            <a:cxnLst/>
            <a:rect l="l" t="t" r="r" b="b"/>
            <a:pathLst>
              <a:path w="358775" h="629920">
                <a:moveTo>
                  <a:pt x="29083" y="500125"/>
                </a:moveTo>
                <a:lnTo>
                  <a:pt x="0" y="629538"/>
                </a:lnTo>
                <a:lnTo>
                  <a:pt x="65691" y="566293"/>
                </a:lnTo>
                <a:lnTo>
                  <a:pt x="42926" y="566293"/>
                </a:lnTo>
                <a:lnTo>
                  <a:pt x="31877" y="560069"/>
                </a:lnTo>
                <a:lnTo>
                  <a:pt x="35982" y="552777"/>
                </a:lnTo>
                <a:lnTo>
                  <a:pt x="29083" y="500125"/>
                </a:lnTo>
                <a:close/>
              </a:path>
              <a:path w="358775" h="629920">
                <a:moveTo>
                  <a:pt x="47137" y="558817"/>
                </a:moveTo>
                <a:lnTo>
                  <a:pt x="37338" y="563118"/>
                </a:lnTo>
                <a:lnTo>
                  <a:pt x="42926" y="566293"/>
                </a:lnTo>
                <a:lnTo>
                  <a:pt x="47137" y="558817"/>
                </a:lnTo>
                <a:close/>
              </a:path>
              <a:path w="358775" h="629920">
                <a:moveTo>
                  <a:pt x="95504" y="537590"/>
                </a:moveTo>
                <a:lnTo>
                  <a:pt x="47137" y="558817"/>
                </a:lnTo>
                <a:lnTo>
                  <a:pt x="42926" y="566293"/>
                </a:lnTo>
                <a:lnTo>
                  <a:pt x="65691" y="566293"/>
                </a:lnTo>
                <a:lnTo>
                  <a:pt x="95504" y="537590"/>
                </a:lnTo>
                <a:close/>
              </a:path>
              <a:path w="358775" h="629920">
                <a:moveTo>
                  <a:pt x="35982" y="552777"/>
                </a:moveTo>
                <a:lnTo>
                  <a:pt x="31877" y="560069"/>
                </a:lnTo>
                <a:lnTo>
                  <a:pt x="37288" y="563118"/>
                </a:lnTo>
                <a:lnTo>
                  <a:pt x="35982" y="552777"/>
                </a:lnTo>
                <a:close/>
              </a:path>
              <a:path w="358775" h="629920">
                <a:moveTo>
                  <a:pt x="347218" y="0"/>
                </a:moveTo>
                <a:lnTo>
                  <a:pt x="35982" y="552777"/>
                </a:lnTo>
                <a:lnTo>
                  <a:pt x="37338" y="563118"/>
                </a:lnTo>
                <a:lnTo>
                  <a:pt x="47137" y="558817"/>
                </a:lnTo>
                <a:lnTo>
                  <a:pt x="358394" y="6350"/>
                </a:lnTo>
                <a:lnTo>
                  <a:pt x="347218" y="0"/>
                </a:lnTo>
                <a:close/>
              </a:path>
            </a:pathLst>
          </a:custGeom>
          <a:solidFill>
            <a:srgbClr val="22222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55" name="object 55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56" name="object 56"/>
          <p:cNvSpPr txBox="1"/>
          <p:nvPr/>
        </p:nvSpPr>
        <p:spPr>
          <a:xfrm>
            <a:off x="8422640" y="6396852"/>
            <a:ext cx="12192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8</a:t>
            </a:fld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3819" y="478548"/>
            <a:ext cx="7339583" cy="111250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4302" y="594359"/>
            <a:ext cx="67106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solidFill>
                  <a:srgbClr val="333399"/>
                </a:solidFill>
              </a:rPr>
              <a:t>Addressing </a:t>
            </a:r>
            <a:r>
              <a:rPr spc="-10" dirty="0">
                <a:solidFill>
                  <a:srgbClr val="333399"/>
                </a:solidFill>
              </a:rPr>
              <a:t>Page</a:t>
            </a:r>
            <a:r>
              <a:rPr spc="-35" dirty="0">
                <a:solidFill>
                  <a:srgbClr val="333399"/>
                </a:solidFill>
              </a:rPr>
              <a:t> </a:t>
            </a:r>
            <a:r>
              <a:rPr spc="-10" dirty="0">
                <a:solidFill>
                  <a:srgbClr val="333399"/>
                </a:solidFill>
              </a:rPr>
              <a:t>Tables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pc="-5" dirty="0"/>
              <a:t>November </a:t>
            </a:r>
            <a:r>
              <a:rPr dirty="0"/>
              <a:t>5,</a:t>
            </a:r>
            <a:r>
              <a:rPr spc="-85" dirty="0"/>
              <a:t> </a:t>
            </a:r>
            <a:r>
              <a:rPr spc="-5" dirty="0"/>
              <a:t>2015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ftr" sz="quarter" idx="5"/>
          </p:nvPr>
        </p:nvSpPr>
        <p:spPr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/>
              <a:t>CSE 120 – Lecture 10 –</a:t>
            </a:r>
            <a:r>
              <a:rPr spc="-200" dirty="0"/>
              <a:t> </a:t>
            </a:r>
            <a:r>
              <a:rPr dirty="0"/>
              <a:t>Paging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8422640" y="6396852"/>
            <a:ext cx="121920" cy="167640"/>
          </a:xfrm>
          <a:prstGeom prst="rect">
            <a:avLst/>
          </a:prstGeom>
        </p:spPr>
        <p:txBody>
          <a:bodyPr vert="horz" wrap="square" lIns="0" tIns="635" rIns="0" bIns="0" rtlCol="0">
            <a:spAutoFit/>
          </a:bodyPr>
          <a:lstStyle/>
          <a:p>
            <a:pPr marL="25400">
              <a:lnSpc>
                <a:spcPct val="100000"/>
              </a:lnSpc>
              <a:spcBef>
                <a:spcPts val="5"/>
              </a:spcBef>
            </a:pPr>
            <a:fld id="{81D60167-4931-47E6-BA6A-407CBD079E47}" type="slidenum">
              <a:rPr sz="1000" b="1" dirty="0">
                <a:solidFill>
                  <a:srgbClr val="333399"/>
                </a:solidFill>
                <a:latin typeface="Arial"/>
                <a:cs typeface="Arial"/>
              </a:rPr>
              <a:t>9</a:t>
            </a:fld>
            <a:endParaRPr sz="10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5301" y="1552194"/>
            <a:ext cx="7872730" cy="4709160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75"/>
              </a:spcBef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Where do we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store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tables (which address</a:t>
            </a:r>
            <a:r>
              <a:rPr sz="2400" spc="114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space)?</a:t>
            </a:r>
            <a:endParaRPr sz="24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7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Physical</a:t>
            </a:r>
            <a:r>
              <a:rPr sz="2400" spc="-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memory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9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Easy to address, no translation</a:t>
            </a:r>
            <a:r>
              <a:rPr sz="2000" spc="1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required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0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But, allocated page tables consume memory for lifetime of</a:t>
            </a:r>
            <a:r>
              <a:rPr sz="2000" spc="6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VAS</a:t>
            </a:r>
            <a:endParaRPr sz="2000">
              <a:latin typeface="Arial"/>
              <a:cs typeface="Arial"/>
            </a:endParaRPr>
          </a:p>
          <a:p>
            <a:pPr marL="355600" indent="-342900">
              <a:lnSpc>
                <a:spcPct val="100000"/>
              </a:lnSpc>
              <a:spcBef>
                <a:spcPts val="565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Virtual memory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(OS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virtual address</a:t>
            </a:r>
            <a:r>
              <a:rPr sz="2400" spc="7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space)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Cold (unused) page table pages can be paged out to</a:t>
            </a:r>
            <a:r>
              <a:rPr sz="2000" spc="4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disk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But, addressing page tables requires</a:t>
            </a:r>
            <a:r>
              <a:rPr sz="2000" spc="6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translation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How do we stop</a:t>
            </a:r>
            <a:r>
              <a:rPr sz="2000" spc="-2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recursion?</a:t>
            </a:r>
            <a:endParaRPr sz="20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75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Do not page the outer page table (called</a:t>
            </a:r>
            <a:r>
              <a:rPr sz="2000" spc="30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FF3300"/>
                </a:solidFill>
                <a:latin typeface="Arial"/>
                <a:cs typeface="Arial"/>
              </a:rPr>
              <a:t>wiring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)</a:t>
            </a:r>
            <a:endParaRPr sz="2000">
              <a:latin typeface="Arial"/>
              <a:cs typeface="Arial"/>
            </a:endParaRPr>
          </a:p>
          <a:p>
            <a:pPr marL="355600" marR="494665" indent="-342900">
              <a:lnSpc>
                <a:spcPct val="100000"/>
              </a:lnSpc>
              <a:spcBef>
                <a:spcPts val="560"/>
              </a:spcBef>
              <a:buClr>
                <a:srgbClr val="333399"/>
              </a:buClr>
              <a:buSzPct val="50000"/>
              <a:buFont typeface="Wingdings"/>
              <a:buChar char=""/>
              <a:tabLst>
                <a:tab pos="354965" algn="l"/>
                <a:tab pos="355600" algn="l"/>
              </a:tabLst>
            </a:pP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If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we’re going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to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page tables, might as well  page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the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entire </a:t>
            </a:r>
            <a:r>
              <a:rPr sz="2400" dirty="0">
                <a:solidFill>
                  <a:srgbClr val="222222"/>
                </a:solidFill>
                <a:latin typeface="Arial"/>
                <a:cs typeface="Arial"/>
              </a:rPr>
              <a:t>OS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address space,</a:t>
            </a:r>
            <a:r>
              <a:rPr sz="2400" spc="2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400" spc="-5" dirty="0">
                <a:solidFill>
                  <a:srgbClr val="222222"/>
                </a:solidFill>
                <a:latin typeface="Arial"/>
                <a:cs typeface="Arial"/>
              </a:rPr>
              <a:t>too</a:t>
            </a:r>
            <a:endParaRPr sz="2400">
              <a:latin typeface="Arial"/>
              <a:cs typeface="Arial"/>
            </a:endParaRPr>
          </a:p>
          <a:p>
            <a:pPr marL="755650" lvl="1" indent="-285750">
              <a:lnSpc>
                <a:spcPct val="100000"/>
              </a:lnSpc>
              <a:spcBef>
                <a:spcPts val="484"/>
              </a:spcBef>
              <a:buClr>
                <a:srgbClr val="333399"/>
              </a:buClr>
              <a:buSzPct val="50000"/>
              <a:buFont typeface="Wingdings"/>
              <a:buChar char=""/>
              <a:tabLst>
                <a:tab pos="755015" algn="l"/>
                <a:tab pos="755650" algn="l"/>
              </a:tabLst>
            </a:pP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Need to wire special code and data (fault, interrupt</a:t>
            </a:r>
            <a:r>
              <a:rPr sz="2000" spc="85" dirty="0">
                <a:solidFill>
                  <a:srgbClr val="222222"/>
                </a:solidFill>
                <a:latin typeface="Arial"/>
                <a:cs typeface="Arial"/>
              </a:rPr>
              <a:t> </a:t>
            </a:r>
            <a:r>
              <a:rPr sz="2000" spc="-5" dirty="0">
                <a:solidFill>
                  <a:srgbClr val="222222"/>
                </a:solidFill>
                <a:latin typeface="Arial"/>
                <a:cs typeface="Arial"/>
              </a:rPr>
              <a:t>handlers)</a:t>
            </a:r>
            <a:endParaRPr sz="2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2654</Words>
  <Application>Microsoft Office PowerPoint</Application>
  <PresentationFormat>On-screen Show (4:3)</PresentationFormat>
  <Paragraphs>429</Paragraphs>
  <Slides>36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Arial Black</vt:lpstr>
      <vt:lpstr>Calibri</vt:lpstr>
      <vt:lpstr>Times New Roman</vt:lpstr>
      <vt:lpstr>Wingdings</vt:lpstr>
      <vt:lpstr>Office Theme</vt:lpstr>
      <vt:lpstr>CSE 120 Principles of Operating</vt:lpstr>
      <vt:lpstr>Lecture Overview</vt:lpstr>
      <vt:lpstr>Managing Page Tables</vt:lpstr>
      <vt:lpstr>Two-Level Page Tables</vt:lpstr>
      <vt:lpstr>Two-Level Page Tables</vt:lpstr>
      <vt:lpstr>Page Table Evolution</vt:lpstr>
      <vt:lpstr>Page Table Evolution</vt:lpstr>
      <vt:lpstr>Page Table Evolution</vt:lpstr>
      <vt:lpstr>Addressing Page Tables</vt:lpstr>
      <vt:lpstr>Efficient Translations</vt:lpstr>
      <vt:lpstr>TLBs</vt:lpstr>
      <vt:lpstr>TLBs</vt:lpstr>
      <vt:lpstr>Managing TLBs</vt:lpstr>
      <vt:lpstr>Managing TLBs (2)</vt:lpstr>
      <vt:lpstr>Paged Virtual Memory</vt:lpstr>
      <vt:lpstr>Page Faults</vt:lpstr>
      <vt:lpstr>Address Translation Redux</vt:lpstr>
      <vt:lpstr>The Common Case</vt:lpstr>
      <vt:lpstr>TLB Misses</vt:lpstr>
      <vt:lpstr>Reloading the TLB</vt:lpstr>
      <vt:lpstr>TLB Misses (2)</vt:lpstr>
      <vt:lpstr>Page Faults</vt:lpstr>
      <vt:lpstr>Advanced Functionality</vt:lpstr>
      <vt:lpstr>Sharing</vt:lpstr>
      <vt:lpstr>Sharing (2)</vt:lpstr>
      <vt:lpstr>Isolation: No Sharing</vt:lpstr>
      <vt:lpstr>Sharing Pages</vt:lpstr>
      <vt:lpstr>Copy on Write</vt:lpstr>
      <vt:lpstr>Copy on Write: Before Fork</vt:lpstr>
      <vt:lpstr>Copy on Write: Fork</vt:lpstr>
      <vt:lpstr>Copy on Write: On A Write</vt:lpstr>
      <vt:lpstr>Mapped Files</vt:lpstr>
      <vt:lpstr>Mapped Files</vt:lpstr>
      <vt:lpstr>Mapped Files (2)</vt:lpstr>
      <vt:lpstr>Summary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120</dc:title>
  <dc:creator>Geoff Voelker</dc:creator>
  <cp:lastModifiedBy>Gregory Kesden</cp:lastModifiedBy>
  <cp:revision>1</cp:revision>
  <dcterms:created xsi:type="dcterms:W3CDTF">2017-05-16T18:22:56Z</dcterms:created>
  <dcterms:modified xsi:type="dcterms:W3CDTF">2017-05-17T01:23:31Z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2016-05-13T00:00:00Z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2017-05-17T00:00:00Z</vt:filetime>
  </property>
</Properties>
</file>