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24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" y="14097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371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819" y="478548"/>
            <a:ext cx="390144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302" y="594359"/>
            <a:ext cx="8375395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" y="14097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371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0330" y="685800"/>
            <a:ext cx="6403975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158" y="1550290"/>
            <a:ext cx="7631683" cy="4382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5301" y="6396852"/>
            <a:ext cx="106743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237229" y="6396090"/>
            <a:ext cx="2668904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773" y="6396852"/>
            <a:ext cx="193040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1339" y="569988"/>
            <a:ext cx="297027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9847" y="1179588"/>
            <a:ext cx="7202424" cy="1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  <a:tabLst>
                <a:tab pos="1299845" algn="l"/>
              </a:tabLst>
            </a:pPr>
            <a:r>
              <a:rPr dirty="0"/>
              <a:t>CSE	120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Principles </a:t>
            </a:r>
            <a:r>
              <a:rPr dirty="0"/>
              <a:t>of</a:t>
            </a:r>
            <a:r>
              <a:rPr spc="-80" dirty="0"/>
              <a:t> </a:t>
            </a:r>
            <a:r>
              <a:rPr spc="-5" dirty="0"/>
              <a:t>Operating</a:t>
            </a:r>
          </a:p>
        </p:txBody>
      </p:sp>
      <p:sp>
        <p:nvSpPr>
          <p:cNvPr id="5" name="object 5"/>
          <p:cNvSpPr/>
          <p:nvPr/>
        </p:nvSpPr>
        <p:spPr>
          <a:xfrm>
            <a:off x="3073907" y="1789188"/>
            <a:ext cx="3024377" cy="1112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78685" y="3818394"/>
            <a:ext cx="1751076" cy="7833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66466" y="3818394"/>
            <a:ext cx="1056894" cy="7833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60064" y="3818394"/>
            <a:ext cx="1849374" cy="7833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46141" y="3818394"/>
            <a:ext cx="2542032" cy="7833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762000" y="1524000"/>
            <a:ext cx="7631683" cy="2820642"/>
          </a:xfrm>
          <a:prstGeom prst="rect">
            <a:avLst/>
          </a:prstGeom>
        </p:spPr>
        <p:txBody>
          <a:bodyPr vert="horz" wrap="square" lIns="0" tIns="367663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9900"/>
                </a:solidFill>
                <a:latin typeface="Arial Black"/>
                <a:cs typeface="Arial Black"/>
              </a:rPr>
              <a:t>Systems</a:t>
            </a:r>
            <a:endParaRPr sz="40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890"/>
              </a:spcBef>
            </a:pPr>
            <a:r>
              <a:rPr sz="3200" b="1" spc="-10" dirty="0">
                <a:solidFill>
                  <a:srgbClr val="333399"/>
                </a:solidFill>
                <a:latin typeface="Arial Black"/>
                <a:cs typeface="Arial Black"/>
              </a:rPr>
              <a:t>Spring</a:t>
            </a:r>
            <a:r>
              <a:rPr sz="3200" b="1" spc="-50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sz="3200" b="1" spc="-5" dirty="0">
                <a:solidFill>
                  <a:srgbClr val="333399"/>
                </a:solidFill>
                <a:latin typeface="Arial Black"/>
                <a:cs typeface="Arial Black"/>
              </a:rPr>
              <a:t>201</a:t>
            </a:r>
            <a:r>
              <a:rPr lang="en-US" sz="3200" b="1" spc="-5" dirty="0">
                <a:solidFill>
                  <a:srgbClr val="333399"/>
                </a:solidFill>
                <a:latin typeface="Arial Black"/>
                <a:cs typeface="Arial Black"/>
              </a:rPr>
              <a:t>7</a:t>
            </a:r>
            <a:endParaRPr sz="32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245"/>
              </a:spcBef>
            </a:pPr>
            <a:r>
              <a:rPr sz="2800" dirty="0">
                <a:solidFill>
                  <a:srgbClr val="FF3300"/>
                </a:solidFill>
              </a:rPr>
              <a:t>Lecture 11: Memory</a:t>
            </a:r>
            <a:r>
              <a:rPr sz="2800" spc="-45" dirty="0">
                <a:solidFill>
                  <a:srgbClr val="FF3300"/>
                </a:solidFill>
              </a:rPr>
              <a:t> </a:t>
            </a:r>
            <a:r>
              <a:rPr sz="2800" dirty="0">
                <a:solidFill>
                  <a:srgbClr val="FF3300"/>
                </a:solidFill>
              </a:rPr>
              <a:t>Management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846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219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dirty="0">
                <a:solidFill>
                  <a:srgbClr val="333399"/>
                </a:solidFill>
              </a:rPr>
              <a:t>Variable	</a:t>
            </a:r>
            <a:r>
              <a:rPr spc="-5" dirty="0">
                <a:solidFill>
                  <a:srgbClr val="333399"/>
                </a:solidFill>
              </a:rPr>
              <a:t>Partitions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692390" cy="409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Natural extension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–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physical memory is broken up into  variable sized</a:t>
            </a:r>
            <a:r>
              <a:rPr sz="24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partitions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Hardware requirements: </a:t>
            </a:r>
            <a:r>
              <a:rPr sz="2000" spc="-5" dirty="0">
                <a:solidFill>
                  <a:srgbClr val="009900"/>
                </a:solidFill>
                <a:latin typeface="Arial"/>
                <a:cs typeface="Arial"/>
              </a:rPr>
              <a:t>base register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009900"/>
                </a:solidFill>
                <a:latin typeface="Arial"/>
                <a:cs typeface="Arial"/>
              </a:rPr>
              <a:t>limit</a:t>
            </a:r>
            <a:r>
              <a:rPr sz="2000" spc="9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9900"/>
                </a:solidFill>
                <a:latin typeface="Arial"/>
                <a:cs typeface="Arial"/>
              </a:rPr>
              <a:t>register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 address = virtual address + base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register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  <a:tab pos="478853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Why do we need the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limit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register?	Protection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(physical address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&gt;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base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+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limit) then exception</a:t>
            </a:r>
            <a:r>
              <a:rPr sz="1800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fault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5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Advantages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No internal fragmentation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: allocate just enough for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Problems</a:t>
            </a:r>
            <a:endParaRPr sz="2400">
              <a:latin typeface="Arial"/>
              <a:cs typeface="Arial"/>
            </a:endParaRPr>
          </a:p>
          <a:p>
            <a:pPr marL="755650" marR="555625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External fragmentation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: process creation and termination  produces empty holes scattered throughout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846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219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dirty="0">
                <a:solidFill>
                  <a:srgbClr val="333399"/>
                </a:solidFill>
              </a:rPr>
              <a:t>Variable	</a:t>
            </a:r>
            <a:r>
              <a:rPr spc="-5" dirty="0">
                <a:solidFill>
                  <a:srgbClr val="333399"/>
                </a:solidFill>
              </a:rPr>
              <a:t>Partitions</a:t>
            </a:r>
          </a:p>
        </p:txBody>
      </p:sp>
      <p:sp>
        <p:nvSpPr>
          <p:cNvPr id="4" name="object 4"/>
          <p:cNvSpPr/>
          <p:nvPr/>
        </p:nvSpPr>
        <p:spPr>
          <a:xfrm>
            <a:off x="5562980" y="37341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90"/>
                </a:lnTo>
                <a:lnTo>
                  <a:pt x="208483" y="15544"/>
                </a:lnTo>
                <a:lnTo>
                  <a:pt x="164753" y="34032"/>
                </a:lnTo>
                <a:lnTo>
                  <a:pt x="124815" y="58826"/>
                </a:lnTo>
                <a:lnTo>
                  <a:pt x="89296" y="89296"/>
                </a:lnTo>
                <a:lnTo>
                  <a:pt x="58826" y="124815"/>
                </a:lnTo>
                <a:lnTo>
                  <a:pt x="34032" y="164753"/>
                </a:lnTo>
                <a:lnTo>
                  <a:pt x="15544" y="208483"/>
                </a:lnTo>
                <a:lnTo>
                  <a:pt x="3990" y="255374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74"/>
                </a:lnTo>
                <a:lnTo>
                  <a:pt x="594055" y="208483"/>
                </a:lnTo>
                <a:lnTo>
                  <a:pt x="575567" y="164753"/>
                </a:lnTo>
                <a:lnTo>
                  <a:pt x="550773" y="124815"/>
                </a:lnTo>
                <a:lnTo>
                  <a:pt x="520303" y="89296"/>
                </a:lnTo>
                <a:lnTo>
                  <a:pt x="484784" y="58826"/>
                </a:lnTo>
                <a:lnTo>
                  <a:pt x="444846" y="34032"/>
                </a:lnTo>
                <a:lnTo>
                  <a:pt x="401116" y="15544"/>
                </a:lnTo>
                <a:lnTo>
                  <a:pt x="354225" y="3990"/>
                </a:lnTo>
                <a:lnTo>
                  <a:pt x="3048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2980" y="37341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304800"/>
                </a:moveTo>
                <a:lnTo>
                  <a:pt x="3990" y="255374"/>
                </a:lnTo>
                <a:lnTo>
                  <a:pt x="15544" y="208483"/>
                </a:lnTo>
                <a:lnTo>
                  <a:pt x="34032" y="164753"/>
                </a:lnTo>
                <a:lnTo>
                  <a:pt x="58826" y="124815"/>
                </a:lnTo>
                <a:lnTo>
                  <a:pt x="89296" y="89296"/>
                </a:lnTo>
                <a:lnTo>
                  <a:pt x="124815" y="58826"/>
                </a:lnTo>
                <a:lnTo>
                  <a:pt x="164753" y="34032"/>
                </a:lnTo>
                <a:lnTo>
                  <a:pt x="208483" y="15544"/>
                </a:lnTo>
                <a:lnTo>
                  <a:pt x="255374" y="3990"/>
                </a:lnTo>
                <a:lnTo>
                  <a:pt x="304800" y="0"/>
                </a:lnTo>
                <a:lnTo>
                  <a:pt x="354225" y="3990"/>
                </a:lnTo>
                <a:lnTo>
                  <a:pt x="401116" y="15544"/>
                </a:lnTo>
                <a:lnTo>
                  <a:pt x="444846" y="34032"/>
                </a:lnTo>
                <a:lnTo>
                  <a:pt x="484784" y="58826"/>
                </a:lnTo>
                <a:lnTo>
                  <a:pt x="520303" y="89296"/>
                </a:lnTo>
                <a:lnTo>
                  <a:pt x="550773" y="124815"/>
                </a:lnTo>
                <a:lnTo>
                  <a:pt x="575567" y="164753"/>
                </a:lnTo>
                <a:lnTo>
                  <a:pt x="594055" y="208483"/>
                </a:lnTo>
                <a:lnTo>
                  <a:pt x="605609" y="255374"/>
                </a:lnTo>
                <a:lnTo>
                  <a:pt x="609600" y="304800"/>
                </a:lnTo>
                <a:lnTo>
                  <a:pt x="605609" y="354225"/>
                </a:lnTo>
                <a:lnTo>
                  <a:pt x="594055" y="401116"/>
                </a:lnTo>
                <a:lnTo>
                  <a:pt x="575567" y="444846"/>
                </a:lnTo>
                <a:lnTo>
                  <a:pt x="550773" y="484784"/>
                </a:lnTo>
                <a:lnTo>
                  <a:pt x="520303" y="520303"/>
                </a:lnTo>
                <a:lnTo>
                  <a:pt x="484784" y="550773"/>
                </a:lnTo>
                <a:lnTo>
                  <a:pt x="444846" y="575567"/>
                </a:lnTo>
                <a:lnTo>
                  <a:pt x="401116" y="594055"/>
                </a:lnTo>
                <a:lnTo>
                  <a:pt x="354225" y="605609"/>
                </a:lnTo>
                <a:lnTo>
                  <a:pt x="304800" y="609600"/>
                </a:lnTo>
                <a:lnTo>
                  <a:pt x="255374" y="605609"/>
                </a:lnTo>
                <a:lnTo>
                  <a:pt x="208483" y="594055"/>
                </a:lnTo>
                <a:lnTo>
                  <a:pt x="164753" y="575567"/>
                </a:lnTo>
                <a:lnTo>
                  <a:pt x="124815" y="550773"/>
                </a:lnTo>
                <a:lnTo>
                  <a:pt x="89296" y="520303"/>
                </a:lnTo>
                <a:lnTo>
                  <a:pt x="58826" y="484784"/>
                </a:lnTo>
                <a:lnTo>
                  <a:pt x="34032" y="444846"/>
                </a:lnTo>
                <a:lnTo>
                  <a:pt x="15544" y="401116"/>
                </a:lnTo>
                <a:lnTo>
                  <a:pt x="3990" y="354225"/>
                </a:lnTo>
                <a:lnTo>
                  <a:pt x="0" y="3048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794247" y="3913632"/>
            <a:ext cx="144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38980" y="4000880"/>
            <a:ext cx="1524000" cy="76200"/>
          </a:xfrm>
          <a:custGeom>
            <a:avLst/>
            <a:gdLst/>
            <a:ahLst/>
            <a:cxnLst/>
            <a:rect l="l" t="t" r="r" b="b"/>
            <a:pathLst>
              <a:path w="1524000" h="76200">
                <a:moveTo>
                  <a:pt x="1447800" y="38100"/>
                </a:moveTo>
                <a:lnTo>
                  <a:pt x="1397000" y="76200"/>
                </a:lnTo>
                <a:lnTo>
                  <a:pt x="1502833" y="44450"/>
                </a:lnTo>
                <a:lnTo>
                  <a:pt x="1447800" y="44450"/>
                </a:lnTo>
                <a:lnTo>
                  <a:pt x="1447800" y="38100"/>
                </a:lnTo>
                <a:close/>
              </a:path>
              <a:path w="1524000" h="76200">
                <a:moveTo>
                  <a:pt x="14393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439333" y="44450"/>
                </a:lnTo>
                <a:lnTo>
                  <a:pt x="1447800" y="38100"/>
                </a:lnTo>
                <a:lnTo>
                  <a:pt x="1439333" y="31750"/>
                </a:lnTo>
                <a:close/>
              </a:path>
              <a:path w="1524000" h="76200">
                <a:moveTo>
                  <a:pt x="1502833" y="31750"/>
                </a:moveTo>
                <a:lnTo>
                  <a:pt x="1447800" y="31750"/>
                </a:lnTo>
                <a:lnTo>
                  <a:pt x="1447800" y="44450"/>
                </a:lnTo>
                <a:lnTo>
                  <a:pt x="1502833" y="44450"/>
                </a:lnTo>
                <a:lnTo>
                  <a:pt x="1524000" y="38100"/>
                </a:lnTo>
                <a:lnTo>
                  <a:pt x="1502833" y="31750"/>
                </a:lnTo>
                <a:close/>
              </a:path>
              <a:path w="1524000" h="76200">
                <a:moveTo>
                  <a:pt x="1397000" y="0"/>
                </a:moveTo>
                <a:lnTo>
                  <a:pt x="1447800" y="38100"/>
                </a:lnTo>
                <a:lnTo>
                  <a:pt x="1447800" y="31750"/>
                </a:lnTo>
                <a:lnTo>
                  <a:pt x="1502833" y="31750"/>
                </a:lnTo>
                <a:lnTo>
                  <a:pt x="13970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43653" y="2280030"/>
            <a:ext cx="1564640" cy="1464310"/>
          </a:xfrm>
          <a:custGeom>
            <a:avLst/>
            <a:gdLst/>
            <a:ahLst/>
            <a:cxnLst/>
            <a:rect l="l" t="t" r="r" b="b"/>
            <a:pathLst>
              <a:path w="1564639" h="1464310">
                <a:moveTo>
                  <a:pt x="1488567" y="1334897"/>
                </a:moveTo>
                <a:lnTo>
                  <a:pt x="1518539" y="1464056"/>
                </a:lnTo>
                <a:lnTo>
                  <a:pt x="1546651" y="1388237"/>
                </a:lnTo>
                <a:lnTo>
                  <a:pt x="1529715" y="1388237"/>
                </a:lnTo>
                <a:lnTo>
                  <a:pt x="1517015" y="1387729"/>
                </a:lnTo>
                <a:lnTo>
                  <a:pt x="1517361" y="1378824"/>
                </a:lnTo>
                <a:lnTo>
                  <a:pt x="1488567" y="1334897"/>
                </a:lnTo>
                <a:close/>
              </a:path>
              <a:path w="1564639" h="1464310">
                <a:moveTo>
                  <a:pt x="1530012" y="1380210"/>
                </a:moveTo>
                <a:lnTo>
                  <a:pt x="1523365" y="1387983"/>
                </a:lnTo>
                <a:lnTo>
                  <a:pt x="1529715" y="1388237"/>
                </a:lnTo>
                <a:lnTo>
                  <a:pt x="1530012" y="1380210"/>
                </a:lnTo>
                <a:close/>
              </a:path>
              <a:path w="1564639" h="1464310">
                <a:moveTo>
                  <a:pt x="1564640" y="1339723"/>
                </a:moveTo>
                <a:lnTo>
                  <a:pt x="1530012" y="1380210"/>
                </a:lnTo>
                <a:lnTo>
                  <a:pt x="1529715" y="1388237"/>
                </a:lnTo>
                <a:lnTo>
                  <a:pt x="1546651" y="1388237"/>
                </a:lnTo>
                <a:lnTo>
                  <a:pt x="1564640" y="1339723"/>
                </a:lnTo>
                <a:close/>
              </a:path>
              <a:path w="1564639" h="1464310">
                <a:moveTo>
                  <a:pt x="1517361" y="1378824"/>
                </a:moveTo>
                <a:lnTo>
                  <a:pt x="1517015" y="1387729"/>
                </a:lnTo>
                <a:lnTo>
                  <a:pt x="1523365" y="1387983"/>
                </a:lnTo>
                <a:lnTo>
                  <a:pt x="1517361" y="1378824"/>
                </a:lnTo>
                <a:close/>
              </a:path>
              <a:path w="1564639" h="1464310">
                <a:moveTo>
                  <a:pt x="254" y="0"/>
                </a:moveTo>
                <a:lnTo>
                  <a:pt x="0" y="12700"/>
                </a:lnTo>
                <a:lnTo>
                  <a:pt x="39370" y="13208"/>
                </a:lnTo>
                <a:lnTo>
                  <a:pt x="78359" y="14351"/>
                </a:lnTo>
                <a:lnTo>
                  <a:pt x="116967" y="16637"/>
                </a:lnTo>
                <a:lnTo>
                  <a:pt x="155448" y="19685"/>
                </a:lnTo>
                <a:lnTo>
                  <a:pt x="193675" y="23495"/>
                </a:lnTo>
                <a:lnTo>
                  <a:pt x="231521" y="28067"/>
                </a:lnTo>
                <a:lnTo>
                  <a:pt x="306197" y="39878"/>
                </a:lnTo>
                <a:lnTo>
                  <a:pt x="379730" y="54864"/>
                </a:lnTo>
                <a:lnTo>
                  <a:pt x="451738" y="72898"/>
                </a:lnTo>
                <a:lnTo>
                  <a:pt x="522224" y="93853"/>
                </a:lnTo>
                <a:lnTo>
                  <a:pt x="591185" y="117856"/>
                </a:lnTo>
                <a:lnTo>
                  <a:pt x="658495" y="144653"/>
                </a:lnTo>
                <a:lnTo>
                  <a:pt x="723900" y="174117"/>
                </a:lnTo>
                <a:lnTo>
                  <a:pt x="787526" y="206375"/>
                </a:lnTo>
                <a:lnTo>
                  <a:pt x="848995" y="241173"/>
                </a:lnTo>
                <a:lnTo>
                  <a:pt x="908558" y="278384"/>
                </a:lnTo>
                <a:lnTo>
                  <a:pt x="965835" y="318135"/>
                </a:lnTo>
                <a:lnTo>
                  <a:pt x="1020953" y="360172"/>
                </a:lnTo>
                <a:lnTo>
                  <a:pt x="1073531" y="404495"/>
                </a:lnTo>
                <a:lnTo>
                  <a:pt x="1123823" y="450850"/>
                </a:lnTo>
                <a:lnTo>
                  <a:pt x="1171448" y="499364"/>
                </a:lnTo>
                <a:lnTo>
                  <a:pt x="1216533" y="549783"/>
                </a:lnTo>
                <a:lnTo>
                  <a:pt x="1258824" y="602234"/>
                </a:lnTo>
                <a:lnTo>
                  <a:pt x="1298321" y="656336"/>
                </a:lnTo>
                <a:lnTo>
                  <a:pt x="1334770" y="712470"/>
                </a:lnTo>
                <a:lnTo>
                  <a:pt x="1368171" y="770001"/>
                </a:lnTo>
                <a:lnTo>
                  <a:pt x="1398524" y="829056"/>
                </a:lnTo>
                <a:lnTo>
                  <a:pt x="1425575" y="889762"/>
                </a:lnTo>
                <a:lnTo>
                  <a:pt x="1449451" y="951865"/>
                </a:lnTo>
                <a:lnTo>
                  <a:pt x="1469898" y="1015238"/>
                </a:lnTo>
                <a:lnTo>
                  <a:pt x="1486662" y="1079754"/>
                </a:lnTo>
                <a:lnTo>
                  <a:pt x="1499997" y="1145540"/>
                </a:lnTo>
                <a:lnTo>
                  <a:pt x="1509649" y="1212342"/>
                </a:lnTo>
                <a:lnTo>
                  <a:pt x="1515364" y="1280033"/>
                </a:lnTo>
                <a:lnTo>
                  <a:pt x="1517262" y="1339723"/>
                </a:lnTo>
                <a:lnTo>
                  <a:pt x="1517361" y="1378824"/>
                </a:lnTo>
                <a:lnTo>
                  <a:pt x="1523365" y="1387983"/>
                </a:lnTo>
                <a:lnTo>
                  <a:pt x="1530012" y="1380210"/>
                </a:lnTo>
                <a:lnTo>
                  <a:pt x="1530096" y="1348613"/>
                </a:lnTo>
                <a:lnTo>
                  <a:pt x="1529588" y="1313815"/>
                </a:lnTo>
                <a:lnTo>
                  <a:pt x="1525651" y="1244854"/>
                </a:lnTo>
                <a:lnTo>
                  <a:pt x="1517777" y="1176782"/>
                </a:lnTo>
                <a:lnTo>
                  <a:pt x="1506220" y="1109853"/>
                </a:lnTo>
                <a:lnTo>
                  <a:pt x="1490980" y="1043940"/>
                </a:lnTo>
                <a:lnTo>
                  <a:pt x="1472184" y="979297"/>
                </a:lnTo>
                <a:lnTo>
                  <a:pt x="1449705" y="915924"/>
                </a:lnTo>
                <a:lnTo>
                  <a:pt x="1423924" y="853948"/>
                </a:lnTo>
                <a:lnTo>
                  <a:pt x="1394968" y="793369"/>
                </a:lnTo>
                <a:lnTo>
                  <a:pt x="1362710" y="734441"/>
                </a:lnTo>
                <a:lnTo>
                  <a:pt x="1327404" y="677037"/>
                </a:lnTo>
                <a:lnTo>
                  <a:pt x="1289050" y="621538"/>
                </a:lnTo>
                <a:lnTo>
                  <a:pt x="1247775" y="567690"/>
                </a:lnTo>
                <a:lnTo>
                  <a:pt x="1203706" y="515747"/>
                </a:lnTo>
                <a:lnTo>
                  <a:pt x="1156970" y="465836"/>
                </a:lnTo>
                <a:lnTo>
                  <a:pt x="1107440" y="417957"/>
                </a:lnTo>
                <a:lnTo>
                  <a:pt x="1055624" y="372110"/>
                </a:lnTo>
                <a:lnTo>
                  <a:pt x="1001268" y="328676"/>
                </a:lnTo>
                <a:lnTo>
                  <a:pt x="944626" y="287528"/>
                </a:lnTo>
                <a:lnTo>
                  <a:pt x="885698" y="248666"/>
                </a:lnTo>
                <a:lnTo>
                  <a:pt x="824611" y="212344"/>
                </a:lnTo>
                <a:lnTo>
                  <a:pt x="761492" y="178562"/>
                </a:lnTo>
                <a:lnTo>
                  <a:pt x="696468" y="147447"/>
                </a:lnTo>
                <a:lnTo>
                  <a:pt x="629666" y="118999"/>
                </a:lnTo>
                <a:lnTo>
                  <a:pt x="560959" y="93472"/>
                </a:lnTo>
                <a:lnTo>
                  <a:pt x="490728" y="70866"/>
                </a:lnTo>
                <a:lnTo>
                  <a:pt x="418846" y="51181"/>
                </a:lnTo>
                <a:lnTo>
                  <a:pt x="345567" y="34544"/>
                </a:lnTo>
                <a:lnTo>
                  <a:pt x="270763" y="21082"/>
                </a:lnTo>
                <a:lnTo>
                  <a:pt x="233045" y="15494"/>
                </a:lnTo>
                <a:lnTo>
                  <a:pt x="194818" y="10795"/>
                </a:lnTo>
                <a:lnTo>
                  <a:pt x="156463" y="6985"/>
                </a:lnTo>
                <a:lnTo>
                  <a:pt x="117729" y="3937"/>
                </a:lnTo>
                <a:lnTo>
                  <a:pt x="78740" y="1778"/>
                </a:lnTo>
                <a:lnTo>
                  <a:pt x="39497" y="508"/>
                </a:lnTo>
                <a:lnTo>
                  <a:pt x="254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72580" y="40008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14400" y="38100"/>
                </a:moveTo>
                <a:lnTo>
                  <a:pt x="863600" y="76200"/>
                </a:lnTo>
                <a:lnTo>
                  <a:pt x="969433" y="44450"/>
                </a:lnTo>
                <a:lnTo>
                  <a:pt x="914400" y="44450"/>
                </a:lnTo>
                <a:lnTo>
                  <a:pt x="914400" y="38100"/>
                </a:lnTo>
                <a:close/>
              </a:path>
              <a:path w="990600" h="76200">
                <a:moveTo>
                  <a:pt x="9059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05933" y="44450"/>
                </a:lnTo>
                <a:lnTo>
                  <a:pt x="914400" y="38100"/>
                </a:lnTo>
                <a:lnTo>
                  <a:pt x="905933" y="31750"/>
                </a:lnTo>
                <a:close/>
              </a:path>
              <a:path w="990600" h="76200">
                <a:moveTo>
                  <a:pt x="969433" y="31750"/>
                </a:moveTo>
                <a:lnTo>
                  <a:pt x="914400" y="31750"/>
                </a:lnTo>
                <a:lnTo>
                  <a:pt x="914400" y="44450"/>
                </a:lnTo>
                <a:lnTo>
                  <a:pt x="969433" y="44450"/>
                </a:lnTo>
                <a:lnTo>
                  <a:pt x="990600" y="38100"/>
                </a:lnTo>
                <a:lnTo>
                  <a:pt x="969433" y="31750"/>
                </a:lnTo>
                <a:close/>
              </a:path>
              <a:path w="990600" h="76200">
                <a:moveTo>
                  <a:pt x="863600" y="0"/>
                </a:moveTo>
                <a:lnTo>
                  <a:pt x="914400" y="38100"/>
                </a:lnTo>
                <a:lnTo>
                  <a:pt x="914400" y="31750"/>
                </a:lnTo>
                <a:lnTo>
                  <a:pt x="969433" y="31750"/>
                </a:lnTo>
                <a:lnTo>
                  <a:pt x="8636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45539" y="3610102"/>
            <a:ext cx="13277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163181" y="3657980"/>
            <a:ext cx="1295400" cy="762000"/>
          </a:xfrm>
          <a:custGeom>
            <a:avLst/>
            <a:gdLst/>
            <a:ahLst/>
            <a:cxnLst/>
            <a:rect l="l" t="t" r="r" b="b"/>
            <a:pathLst>
              <a:path w="1295400" h="762000">
                <a:moveTo>
                  <a:pt x="0" y="762000"/>
                </a:moveTo>
                <a:lnTo>
                  <a:pt x="1295400" y="762000"/>
                </a:lnTo>
                <a:lnTo>
                  <a:pt x="12954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26994" y="1857501"/>
            <a:ext cx="1209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Base</a:t>
            </a:r>
            <a:r>
              <a:rPr sz="1400" b="1" spc="-6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29380" y="37341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0" y="304800"/>
                </a:lnTo>
                <a:lnTo>
                  <a:pt x="304800" y="609600"/>
                </a:lnTo>
                <a:lnTo>
                  <a:pt x="609600" y="304800"/>
                </a:lnTo>
                <a:lnTo>
                  <a:pt x="3048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29380" y="37341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304800"/>
                </a:moveTo>
                <a:lnTo>
                  <a:pt x="304800" y="0"/>
                </a:lnTo>
                <a:lnTo>
                  <a:pt x="609600" y="304800"/>
                </a:lnTo>
                <a:lnTo>
                  <a:pt x="304800" y="609600"/>
                </a:lnTo>
                <a:lnTo>
                  <a:pt x="0" y="3048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60394" y="3913632"/>
            <a:ext cx="144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&lt;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96080" y="4343780"/>
            <a:ext cx="76200" cy="838200"/>
          </a:xfrm>
          <a:custGeom>
            <a:avLst/>
            <a:gdLst/>
            <a:ahLst/>
            <a:cxnLst/>
            <a:rect l="l" t="t" r="r" b="b"/>
            <a:pathLst>
              <a:path w="76200" h="838200">
                <a:moveTo>
                  <a:pt x="0" y="711200"/>
                </a:moveTo>
                <a:lnTo>
                  <a:pt x="38100" y="838200"/>
                </a:lnTo>
                <a:lnTo>
                  <a:pt x="60960" y="762000"/>
                </a:lnTo>
                <a:lnTo>
                  <a:pt x="31750" y="762000"/>
                </a:lnTo>
                <a:lnTo>
                  <a:pt x="31750" y="753533"/>
                </a:lnTo>
                <a:lnTo>
                  <a:pt x="0" y="711200"/>
                </a:lnTo>
                <a:close/>
              </a:path>
              <a:path w="76200" h="838200">
                <a:moveTo>
                  <a:pt x="31750" y="753533"/>
                </a:moveTo>
                <a:lnTo>
                  <a:pt x="31750" y="762000"/>
                </a:lnTo>
                <a:lnTo>
                  <a:pt x="38100" y="762000"/>
                </a:lnTo>
                <a:lnTo>
                  <a:pt x="31750" y="753533"/>
                </a:lnTo>
                <a:close/>
              </a:path>
              <a:path w="76200" h="838200">
                <a:moveTo>
                  <a:pt x="44450" y="0"/>
                </a:moveTo>
                <a:lnTo>
                  <a:pt x="31750" y="0"/>
                </a:lnTo>
                <a:lnTo>
                  <a:pt x="31750" y="753533"/>
                </a:lnTo>
                <a:lnTo>
                  <a:pt x="38100" y="762000"/>
                </a:lnTo>
                <a:lnTo>
                  <a:pt x="44450" y="753533"/>
                </a:lnTo>
                <a:lnTo>
                  <a:pt x="44450" y="0"/>
                </a:lnTo>
                <a:close/>
              </a:path>
              <a:path w="76200" h="838200">
                <a:moveTo>
                  <a:pt x="44450" y="753533"/>
                </a:moveTo>
                <a:lnTo>
                  <a:pt x="38100" y="762000"/>
                </a:lnTo>
                <a:lnTo>
                  <a:pt x="44450" y="762000"/>
                </a:lnTo>
                <a:lnTo>
                  <a:pt x="44450" y="753533"/>
                </a:lnTo>
                <a:close/>
              </a:path>
              <a:path w="76200" h="838200">
                <a:moveTo>
                  <a:pt x="76200" y="711200"/>
                </a:moveTo>
                <a:lnTo>
                  <a:pt x="44450" y="753533"/>
                </a:lnTo>
                <a:lnTo>
                  <a:pt x="44450" y="762000"/>
                </a:lnTo>
                <a:lnTo>
                  <a:pt x="60960" y="762000"/>
                </a:lnTo>
                <a:lnTo>
                  <a:pt x="76200" y="711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45967" y="5286755"/>
            <a:ext cx="13754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3300"/>
                </a:solidFill>
                <a:latin typeface="Arial"/>
                <a:cs typeface="Arial"/>
              </a:rPr>
              <a:t>Protection</a:t>
            </a:r>
            <a:r>
              <a:rPr sz="1400" b="1" spc="-6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3300"/>
                </a:solidFill>
                <a:latin typeface="Arial"/>
                <a:cs typeface="Arial"/>
              </a:rPr>
              <a:t>Fault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91000" y="3657600"/>
            <a:ext cx="914400" cy="304800"/>
          </a:xfrm>
          <a:custGeom>
            <a:avLst/>
            <a:gdLst/>
            <a:ahLst/>
            <a:cxnLst/>
            <a:rect l="l" t="t" r="r" b="b"/>
            <a:pathLst>
              <a:path w="914400" h="304800">
                <a:moveTo>
                  <a:pt x="0" y="304800"/>
                </a:moveTo>
                <a:lnTo>
                  <a:pt x="914400" y="304800"/>
                </a:lnTo>
                <a:lnTo>
                  <a:pt x="91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269994" y="3686302"/>
            <a:ext cx="4400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90" dirty="0">
                <a:solidFill>
                  <a:srgbClr val="D50092"/>
                </a:solidFill>
                <a:latin typeface="Arial"/>
                <a:cs typeface="Arial"/>
              </a:rPr>
              <a:t>Y</a:t>
            </a:r>
            <a:r>
              <a:rPr sz="1400" b="1" spc="-5" dirty="0">
                <a:solidFill>
                  <a:srgbClr val="D50092"/>
                </a:solidFill>
                <a:latin typeface="Arial"/>
                <a:cs typeface="Arial"/>
              </a:rPr>
              <a:t>es?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88994" y="4448555"/>
            <a:ext cx="37020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D50092"/>
                </a:solidFill>
                <a:latin typeface="Arial"/>
                <a:cs typeface="Arial"/>
              </a:rPr>
              <a:t>No?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48000" y="25908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304800"/>
                </a:moveTo>
                <a:lnTo>
                  <a:pt x="1676400" y="304800"/>
                </a:lnTo>
                <a:lnTo>
                  <a:pt x="1676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126994" y="2619501"/>
            <a:ext cx="1209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Limit</a:t>
            </a:r>
            <a:r>
              <a:rPr sz="1400" b="1" spc="-5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96080" y="3200780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406400"/>
                </a:moveTo>
                <a:lnTo>
                  <a:pt x="38100" y="533400"/>
                </a:lnTo>
                <a:lnTo>
                  <a:pt x="60960" y="457200"/>
                </a:lnTo>
                <a:lnTo>
                  <a:pt x="31750" y="457200"/>
                </a:lnTo>
                <a:lnTo>
                  <a:pt x="31750" y="448733"/>
                </a:lnTo>
                <a:lnTo>
                  <a:pt x="0" y="406400"/>
                </a:lnTo>
                <a:close/>
              </a:path>
              <a:path w="76200" h="533400">
                <a:moveTo>
                  <a:pt x="31750" y="448733"/>
                </a:moveTo>
                <a:lnTo>
                  <a:pt x="31750" y="457200"/>
                </a:lnTo>
                <a:lnTo>
                  <a:pt x="38100" y="457200"/>
                </a:lnTo>
                <a:lnTo>
                  <a:pt x="31750" y="448733"/>
                </a:lnTo>
                <a:close/>
              </a:path>
              <a:path w="76200" h="533400">
                <a:moveTo>
                  <a:pt x="44450" y="0"/>
                </a:moveTo>
                <a:lnTo>
                  <a:pt x="31750" y="0"/>
                </a:lnTo>
                <a:lnTo>
                  <a:pt x="31750" y="448733"/>
                </a:lnTo>
                <a:lnTo>
                  <a:pt x="38100" y="457200"/>
                </a:lnTo>
                <a:lnTo>
                  <a:pt x="44450" y="448733"/>
                </a:lnTo>
                <a:lnTo>
                  <a:pt x="44450" y="0"/>
                </a:lnTo>
                <a:close/>
              </a:path>
              <a:path w="76200" h="533400">
                <a:moveTo>
                  <a:pt x="44450" y="448733"/>
                </a:moveTo>
                <a:lnTo>
                  <a:pt x="38100" y="457200"/>
                </a:lnTo>
                <a:lnTo>
                  <a:pt x="44450" y="457200"/>
                </a:lnTo>
                <a:lnTo>
                  <a:pt x="44450" y="448733"/>
                </a:lnTo>
                <a:close/>
              </a:path>
              <a:path w="76200" h="533400">
                <a:moveTo>
                  <a:pt x="76200" y="406400"/>
                </a:moveTo>
                <a:lnTo>
                  <a:pt x="44450" y="448733"/>
                </a:lnTo>
                <a:lnTo>
                  <a:pt x="44450" y="457200"/>
                </a:lnTo>
                <a:lnTo>
                  <a:pt x="60960" y="457200"/>
                </a:lnTo>
                <a:lnTo>
                  <a:pt x="76200" y="4064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38780" y="40008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14399" y="38100"/>
                </a:moveTo>
                <a:lnTo>
                  <a:pt x="863599" y="76200"/>
                </a:lnTo>
                <a:lnTo>
                  <a:pt x="969433" y="44450"/>
                </a:lnTo>
                <a:lnTo>
                  <a:pt x="914399" y="44450"/>
                </a:lnTo>
                <a:lnTo>
                  <a:pt x="914399" y="38100"/>
                </a:lnTo>
                <a:close/>
              </a:path>
              <a:path w="990600" h="76200">
                <a:moveTo>
                  <a:pt x="9059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05933" y="44450"/>
                </a:lnTo>
                <a:lnTo>
                  <a:pt x="914399" y="38100"/>
                </a:lnTo>
                <a:lnTo>
                  <a:pt x="905933" y="31750"/>
                </a:lnTo>
                <a:close/>
              </a:path>
              <a:path w="990600" h="76200">
                <a:moveTo>
                  <a:pt x="969433" y="31750"/>
                </a:moveTo>
                <a:lnTo>
                  <a:pt x="914399" y="31750"/>
                </a:lnTo>
                <a:lnTo>
                  <a:pt x="914399" y="44450"/>
                </a:lnTo>
                <a:lnTo>
                  <a:pt x="969433" y="44450"/>
                </a:lnTo>
                <a:lnTo>
                  <a:pt x="990599" y="38100"/>
                </a:lnTo>
                <a:lnTo>
                  <a:pt x="969433" y="31750"/>
                </a:lnTo>
                <a:close/>
              </a:path>
              <a:path w="990600" h="76200">
                <a:moveTo>
                  <a:pt x="863599" y="0"/>
                </a:moveTo>
                <a:lnTo>
                  <a:pt x="914399" y="38100"/>
                </a:lnTo>
                <a:lnTo>
                  <a:pt x="914399" y="31750"/>
                </a:lnTo>
                <a:lnTo>
                  <a:pt x="969433" y="31750"/>
                </a:lnTo>
                <a:lnTo>
                  <a:pt x="86359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7158228" y="2052827"/>
          <a:ext cx="1295400" cy="298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483870" algn="r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483870" algn="r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3048380" y="21339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25425">
              <a:lnSpc>
                <a:spcPct val="100000"/>
              </a:lnSpc>
              <a:spcBef>
                <a:spcPts val="280"/>
              </a:spcBef>
            </a:pP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P3’s</a:t>
            </a:r>
            <a:r>
              <a:rPr sz="1400" b="1" spc="-9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Base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48380" y="28959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280"/>
              </a:spcBef>
            </a:pP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P3’s</a:t>
            </a:r>
            <a:r>
              <a:rPr sz="1400" b="1" spc="-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Limit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43380" y="38865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254660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1917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Paging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29027" y="3500628"/>
          <a:ext cx="990600" cy="1104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133980" y="51057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0800" y="48006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5301" y="1625346"/>
            <a:ext cx="7487920" cy="176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Paging solves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external fragmentation problem by  using fixed sized units in both physical and virtual  memory</a:t>
            </a:r>
            <a:endParaRPr sz="2400">
              <a:latin typeface="Arial"/>
              <a:cs typeface="Arial"/>
            </a:endParaRPr>
          </a:p>
          <a:p>
            <a:pPr marL="4835525">
              <a:lnSpc>
                <a:spcPct val="100000"/>
              </a:lnSpc>
              <a:spcBef>
                <a:spcPts val="98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  <a:p>
            <a:pPr marL="1263015">
              <a:lnSpc>
                <a:spcPct val="100000"/>
              </a:lnSpc>
              <a:spcBef>
                <a:spcPts val="720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5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786628" y="31958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3122676" y="3651884"/>
            <a:ext cx="2668905" cy="844550"/>
          </a:xfrm>
          <a:custGeom>
            <a:avLst/>
            <a:gdLst/>
            <a:ahLst/>
            <a:cxnLst/>
            <a:rect l="l" t="t" r="r" b="b"/>
            <a:pathLst>
              <a:path w="2668904" h="844550">
                <a:moveTo>
                  <a:pt x="2586208" y="824971"/>
                </a:moveTo>
                <a:lnTo>
                  <a:pt x="2536316" y="842517"/>
                </a:lnTo>
                <a:lnTo>
                  <a:pt x="2668904" y="844295"/>
                </a:lnTo>
                <a:lnTo>
                  <a:pt x="2644188" y="827532"/>
                </a:lnTo>
                <a:lnTo>
                  <a:pt x="2594356" y="827532"/>
                </a:lnTo>
                <a:lnTo>
                  <a:pt x="2586208" y="824971"/>
                </a:lnTo>
                <a:close/>
              </a:path>
              <a:path w="2668904" h="844550">
                <a:moveTo>
                  <a:pt x="2596261" y="821435"/>
                </a:moveTo>
                <a:lnTo>
                  <a:pt x="2586208" y="824971"/>
                </a:lnTo>
                <a:lnTo>
                  <a:pt x="2594356" y="827532"/>
                </a:lnTo>
                <a:lnTo>
                  <a:pt x="2596261" y="821435"/>
                </a:lnTo>
                <a:close/>
              </a:path>
              <a:path w="2668904" h="844550">
                <a:moveTo>
                  <a:pt x="2559177" y="769873"/>
                </a:moveTo>
                <a:lnTo>
                  <a:pt x="2590039" y="812786"/>
                </a:lnTo>
                <a:lnTo>
                  <a:pt x="2598166" y="815339"/>
                </a:lnTo>
                <a:lnTo>
                  <a:pt x="2594356" y="827532"/>
                </a:lnTo>
                <a:lnTo>
                  <a:pt x="2644188" y="827532"/>
                </a:lnTo>
                <a:lnTo>
                  <a:pt x="2559177" y="769873"/>
                </a:lnTo>
                <a:close/>
              </a:path>
              <a:path w="2668904" h="844550">
                <a:moveTo>
                  <a:pt x="3810" y="0"/>
                </a:moveTo>
                <a:lnTo>
                  <a:pt x="0" y="12191"/>
                </a:lnTo>
                <a:lnTo>
                  <a:pt x="2586208" y="824971"/>
                </a:lnTo>
                <a:lnTo>
                  <a:pt x="2596261" y="821435"/>
                </a:lnTo>
                <a:lnTo>
                  <a:pt x="2590039" y="812786"/>
                </a:lnTo>
                <a:lnTo>
                  <a:pt x="3810" y="0"/>
                </a:lnTo>
                <a:close/>
              </a:path>
              <a:path w="2668904" h="844550">
                <a:moveTo>
                  <a:pt x="2590039" y="812786"/>
                </a:moveTo>
                <a:lnTo>
                  <a:pt x="2596261" y="821435"/>
                </a:lnTo>
                <a:lnTo>
                  <a:pt x="2598166" y="815339"/>
                </a:lnTo>
                <a:lnTo>
                  <a:pt x="2590039" y="81278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23057" y="3424046"/>
            <a:ext cx="2668905" cy="697230"/>
          </a:xfrm>
          <a:custGeom>
            <a:avLst/>
            <a:gdLst/>
            <a:ahLst/>
            <a:cxnLst/>
            <a:rect l="l" t="t" r="r" b="b"/>
            <a:pathLst>
              <a:path w="2668904" h="697229">
                <a:moveTo>
                  <a:pt x="2585013" y="20237"/>
                </a:moveTo>
                <a:lnTo>
                  <a:pt x="0" y="685038"/>
                </a:lnTo>
                <a:lnTo>
                  <a:pt x="3048" y="697229"/>
                </a:lnTo>
                <a:lnTo>
                  <a:pt x="2588069" y="32586"/>
                </a:lnTo>
                <a:lnTo>
                  <a:pt x="2594676" y="24332"/>
                </a:lnTo>
                <a:lnTo>
                  <a:pt x="2585013" y="20237"/>
                </a:lnTo>
                <a:close/>
              </a:path>
              <a:path w="2668904" h="697229">
                <a:moveTo>
                  <a:pt x="2647288" y="18161"/>
                </a:moveTo>
                <a:lnTo>
                  <a:pt x="2593085" y="18161"/>
                </a:lnTo>
                <a:lnTo>
                  <a:pt x="2596260" y="30479"/>
                </a:lnTo>
                <a:lnTo>
                  <a:pt x="2588069" y="32586"/>
                </a:lnTo>
                <a:lnTo>
                  <a:pt x="2554985" y="73913"/>
                </a:lnTo>
                <a:lnTo>
                  <a:pt x="2647288" y="18161"/>
                </a:lnTo>
                <a:close/>
              </a:path>
              <a:path w="2668904" h="697229">
                <a:moveTo>
                  <a:pt x="2594676" y="24332"/>
                </a:moveTo>
                <a:lnTo>
                  <a:pt x="2588069" y="32586"/>
                </a:lnTo>
                <a:lnTo>
                  <a:pt x="2596260" y="30479"/>
                </a:lnTo>
                <a:lnTo>
                  <a:pt x="2594676" y="24332"/>
                </a:lnTo>
                <a:close/>
              </a:path>
              <a:path w="2668904" h="697229">
                <a:moveTo>
                  <a:pt x="2593085" y="18161"/>
                </a:moveTo>
                <a:lnTo>
                  <a:pt x="2585013" y="20237"/>
                </a:lnTo>
                <a:lnTo>
                  <a:pt x="2594647" y="24220"/>
                </a:lnTo>
                <a:lnTo>
                  <a:pt x="2593085" y="18161"/>
                </a:lnTo>
                <a:close/>
              </a:path>
              <a:path w="2668904" h="697229">
                <a:moveTo>
                  <a:pt x="2536063" y="0"/>
                </a:moveTo>
                <a:lnTo>
                  <a:pt x="2585013" y="20237"/>
                </a:lnTo>
                <a:lnTo>
                  <a:pt x="2593085" y="18161"/>
                </a:lnTo>
                <a:lnTo>
                  <a:pt x="2647288" y="18161"/>
                </a:lnTo>
                <a:lnTo>
                  <a:pt x="2668523" y="5333"/>
                </a:lnTo>
                <a:lnTo>
                  <a:pt x="2536063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23819" y="4167885"/>
            <a:ext cx="2668270" cy="334645"/>
          </a:xfrm>
          <a:custGeom>
            <a:avLst/>
            <a:gdLst/>
            <a:ahLst/>
            <a:cxnLst/>
            <a:rect l="l" t="t" r="r" b="b"/>
            <a:pathLst>
              <a:path w="2668270" h="334645">
                <a:moveTo>
                  <a:pt x="2582873" y="26745"/>
                </a:moveTo>
                <a:lnTo>
                  <a:pt x="0" y="321944"/>
                </a:lnTo>
                <a:lnTo>
                  <a:pt x="1524" y="334644"/>
                </a:lnTo>
                <a:lnTo>
                  <a:pt x="2584345" y="39450"/>
                </a:lnTo>
                <a:lnTo>
                  <a:pt x="2592070" y="32131"/>
                </a:lnTo>
                <a:lnTo>
                  <a:pt x="2582873" y="26745"/>
                </a:lnTo>
                <a:close/>
              </a:path>
              <a:path w="2668270" h="334645">
                <a:moveTo>
                  <a:pt x="2662440" y="25781"/>
                </a:moveTo>
                <a:lnTo>
                  <a:pt x="2591308" y="25781"/>
                </a:lnTo>
                <a:lnTo>
                  <a:pt x="2592832" y="38481"/>
                </a:lnTo>
                <a:lnTo>
                  <a:pt x="2584345" y="39450"/>
                </a:lnTo>
                <a:lnTo>
                  <a:pt x="2545969" y="75818"/>
                </a:lnTo>
                <a:lnTo>
                  <a:pt x="2662440" y="25781"/>
                </a:lnTo>
                <a:close/>
              </a:path>
              <a:path w="2668270" h="334645">
                <a:moveTo>
                  <a:pt x="2592070" y="32131"/>
                </a:moveTo>
                <a:lnTo>
                  <a:pt x="2584345" y="39450"/>
                </a:lnTo>
                <a:lnTo>
                  <a:pt x="2592832" y="38481"/>
                </a:lnTo>
                <a:lnTo>
                  <a:pt x="2592070" y="32131"/>
                </a:lnTo>
                <a:close/>
              </a:path>
              <a:path w="2668270" h="334645">
                <a:moveTo>
                  <a:pt x="2591308" y="25781"/>
                </a:moveTo>
                <a:lnTo>
                  <a:pt x="2582873" y="26745"/>
                </a:lnTo>
                <a:lnTo>
                  <a:pt x="2592070" y="32131"/>
                </a:lnTo>
                <a:lnTo>
                  <a:pt x="2591308" y="25781"/>
                </a:lnTo>
                <a:close/>
              </a:path>
              <a:path w="2668270" h="334645">
                <a:moveTo>
                  <a:pt x="2537206" y="0"/>
                </a:moveTo>
                <a:lnTo>
                  <a:pt x="2582873" y="26745"/>
                </a:lnTo>
                <a:lnTo>
                  <a:pt x="2591308" y="25781"/>
                </a:lnTo>
                <a:lnTo>
                  <a:pt x="2662440" y="25781"/>
                </a:lnTo>
                <a:lnTo>
                  <a:pt x="2667761" y="23494"/>
                </a:lnTo>
                <a:lnTo>
                  <a:pt x="2537206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23692" y="5251830"/>
            <a:ext cx="2668270" cy="407670"/>
          </a:xfrm>
          <a:custGeom>
            <a:avLst/>
            <a:gdLst/>
            <a:ahLst/>
            <a:cxnLst/>
            <a:rect l="l" t="t" r="r" b="b"/>
            <a:pathLst>
              <a:path w="2668270" h="407670">
                <a:moveTo>
                  <a:pt x="2583179" y="381656"/>
                </a:moveTo>
                <a:lnTo>
                  <a:pt x="2536824" y="407098"/>
                </a:lnTo>
                <a:lnTo>
                  <a:pt x="2667888" y="387350"/>
                </a:lnTo>
                <a:lnTo>
                  <a:pt x="2658158" y="382854"/>
                </a:lnTo>
                <a:lnTo>
                  <a:pt x="2591561" y="382854"/>
                </a:lnTo>
                <a:lnTo>
                  <a:pt x="2583179" y="381656"/>
                </a:lnTo>
                <a:close/>
              </a:path>
              <a:path w="2668270" h="407670">
                <a:moveTo>
                  <a:pt x="2592450" y="376567"/>
                </a:moveTo>
                <a:lnTo>
                  <a:pt x="2583179" y="381656"/>
                </a:lnTo>
                <a:lnTo>
                  <a:pt x="2591561" y="382854"/>
                </a:lnTo>
                <a:lnTo>
                  <a:pt x="2592450" y="376567"/>
                </a:lnTo>
                <a:close/>
              </a:path>
              <a:path w="2668270" h="407670">
                <a:moveTo>
                  <a:pt x="2547493" y="331724"/>
                </a:moveTo>
                <a:lnTo>
                  <a:pt x="2584946" y="369081"/>
                </a:lnTo>
                <a:lnTo>
                  <a:pt x="2593340" y="370281"/>
                </a:lnTo>
                <a:lnTo>
                  <a:pt x="2591561" y="382854"/>
                </a:lnTo>
                <a:lnTo>
                  <a:pt x="2658158" y="382854"/>
                </a:lnTo>
                <a:lnTo>
                  <a:pt x="2547493" y="331724"/>
                </a:lnTo>
                <a:close/>
              </a:path>
              <a:path w="2668270" h="407670">
                <a:moveTo>
                  <a:pt x="1777" y="0"/>
                </a:moveTo>
                <a:lnTo>
                  <a:pt x="0" y="12573"/>
                </a:lnTo>
                <a:lnTo>
                  <a:pt x="2583179" y="381656"/>
                </a:lnTo>
                <a:lnTo>
                  <a:pt x="2592450" y="376567"/>
                </a:lnTo>
                <a:lnTo>
                  <a:pt x="2584946" y="369081"/>
                </a:lnTo>
                <a:lnTo>
                  <a:pt x="1777" y="0"/>
                </a:lnTo>
                <a:close/>
              </a:path>
              <a:path w="2668270" h="407670">
                <a:moveTo>
                  <a:pt x="2584946" y="369081"/>
                </a:moveTo>
                <a:lnTo>
                  <a:pt x="2592451" y="376567"/>
                </a:lnTo>
                <a:lnTo>
                  <a:pt x="2593340" y="370281"/>
                </a:lnTo>
                <a:lnTo>
                  <a:pt x="2584946" y="369081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988808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3583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Programmer/Process</a:t>
            </a:r>
            <a:r>
              <a:rPr spc="-10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705090" cy="3843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42265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Programmers (and processes) view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memory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as one  contiguous address space from 0 through</a:t>
            </a:r>
            <a:r>
              <a:rPr sz="24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 space (VAS)</a:t>
            </a:r>
            <a:endParaRPr sz="2000">
              <a:latin typeface="Arial"/>
              <a:cs typeface="Arial"/>
            </a:endParaRPr>
          </a:p>
          <a:p>
            <a:pPr marL="355600" marR="597535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reality, pages are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scattered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throughout physical  storage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mapping is invisible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program</a:t>
            </a:r>
            <a:endParaRPr sz="2400">
              <a:latin typeface="Arial"/>
              <a:cs typeface="Arial"/>
            </a:endParaRPr>
          </a:p>
          <a:p>
            <a:pPr marL="355600" marR="69723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Protection is provided because a program cannot  reference memory outside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its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VAS</a:t>
            </a:r>
            <a:endParaRPr sz="24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address “0x1000”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maps to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different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addresses in 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different</a:t>
            </a:r>
            <a:r>
              <a:rPr sz="200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254660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1917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677784" cy="3761104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Translating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 has two parts: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virtual page number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and</a:t>
            </a:r>
            <a:r>
              <a:rPr sz="2000" spc="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offset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page number (VPN) is an index into a page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 table determines page frame number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(PFN)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address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is PFN::offset (“::”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means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concatenate)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240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tables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Map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virtual page number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(VPN) to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page frame number</a:t>
            </a:r>
            <a:r>
              <a:rPr sz="2000" spc="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(PFN)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VPN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index into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table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determines</a:t>
            </a:r>
            <a:r>
              <a:rPr sz="1800" spc="-1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PFN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6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One page table entry (PTE) per page in virtual address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Or,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one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PTE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per</a:t>
            </a:r>
            <a:r>
              <a:rPr sz="1800" spc="-27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VPN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907" y="1857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2794" y="3305302"/>
            <a:ext cx="14973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12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0766" y="3457702"/>
            <a:ext cx="9493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Page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19" y="478548"/>
            <a:ext cx="45468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9179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</a:t>
            </a:r>
            <a:r>
              <a:rPr spc="-9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Lookups</a:t>
            </a:r>
          </a:p>
        </p:txBody>
      </p:sp>
      <p:sp>
        <p:nvSpPr>
          <p:cNvPr id="7" name="object 7"/>
          <p:cNvSpPr/>
          <p:nvPr/>
        </p:nvSpPr>
        <p:spPr>
          <a:xfrm>
            <a:off x="7315581" y="2133980"/>
            <a:ext cx="1295400" cy="3276600"/>
          </a:xfrm>
          <a:custGeom>
            <a:avLst/>
            <a:gdLst/>
            <a:ahLst/>
            <a:cxnLst/>
            <a:rect l="l" t="t" r="r" b="b"/>
            <a:pathLst>
              <a:path w="1295400" h="3276600">
                <a:moveTo>
                  <a:pt x="0" y="3276600"/>
                </a:moveTo>
                <a:lnTo>
                  <a:pt x="1295400" y="3276600"/>
                </a:lnTo>
                <a:lnTo>
                  <a:pt x="1295400" y="0"/>
                </a:lnTo>
                <a:lnTo>
                  <a:pt x="0" y="0"/>
                </a:lnTo>
                <a:lnTo>
                  <a:pt x="0" y="32766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581" y="2133980"/>
            <a:ext cx="1295400" cy="3276600"/>
          </a:xfrm>
          <a:custGeom>
            <a:avLst/>
            <a:gdLst/>
            <a:ahLst/>
            <a:cxnLst/>
            <a:rect l="l" t="t" r="r" b="b"/>
            <a:pathLst>
              <a:path w="1295400" h="3276600">
                <a:moveTo>
                  <a:pt x="0" y="3276600"/>
                </a:moveTo>
                <a:lnTo>
                  <a:pt x="1295400" y="3276600"/>
                </a:lnTo>
                <a:lnTo>
                  <a:pt x="1295400" y="0"/>
                </a:lnTo>
                <a:lnTo>
                  <a:pt x="0" y="0"/>
                </a:lnTo>
                <a:lnTo>
                  <a:pt x="0" y="32766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71827" y="3729228"/>
          <a:ext cx="1219200" cy="116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400" b="1" spc="-7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frame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895854" y="2661030"/>
            <a:ext cx="2940685" cy="928369"/>
          </a:xfrm>
          <a:custGeom>
            <a:avLst/>
            <a:gdLst/>
            <a:ahLst/>
            <a:cxnLst/>
            <a:rect l="l" t="t" r="r" b="b"/>
            <a:pathLst>
              <a:path w="2940685" h="928370">
                <a:moveTo>
                  <a:pt x="2864866" y="797306"/>
                </a:moveTo>
                <a:lnTo>
                  <a:pt x="2885059" y="928370"/>
                </a:lnTo>
                <a:lnTo>
                  <a:pt x="2919600" y="853186"/>
                </a:lnTo>
                <a:lnTo>
                  <a:pt x="2889249" y="853186"/>
                </a:lnTo>
                <a:lnTo>
                  <a:pt x="2888728" y="840495"/>
                </a:lnTo>
                <a:lnTo>
                  <a:pt x="2864866" y="797306"/>
                </a:lnTo>
                <a:close/>
              </a:path>
              <a:path w="2940685" h="928370">
                <a:moveTo>
                  <a:pt x="2888728" y="840495"/>
                </a:moveTo>
                <a:lnTo>
                  <a:pt x="2889249" y="853186"/>
                </a:lnTo>
                <a:lnTo>
                  <a:pt x="2895599" y="852932"/>
                </a:lnTo>
                <a:lnTo>
                  <a:pt x="2888728" y="840495"/>
                </a:lnTo>
                <a:close/>
              </a:path>
              <a:path w="2940685" h="928370">
                <a:moveTo>
                  <a:pt x="2940431" y="807847"/>
                </a:moveTo>
                <a:lnTo>
                  <a:pt x="2901685" y="846812"/>
                </a:lnTo>
                <a:lnTo>
                  <a:pt x="2901949" y="852678"/>
                </a:lnTo>
                <a:lnTo>
                  <a:pt x="2889249" y="853186"/>
                </a:lnTo>
                <a:lnTo>
                  <a:pt x="2919600" y="853186"/>
                </a:lnTo>
                <a:lnTo>
                  <a:pt x="2940431" y="807847"/>
                </a:lnTo>
                <a:close/>
              </a:path>
              <a:path w="2940685" h="928370">
                <a:moveTo>
                  <a:pt x="126" y="0"/>
                </a:moveTo>
                <a:lnTo>
                  <a:pt x="0" y="12700"/>
                </a:lnTo>
                <a:lnTo>
                  <a:pt x="148970" y="13843"/>
                </a:lnTo>
                <a:lnTo>
                  <a:pt x="295909" y="17018"/>
                </a:lnTo>
                <a:lnTo>
                  <a:pt x="440817" y="22479"/>
                </a:lnTo>
                <a:lnTo>
                  <a:pt x="583310" y="29972"/>
                </a:lnTo>
                <a:lnTo>
                  <a:pt x="723265" y="39497"/>
                </a:lnTo>
                <a:lnTo>
                  <a:pt x="860551" y="50927"/>
                </a:lnTo>
                <a:lnTo>
                  <a:pt x="995044" y="64262"/>
                </a:lnTo>
                <a:lnTo>
                  <a:pt x="1126362" y="79375"/>
                </a:lnTo>
                <a:lnTo>
                  <a:pt x="1254633" y="96393"/>
                </a:lnTo>
                <a:lnTo>
                  <a:pt x="1379346" y="115062"/>
                </a:lnTo>
                <a:lnTo>
                  <a:pt x="1500505" y="135636"/>
                </a:lnTo>
                <a:lnTo>
                  <a:pt x="1617853" y="157607"/>
                </a:lnTo>
                <a:lnTo>
                  <a:pt x="1731263" y="181229"/>
                </a:lnTo>
                <a:lnTo>
                  <a:pt x="1840610" y="206502"/>
                </a:lnTo>
                <a:lnTo>
                  <a:pt x="1945512" y="233045"/>
                </a:lnTo>
                <a:lnTo>
                  <a:pt x="2045970" y="261239"/>
                </a:lnTo>
                <a:lnTo>
                  <a:pt x="2141600" y="290703"/>
                </a:lnTo>
                <a:lnTo>
                  <a:pt x="2232406" y="321437"/>
                </a:lnTo>
                <a:lnTo>
                  <a:pt x="2318131" y="353441"/>
                </a:lnTo>
                <a:lnTo>
                  <a:pt x="2398775" y="386588"/>
                </a:lnTo>
                <a:lnTo>
                  <a:pt x="2473833" y="421005"/>
                </a:lnTo>
                <a:lnTo>
                  <a:pt x="2543301" y="456565"/>
                </a:lnTo>
                <a:lnTo>
                  <a:pt x="2607056" y="493014"/>
                </a:lnTo>
                <a:lnTo>
                  <a:pt x="2664586" y="530352"/>
                </a:lnTo>
                <a:lnTo>
                  <a:pt x="2716148" y="568706"/>
                </a:lnTo>
                <a:lnTo>
                  <a:pt x="2761234" y="607822"/>
                </a:lnTo>
                <a:lnTo>
                  <a:pt x="2799969" y="647700"/>
                </a:lnTo>
                <a:lnTo>
                  <a:pt x="2831719" y="688340"/>
                </a:lnTo>
                <a:lnTo>
                  <a:pt x="2856865" y="729488"/>
                </a:lnTo>
                <a:lnTo>
                  <a:pt x="2874898" y="771144"/>
                </a:lnTo>
                <a:lnTo>
                  <a:pt x="2885694" y="813308"/>
                </a:lnTo>
                <a:lnTo>
                  <a:pt x="2888728" y="840495"/>
                </a:lnTo>
                <a:lnTo>
                  <a:pt x="2895599" y="852932"/>
                </a:lnTo>
                <a:lnTo>
                  <a:pt x="2901685" y="846812"/>
                </a:lnTo>
                <a:lnTo>
                  <a:pt x="2901060" y="832993"/>
                </a:lnTo>
                <a:lnTo>
                  <a:pt x="2898140" y="810641"/>
                </a:lnTo>
                <a:lnTo>
                  <a:pt x="2886710" y="766572"/>
                </a:lnTo>
                <a:lnTo>
                  <a:pt x="2867913" y="723265"/>
                </a:lnTo>
                <a:lnTo>
                  <a:pt x="2842006" y="680720"/>
                </a:lnTo>
                <a:lnTo>
                  <a:pt x="2809240" y="639064"/>
                </a:lnTo>
                <a:lnTo>
                  <a:pt x="2769743" y="598424"/>
                </a:lnTo>
                <a:lnTo>
                  <a:pt x="2723896" y="558673"/>
                </a:lnTo>
                <a:lnTo>
                  <a:pt x="2671698" y="519811"/>
                </a:lnTo>
                <a:lnTo>
                  <a:pt x="2613279" y="481965"/>
                </a:lnTo>
                <a:lnTo>
                  <a:pt x="2549144" y="445262"/>
                </a:lnTo>
                <a:lnTo>
                  <a:pt x="2479167" y="409448"/>
                </a:lnTo>
                <a:lnTo>
                  <a:pt x="2403601" y="374904"/>
                </a:lnTo>
                <a:lnTo>
                  <a:pt x="2322575" y="341630"/>
                </a:lnTo>
                <a:lnTo>
                  <a:pt x="2236597" y="309372"/>
                </a:lnTo>
                <a:lnTo>
                  <a:pt x="2145284" y="278511"/>
                </a:lnTo>
                <a:lnTo>
                  <a:pt x="2049271" y="249047"/>
                </a:lnTo>
                <a:lnTo>
                  <a:pt x="1948560" y="220853"/>
                </a:lnTo>
                <a:lnTo>
                  <a:pt x="1843405" y="194056"/>
                </a:lnTo>
                <a:lnTo>
                  <a:pt x="1733804" y="168783"/>
                </a:lnTo>
                <a:lnTo>
                  <a:pt x="1620138" y="145161"/>
                </a:lnTo>
                <a:lnTo>
                  <a:pt x="1502663" y="123063"/>
                </a:lnTo>
                <a:lnTo>
                  <a:pt x="1381251" y="102616"/>
                </a:lnTo>
                <a:lnTo>
                  <a:pt x="1256283" y="83820"/>
                </a:lnTo>
                <a:lnTo>
                  <a:pt x="1127886" y="66802"/>
                </a:lnTo>
                <a:lnTo>
                  <a:pt x="996315" y="51562"/>
                </a:lnTo>
                <a:lnTo>
                  <a:pt x="861568" y="38227"/>
                </a:lnTo>
                <a:lnTo>
                  <a:pt x="724154" y="26797"/>
                </a:lnTo>
                <a:lnTo>
                  <a:pt x="583945" y="17272"/>
                </a:lnTo>
                <a:lnTo>
                  <a:pt x="441324" y="9779"/>
                </a:lnTo>
                <a:lnTo>
                  <a:pt x="296163" y="4445"/>
                </a:lnTo>
                <a:lnTo>
                  <a:pt x="149097" y="1143"/>
                </a:lnTo>
                <a:lnTo>
                  <a:pt x="126" y="0"/>
                </a:lnTo>
                <a:close/>
              </a:path>
              <a:path w="2940685" h="928370">
                <a:moveTo>
                  <a:pt x="2901685" y="846812"/>
                </a:moveTo>
                <a:lnTo>
                  <a:pt x="2895599" y="852932"/>
                </a:lnTo>
                <a:lnTo>
                  <a:pt x="2901949" y="852678"/>
                </a:lnTo>
                <a:lnTo>
                  <a:pt x="2901685" y="84681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01180" y="369608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838200" y="38100"/>
                </a:moveTo>
                <a:lnTo>
                  <a:pt x="787400" y="76200"/>
                </a:lnTo>
                <a:lnTo>
                  <a:pt x="893233" y="44450"/>
                </a:lnTo>
                <a:lnTo>
                  <a:pt x="838200" y="44450"/>
                </a:lnTo>
                <a:lnTo>
                  <a:pt x="838200" y="38100"/>
                </a:lnTo>
                <a:close/>
              </a:path>
              <a:path w="914400" h="76200">
                <a:moveTo>
                  <a:pt x="8297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29733" y="44450"/>
                </a:lnTo>
                <a:lnTo>
                  <a:pt x="838200" y="38100"/>
                </a:lnTo>
                <a:lnTo>
                  <a:pt x="829733" y="31750"/>
                </a:lnTo>
                <a:close/>
              </a:path>
              <a:path w="914400" h="76200">
                <a:moveTo>
                  <a:pt x="893233" y="31750"/>
                </a:moveTo>
                <a:lnTo>
                  <a:pt x="838200" y="31750"/>
                </a:lnTo>
                <a:lnTo>
                  <a:pt x="838200" y="44450"/>
                </a:lnTo>
                <a:lnTo>
                  <a:pt x="893233" y="44450"/>
                </a:lnTo>
                <a:lnTo>
                  <a:pt x="914400" y="38100"/>
                </a:lnTo>
                <a:lnTo>
                  <a:pt x="893233" y="31750"/>
                </a:lnTo>
                <a:close/>
              </a:path>
              <a:path w="914400" h="76200">
                <a:moveTo>
                  <a:pt x="787400" y="0"/>
                </a:moveTo>
                <a:lnTo>
                  <a:pt x="838200" y="38100"/>
                </a:lnTo>
                <a:lnTo>
                  <a:pt x="838200" y="31750"/>
                </a:lnTo>
                <a:lnTo>
                  <a:pt x="893233" y="31750"/>
                </a:lnTo>
                <a:lnTo>
                  <a:pt x="7874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1951" y="2819273"/>
            <a:ext cx="845185" cy="1400810"/>
          </a:xfrm>
          <a:custGeom>
            <a:avLst/>
            <a:gdLst/>
            <a:ahLst/>
            <a:cxnLst/>
            <a:rect l="l" t="t" r="r" b="b"/>
            <a:pathLst>
              <a:path w="845185" h="1400810">
                <a:moveTo>
                  <a:pt x="760778" y="1371698"/>
                </a:moveTo>
                <a:lnTo>
                  <a:pt x="715416" y="1400683"/>
                </a:lnTo>
                <a:lnTo>
                  <a:pt x="842077" y="1372743"/>
                </a:lnTo>
                <a:lnTo>
                  <a:pt x="767994" y="1372743"/>
                </a:lnTo>
                <a:lnTo>
                  <a:pt x="760778" y="1371698"/>
                </a:lnTo>
                <a:close/>
              </a:path>
              <a:path w="845185" h="1400810">
                <a:moveTo>
                  <a:pt x="760004" y="1358751"/>
                </a:moveTo>
                <a:lnTo>
                  <a:pt x="768883" y="1366520"/>
                </a:lnTo>
                <a:lnTo>
                  <a:pt x="760778" y="1371698"/>
                </a:lnTo>
                <a:lnTo>
                  <a:pt x="767994" y="1372743"/>
                </a:lnTo>
                <a:lnTo>
                  <a:pt x="769899" y="1360170"/>
                </a:lnTo>
                <a:lnTo>
                  <a:pt x="760004" y="1358751"/>
                </a:lnTo>
                <a:close/>
              </a:path>
              <a:path w="845185" h="1400810">
                <a:moveTo>
                  <a:pt x="721131" y="1324737"/>
                </a:moveTo>
                <a:lnTo>
                  <a:pt x="760004" y="1358751"/>
                </a:lnTo>
                <a:lnTo>
                  <a:pt x="769899" y="1360170"/>
                </a:lnTo>
                <a:lnTo>
                  <a:pt x="767994" y="1372743"/>
                </a:lnTo>
                <a:lnTo>
                  <a:pt x="842077" y="1372743"/>
                </a:lnTo>
                <a:lnTo>
                  <a:pt x="844956" y="1372108"/>
                </a:lnTo>
                <a:lnTo>
                  <a:pt x="721131" y="1324737"/>
                </a:lnTo>
                <a:close/>
              </a:path>
              <a:path w="845185" h="1400810">
                <a:moveTo>
                  <a:pt x="12687" y="0"/>
                </a:moveTo>
                <a:lnTo>
                  <a:pt x="0" y="126"/>
                </a:lnTo>
                <a:lnTo>
                  <a:pt x="1054" y="70992"/>
                </a:lnTo>
                <a:lnTo>
                  <a:pt x="4394" y="140969"/>
                </a:lnTo>
                <a:lnTo>
                  <a:pt x="9753" y="209803"/>
                </a:lnTo>
                <a:lnTo>
                  <a:pt x="17195" y="277494"/>
                </a:lnTo>
                <a:lnTo>
                  <a:pt x="26568" y="344169"/>
                </a:lnTo>
                <a:lnTo>
                  <a:pt x="37934" y="409448"/>
                </a:lnTo>
                <a:lnTo>
                  <a:pt x="51219" y="473328"/>
                </a:lnTo>
                <a:lnTo>
                  <a:pt x="66230" y="535939"/>
                </a:lnTo>
                <a:lnTo>
                  <a:pt x="83146" y="596900"/>
                </a:lnTo>
                <a:lnTo>
                  <a:pt x="101701" y="656336"/>
                </a:lnTo>
                <a:lnTo>
                  <a:pt x="121970" y="713993"/>
                </a:lnTo>
                <a:lnTo>
                  <a:pt x="143878" y="769874"/>
                </a:lnTo>
                <a:lnTo>
                  <a:pt x="167398" y="823849"/>
                </a:lnTo>
                <a:lnTo>
                  <a:pt x="192379" y="875919"/>
                </a:lnTo>
                <a:lnTo>
                  <a:pt x="218884" y="925957"/>
                </a:lnTo>
                <a:lnTo>
                  <a:pt x="246799" y="973708"/>
                </a:lnTo>
                <a:lnTo>
                  <a:pt x="276009" y="1019428"/>
                </a:lnTo>
                <a:lnTo>
                  <a:pt x="306654" y="1062735"/>
                </a:lnTo>
                <a:lnTo>
                  <a:pt x="338467" y="1103629"/>
                </a:lnTo>
                <a:lnTo>
                  <a:pt x="371551" y="1142238"/>
                </a:lnTo>
                <a:lnTo>
                  <a:pt x="405866" y="1178052"/>
                </a:lnTo>
                <a:lnTo>
                  <a:pt x="441223" y="1211326"/>
                </a:lnTo>
                <a:lnTo>
                  <a:pt x="477672" y="1241933"/>
                </a:lnTo>
                <a:lnTo>
                  <a:pt x="515010" y="1269619"/>
                </a:lnTo>
                <a:lnTo>
                  <a:pt x="553491" y="1294383"/>
                </a:lnTo>
                <a:lnTo>
                  <a:pt x="592861" y="1316227"/>
                </a:lnTo>
                <a:lnTo>
                  <a:pt x="633120" y="1334896"/>
                </a:lnTo>
                <a:lnTo>
                  <a:pt x="674014" y="1350264"/>
                </a:lnTo>
                <a:lnTo>
                  <a:pt x="715924" y="1362456"/>
                </a:lnTo>
                <a:lnTo>
                  <a:pt x="758342" y="1371345"/>
                </a:lnTo>
                <a:lnTo>
                  <a:pt x="760778" y="1371698"/>
                </a:lnTo>
                <a:lnTo>
                  <a:pt x="768883" y="1366520"/>
                </a:lnTo>
                <a:lnTo>
                  <a:pt x="760004" y="1358751"/>
                </a:lnTo>
                <a:lnTo>
                  <a:pt x="739292" y="1354835"/>
                </a:lnTo>
                <a:lnTo>
                  <a:pt x="718718" y="1350137"/>
                </a:lnTo>
                <a:lnTo>
                  <a:pt x="677824" y="1338199"/>
                </a:lnTo>
                <a:lnTo>
                  <a:pt x="637819" y="1323085"/>
                </a:lnTo>
                <a:lnTo>
                  <a:pt x="598449" y="1304797"/>
                </a:lnTo>
                <a:lnTo>
                  <a:pt x="559841" y="1283334"/>
                </a:lnTo>
                <a:lnTo>
                  <a:pt x="522122" y="1258951"/>
                </a:lnTo>
                <a:lnTo>
                  <a:pt x="485419" y="1231772"/>
                </a:lnTo>
                <a:lnTo>
                  <a:pt x="449478" y="1201801"/>
                </a:lnTo>
                <a:lnTo>
                  <a:pt x="414731" y="1168908"/>
                </a:lnTo>
                <a:lnTo>
                  <a:pt x="380847" y="1133602"/>
                </a:lnTo>
                <a:lnTo>
                  <a:pt x="348208" y="1095502"/>
                </a:lnTo>
                <a:lnTo>
                  <a:pt x="316776" y="1055115"/>
                </a:lnTo>
                <a:lnTo>
                  <a:pt x="286461" y="1012189"/>
                </a:lnTo>
                <a:lnTo>
                  <a:pt x="257568" y="966977"/>
                </a:lnTo>
                <a:lnTo>
                  <a:pt x="229857" y="919479"/>
                </a:lnTo>
                <a:lnTo>
                  <a:pt x="203593" y="869950"/>
                </a:lnTo>
                <a:lnTo>
                  <a:pt x="178854" y="818388"/>
                </a:lnTo>
                <a:lnTo>
                  <a:pt x="155511" y="764793"/>
                </a:lnTo>
                <a:lnTo>
                  <a:pt x="133794" y="709294"/>
                </a:lnTo>
                <a:lnTo>
                  <a:pt x="113677" y="652144"/>
                </a:lnTo>
                <a:lnTo>
                  <a:pt x="95275" y="593216"/>
                </a:lnTo>
                <a:lnTo>
                  <a:pt x="78473" y="532638"/>
                </a:lnTo>
                <a:lnTo>
                  <a:pt x="63576" y="470407"/>
                </a:lnTo>
                <a:lnTo>
                  <a:pt x="50380" y="406907"/>
                </a:lnTo>
                <a:lnTo>
                  <a:pt x="39077" y="341884"/>
                </a:lnTo>
                <a:lnTo>
                  <a:pt x="29781" y="275716"/>
                </a:lnTo>
                <a:lnTo>
                  <a:pt x="22377" y="208406"/>
                </a:lnTo>
                <a:lnTo>
                  <a:pt x="17056" y="139953"/>
                </a:lnTo>
                <a:lnTo>
                  <a:pt x="13728" y="70357"/>
                </a:lnTo>
                <a:lnTo>
                  <a:pt x="12687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07340" y="2238501"/>
            <a:ext cx="13277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34180" y="3581780"/>
            <a:ext cx="13716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400" b="1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frame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5780" y="35817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95980" y="3886580"/>
            <a:ext cx="1453515" cy="463550"/>
          </a:xfrm>
          <a:custGeom>
            <a:avLst/>
            <a:gdLst/>
            <a:ahLst/>
            <a:cxnLst/>
            <a:rect l="l" t="t" r="r" b="b"/>
            <a:pathLst>
              <a:path w="1453514" h="463550">
                <a:moveTo>
                  <a:pt x="1428829" y="73825"/>
                </a:moveTo>
                <a:lnTo>
                  <a:pt x="1415737" y="84332"/>
                </a:lnTo>
                <a:lnTo>
                  <a:pt x="1413129" y="88646"/>
                </a:lnTo>
                <a:lnTo>
                  <a:pt x="1405763" y="99314"/>
                </a:lnTo>
                <a:lnTo>
                  <a:pt x="1378204" y="131445"/>
                </a:lnTo>
                <a:lnTo>
                  <a:pt x="1343533" y="162560"/>
                </a:lnTo>
                <a:lnTo>
                  <a:pt x="1301622" y="192913"/>
                </a:lnTo>
                <a:lnTo>
                  <a:pt x="1252982" y="221996"/>
                </a:lnTo>
                <a:lnTo>
                  <a:pt x="1216914" y="240792"/>
                </a:lnTo>
                <a:lnTo>
                  <a:pt x="1178179" y="258826"/>
                </a:lnTo>
                <a:lnTo>
                  <a:pt x="1136649" y="276352"/>
                </a:lnTo>
                <a:lnTo>
                  <a:pt x="1092581" y="293243"/>
                </a:lnTo>
                <a:lnTo>
                  <a:pt x="1046098" y="309372"/>
                </a:lnTo>
                <a:lnTo>
                  <a:pt x="997077" y="324866"/>
                </a:lnTo>
                <a:lnTo>
                  <a:pt x="919480" y="346583"/>
                </a:lnTo>
                <a:lnTo>
                  <a:pt x="864869" y="360172"/>
                </a:lnTo>
                <a:lnTo>
                  <a:pt x="808228" y="372999"/>
                </a:lnTo>
                <a:lnTo>
                  <a:pt x="749681" y="384810"/>
                </a:lnTo>
                <a:lnTo>
                  <a:pt x="689102" y="395732"/>
                </a:lnTo>
                <a:lnTo>
                  <a:pt x="626744" y="405892"/>
                </a:lnTo>
                <a:lnTo>
                  <a:pt x="562864" y="415036"/>
                </a:lnTo>
                <a:lnTo>
                  <a:pt x="497078" y="423164"/>
                </a:lnTo>
                <a:lnTo>
                  <a:pt x="430021" y="430276"/>
                </a:lnTo>
                <a:lnTo>
                  <a:pt x="361442" y="436499"/>
                </a:lnTo>
                <a:lnTo>
                  <a:pt x="291338" y="441579"/>
                </a:lnTo>
                <a:lnTo>
                  <a:pt x="220218" y="445643"/>
                </a:lnTo>
                <a:lnTo>
                  <a:pt x="147827" y="448437"/>
                </a:lnTo>
                <a:lnTo>
                  <a:pt x="74421" y="450342"/>
                </a:lnTo>
                <a:lnTo>
                  <a:pt x="0" y="450850"/>
                </a:lnTo>
                <a:lnTo>
                  <a:pt x="0" y="463550"/>
                </a:lnTo>
                <a:lnTo>
                  <a:pt x="74549" y="463042"/>
                </a:lnTo>
                <a:lnTo>
                  <a:pt x="148208" y="461137"/>
                </a:lnTo>
                <a:lnTo>
                  <a:pt x="220725" y="458343"/>
                </a:lnTo>
                <a:lnTo>
                  <a:pt x="292100" y="454279"/>
                </a:lnTo>
                <a:lnTo>
                  <a:pt x="362331" y="449199"/>
                </a:lnTo>
                <a:lnTo>
                  <a:pt x="431038" y="442976"/>
                </a:lnTo>
                <a:lnTo>
                  <a:pt x="498474" y="435737"/>
                </a:lnTo>
                <a:lnTo>
                  <a:pt x="564388" y="427609"/>
                </a:lnTo>
                <a:lnTo>
                  <a:pt x="628649" y="418465"/>
                </a:lnTo>
                <a:lnTo>
                  <a:pt x="691133" y="408305"/>
                </a:lnTo>
                <a:lnTo>
                  <a:pt x="751840" y="397256"/>
                </a:lnTo>
                <a:lnTo>
                  <a:pt x="810768" y="385445"/>
                </a:lnTo>
                <a:lnTo>
                  <a:pt x="867536" y="372618"/>
                </a:lnTo>
                <a:lnTo>
                  <a:pt x="922528" y="359029"/>
                </a:lnTo>
                <a:lnTo>
                  <a:pt x="975106" y="344551"/>
                </a:lnTo>
                <a:lnTo>
                  <a:pt x="1050035" y="321564"/>
                </a:lnTo>
                <a:lnTo>
                  <a:pt x="1096771" y="305308"/>
                </a:lnTo>
                <a:lnTo>
                  <a:pt x="1141348" y="288290"/>
                </a:lnTo>
                <a:lnTo>
                  <a:pt x="1183258" y="270510"/>
                </a:lnTo>
                <a:lnTo>
                  <a:pt x="1222374" y="252222"/>
                </a:lnTo>
                <a:lnTo>
                  <a:pt x="1258951" y="233299"/>
                </a:lnTo>
                <a:lnTo>
                  <a:pt x="1292606" y="213741"/>
                </a:lnTo>
                <a:lnTo>
                  <a:pt x="1337691" y="183134"/>
                </a:lnTo>
                <a:lnTo>
                  <a:pt x="1375918" y="151384"/>
                </a:lnTo>
                <a:lnTo>
                  <a:pt x="1407033" y="118491"/>
                </a:lnTo>
                <a:lnTo>
                  <a:pt x="1430528" y="84201"/>
                </a:lnTo>
                <a:lnTo>
                  <a:pt x="1432033" y="81383"/>
                </a:lnTo>
                <a:lnTo>
                  <a:pt x="1428910" y="73868"/>
                </a:lnTo>
                <a:close/>
              </a:path>
              <a:path w="1453514" h="463550">
                <a:moveTo>
                  <a:pt x="1450842" y="73787"/>
                </a:moveTo>
                <a:lnTo>
                  <a:pt x="1428877" y="73787"/>
                </a:lnTo>
                <a:lnTo>
                  <a:pt x="1434465" y="76835"/>
                </a:lnTo>
                <a:lnTo>
                  <a:pt x="1432033" y="81383"/>
                </a:lnTo>
                <a:lnTo>
                  <a:pt x="1453260" y="132461"/>
                </a:lnTo>
                <a:lnTo>
                  <a:pt x="1450842" y="73787"/>
                </a:lnTo>
                <a:close/>
              </a:path>
              <a:path w="1453514" h="463550">
                <a:moveTo>
                  <a:pt x="1447799" y="0"/>
                </a:moveTo>
                <a:lnTo>
                  <a:pt x="1379346" y="113538"/>
                </a:lnTo>
                <a:lnTo>
                  <a:pt x="1415737" y="84332"/>
                </a:lnTo>
                <a:lnTo>
                  <a:pt x="1419733" y="77724"/>
                </a:lnTo>
                <a:lnTo>
                  <a:pt x="1423289" y="70866"/>
                </a:lnTo>
                <a:lnTo>
                  <a:pt x="1450721" y="70866"/>
                </a:lnTo>
                <a:lnTo>
                  <a:pt x="1447799" y="0"/>
                </a:lnTo>
                <a:close/>
              </a:path>
              <a:path w="1453514" h="463550">
                <a:moveTo>
                  <a:pt x="1423289" y="70866"/>
                </a:moveTo>
                <a:lnTo>
                  <a:pt x="1419733" y="77724"/>
                </a:lnTo>
                <a:lnTo>
                  <a:pt x="1415737" y="84332"/>
                </a:lnTo>
                <a:lnTo>
                  <a:pt x="1428775" y="73868"/>
                </a:lnTo>
                <a:lnTo>
                  <a:pt x="1423289" y="70866"/>
                </a:lnTo>
                <a:close/>
              </a:path>
              <a:path w="1453514" h="463550">
                <a:moveTo>
                  <a:pt x="1428910" y="73868"/>
                </a:moveTo>
                <a:lnTo>
                  <a:pt x="1432033" y="81383"/>
                </a:lnTo>
                <a:lnTo>
                  <a:pt x="1434465" y="76835"/>
                </a:lnTo>
                <a:lnTo>
                  <a:pt x="1428910" y="73868"/>
                </a:lnTo>
                <a:close/>
              </a:path>
              <a:path w="1453514" h="463550">
                <a:moveTo>
                  <a:pt x="1450721" y="70866"/>
                </a:moveTo>
                <a:lnTo>
                  <a:pt x="1423289" y="70866"/>
                </a:lnTo>
                <a:lnTo>
                  <a:pt x="1428829" y="73825"/>
                </a:lnTo>
                <a:lnTo>
                  <a:pt x="1450842" y="73787"/>
                </a:lnTo>
                <a:lnTo>
                  <a:pt x="1450721" y="7086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451859" y="5743955"/>
            <a:ext cx="1936114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D50092"/>
                </a:solidFill>
                <a:latin typeface="Arial"/>
                <a:cs typeface="Arial"/>
              </a:rPr>
              <a:t>(Also used by</a:t>
            </a:r>
            <a:r>
              <a:rPr sz="1400" b="1" spc="-6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D50092"/>
                </a:solidFill>
                <a:latin typeface="Arial"/>
                <a:cs typeface="Arial"/>
              </a:rPr>
              <a:t>Nachos)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228981" y="2514980"/>
            <a:ext cx="1371600" cy="314960"/>
          </a:xfrm>
          <a:prstGeom prst="rect">
            <a:avLst/>
          </a:prstGeom>
          <a:ln w="9906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400" b="1" spc="-9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number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00580" y="25149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11378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48437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Paging</a:t>
            </a:r>
            <a:r>
              <a:rPr spc="-8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Example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778750" cy="324675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Pages are</a:t>
            </a:r>
            <a:r>
              <a:rPr sz="240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4K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VPN is 20 bits 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(2</a:t>
            </a:r>
            <a:r>
              <a:rPr sz="1950" spc="0" baseline="25641" dirty="0">
                <a:solidFill>
                  <a:srgbClr val="222222"/>
                </a:solidFill>
                <a:latin typeface="Arial"/>
                <a:cs typeface="Arial"/>
              </a:rPr>
              <a:t>20 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VPNs), offset is 12</a:t>
            </a:r>
            <a:r>
              <a:rPr sz="2000" spc="-1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address is</a:t>
            </a:r>
            <a:r>
              <a:rPr sz="24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0x7468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page is 0x7, offset is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0x468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 entry 0x7 contains</a:t>
            </a:r>
            <a:r>
              <a:rPr sz="24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0x2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 frame number is</a:t>
            </a:r>
            <a:r>
              <a:rPr sz="20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0x2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Seventh virtual page is at address 0x2000 (2nd physical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Physical address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0x2000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+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0x468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=</a:t>
            </a:r>
            <a:r>
              <a:rPr sz="24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0x2468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069079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4391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</a:t>
            </a:r>
            <a:r>
              <a:rPr spc="-11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Tables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5301" y="6384797"/>
            <a:ext cx="10674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333399"/>
                </a:solidFill>
                <a:latin typeface="Arial"/>
                <a:cs typeface="Arial"/>
              </a:rPr>
              <a:t>November </a:t>
            </a:r>
            <a:r>
              <a:rPr sz="1000" dirty="0">
                <a:solidFill>
                  <a:srgbClr val="333399"/>
                </a:solidFill>
                <a:latin typeface="Arial"/>
                <a:cs typeface="Arial"/>
              </a:rPr>
              <a:t>3,</a:t>
            </a:r>
            <a:r>
              <a:rPr sz="1000" spc="-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33399"/>
                </a:solidFill>
                <a:latin typeface="Arial"/>
                <a:cs typeface="Arial"/>
              </a:rPr>
              <a:t>2015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4473" y="6384797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6828" y="4338828"/>
          <a:ext cx="990600" cy="1104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581780" y="59439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38600" y="5638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234428" y="4034028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4570476" y="4490084"/>
            <a:ext cx="2668905" cy="844550"/>
          </a:xfrm>
          <a:custGeom>
            <a:avLst/>
            <a:gdLst/>
            <a:ahLst/>
            <a:cxnLst/>
            <a:rect l="l" t="t" r="r" b="b"/>
            <a:pathLst>
              <a:path w="2668904" h="844550">
                <a:moveTo>
                  <a:pt x="2586208" y="824971"/>
                </a:moveTo>
                <a:lnTo>
                  <a:pt x="2536317" y="842517"/>
                </a:lnTo>
                <a:lnTo>
                  <a:pt x="2668904" y="844295"/>
                </a:lnTo>
                <a:lnTo>
                  <a:pt x="2644188" y="827531"/>
                </a:lnTo>
                <a:lnTo>
                  <a:pt x="2594355" y="827531"/>
                </a:lnTo>
                <a:lnTo>
                  <a:pt x="2586208" y="824971"/>
                </a:lnTo>
                <a:close/>
              </a:path>
              <a:path w="2668904" h="844550">
                <a:moveTo>
                  <a:pt x="2596260" y="821436"/>
                </a:moveTo>
                <a:lnTo>
                  <a:pt x="2586208" y="824971"/>
                </a:lnTo>
                <a:lnTo>
                  <a:pt x="2594355" y="827531"/>
                </a:lnTo>
                <a:lnTo>
                  <a:pt x="2596260" y="821436"/>
                </a:lnTo>
                <a:close/>
              </a:path>
              <a:path w="2668904" h="844550">
                <a:moveTo>
                  <a:pt x="2559177" y="769873"/>
                </a:moveTo>
                <a:lnTo>
                  <a:pt x="2590039" y="812786"/>
                </a:lnTo>
                <a:lnTo>
                  <a:pt x="2598166" y="815339"/>
                </a:lnTo>
                <a:lnTo>
                  <a:pt x="2594355" y="827531"/>
                </a:lnTo>
                <a:lnTo>
                  <a:pt x="2644188" y="827531"/>
                </a:lnTo>
                <a:lnTo>
                  <a:pt x="2559177" y="769873"/>
                </a:lnTo>
                <a:close/>
              </a:path>
              <a:path w="2668904" h="844550">
                <a:moveTo>
                  <a:pt x="3810" y="0"/>
                </a:moveTo>
                <a:lnTo>
                  <a:pt x="0" y="12191"/>
                </a:lnTo>
                <a:lnTo>
                  <a:pt x="2586208" y="824971"/>
                </a:lnTo>
                <a:lnTo>
                  <a:pt x="2596260" y="821436"/>
                </a:lnTo>
                <a:lnTo>
                  <a:pt x="2590039" y="812786"/>
                </a:lnTo>
                <a:lnTo>
                  <a:pt x="3810" y="0"/>
                </a:lnTo>
                <a:close/>
              </a:path>
              <a:path w="2668904" h="844550">
                <a:moveTo>
                  <a:pt x="2590039" y="812786"/>
                </a:moveTo>
                <a:lnTo>
                  <a:pt x="2596261" y="821436"/>
                </a:lnTo>
                <a:lnTo>
                  <a:pt x="2598166" y="815339"/>
                </a:lnTo>
                <a:lnTo>
                  <a:pt x="2590039" y="81278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0857" y="4262246"/>
            <a:ext cx="2668905" cy="697230"/>
          </a:xfrm>
          <a:custGeom>
            <a:avLst/>
            <a:gdLst/>
            <a:ahLst/>
            <a:cxnLst/>
            <a:rect l="l" t="t" r="r" b="b"/>
            <a:pathLst>
              <a:path w="2668904" h="697229">
                <a:moveTo>
                  <a:pt x="2585013" y="20237"/>
                </a:moveTo>
                <a:lnTo>
                  <a:pt x="0" y="685038"/>
                </a:lnTo>
                <a:lnTo>
                  <a:pt x="3047" y="697229"/>
                </a:lnTo>
                <a:lnTo>
                  <a:pt x="2588069" y="32586"/>
                </a:lnTo>
                <a:lnTo>
                  <a:pt x="2594676" y="24332"/>
                </a:lnTo>
                <a:lnTo>
                  <a:pt x="2585013" y="20237"/>
                </a:lnTo>
                <a:close/>
              </a:path>
              <a:path w="2668904" h="697229">
                <a:moveTo>
                  <a:pt x="2647288" y="18160"/>
                </a:moveTo>
                <a:lnTo>
                  <a:pt x="2593086" y="18160"/>
                </a:lnTo>
                <a:lnTo>
                  <a:pt x="2596261" y="30479"/>
                </a:lnTo>
                <a:lnTo>
                  <a:pt x="2588069" y="32586"/>
                </a:lnTo>
                <a:lnTo>
                  <a:pt x="2554986" y="73913"/>
                </a:lnTo>
                <a:lnTo>
                  <a:pt x="2647288" y="18160"/>
                </a:lnTo>
                <a:close/>
              </a:path>
              <a:path w="2668904" h="697229">
                <a:moveTo>
                  <a:pt x="2594676" y="24332"/>
                </a:moveTo>
                <a:lnTo>
                  <a:pt x="2588069" y="32586"/>
                </a:lnTo>
                <a:lnTo>
                  <a:pt x="2596261" y="30479"/>
                </a:lnTo>
                <a:lnTo>
                  <a:pt x="2594676" y="24332"/>
                </a:lnTo>
                <a:close/>
              </a:path>
              <a:path w="2668904" h="697229">
                <a:moveTo>
                  <a:pt x="2593086" y="18160"/>
                </a:moveTo>
                <a:lnTo>
                  <a:pt x="2585013" y="20237"/>
                </a:lnTo>
                <a:lnTo>
                  <a:pt x="2594647" y="24220"/>
                </a:lnTo>
                <a:lnTo>
                  <a:pt x="2593086" y="18160"/>
                </a:lnTo>
                <a:close/>
              </a:path>
              <a:path w="2668904" h="697229">
                <a:moveTo>
                  <a:pt x="2536063" y="0"/>
                </a:moveTo>
                <a:lnTo>
                  <a:pt x="2585013" y="20237"/>
                </a:lnTo>
                <a:lnTo>
                  <a:pt x="2593086" y="18160"/>
                </a:lnTo>
                <a:lnTo>
                  <a:pt x="2647288" y="18160"/>
                </a:lnTo>
                <a:lnTo>
                  <a:pt x="2668523" y="5333"/>
                </a:lnTo>
                <a:lnTo>
                  <a:pt x="2536063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1619" y="5006085"/>
            <a:ext cx="2668270" cy="334645"/>
          </a:xfrm>
          <a:custGeom>
            <a:avLst/>
            <a:gdLst/>
            <a:ahLst/>
            <a:cxnLst/>
            <a:rect l="l" t="t" r="r" b="b"/>
            <a:pathLst>
              <a:path w="2668270" h="334645">
                <a:moveTo>
                  <a:pt x="2582873" y="26745"/>
                </a:moveTo>
                <a:lnTo>
                  <a:pt x="0" y="321944"/>
                </a:lnTo>
                <a:lnTo>
                  <a:pt x="1523" y="334644"/>
                </a:lnTo>
                <a:lnTo>
                  <a:pt x="2584345" y="39450"/>
                </a:lnTo>
                <a:lnTo>
                  <a:pt x="2592070" y="32131"/>
                </a:lnTo>
                <a:lnTo>
                  <a:pt x="2582873" y="26745"/>
                </a:lnTo>
                <a:close/>
              </a:path>
              <a:path w="2668270" h="334645">
                <a:moveTo>
                  <a:pt x="2662440" y="25781"/>
                </a:moveTo>
                <a:lnTo>
                  <a:pt x="2591307" y="25781"/>
                </a:lnTo>
                <a:lnTo>
                  <a:pt x="2592831" y="38481"/>
                </a:lnTo>
                <a:lnTo>
                  <a:pt x="2584345" y="39450"/>
                </a:lnTo>
                <a:lnTo>
                  <a:pt x="2545969" y="75818"/>
                </a:lnTo>
                <a:lnTo>
                  <a:pt x="2662440" y="25781"/>
                </a:lnTo>
                <a:close/>
              </a:path>
              <a:path w="2668270" h="334645">
                <a:moveTo>
                  <a:pt x="2592069" y="32131"/>
                </a:moveTo>
                <a:lnTo>
                  <a:pt x="2584345" y="39450"/>
                </a:lnTo>
                <a:lnTo>
                  <a:pt x="2592831" y="38481"/>
                </a:lnTo>
                <a:lnTo>
                  <a:pt x="2592069" y="32131"/>
                </a:lnTo>
                <a:close/>
              </a:path>
              <a:path w="2668270" h="334645">
                <a:moveTo>
                  <a:pt x="2591307" y="25781"/>
                </a:moveTo>
                <a:lnTo>
                  <a:pt x="2582873" y="26745"/>
                </a:lnTo>
                <a:lnTo>
                  <a:pt x="2592070" y="32131"/>
                </a:lnTo>
                <a:lnTo>
                  <a:pt x="2591307" y="25781"/>
                </a:lnTo>
                <a:close/>
              </a:path>
              <a:path w="2668270" h="334645">
                <a:moveTo>
                  <a:pt x="2537205" y="0"/>
                </a:moveTo>
                <a:lnTo>
                  <a:pt x="2582873" y="26745"/>
                </a:lnTo>
                <a:lnTo>
                  <a:pt x="2591307" y="25781"/>
                </a:lnTo>
                <a:lnTo>
                  <a:pt x="2662440" y="25781"/>
                </a:lnTo>
                <a:lnTo>
                  <a:pt x="2667761" y="23494"/>
                </a:lnTo>
                <a:lnTo>
                  <a:pt x="2537205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1491" y="6090094"/>
            <a:ext cx="2668270" cy="407034"/>
          </a:xfrm>
          <a:custGeom>
            <a:avLst/>
            <a:gdLst/>
            <a:ahLst/>
            <a:cxnLst/>
            <a:rect l="l" t="t" r="r" b="b"/>
            <a:pathLst>
              <a:path w="2668270" h="407035">
                <a:moveTo>
                  <a:pt x="2583179" y="381593"/>
                </a:moveTo>
                <a:lnTo>
                  <a:pt x="2536825" y="407035"/>
                </a:lnTo>
                <a:lnTo>
                  <a:pt x="2667889" y="387286"/>
                </a:lnTo>
                <a:lnTo>
                  <a:pt x="2658167" y="382790"/>
                </a:lnTo>
                <a:lnTo>
                  <a:pt x="2591562" y="382790"/>
                </a:lnTo>
                <a:lnTo>
                  <a:pt x="2583179" y="381593"/>
                </a:lnTo>
                <a:close/>
              </a:path>
              <a:path w="2668270" h="407035">
                <a:moveTo>
                  <a:pt x="2592450" y="376504"/>
                </a:moveTo>
                <a:lnTo>
                  <a:pt x="2583179" y="381593"/>
                </a:lnTo>
                <a:lnTo>
                  <a:pt x="2591562" y="382790"/>
                </a:lnTo>
                <a:lnTo>
                  <a:pt x="2592450" y="376504"/>
                </a:lnTo>
                <a:close/>
              </a:path>
              <a:path w="2668270" h="407035">
                <a:moveTo>
                  <a:pt x="2547492" y="331609"/>
                </a:moveTo>
                <a:lnTo>
                  <a:pt x="2584956" y="369020"/>
                </a:lnTo>
                <a:lnTo>
                  <a:pt x="2593340" y="370217"/>
                </a:lnTo>
                <a:lnTo>
                  <a:pt x="2591562" y="382790"/>
                </a:lnTo>
                <a:lnTo>
                  <a:pt x="2658167" y="382790"/>
                </a:lnTo>
                <a:lnTo>
                  <a:pt x="2547492" y="331609"/>
                </a:lnTo>
                <a:close/>
              </a:path>
              <a:path w="2668270" h="407035">
                <a:moveTo>
                  <a:pt x="1778" y="0"/>
                </a:moveTo>
                <a:lnTo>
                  <a:pt x="0" y="12573"/>
                </a:lnTo>
                <a:lnTo>
                  <a:pt x="2583179" y="381593"/>
                </a:lnTo>
                <a:lnTo>
                  <a:pt x="2592450" y="376504"/>
                </a:lnTo>
                <a:lnTo>
                  <a:pt x="2584956" y="369020"/>
                </a:lnTo>
                <a:lnTo>
                  <a:pt x="1778" y="0"/>
                </a:lnTo>
                <a:close/>
              </a:path>
              <a:path w="2668270" h="407035">
                <a:moveTo>
                  <a:pt x="2584956" y="369020"/>
                </a:moveTo>
                <a:lnTo>
                  <a:pt x="2592451" y="376504"/>
                </a:lnTo>
                <a:lnTo>
                  <a:pt x="2593340" y="370217"/>
                </a:lnTo>
                <a:lnTo>
                  <a:pt x="2584956" y="36902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5301" y="1625346"/>
            <a:ext cx="7745730" cy="260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495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tables completely define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mapping between  virtual pages and physical pages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an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r>
              <a:rPr sz="2400" spc="1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400">
              <a:latin typeface="Arial"/>
              <a:cs typeface="Arial"/>
            </a:endParaRPr>
          </a:p>
          <a:p>
            <a:pPr marL="355600" marR="7874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Each process has an address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space,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so each process  has a page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table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tables are data structures maintained in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1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70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  <a:p>
            <a:pPr marL="1184910">
              <a:lnSpc>
                <a:spcPct val="100000"/>
              </a:lnSpc>
              <a:spcBef>
                <a:spcPts val="720"/>
              </a:spcBef>
              <a:tabLst>
                <a:tab pos="2710815" algn="l"/>
              </a:tabLst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Page</a:t>
            </a:r>
            <a:r>
              <a:rPr sz="1400" b="1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	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5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18335" y="43437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18335" y="47247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18335" y="51057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18335" y="59439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275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75154" y="5638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3792" y="4458715"/>
            <a:ext cx="1449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2759" marR="5080" indent="-480059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Page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Entry  (PTE)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48270" y="4771135"/>
            <a:ext cx="670560" cy="133350"/>
          </a:xfrm>
          <a:custGeom>
            <a:avLst/>
            <a:gdLst/>
            <a:ahLst/>
            <a:cxnLst/>
            <a:rect l="l" t="t" r="r" b="b"/>
            <a:pathLst>
              <a:path w="670560" h="133350">
                <a:moveTo>
                  <a:pt x="585559" y="108492"/>
                </a:moveTo>
                <a:lnTo>
                  <a:pt x="538619" y="132969"/>
                </a:lnTo>
                <a:lnTo>
                  <a:pt x="670064" y="115950"/>
                </a:lnTo>
                <a:lnTo>
                  <a:pt x="657579" y="109855"/>
                </a:lnTo>
                <a:lnTo>
                  <a:pt x="593864" y="109855"/>
                </a:lnTo>
                <a:lnTo>
                  <a:pt x="585559" y="108492"/>
                </a:lnTo>
                <a:close/>
              </a:path>
              <a:path w="670560" h="133350">
                <a:moveTo>
                  <a:pt x="594880" y="103631"/>
                </a:moveTo>
                <a:lnTo>
                  <a:pt x="585559" y="108492"/>
                </a:lnTo>
                <a:lnTo>
                  <a:pt x="593864" y="109855"/>
                </a:lnTo>
                <a:lnTo>
                  <a:pt x="594880" y="103631"/>
                </a:lnTo>
                <a:close/>
              </a:path>
              <a:path w="670560" h="133350">
                <a:moveTo>
                  <a:pt x="550938" y="57784"/>
                </a:moveTo>
                <a:lnTo>
                  <a:pt x="587614" y="96050"/>
                </a:lnTo>
                <a:lnTo>
                  <a:pt x="595896" y="97408"/>
                </a:lnTo>
                <a:lnTo>
                  <a:pt x="593864" y="109855"/>
                </a:lnTo>
                <a:lnTo>
                  <a:pt x="657579" y="109855"/>
                </a:lnTo>
                <a:lnTo>
                  <a:pt x="550938" y="57784"/>
                </a:lnTo>
                <a:close/>
              </a:path>
              <a:path w="670560" h="133350">
                <a:moveTo>
                  <a:pt x="2057" y="0"/>
                </a:moveTo>
                <a:lnTo>
                  <a:pt x="0" y="12445"/>
                </a:lnTo>
                <a:lnTo>
                  <a:pt x="585559" y="108492"/>
                </a:lnTo>
                <a:lnTo>
                  <a:pt x="594880" y="103631"/>
                </a:lnTo>
                <a:lnTo>
                  <a:pt x="587614" y="96050"/>
                </a:lnTo>
                <a:lnTo>
                  <a:pt x="2057" y="0"/>
                </a:lnTo>
                <a:close/>
              </a:path>
              <a:path w="670560" h="133350">
                <a:moveTo>
                  <a:pt x="587614" y="96050"/>
                </a:moveTo>
                <a:lnTo>
                  <a:pt x="594880" y="103631"/>
                </a:lnTo>
                <a:lnTo>
                  <a:pt x="595896" y="97408"/>
                </a:lnTo>
                <a:lnTo>
                  <a:pt x="587614" y="9605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340094" y="4218432"/>
            <a:ext cx="1390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03111" y="4709414"/>
            <a:ext cx="1390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61076" y="5293867"/>
            <a:ext cx="1390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81623" y="5992367"/>
            <a:ext cx="3536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5301" y="1625346"/>
            <a:ext cx="75723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b="0" spc="-5" dirty="0">
                <a:solidFill>
                  <a:srgbClr val="222222"/>
                </a:solidFill>
                <a:latin typeface="Arial"/>
                <a:cs typeface="Arial"/>
              </a:rPr>
              <a:t>Valid/referenced bit </a:t>
            </a:r>
            <a:r>
              <a:rPr sz="2400" b="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b="0" spc="-5" dirty="0">
                <a:solidFill>
                  <a:srgbClr val="222222"/>
                </a:solidFill>
                <a:latin typeface="Arial"/>
                <a:cs typeface="Arial"/>
              </a:rPr>
              <a:t>distinguish mapped/unmapped  regions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5301" y="2430017"/>
            <a:ext cx="69938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Picture 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 space with example mappings  using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various</a:t>
            </a:r>
            <a:r>
              <a:rPr sz="24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bits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01" y="6384797"/>
            <a:ext cx="7226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33399"/>
                </a:solidFill>
                <a:latin typeface="Arial"/>
                <a:cs typeface="Arial"/>
              </a:rPr>
              <a:t>May 7,</a:t>
            </a:r>
            <a:r>
              <a:rPr sz="1000" spc="-10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33399"/>
                </a:solidFill>
                <a:latin typeface="Arial"/>
                <a:cs typeface="Arial"/>
              </a:rPr>
              <a:t>2009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7229" y="6384035"/>
            <a:ext cx="266890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CSE 120 – Lecture 9 – Memory</a:t>
            </a:r>
            <a:r>
              <a:rPr sz="1000" b="1" spc="-17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Management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64473" y="6384797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87908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2466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 Table Entries</a:t>
            </a:r>
            <a:r>
              <a:rPr spc="-10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(PTEs)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76627" y="1824227"/>
          <a:ext cx="4419599" cy="33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Prot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 Frame</a:t>
                      </a:r>
                      <a:r>
                        <a:rPr sz="1600" b="1" spc="-10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65301" y="1551177"/>
            <a:ext cx="7665084" cy="4450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1910">
              <a:lnSpc>
                <a:spcPct val="100000"/>
              </a:lnSpc>
              <a:spcBef>
                <a:spcPts val="100"/>
              </a:spcBef>
              <a:tabLst>
                <a:tab pos="1616075" algn="l"/>
                <a:tab pos="1920875" algn="l"/>
                <a:tab pos="2531110" algn="l"/>
                <a:tab pos="4074795" algn="l"/>
              </a:tabLst>
            </a:pPr>
            <a:r>
              <a:rPr sz="1600" dirty="0">
                <a:solidFill>
                  <a:srgbClr val="333399"/>
                </a:solidFill>
                <a:latin typeface="Arial"/>
                <a:cs typeface="Arial"/>
              </a:rPr>
              <a:t>1	1	1	2	</a:t>
            </a:r>
            <a:r>
              <a:rPr sz="1600" spc="-5" dirty="0">
                <a:solidFill>
                  <a:srgbClr val="333399"/>
                </a:solidFill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12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 entries control</a:t>
            </a:r>
            <a:r>
              <a:rPr sz="24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mapping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Modify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 says whether or not the page has been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written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set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when a write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1800" spc="-1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occurs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Reference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 says whether the page has been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accessed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set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when a read or write to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1800" spc="-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occurs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Valid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 says whether or not the PTE can be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used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is checked each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time 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virtual address is</a:t>
            </a:r>
            <a:r>
              <a:rPr sz="1800" spc="-1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used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6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Protection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bits say what operations are allowed on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Read, write,</a:t>
            </a:r>
            <a:r>
              <a:rPr sz="1800" spc="-2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execute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page frame number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(PFN) determines physical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605778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9766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Memory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Management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12901" y="1552194"/>
            <a:ext cx="7936865" cy="42824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Next few lectures are going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cover memory</a:t>
            </a:r>
            <a:r>
              <a:rPr sz="2400" spc="114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Goals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 management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To provide a convenient abstraction for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programming</a:t>
            </a:r>
            <a:endParaRPr sz="2000">
              <a:latin typeface="Arial"/>
              <a:cs typeface="Arial"/>
            </a:endParaRPr>
          </a:p>
          <a:p>
            <a:pPr marL="755650" marR="501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To allocate scarce memory resources among competing  processes to maximize performance with minimal</a:t>
            </a:r>
            <a:r>
              <a:rPr sz="20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overhead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Mechanisms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 and virtual addressing</a:t>
            </a:r>
            <a:r>
              <a:rPr sz="20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(1)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Techniques: partitioning, paging, segmentation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(1)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 table management, TLBs, VM tricks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(2)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Policies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 replacement algorithms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(3)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98551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3555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Paging</a:t>
            </a:r>
            <a:r>
              <a:rPr spc="-45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Advantages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6791959" cy="310134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Easy 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allocate</a:t>
            </a:r>
            <a:r>
              <a:rPr sz="240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 comes from a free list of fixed size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chunks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Allocating a page is just removing it from the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list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External fragmentation not a problem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Easy 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swap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out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chunks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r>
              <a:rPr sz="24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program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All chunks are the same</a:t>
            </a:r>
            <a:r>
              <a:rPr sz="20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size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Use valid bit to detect references to swapped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Pages are a convenient multiple of the disk block</a:t>
            </a:r>
            <a:r>
              <a:rPr sz="20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size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846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2177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Paging</a:t>
            </a:r>
            <a:r>
              <a:rPr spc="-5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Limitations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6449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63855" algn="l"/>
                <a:tab pos="364490" algn="l"/>
              </a:tabLst>
            </a:pPr>
            <a:r>
              <a:rPr spc="-5" dirty="0"/>
              <a:t>Can still have internal</a:t>
            </a:r>
            <a:r>
              <a:rPr spc="65" dirty="0"/>
              <a:t> </a:t>
            </a:r>
            <a:r>
              <a:rPr spc="-5" dirty="0"/>
              <a:t>fragmentation</a:t>
            </a:r>
          </a:p>
          <a:p>
            <a:pPr marL="76454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 may not use memory in multiples of a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36449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63855" algn="l"/>
                <a:tab pos="364490" algn="l"/>
              </a:tabLst>
            </a:pPr>
            <a:r>
              <a:rPr spc="-5" dirty="0"/>
              <a:t>Memory reference</a:t>
            </a:r>
            <a:r>
              <a:rPr spc="0" dirty="0"/>
              <a:t> </a:t>
            </a:r>
            <a:r>
              <a:rPr spc="-5" dirty="0"/>
              <a:t>overhead</a:t>
            </a:r>
          </a:p>
          <a:p>
            <a:pPr marL="76454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2 references per address lookup (page table, then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memory)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Solution – use a hardware cache of lookups (more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later)</a:t>
            </a:r>
            <a:endParaRPr sz="2000">
              <a:latin typeface="Arial"/>
              <a:cs typeface="Arial"/>
            </a:endParaRPr>
          </a:p>
          <a:p>
            <a:pPr marL="36449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63855" algn="l"/>
                <a:tab pos="364490" algn="l"/>
              </a:tabLst>
            </a:pPr>
            <a:r>
              <a:rPr spc="-5" dirty="0"/>
              <a:t>Memory required </a:t>
            </a:r>
            <a:r>
              <a:rPr dirty="0"/>
              <a:t>to </a:t>
            </a:r>
            <a:r>
              <a:rPr spc="-5" dirty="0"/>
              <a:t>hold page table can be</a:t>
            </a:r>
            <a:r>
              <a:rPr spc="135" dirty="0"/>
              <a:t> </a:t>
            </a:r>
            <a:r>
              <a:rPr spc="-5" dirty="0"/>
              <a:t>significant</a:t>
            </a:r>
          </a:p>
          <a:p>
            <a:pPr marL="76454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Need one PTE per</a:t>
            </a:r>
            <a:r>
              <a:rPr sz="20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32 bit address space w/ 4KB pages = 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2</a:t>
            </a:r>
            <a:r>
              <a:rPr sz="1950" spc="0" baseline="25641" dirty="0">
                <a:solidFill>
                  <a:srgbClr val="222222"/>
                </a:solidFill>
                <a:latin typeface="Arial"/>
                <a:cs typeface="Arial"/>
              </a:rPr>
              <a:t>20</a:t>
            </a:r>
            <a:r>
              <a:rPr sz="1950" spc="315" baseline="25641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PTEs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4 bytes/PTE = 4MB/page</a:t>
            </a:r>
            <a:r>
              <a:rPr sz="20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25 processes = 100MB just for page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tables!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Solution – page the page tables (more</a:t>
            </a:r>
            <a:r>
              <a:rPr sz="20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later)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52018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89127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Segmentation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366000" cy="4526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5244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Segmentation is a technique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partitions memory  into logically related data</a:t>
            </a:r>
            <a:r>
              <a:rPr sz="24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units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Module, procedure, stack, data, file,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addresses become &lt;segment #,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offset&gt;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x86 stores segment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#s in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registers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(CS, DS, SS,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ES,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FS,</a:t>
            </a:r>
            <a:r>
              <a:rPr sz="1800" spc="-1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GS)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Units of </a:t>
            </a:r>
            <a:r>
              <a:rPr sz="2000" spc="-10" dirty="0">
                <a:solidFill>
                  <a:srgbClr val="FF3300"/>
                </a:solidFill>
                <a:latin typeface="Arial"/>
                <a:cs typeface="Arial"/>
              </a:rPr>
              <a:t>memory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from </a:t>
            </a:r>
            <a:r>
              <a:rPr sz="2000" spc="-10" dirty="0">
                <a:solidFill>
                  <a:srgbClr val="FF3300"/>
                </a:solidFill>
                <a:latin typeface="Arial"/>
                <a:cs typeface="Arial"/>
              </a:rPr>
              <a:t>programmer’s</a:t>
            </a:r>
            <a:r>
              <a:rPr sz="2000" spc="-1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Natural extension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variable-sized</a:t>
            </a:r>
            <a:r>
              <a:rPr sz="24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partitions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Variable-sized partitions = 1</a:t>
            </a:r>
            <a:r>
              <a:rPr sz="2000" spc="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segment/process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Segmentation = many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segments/process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Hardware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support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Multiple base/limit pairs, one per segment (segment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Segments named by #, used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index into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7185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09028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57370" algn="l"/>
              </a:tabLst>
            </a:pPr>
            <a:r>
              <a:rPr dirty="0">
                <a:solidFill>
                  <a:srgbClr val="333399"/>
                </a:solidFill>
              </a:rPr>
              <a:t>Linear</a:t>
            </a:r>
            <a:r>
              <a:rPr spc="-2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Addre</a:t>
            </a:r>
            <a:r>
              <a:rPr spc="-15" dirty="0">
                <a:solidFill>
                  <a:srgbClr val="333399"/>
                </a:solidFill>
              </a:rPr>
              <a:t>s</a:t>
            </a:r>
            <a:r>
              <a:rPr dirty="0">
                <a:solidFill>
                  <a:srgbClr val="333399"/>
                </a:solidFill>
              </a:rPr>
              <a:t>s	</a:t>
            </a:r>
            <a:r>
              <a:rPr spc="-5" dirty="0">
                <a:solidFill>
                  <a:srgbClr val="333399"/>
                </a:solidFill>
              </a:rPr>
              <a:t>S</a:t>
            </a:r>
            <a:r>
              <a:rPr spc="-15" dirty="0">
                <a:solidFill>
                  <a:srgbClr val="333399"/>
                </a:solidFill>
              </a:rPr>
              <a:t>p</a:t>
            </a:r>
            <a:r>
              <a:rPr dirty="0">
                <a:solidFill>
                  <a:srgbClr val="333399"/>
                </a:solidFill>
              </a:rPr>
              <a:t>a</a:t>
            </a:r>
            <a:r>
              <a:rPr spc="-20" dirty="0">
                <a:solidFill>
                  <a:srgbClr val="333399"/>
                </a:solidFill>
              </a:rPr>
              <a:t>c</a:t>
            </a:r>
            <a:r>
              <a:rPr dirty="0">
                <a:solidFill>
                  <a:srgbClr val="333399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95829" y="5894832"/>
            <a:ext cx="11537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0x00000000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1351" y="1627377"/>
            <a:ext cx="124460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0xFFFFFFFF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00628" y="1748027"/>
          <a:ext cx="2301240" cy="427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864869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Stack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8773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Heap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390525" marR="383540" indent="219710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600" b="1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Static Data  (Data</a:t>
                      </a:r>
                      <a:r>
                        <a:rPr sz="1600" b="1" spc="-60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Segment)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60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700">
                <a:tc>
                  <a:txBody>
                    <a:bodyPr/>
                    <a:lstStyle/>
                    <a:p>
                      <a:pPr marL="409575" marR="401955" indent="472440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600" b="1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Code  </a:t>
                      </a:r>
                      <a:r>
                        <a:rPr sz="1600" b="1" spc="-30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(Text </a:t>
                      </a:r>
                      <a:r>
                        <a:rPr sz="1600" b="1" spc="-5" dirty="0">
                          <a:solidFill>
                            <a:srgbClr val="222222"/>
                          </a:solidFill>
                          <a:latin typeface="Arial"/>
                          <a:cs typeface="Arial"/>
                        </a:rPr>
                        <a:t>Segment)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60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610480" y="251498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0" y="254000"/>
                </a:moveTo>
                <a:lnTo>
                  <a:pt x="38100" y="381000"/>
                </a:lnTo>
                <a:lnTo>
                  <a:pt x="60960" y="304800"/>
                </a:lnTo>
                <a:lnTo>
                  <a:pt x="31750" y="304800"/>
                </a:lnTo>
                <a:lnTo>
                  <a:pt x="31750" y="296333"/>
                </a:lnTo>
                <a:lnTo>
                  <a:pt x="0" y="254000"/>
                </a:lnTo>
                <a:close/>
              </a:path>
              <a:path w="76200" h="381000">
                <a:moveTo>
                  <a:pt x="31750" y="296333"/>
                </a:moveTo>
                <a:lnTo>
                  <a:pt x="31750" y="304800"/>
                </a:lnTo>
                <a:lnTo>
                  <a:pt x="38100" y="304800"/>
                </a:lnTo>
                <a:lnTo>
                  <a:pt x="31750" y="296333"/>
                </a:lnTo>
                <a:close/>
              </a:path>
              <a:path w="76200" h="381000">
                <a:moveTo>
                  <a:pt x="44450" y="0"/>
                </a:moveTo>
                <a:lnTo>
                  <a:pt x="31750" y="0"/>
                </a:lnTo>
                <a:lnTo>
                  <a:pt x="31750" y="296333"/>
                </a:lnTo>
                <a:lnTo>
                  <a:pt x="38100" y="304800"/>
                </a:lnTo>
                <a:lnTo>
                  <a:pt x="44450" y="296333"/>
                </a:lnTo>
                <a:lnTo>
                  <a:pt x="44450" y="0"/>
                </a:lnTo>
                <a:close/>
              </a:path>
              <a:path w="76200" h="381000">
                <a:moveTo>
                  <a:pt x="44450" y="296333"/>
                </a:moveTo>
                <a:lnTo>
                  <a:pt x="38100" y="304800"/>
                </a:lnTo>
                <a:lnTo>
                  <a:pt x="44450" y="304800"/>
                </a:lnTo>
                <a:lnTo>
                  <a:pt x="44450" y="296333"/>
                </a:lnTo>
                <a:close/>
              </a:path>
              <a:path w="76200" h="381000">
                <a:moveTo>
                  <a:pt x="76200" y="254000"/>
                </a:moveTo>
                <a:lnTo>
                  <a:pt x="44450" y="296333"/>
                </a:lnTo>
                <a:lnTo>
                  <a:pt x="44450" y="304800"/>
                </a:lnTo>
                <a:lnTo>
                  <a:pt x="60960" y="30480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10480" y="312458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8100" y="76200"/>
                </a:moveTo>
                <a:lnTo>
                  <a:pt x="31750" y="84666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127000"/>
                </a:lnTo>
                <a:lnTo>
                  <a:pt x="31750" y="84666"/>
                </a:lnTo>
                <a:lnTo>
                  <a:pt x="31750" y="76200"/>
                </a:lnTo>
                <a:lnTo>
                  <a:pt x="60960" y="76200"/>
                </a:lnTo>
                <a:lnTo>
                  <a:pt x="38100" y="0"/>
                </a:lnTo>
                <a:close/>
              </a:path>
              <a:path w="76200" h="381000">
                <a:moveTo>
                  <a:pt x="60960" y="76200"/>
                </a:moveTo>
                <a:lnTo>
                  <a:pt x="44450" y="76200"/>
                </a:lnTo>
                <a:lnTo>
                  <a:pt x="44450" y="84666"/>
                </a:lnTo>
                <a:lnTo>
                  <a:pt x="76200" y="127000"/>
                </a:lnTo>
                <a:lnTo>
                  <a:pt x="60960" y="76200"/>
                </a:lnTo>
                <a:close/>
              </a:path>
              <a:path w="76200" h="381000">
                <a:moveTo>
                  <a:pt x="38100" y="76200"/>
                </a:moveTo>
                <a:lnTo>
                  <a:pt x="31750" y="76200"/>
                </a:lnTo>
                <a:lnTo>
                  <a:pt x="317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44450" y="76200"/>
                </a:moveTo>
                <a:lnTo>
                  <a:pt x="38100" y="76200"/>
                </a:lnTo>
                <a:lnTo>
                  <a:pt x="44450" y="84666"/>
                </a:lnTo>
                <a:lnTo>
                  <a:pt x="44450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23592" y="3684778"/>
            <a:ext cx="8388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marR="5080" indent="-10795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Addre</a:t>
            </a: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FF3300"/>
                </a:solidFill>
                <a:latin typeface="Arial"/>
                <a:cs typeface="Arial"/>
              </a:rPr>
              <a:t>s  </a:t>
            </a: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Space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05480" y="1905380"/>
            <a:ext cx="76200" cy="1676400"/>
          </a:xfrm>
          <a:custGeom>
            <a:avLst/>
            <a:gdLst/>
            <a:ahLst/>
            <a:cxnLst/>
            <a:rect l="l" t="t" r="r" b="b"/>
            <a:pathLst>
              <a:path w="76200" h="1676400">
                <a:moveTo>
                  <a:pt x="38100" y="76200"/>
                </a:moveTo>
                <a:lnTo>
                  <a:pt x="31750" y="84666"/>
                </a:lnTo>
                <a:lnTo>
                  <a:pt x="31750" y="1676400"/>
                </a:lnTo>
                <a:lnTo>
                  <a:pt x="44450" y="1676400"/>
                </a:lnTo>
                <a:lnTo>
                  <a:pt x="44450" y="84666"/>
                </a:lnTo>
                <a:lnTo>
                  <a:pt x="38100" y="76200"/>
                </a:lnTo>
                <a:close/>
              </a:path>
              <a:path w="76200" h="1676400">
                <a:moveTo>
                  <a:pt x="38100" y="0"/>
                </a:moveTo>
                <a:lnTo>
                  <a:pt x="0" y="127000"/>
                </a:lnTo>
                <a:lnTo>
                  <a:pt x="31750" y="84666"/>
                </a:lnTo>
                <a:lnTo>
                  <a:pt x="31750" y="76200"/>
                </a:lnTo>
                <a:lnTo>
                  <a:pt x="60960" y="76200"/>
                </a:lnTo>
                <a:lnTo>
                  <a:pt x="38100" y="0"/>
                </a:lnTo>
                <a:close/>
              </a:path>
              <a:path w="76200" h="1676400">
                <a:moveTo>
                  <a:pt x="60960" y="76200"/>
                </a:moveTo>
                <a:lnTo>
                  <a:pt x="44450" y="76200"/>
                </a:lnTo>
                <a:lnTo>
                  <a:pt x="44450" y="84666"/>
                </a:lnTo>
                <a:lnTo>
                  <a:pt x="76200" y="127000"/>
                </a:lnTo>
                <a:lnTo>
                  <a:pt x="60960" y="76200"/>
                </a:lnTo>
                <a:close/>
              </a:path>
              <a:path w="76200" h="1676400">
                <a:moveTo>
                  <a:pt x="38100" y="76200"/>
                </a:moveTo>
                <a:lnTo>
                  <a:pt x="31750" y="76200"/>
                </a:lnTo>
                <a:lnTo>
                  <a:pt x="31750" y="84666"/>
                </a:lnTo>
                <a:lnTo>
                  <a:pt x="38100" y="76200"/>
                </a:lnTo>
                <a:close/>
              </a:path>
              <a:path w="76200" h="1676400">
                <a:moveTo>
                  <a:pt x="44450" y="76200"/>
                </a:moveTo>
                <a:lnTo>
                  <a:pt x="38100" y="76200"/>
                </a:lnTo>
                <a:lnTo>
                  <a:pt x="44450" y="84666"/>
                </a:lnTo>
                <a:lnTo>
                  <a:pt x="44450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05480" y="4343780"/>
            <a:ext cx="76200" cy="1524000"/>
          </a:xfrm>
          <a:custGeom>
            <a:avLst/>
            <a:gdLst/>
            <a:ahLst/>
            <a:cxnLst/>
            <a:rect l="l" t="t" r="r" b="b"/>
            <a:pathLst>
              <a:path w="76200" h="1524000">
                <a:moveTo>
                  <a:pt x="0" y="1397000"/>
                </a:moveTo>
                <a:lnTo>
                  <a:pt x="38100" y="1524000"/>
                </a:lnTo>
                <a:lnTo>
                  <a:pt x="60960" y="1447800"/>
                </a:lnTo>
                <a:lnTo>
                  <a:pt x="31750" y="1447800"/>
                </a:lnTo>
                <a:lnTo>
                  <a:pt x="31750" y="1439333"/>
                </a:lnTo>
                <a:lnTo>
                  <a:pt x="0" y="1397000"/>
                </a:lnTo>
                <a:close/>
              </a:path>
              <a:path w="76200" h="1524000">
                <a:moveTo>
                  <a:pt x="31750" y="1439333"/>
                </a:moveTo>
                <a:lnTo>
                  <a:pt x="31750" y="1447800"/>
                </a:lnTo>
                <a:lnTo>
                  <a:pt x="38100" y="1447800"/>
                </a:lnTo>
                <a:lnTo>
                  <a:pt x="31750" y="1439333"/>
                </a:lnTo>
                <a:close/>
              </a:path>
              <a:path w="76200" h="1524000">
                <a:moveTo>
                  <a:pt x="44450" y="0"/>
                </a:moveTo>
                <a:lnTo>
                  <a:pt x="31750" y="0"/>
                </a:lnTo>
                <a:lnTo>
                  <a:pt x="31750" y="1439333"/>
                </a:lnTo>
                <a:lnTo>
                  <a:pt x="38100" y="1447800"/>
                </a:lnTo>
                <a:lnTo>
                  <a:pt x="44450" y="1439333"/>
                </a:lnTo>
                <a:lnTo>
                  <a:pt x="44450" y="0"/>
                </a:lnTo>
                <a:close/>
              </a:path>
              <a:path w="76200" h="1524000">
                <a:moveTo>
                  <a:pt x="44450" y="1439333"/>
                </a:moveTo>
                <a:lnTo>
                  <a:pt x="38100" y="1447800"/>
                </a:lnTo>
                <a:lnTo>
                  <a:pt x="44450" y="1447800"/>
                </a:lnTo>
                <a:lnTo>
                  <a:pt x="44450" y="1439333"/>
                </a:lnTo>
                <a:close/>
              </a:path>
              <a:path w="76200" h="1524000">
                <a:moveTo>
                  <a:pt x="76200" y="1397000"/>
                </a:moveTo>
                <a:lnTo>
                  <a:pt x="44450" y="1439333"/>
                </a:lnTo>
                <a:lnTo>
                  <a:pt x="44450" y="1447800"/>
                </a:lnTo>
                <a:lnTo>
                  <a:pt x="60960" y="1447800"/>
                </a:lnTo>
                <a:lnTo>
                  <a:pt x="76200" y="13970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69715" y="6396090"/>
            <a:ext cx="200533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CSE 120 – Lecture 3 –</a:t>
            </a:r>
            <a:r>
              <a:rPr sz="1000" b="1" spc="-1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Processes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47140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Segmented Address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Space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98745" y="1617344"/>
            <a:ext cx="2286000" cy="567055"/>
          </a:xfrm>
          <a:prstGeom prst="rect">
            <a:avLst/>
          </a:prstGeom>
          <a:solidFill>
            <a:srgbClr val="CCFFCC"/>
          </a:solidFill>
          <a:ln w="9905">
            <a:solidFill>
              <a:srgbClr val="222222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35"/>
              </a:spcBef>
            </a:pPr>
            <a:r>
              <a:rPr sz="1600" b="1" spc="-5" dirty="0">
                <a:solidFill>
                  <a:srgbClr val="222222"/>
                </a:solidFill>
                <a:latin typeface="Arial"/>
                <a:cs typeface="Arial"/>
              </a:rPr>
              <a:t>Stack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4666" y="2050542"/>
            <a:ext cx="11537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0x00000000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8745" y="5230748"/>
            <a:ext cx="2286000" cy="914400"/>
          </a:xfrm>
          <a:prstGeom prst="rect">
            <a:avLst/>
          </a:prstGeom>
          <a:solidFill>
            <a:srgbClr val="FFCCCC"/>
          </a:solidFill>
          <a:ln w="9905">
            <a:solidFill>
              <a:srgbClr val="222222"/>
            </a:solidFill>
          </a:ln>
        </p:spPr>
        <p:txBody>
          <a:bodyPr vert="horz" wrap="square" lIns="0" tIns="173355" rIns="0" bIns="0" rtlCol="0">
            <a:spAutoFit/>
          </a:bodyPr>
          <a:lstStyle/>
          <a:p>
            <a:pPr marL="410845" marR="402590" indent="472440">
              <a:lnSpc>
                <a:spcPct val="100000"/>
              </a:lnSpc>
              <a:spcBef>
                <a:spcPts val="1365"/>
              </a:spcBef>
            </a:pPr>
            <a:r>
              <a:rPr sz="1600" b="1" dirty="0">
                <a:solidFill>
                  <a:srgbClr val="222222"/>
                </a:solidFill>
                <a:latin typeface="Arial"/>
                <a:cs typeface="Arial"/>
              </a:rPr>
              <a:t>Code  </a:t>
            </a:r>
            <a:r>
              <a:rPr sz="1600" b="1" spc="-30" dirty="0">
                <a:solidFill>
                  <a:srgbClr val="222222"/>
                </a:solidFill>
                <a:latin typeface="Arial"/>
                <a:cs typeface="Arial"/>
              </a:rPr>
              <a:t>(Text </a:t>
            </a:r>
            <a:r>
              <a:rPr sz="1600" b="1" spc="-5" dirty="0">
                <a:solidFill>
                  <a:srgbClr val="222222"/>
                </a:solidFill>
                <a:latin typeface="Arial"/>
                <a:cs typeface="Arial"/>
              </a:rPr>
              <a:t>Segment)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0363" y="3980307"/>
            <a:ext cx="2286000" cy="838200"/>
          </a:xfrm>
          <a:prstGeom prst="rect">
            <a:avLst/>
          </a:prstGeom>
          <a:solidFill>
            <a:srgbClr val="FFFF99"/>
          </a:solidFill>
          <a:ln w="9905">
            <a:solidFill>
              <a:srgbClr val="222222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285"/>
              </a:spcBef>
            </a:pPr>
            <a:r>
              <a:rPr sz="1600" b="1" dirty="0">
                <a:solidFill>
                  <a:srgbClr val="222222"/>
                </a:solidFill>
                <a:latin typeface="Arial"/>
                <a:cs typeface="Arial"/>
              </a:rPr>
              <a:t>Static</a:t>
            </a:r>
            <a:r>
              <a:rPr sz="1600" b="1" spc="-9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222222"/>
                </a:solidFill>
                <a:latin typeface="Arial"/>
                <a:cs typeface="Arial"/>
              </a:rPr>
              <a:t>(Data</a:t>
            </a:r>
            <a:r>
              <a:rPr sz="1600" b="1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22222"/>
                </a:solidFill>
                <a:latin typeface="Arial"/>
                <a:cs typeface="Arial"/>
              </a:rPr>
              <a:t>Segment)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8745" y="2457830"/>
            <a:ext cx="2286000" cy="1184910"/>
          </a:xfrm>
          <a:prstGeom prst="rect">
            <a:avLst/>
          </a:prstGeom>
          <a:solidFill>
            <a:srgbClr val="99CCFF"/>
          </a:solidFill>
          <a:ln w="9905">
            <a:solidFill>
              <a:srgbClr val="22222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600" b="1" dirty="0">
                <a:solidFill>
                  <a:srgbClr val="222222"/>
                </a:solidFill>
                <a:latin typeface="Arial"/>
                <a:cs typeface="Arial"/>
              </a:rPr>
              <a:t>Heap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2646" y="1703323"/>
            <a:ext cx="104266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09900"/>
                </a:solidFill>
                <a:latin typeface="Arial"/>
                <a:cs typeface="Arial"/>
              </a:rPr>
              <a:t>Segment  </a:t>
            </a:r>
            <a:r>
              <a:rPr sz="1600" b="1" dirty="0">
                <a:solidFill>
                  <a:srgbClr val="009900"/>
                </a:solidFill>
                <a:latin typeface="Arial"/>
                <a:cs typeface="Arial"/>
              </a:rPr>
              <a:t>Des</a:t>
            </a:r>
            <a:r>
              <a:rPr sz="1600" b="1" spc="-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009900"/>
                </a:solidFill>
                <a:latin typeface="Arial"/>
                <a:cs typeface="Arial"/>
              </a:rPr>
              <a:t>riptor  </a:t>
            </a:r>
            <a:r>
              <a:rPr sz="16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3302" y="3483355"/>
            <a:ext cx="11537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0x00000000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1683" y="4671059"/>
            <a:ext cx="11537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0x00000000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89266" y="6003797"/>
            <a:ext cx="11537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3300"/>
                </a:solidFill>
                <a:latin typeface="Arial"/>
                <a:cs typeface="Arial"/>
              </a:rPr>
              <a:t>0x00000000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002791" y="2573273"/>
          <a:ext cx="2284095" cy="139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9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Base &amp;</a:t>
                      </a:r>
                      <a:r>
                        <a:rPr sz="1600" b="1" spc="-9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905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Base &amp;</a:t>
                      </a:r>
                      <a:r>
                        <a:rPr sz="1600" b="1" spc="-9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905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Base &amp;</a:t>
                      </a:r>
                      <a:r>
                        <a:rPr sz="1600" b="1" spc="-9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905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Base &amp;</a:t>
                      </a:r>
                      <a:r>
                        <a:rPr sz="1600" b="1" spc="-9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905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83819" y="478548"/>
            <a:ext cx="8100059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15681" y="5595746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8100" y="76199"/>
                </a:moveTo>
                <a:lnTo>
                  <a:pt x="31750" y="84666"/>
                </a:lnTo>
                <a:lnTo>
                  <a:pt x="31750" y="380999"/>
                </a:lnTo>
                <a:lnTo>
                  <a:pt x="44450" y="380999"/>
                </a:lnTo>
                <a:lnTo>
                  <a:pt x="44450" y="84666"/>
                </a:lnTo>
                <a:lnTo>
                  <a:pt x="38100" y="76199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126999"/>
                </a:lnTo>
                <a:lnTo>
                  <a:pt x="31750" y="84666"/>
                </a:lnTo>
                <a:lnTo>
                  <a:pt x="31750" y="76199"/>
                </a:lnTo>
                <a:lnTo>
                  <a:pt x="60959" y="76199"/>
                </a:lnTo>
                <a:lnTo>
                  <a:pt x="38100" y="0"/>
                </a:lnTo>
                <a:close/>
              </a:path>
              <a:path w="76200" h="381000">
                <a:moveTo>
                  <a:pt x="60959" y="76199"/>
                </a:moveTo>
                <a:lnTo>
                  <a:pt x="44450" y="76199"/>
                </a:lnTo>
                <a:lnTo>
                  <a:pt x="44450" y="84666"/>
                </a:lnTo>
                <a:lnTo>
                  <a:pt x="76200" y="126999"/>
                </a:lnTo>
                <a:lnTo>
                  <a:pt x="60959" y="76199"/>
                </a:lnTo>
                <a:close/>
              </a:path>
              <a:path w="76200" h="381000">
                <a:moveTo>
                  <a:pt x="38100" y="76199"/>
                </a:moveTo>
                <a:lnTo>
                  <a:pt x="31750" y="76199"/>
                </a:lnTo>
                <a:lnTo>
                  <a:pt x="31750" y="84666"/>
                </a:lnTo>
                <a:lnTo>
                  <a:pt x="38100" y="76199"/>
                </a:lnTo>
                <a:close/>
              </a:path>
              <a:path w="76200" h="381000">
                <a:moveTo>
                  <a:pt x="44450" y="76199"/>
                </a:moveTo>
                <a:lnTo>
                  <a:pt x="38100" y="76199"/>
                </a:lnTo>
                <a:lnTo>
                  <a:pt x="44450" y="84666"/>
                </a:lnTo>
                <a:lnTo>
                  <a:pt x="44450" y="76199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72409" y="3781552"/>
            <a:ext cx="1901189" cy="1934210"/>
          </a:xfrm>
          <a:custGeom>
            <a:avLst/>
            <a:gdLst/>
            <a:ahLst/>
            <a:cxnLst/>
            <a:rect l="l" t="t" r="r" b="b"/>
            <a:pathLst>
              <a:path w="1901189" h="1934210">
                <a:moveTo>
                  <a:pt x="1784985" y="1869973"/>
                </a:moveTo>
                <a:lnTo>
                  <a:pt x="1901189" y="1933829"/>
                </a:lnTo>
                <a:lnTo>
                  <a:pt x="1874883" y="1883943"/>
                </a:lnTo>
                <a:lnTo>
                  <a:pt x="1843277" y="1883943"/>
                </a:lnTo>
                <a:lnTo>
                  <a:pt x="1837349" y="1877912"/>
                </a:lnTo>
                <a:lnTo>
                  <a:pt x="1784985" y="1869973"/>
                </a:lnTo>
                <a:close/>
              </a:path>
              <a:path w="1901189" h="1934210">
                <a:moveTo>
                  <a:pt x="1837349" y="1877912"/>
                </a:moveTo>
                <a:lnTo>
                  <a:pt x="1843277" y="1883943"/>
                </a:lnTo>
                <a:lnTo>
                  <a:pt x="1847792" y="1879485"/>
                </a:lnTo>
                <a:lnTo>
                  <a:pt x="1837349" y="1877912"/>
                </a:lnTo>
                <a:close/>
              </a:path>
              <a:path w="1901189" h="1934210">
                <a:moveTo>
                  <a:pt x="1839340" y="1816544"/>
                </a:moveTo>
                <a:lnTo>
                  <a:pt x="1846321" y="1868964"/>
                </a:lnTo>
                <a:lnTo>
                  <a:pt x="1852294" y="1875040"/>
                </a:lnTo>
                <a:lnTo>
                  <a:pt x="1843277" y="1883943"/>
                </a:lnTo>
                <a:lnTo>
                  <a:pt x="1874883" y="1883943"/>
                </a:lnTo>
                <a:lnTo>
                  <a:pt x="1839340" y="1816544"/>
                </a:lnTo>
                <a:close/>
              </a:path>
              <a:path w="1901189" h="1934210">
                <a:moveTo>
                  <a:pt x="9143" y="0"/>
                </a:moveTo>
                <a:lnTo>
                  <a:pt x="0" y="8890"/>
                </a:lnTo>
                <a:lnTo>
                  <a:pt x="1837349" y="1877912"/>
                </a:lnTo>
                <a:lnTo>
                  <a:pt x="1847723" y="1879485"/>
                </a:lnTo>
                <a:lnTo>
                  <a:pt x="1846321" y="1868964"/>
                </a:lnTo>
                <a:lnTo>
                  <a:pt x="9143" y="0"/>
                </a:lnTo>
                <a:close/>
              </a:path>
              <a:path w="1901189" h="1934210">
                <a:moveTo>
                  <a:pt x="1846321" y="1868964"/>
                </a:moveTo>
                <a:lnTo>
                  <a:pt x="1847723" y="1879485"/>
                </a:lnTo>
                <a:lnTo>
                  <a:pt x="1852294" y="1875040"/>
                </a:lnTo>
                <a:lnTo>
                  <a:pt x="1846321" y="1868964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74314" y="3435858"/>
            <a:ext cx="1916430" cy="908050"/>
          </a:xfrm>
          <a:custGeom>
            <a:avLst/>
            <a:gdLst/>
            <a:ahLst/>
            <a:cxnLst/>
            <a:rect l="l" t="t" r="r" b="b"/>
            <a:pathLst>
              <a:path w="1916429" h="908050">
                <a:moveTo>
                  <a:pt x="1836805" y="877534"/>
                </a:moveTo>
                <a:lnTo>
                  <a:pt x="1784985" y="888237"/>
                </a:lnTo>
                <a:lnTo>
                  <a:pt x="1916049" y="907922"/>
                </a:lnTo>
                <a:lnTo>
                  <a:pt x="1886219" y="881125"/>
                </a:lnTo>
                <a:lnTo>
                  <a:pt x="1844421" y="881125"/>
                </a:lnTo>
                <a:lnTo>
                  <a:pt x="1836805" y="877534"/>
                </a:lnTo>
                <a:close/>
              </a:path>
              <a:path w="1916429" h="908050">
                <a:moveTo>
                  <a:pt x="1842126" y="866039"/>
                </a:moveTo>
                <a:lnTo>
                  <a:pt x="1847088" y="875410"/>
                </a:lnTo>
                <a:lnTo>
                  <a:pt x="1836805" y="877534"/>
                </a:lnTo>
                <a:lnTo>
                  <a:pt x="1844421" y="881125"/>
                </a:lnTo>
                <a:lnTo>
                  <a:pt x="1849882" y="869695"/>
                </a:lnTo>
                <a:lnTo>
                  <a:pt x="1842126" y="866039"/>
                </a:lnTo>
                <a:close/>
              </a:path>
              <a:path w="1916429" h="908050">
                <a:moveTo>
                  <a:pt x="1817370" y="819276"/>
                </a:moveTo>
                <a:lnTo>
                  <a:pt x="1842126" y="866039"/>
                </a:lnTo>
                <a:lnTo>
                  <a:pt x="1849882" y="869695"/>
                </a:lnTo>
                <a:lnTo>
                  <a:pt x="1844421" y="881125"/>
                </a:lnTo>
                <a:lnTo>
                  <a:pt x="1886219" y="881125"/>
                </a:lnTo>
                <a:lnTo>
                  <a:pt x="1817370" y="819276"/>
                </a:lnTo>
                <a:close/>
              </a:path>
              <a:path w="1916429" h="908050">
                <a:moveTo>
                  <a:pt x="5334" y="0"/>
                </a:moveTo>
                <a:lnTo>
                  <a:pt x="0" y="11429"/>
                </a:lnTo>
                <a:lnTo>
                  <a:pt x="1836805" y="877534"/>
                </a:lnTo>
                <a:lnTo>
                  <a:pt x="1847088" y="875410"/>
                </a:lnTo>
                <a:lnTo>
                  <a:pt x="1842126" y="866039"/>
                </a:lnTo>
                <a:lnTo>
                  <a:pt x="5334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5681" y="4263009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8100" y="76200"/>
                </a:moveTo>
                <a:lnTo>
                  <a:pt x="31750" y="84666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127000"/>
                </a:lnTo>
                <a:lnTo>
                  <a:pt x="31750" y="84666"/>
                </a:lnTo>
                <a:lnTo>
                  <a:pt x="31750" y="76200"/>
                </a:lnTo>
                <a:lnTo>
                  <a:pt x="60959" y="76200"/>
                </a:lnTo>
                <a:lnTo>
                  <a:pt x="38100" y="0"/>
                </a:lnTo>
                <a:close/>
              </a:path>
              <a:path w="76200" h="381000">
                <a:moveTo>
                  <a:pt x="60959" y="76200"/>
                </a:moveTo>
                <a:lnTo>
                  <a:pt x="44450" y="76200"/>
                </a:lnTo>
                <a:lnTo>
                  <a:pt x="44450" y="84666"/>
                </a:lnTo>
                <a:lnTo>
                  <a:pt x="76200" y="127000"/>
                </a:lnTo>
                <a:lnTo>
                  <a:pt x="60959" y="76200"/>
                </a:lnTo>
                <a:close/>
              </a:path>
              <a:path w="76200" h="381000">
                <a:moveTo>
                  <a:pt x="38100" y="76200"/>
                </a:moveTo>
                <a:lnTo>
                  <a:pt x="31750" y="76200"/>
                </a:lnTo>
                <a:lnTo>
                  <a:pt x="317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44450" y="76200"/>
                </a:moveTo>
                <a:lnTo>
                  <a:pt x="38100" y="76200"/>
                </a:lnTo>
                <a:lnTo>
                  <a:pt x="44450" y="84666"/>
                </a:lnTo>
                <a:lnTo>
                  <a:pt x="44450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15681" y="3078098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8100" y="76200"/>
                </a:moveTo>
                <a:lnTo>
                  <a:pt x="31750" y="84666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127000"/>
                </a:lnTo>
                <a:lnTo>
                  <a:pt x="31750" y="84666"/>
                </a:lnTo>
                <a:lnTo>
                  <a:pt x="31750" y="76200"/>
                </a:lnTo>
                <a:lnTo>
                  <a:pt x="60959" y="76200"/>
                </a:lnTo>
                <a:lnTo>
                  <a:pt x="38100" y="0"/>
                </a:lnTo>
                <a:close/>
              </a:path>
              <a:path w="76200" h="381000">
                <a:moveTo>
                  <a:pt x="60959" y="76200"/>
                </a:moveTo>
                <a:lnTo>
                  <a:pt x="44450" y="76200"/>
                </a:lnTo>
                <a:lnTo>
                  <a:pt x="44450" y="84666"/>
                </a:lnTo>
                <a:lnTo>
                  <a:pt x="76200" y="127000"/>
                </a:lnTo>
                <a:lnTo>
                  <a:pt x="60959" y="76200"/>
                </a:lnTo>
                <a:close/>
              </a:path>
              <a:path w="76200" h="381000">
                <a:moveTo>
                  <a:pt x="38100" y="76200"/>
                </a:moveTo>
                <a:lnTo>
                  <a:pt x="31750" y="76200"/>
                </a:lnTo>
                <a:lnTo>
                  <a:pt x="317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44450" y="76200"/>
                </a:moveTo>
                <a:lnTo>
                  <a:pt x="38100" y="76200"/>
                </a:lnTo>
                <a:lnTo>
                  <a:pt x="44450" y="84666"/>
                </a:lnTo>
                <a:lnTo>
                  <a:pt x="44450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15681" y="1643252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8100" y="76200"/>
                </a:moveTo>
                <a:lnTo>
                  <a:pt x="31750" y="84666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127000"/>
                </a:lnTo>
                <a:lnTo>
                  <a:pt x="31750" y="84666"/>
                </a:lnTo>
                <a:lnTo>
                  <a:pt x="31750" y="76200"/>
                </a:lnTo>
                <a:lnTo>
                  <a:pt x="60959" y="76200"/>
                </a:lnTo>
                <a:lnTo>
                  <a:pt x="38100" y="0"/>
                </a:lnTo>
                <a:close/>
              </a:path>
              <a:path w="76200" h="381000">
                <a:moveTo>
                  <a:pt x="60959" y="76200"/>
                </a:moveTo>
                <a:lnTo>
                  <a:pt x="44450" y="76200"/>
                </a:lnTo>
                <a:lnTo>
                  <a:pt x="44450" y="84666"/>
                </a:lnTo>
                <a:lnTo>
                  <a:pt x="76200" y="127000"/>
                </a:lnTo>
                <a:lnTo>
                  <a:pt x="60959" y="76200"/>
                </a:lnTo>
                <a:close/>
              </a:path>
              <a:path w="76200" h="381000">
                <a:moveTo>
                  <a:pt x="38100" y="76200"/>
                </a:moveTo>
                <a:lnTo>
                  <a:pt x="31750" y="76200"/>
                </a:lnTo>
                <a:lnTo>
                  <a:pt x="31750" y="84666"/>
                </a:lnTo>
                <a:lnTo>
                  <a:pt x="38100" y="76200"/>
                </a:lnTo>
                <a:close/>
              </a:path>
              <a:path w="76200" h="381000">
                <a:moveTo>
                  <a:pt x="44450" y="76200"/>
                </a:moveTo>
                <a:lnTo>
                  <a:pt x="38100" y="76200"/>
                </a:lnTo>
                <a:lnTo>
                  <a:pt x="44450" y="84666"/>
                </a:lnTo>
                <a:lnTo>
                  <a:pt x="44450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76853" y="3043301"/>
            <a:ext cx="1905635" cy="91440"/>
          </a:xfrm>
          <a:custGeom>
            <a:avLst/>
            <a:gdLst/>
            <a:ahLst/>
            <a:cxnLst/>
            <a:rect l="l" t="t" r="r" b="b"/>
            <a:pathLst>
              <a:path w="1905635" h="91439">
                <a:moveTo>
                  <a:pt x="1820308" y="30704"/>
                </a:moveTo>
                <a:lnTo>
                  <a:pt x="0" y="78739"/>
                </a:lnTo>
                <a:lnTo>
                  <a:pt x="254" y="91439"/>
                </a:lnTo>
                <a:lnTo>
                  <a:pt x="1820611" y="43406"/>
                </a:lnTo>
                <a:lnTo>
                  <a:pt x="1828927" y="36829"/>
                </a:lnTo>
                <a:lnTo>
                  <a:pt x="1820308" y="30704"/>
                </a:lnTo>
                <a:close/>
              </a:path>
              <a:path w="1905635" h="91439">
                <a:moveTo>
                  <a:pt x="1889241" y="30479"/>
                </a:moveTo>
                <a:lnTo>
                  <a:pt x="1828800" y="30479"/>
                </a:lnTo>
                <a:lnTo>
                  <a:pt x="1829181" y="43179"/>
                </a:lnTo>
                <a:lnTo>
                  <a:pt x="1820611" y="43406"/>
                </a:lnTo>
                <a:lnTo>
                  <a:pt x="1779143" y="76200"/>
                </a:lnTo>
                <a:lnTo>
                  <a:pt x="1905127" y="34798"/>
                </a:lnTo>
                <a:lnTo>
                  <a:pt x="1889241" y="30479"/>
                </a:lnTo>
                <a:close/>
              </a:path>
              <a:path w="1905635" h="91439">
                <a:moveTo>
                  <a:pt x="1828800" y="30479"/>
                </a:moveTo>
                <a:lnTo>
                  <a:pt x="1820308" y="30704"/>
                </a:lnTo>
                <a:lnTo>
                  <a:pt x="1828927" y="36829"/>
                </a:lnTo>
                <a:lnTo>
                  <a:pt x="1820611" y="43406"/>
                </a:lnTo>
                <a:lnTo>
                  <a:pt x="1829181" y="43179"/>
                </a:lnTo>
                <a:lnTo>
                  <a:pt x="1828800" y="30479"/>
                </a:lnTo>
                <a:close/>
              </a:path>
              <a:path w="1905635" h="91439">
                <a:moveTo>
                  <a:pt x="1777111" y="0"/>
                </a:moveTo>
                <a:lnTo>
                  <a:pt x="1820308" y="30704"/>
                </a:lnTo>
                <a:lnTo>
                  <a:pt x="1828800" y="30479"/>
                </a:lnTo>
                <a:lnTo>
                  <a:pt x="1889241" y="30479"/>
                </a:lnTo>
                <a:lnTo>
                  <a:pt x="177711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74314" y="1851279"/>
            <a:ext cx="1932939" cy="919480"/>
          </a:xfrm>
          <a:custGeom>
            <a:avLst/>
            <a:gdLst/>
            <a:ahLst/>
            <a:cxnLst/>
            <a:rect l="l" t="t" r="r" b="b"/>
            <a:pathLst>
              <a:path w="1932939" h="919480">
                <a:moveTo>
                  <a:pt x="1853403" y="30480"/>
                </a:moveTo>
                <a:lnTo>
                  <a:pt x="0" y="907923"/>
                </a:lnTo>
                <a:lnTo>
                  <a:pt x="5334" y="919353"/>
                </a:lnTo>
                <a:lnTo>
                  <a:pt x="1859049" y="41949"/>
                </a:lnTo>
                <a:lnTo>
                  <a:pt x="1863961" y="32672"/>
                </a:lnTo>
                <a:lnTo>
                  <a:pt x="1853403" y="30480"/>
                </a:lnTo>
                <a:close/>
              </a:path>
              <a:path w="1932939" h="919480">
                <a:moveTo>
                  <a:pt x="1903064" y="26797"/>
                </a:moveTo>
                <a:lnTo>
                  <a:pt x="1861185" y="26797"/>
                </a:lnTo>
                <a:lnTo>
                  <a:pt x="1866646" y="38354"/>
                </a:lnTo>
                <a:lnTo>
                  <a:pt x="1859049" y="41949"/>
                </a:lnTo>
                <a:lnTo>
                  <a:pt x="1834261" y="88773"/>
                </a:lnTo>
                <a:lnTo>
                  <a:pt x="1903064" y="26797"/>
                </a:lnTo>
                <a:close/>
              </a:path>
              <a:path w="1932939" h="919480">
                <a:moveTo>
                  <a:pt x="1863961" y="32672"/>
                </a:moveTo>
                <a:lnTo>
                  <a:pt x="1859049" y="41949"/>
                </a:lnTo>
                <a:lnTo>
                  <a:pt x="1866646" y="38354"/>
                </a:lnTo>
                <a:lnTo>
                  <a:pt x="1863961" y="32672"/>
                </a:lnTo>
                <a:close/>
              </a:path>
              <a:path w="1932939" h="919480">
                <a:moveTo>
                  <a:pt x="1861185" y="26797"/>
                </a:moveTo>
                <a:lnTo>
                  <a:pt x="1853403" y="30480"/>
                </a:lnTo>
                <a:lnTo>
                  <a:pt x="1863941" y="32631"/>
                </a:lnTo>
                <a:lnTo>
                  <a:pt x="1861185" y="26797"/>
                </a:lnTo>
                <a:close/>
              </a:path>
              <a:path w="1932939" h="919480">
                <a:moveTo>
                  <a:pt x="1932813" y="0"/>
                </a:moveTo>
                <a:lnTo>
                  <a:pt x="1801749" y="19938"/>
                </a:lnTo>
                <a:lnTo>
                  <a:pt x="1853403" y="30480"/>
                </a:lnTo>
                <a:lnTo>
                  <a:pt x="1861185" y="26797"/>
                </a:lnTo>
                <a:lnTo>
                  <a:pt x="1903064" y="26797"/>
                </a:lnTo>
                <a:lnTo>
                  <a:pt x="1932813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569715" y="6396090"/>
            <a:ext cx="200533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CSE 120 – Lecture 3 –</a:t>
            </a:r>
            <a:r>
              <a:rPr sz="1000" b="1" spc="-1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Processes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7594" y="3838447"/>
            <a:ext cx="4400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85" dirty="0">
                <a:solidFill>
                  <a:srgbClr val="D50092"/>
                </a:solidFill>
                <a:latin typeface="Arial"/>
                <a:cs typeface="Arial"/>
              </a:rPr>
              <a:t>Y</a:t>
            </a:r>
            <a:r>
              <a:rPr sz="1400" b="1" dirty="0">
                <a:solidFill>
                  <a:srgbClr val="D50092"/>
                </a:solidFill>
                <a:latin typeface="Arial"/>
                <a:cs typeface="Arial"/>
              </a:rPr>
              <a:t>es?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19" y="478548"/>
            <a:ext cx="56182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9904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Segment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Lookups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034028" y="2129027"/>
          <a:ext cx="1524000" cy="116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limit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base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715380" y="38103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90"/>
                </a:lnTo>
                <a:lnTo>
                  <a:pt x="208483" y="15544"/>
                </a:lnTo>
                <a:lnTo>
                  <a:pt x="164753" y="34032"/>
                </a:lnTo>
                <a:lnTo>
                  <a:pt x="124815" y="58826"/>
                </a:lnTo>
                <a:lnTo>
                  <a:pt x="89296" y="89296"/>
                </a:lnTo>
                <a:lnTo>
                  <a:pt x="58826" y="124815"/>
                </a:lnTo>
                <a:lnTo>
                  <a:pt x="34032" y="164753"/>
                </a:lnTo>
                <a:lnTo>
                  <a:pt x="15544" y="208483"/>
                </a:lnTo>
                <a:lnTo>
                  <a:pt x="3990" y="255374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74"/>
                </a:lnTo>
                <a:lnTo>
                  <a:pt x="594055" y="208483"/>
                </a:lnTo>
                <a:lnTo>
                  <a:pt x="575567" y="164753"/>
                </a:lnTo>
                <a:lnTo>
                  <a:pt x="550773" y="124815"/>
                </a:lnTo>
                <a:lnTo>
                  <a:pt x="520303" y="89296"/>
                </a:lnTo>
                <a:lnTo>
                  <a:pt x="484784" y="58826"/>
                </a:lnTo>
                <a:lnTo>
                  <a:pt x="444846" y="34032"/>
                </a:lnTo>
                <a:lnTo>
                  <a:pt x="401116" y="15544"/>
                </a:lnTo>
                <a:lnTo>
                  <a:pt x="354225" y="3990"/>
                </a:lnTo>
                <a:lnTo>
                  <a:pt x="3048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15380" y="38103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304800"/>
                </a:moveTo>
                <a:lnTo>
                  <a:pt x="3990" y="255374"/>
                </a:lnTo>
                <a:lnTo>
                  <a:pt x="15544" y="208483"/>
                </a:lnTo>
                <a:lnTo>
                  <a:pt x="34032" y="164753"/>
                </a:lnTo>
                <a:lnTo>
                  <a:pt x="58826" y="124815"/>
                </a:lnTo>
                <a:lnTo>
                  <a:pt x="89296" y="89296"/>
                </a:lnTo>
                <a:lnTo>
                  <a:pt x="124815" y="58826"/>
                </a:lnTo>
                <a:lnTo>
                  <a:pt x="164753" y="34032"/>
                </a:lnTo>
                <a:lnTo>
                  <a:pt x="208483" y="15544"/>
                </a:lnTo>
                <a:lnTo>
                  <a:pt x="255374" y="3990"/>
                </a:lnTo>
                <a:lnTo>
                  <a:pt x="304800" y="0"/>
                </a:lnTo>
                <a:lnTo>
                  <a:pt x="354225" y="3990"/>
                </a:lnTo>
                <a:lnTo>
                  <a:pt x="401116" y="15544"/>
                </a:lnTo>
                <a:lnTo>
                  <a:pt x="444846" y="34032"/>
                </a:lnTo>
                <a:lnTo>
                  <a:pt x="484784" y="58826"/>
                </a:lnTo>
                <a:lnTo>
                  <a:pt x="520303" y="89296"/>
                </a:lnTo>
                <a:lnTo>
                  <a:pt x="550773" y="124815"/>
                </a:lnTo>
                <a:lnTo>
                  <a:pt x="575567" y="164753"/>
                </a:lnTo>
                <a:lnTo>
                  <a:pt x="594055" y="208483"/>
                </a:lnTo>
                <a:lnTo>
                  <a:pt x="605609" y="255374"/>
                </a:lnTo>
                <a:lnTo>
                  <a:pt x="609600" y="304800"/>
                </a:lnTo>
                <a:lnTo>
                  <a:pt x="605609" y="354225"/>
                </a:lnTo>
                <a:lnTo>
                  <a:pt x="594055" y="401116"/>
                </a:lnTo>
                <a:lnTo>
                  <a:pt x="575567" y="444846"/>
                </a:lnTo>
                <a:lnTo>
                  <a:pt x="550773" y="484784"/>
                </a:lnTo>
                <a:lnTo>
                  <a:pt x="520303" y="520303"/>
                </a:lnTo>
                <a:lnTo>
                  <a:pt x="484784" y="550773"/>
                </a:lnTo>
                <a:lnTo>
                  <a:pt x="444846" y="575567"/>
                </a:lnTo>
                <a:lnTo>
                  <a:pt x="401116" y="594055"/>
                </a:lnTo>
                <a:lnTo>
                  <a:pt x="354225" y="605609"/>
                </a:lnTo>
                <a:lnTo>
                  <a:pt x="304800" y="609600"/>
                </a:lnTo>
                <a:lnTo>
                  <a:pt x="255374" y="605609"/>
                </a:lnTo>
                <a:lnTo>
                  <a:pt x="208483" y="594055"/>
                </a:lnTo>
                <a:lnTo>
                  <a:pt x="164753" y="575567"/>
                </a:lnTo>
                <a:lnTo>
                  <a:pt x="124815" y="550773"/>
                </a:lnTo>
                <a:lnTo>
                  <a:pt x="89296" y="520303"/>
                </a:lnTo>
                <a:lnTo>
                  <a:pt x="58826" y="484784"/>
                </a:lnTo>
                <a:lnTo>
                  <a:pt x="34032" y="444846"/>
                </a:lnTo>
                <a:lnTo>
                  <a:pt x="15544" y="401116"/>
                </a:lnTo>
                <a:lnTo>
                  <a:pt x="3990" y="354225"/>
                </a:lnTo>
                <a:lnTo>
                  <a:pt x="0" y="3048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46647" y="3989832"/>
            <a:ext cx="144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76980" y="38103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0" y="304800"/>
                </a:lnTo>
                <a:lnTo>
                  <a:pt x="304800" y="609600"/>
                </a:lnTo>
                <a:lnTo>
                  <a:pt x="609600" y="304800"/>
                </a:lnTo>
                <a:lnTo>
                  <a:pt x="3048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76980" y="38103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304800"/>
                </a:moveTo>
                <a:lnTo>
                  <a:pt x="304800" y="0"/>
                </a:lnTo>
                <a:lnTo>
                  <a:pt x="609600" y="304800"/>
                </a:lnTo>
                <a:lnTo>
                  <a:pt x="304800" y="609600"/>
                </a:lnTo>
                <a:lnTo>
                  <a:pt x="0" y="3048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07994" y="3989832"/>
            <a:ext cx="144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&lt;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86580" y="4077080"/>
            <a:ext cx="1828800" cy="76200"/>
          </a:xfrm>
          <a:custGeom>
            <a:avLst/>
            <a:gdLst/>
            <a:ahLst/>
            <a:cxnLst/>
            <a:rect l="l" t="t" r="r" b="b"/>
            <a:pathLst>
              <a:path w="1828800" h="76200">
                <a:moveTo>
                  <a:pt x="1752600" y="38100"/>
                </a:moveTo>
                <a:lnTo>
                  <a:pt x="1701800" y="76200"/>
                </a:lnTo>
                <a:lnTo>
                  <a:pt x="1807633" y="44450"/>
                </a:lnTo>
                <a:lnTo>
                  <a:pt x="1752600" y="44450"/>
                </a:lnTo>
                <a:lnTo>
                  <a:pt x="1752600" y="38100"/>
                </a:lnTo>
                <a:close/>
              </a:path>
              <a:path w="1828800" h="76200">
                <a:moveTo>
                  <a:pt x="17441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744133" y="44450"/>
                </a:lnTo>
                <a:lnTo>
                  <a:pt x="1752600" y="38100"/>
                </a:lnTo>
                <a:lnTo>
                  <a:pt x="1744133" y="31750"/>
                </a:lnTo>
                <a:close/>
              </a:path>
              <a:path w="1828800" h="76200">
                <a:moveTo>
                  <a:pt x="1807633" y="31750"/>
                </a:moveTo>
                <a:lnTo>
                  <a:pt x="1752600" y="31750"/>
                </a:lnTo>
                <a:lnTo>
                  <a:pt x="1752600" y="44450"/>
                </a:lnTo>
                <a:lnTo>
                  <a:pt x="1807633" y="44450"/>
                </a:lnTo>
                <a:lnTo>
                  <a:pt x="1828800" y="38100"/>
                </a:lnTo>
                <a:lnTo>
                  <a:pt x="1807633" y="31750"/>
                </a:lnTo>
                <a:close/>
              </a:path>
              <a:path w="1828800" h="76200">
                <a:moveTo>
                  <a:pt x="1701800" y="0"/>
                </a:moveTo>
                <a:lnTo>
                  <a:pt x="1752600" y="38100"/>
                </a:lnTo>
                <a:lnTo>
                  <a:pt x="1752600" y="31750"/>
                </a:lnTo>
                <a:lnTo>
                  <a:pt x="1807633" y="31750"/>
                </a:lnTo>
                <a:lnTo>
                  <a:pt x="17018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45713" y="2737230"/>
            <a:ext cx="494030" cy="1073150"/>
          </a:xfrm>
          <a:custGeom>
            <a:avLst/>
            <a:gdLst/>
            <a:ahLst/>
            <a:cxnLst/>
            <a:rect l="l" t="t" r="r" b="b"/>
            <a:pathLst>
              <a:path w="494029" h="1073150">
                <a:moveTo>
                  <a:pt x="0" y="945515"/>
                </a:moveTo>
                <a:lnTo>
                  <a:pt x="35940" y="1073150"/>
                </a:lnTo>
                <a:lnTo>
                  <a:pt x="60136" y="997204"/>
                </a:lnTo>
                <a:lnTo>
                  <a:pt x="43561" y="997204"/>
                </a:lnTo>
                <a:lnTo>
                  <a:pt x="30861" y="996696"/>
                </a:lnTo>
                <a:lnTo>
                  <a:pt x="31142" y="988561"/>
                </a:lnTo>
                <a:lnTo>
                  <a:pt x="0" y="945515"/>
                </a:lnTo>
                <a:close/>
              </a:path>
              <a:path w="494029" h="1073150">
                <a:moveTo>
                  <a:pt x="43868" y="988383"/>
                </a:moveTo>
                <a:lnTo>
                  <a:pt x="37211" y="996950"/>
                </a:lnTo>
                <a:lnTo>
                  <a:pt x="43561" y="997204"/>
                </a:lnTo>
                <a:lnTo>
                  <a:pt x="43868" y="988383"/>
                </a:lnTo>
                <a:close/>
              </a:path>
              <a:path w="494029" h="1073150">
                <a:moveTo>
                  <a:pt x="76200" y="946785"/>
                </a:moveTo>
                <a:lnTo>
                  <a:pt x="43868" y="988383"/>
                </a:lnTo>
                <a:lnTo>
                  <a:pt x="43561" y="997204"/>
                </a:lnTo>
                <a:lnTo>
                  <a:pt x="60136" y="997204"/>
                </a:lnTo>
                <a:lnTo>
                  <a:pt x="76200" y="946785"/>
                </a:lnTo>
                <a:close/>
              </a:path>
              <a:path w="494029" h="1073150">
                <a:moveTo>
                  <a:pt x="31142" y="988561"/>
                </a:moveTo>
                <a:lnTo>
                  <a:pt x="30861" y="996696"/>
                </a:lnTo>
                <a:lnTo>
                  <a:pt x="37211" y="996950"/>
                </a:lnTo>
                <a:lnTo>
                  <a:pt x="31142" y="988561"/>
                </a:lnTo>
                <a:close/>
              </a:path>
              <a:path w="494029" h="1073150">
                <a:moveTo>
                  <a:pt x="493140" y="0"/>
                </a:moveTo>
                <a:lnTo>
                  <a:pt x="445262" y="5715"/>
                </a:lnTo>
                <a:lnTo>
                  <a:pt x="398652" y="22225"/>
                </a:lnTo>
                <a:lnTo>
                  <a:pt x="364871" y="41402"/>
                </a:lnTo>
                <a:lnTo>
                  <a:pt x="332104" y="66167"/>
                </a:lnTo>
                <a:lnTo>
                  <a:pt x="290575" y="107188"/>
                </a:lnTo>
                <a:lnTo>
                  <a:pt x="251206" y="157099"/>
                </a:lnTo>
                <a:lnTo>
                  <a:pt x="214375" y="215011"/>
                </a:lnTo>
                <a:lnTo>
                  <a:pt x="180212" y="280670"/>
                </a:lnTo>
                <a:lnTo>
                  <a:pt x="164211" y="316230"/>
                </a:lnTo>
                <a:lnTo>
                  <a:pt x="148971" y="353568"/>
                </a:lnTo>
                <a:lnTo>
                  <a:pt x="134492" y="392430"/>
                </a:lnTo>
                <a:lnTo>
                  <a:pt x="120903" y="432816"/>
                </a:lnTo>
                <a:lnTo>
                  <a:pt x="108076" y="474853"/>
                </a:lnTo>
                <a:lnTo>
                  <a:pt x="96138" y="518414"/>
                </a:lnTo>
                <a:lnTo>
                  <a:pt x="85089" y="563118"/>
                </a:lnTo>
                <a:lnTo>
                  <a:pt x="74929" y="609219"/>
                </a:lnTo>
                <a:lnTo>
                  <a:pt x="65786" y="656717"/>
                </a:lnTo>
                <a:lnTo>
                  <a:pt x="57531" y="705231"/>
                </a:lnTo>
                <a:lnTo>
                  <a:pt x="50291" y="755015"/>
                </a:lnTo>
                <a:lnTo>
                  <a:pt x="44196" y="805815"/>
                </a:lnTo>
                <a:lnTo>
                  <a:pt x="38988" y="857504"/>
                </a:lnTo>
                <a:lnTo>
                  <a:pt x="34925" y="910209"/>
                </a:lnTo>
                <a:lnTo>
                  <a:pt x="32003" y="963676"/>
                </a:lnTo>
                <a:lnTo>
                  <a:pt x="31142" y="988561"/>
                </a:lnTo>
                <a:lnTo>
                  <a:pt x="37211" y="996950"/>
                </a:lnTo>
                <a:lnTo>
                  <a:pt x="43868" y="988383"/>
                </a:lnTo>
                <a:lnTo>
                  <a:pt x="44703" y="964438"/>
                </a:lnTo>
                <a:lnTo>
                  <a:pt x="47625" y="911098"/>
                </a:lnTo>
                <a:lnTo>
                  <a:pt x="51688" y="858774"/>
                </a:lnTo>
                <a:lnTo>
                  <a:pt x="56769" y="807339"/>
                </a:lnTo>
                <a:lnTo>
                  <a:pt x="62864" y="756793"/>
                </a:lnTo>
                <a:lnTo>
                  <a:pt x="70103" y="707390"/>
                </a:lnTo>
                <a:lnTo>
                  <a:pt x="78232" y="659130"/>
                </a:lnTo>
                <a:lnTo>
                  <a:pt x="87375" y="612013"/>
                </a:lnTo>
                <a:lnTo>
                  <a:pt x="97409" y="566293"/>
                </a:lnTo>
                <a:lnTo>
                  <a:pt x="108331" y="521716"/>
                </a:lnTo>
                <a:lnTo>
                  <a:pt x="120269" y="478536"/>
                </a:lnTo>
                <a:lnTo>
                  <a:pt x="132969" y="436880"/>
                </a:lnTo>
                <a:lnTo>
                  <a:pt x="146431" y="396748"/>
                </a:lnTo>
                <a:lnTo>
                  <a:pt x="160782" y="358267"/>
                </a:lnTo>
                <a:lnTo>
                  <a:pt x="175767" y="321437"/>
                </a:lnTo>
                <a:lnTo>
                  <a:pt x="191642" y="286385"/>
                </a:lnTo>
                <a:lnTo>
                  <a:pt x="225298" y="221615"/>
                </a:lnTo>
                <a:lnTo>
                  <a:pt x="261365" y="164592"/>
                </a:lnTo>
                <a:lnTo>
                  <a:pt x="299720" y="115951"/>
                </a:lnTo>
                <a:lnTo>
                  <a:pt x="329946" y="85090"/>
                </a:lnTo>
                <a:lnTo>
                  <a:pt x="361061" y="59563"/>
                </a:lnTo>
                <a:lnTo>
                  <a:pt x="403860" y="33909"/>
                </a:lnTo>
                <a:lnTo>
                  <a:pt x="447928" y="18034"/>
                </a:lnTo>
                <a:lnTo>
                  <a:pt x="493522" y="12700"/>
                </a:lnTo>
                <a:lnTo>
                  <a:pt x="49314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62853" y="2738754"/>
            <a:ext cx="496570" cy="1082040"/>
          </a:xfrm>
          <a:custGeom>
            <a:avLst/>
            <a:gdLst/>
            <a:ahLst/>
            <a:cxnLst/>
            <a:rect l="l" t="t" r="r" b="b"/>
            <a:pathLst>
              <a:path w="496570" h="1082039">
                <a:moveTo>
                  <a:pt x="420116" y="953770"/>
                </a:moveTo>
                <a:lnTo>
                  <a:pt x="455675" y="1081532"/>
                </a:lnTo>
                <a:lnTo>
                  <a:pt x="480130" y="1005332"/>
                </a:lnTo>
                <a:lnTo>
                  <a:pt x="450850" y="1005332"/>
                </a:lnTo>
                <a:lnTo>
                  <a:pt x="450848" y="996500"/>
                </a:lnTo>
                <a:lnTo>
                  <a:pt x="420116" y="953770"/>
                </a:lnTo>
                <a:close/>
              </a:path>
              <a:path w="496570" h="1082039">
                <a:moveTo>
                  <a:pt x="450848" y="996500"/>
                </a:moveTo>
                <a:lnTo>
                  <a:pt x="450850" y="1005332"/>
                </a:lnTo>
                <a:lnTo>
                  <a:pt x="457200" y="1005332"/>
                </a:lnTo>
                <a:lnTo>
                  <a:pt x="450848" y="996500"/>
                </a:lnTo>
                <a:close/>
              </a:path>
              <a:path w="496570" h="1082039">
                <a:moveTo>
                  <a:pt x="254" y="0"/>
                </a:moveTo>
                <a:lnTo>
                  <a:pt x="0" y="12700"/>
                </a:lnTo>
                <a:lnTo>
                  <a:pt x="11811" y="12954"/>
                </a:lnTo>
                <a:lnTo>
                  <a:pt x="23113" y="13970"/>
                </a:lnTo>
                <a:lnTo>
                  <a:pt x="67945" y="23875"/>
                </a:lnTo>
                <a:lnTo>
                  <a:pt x="111506" y="43180"/>
                </a:lnTo>
                <a:lnTo>
                  <a:pt x="153543" y="71628"/>
                </a:lnTo>
                <a:lnTo>
                  <a:pt x="193929" y="108585"/>
                </a:lnTo>
                <a:lnTo>
                  <a:pt x="232283" y="153670"/>
                </a:lnTo>
                <a:lnTo>
                  <a:pt x="268350" y="206629"/>
                </a:lnTo>
                <a:lnTo>
                  <a:pt x="301879" y="266573"/>
                </a:lnTo>
                <a:lnTo>
                  <a:pt x="332740" y="333375"/>
                </a:lnTo>
                <a:lnTo>
                  <a:pt x="347091" y="369189"/>
                </a:lnTo>
                <a:lnTo>
                  <a:pt x="360425" y="406273"/>
                </a:lnTo>
                <a:lnTo>
                  <a:pt x="373125" y="445008"/>
                </a:lnTo>
                <a:lnTo>
                  <a:pt x="385063" y="485013"/>
                </a:lnTo>
                <a:lnTo>
                  <a:pt x="395986" y="526288"/>
                </a:lnTo>
                <a:lnTo>
                  <a:pt x="406019" y="568833"/>
                </a:lnTo>
                <a:lnTo>
                  <a:pt x="415163" y="612521"/>
                </a:lnTo>
                <a:lnTo>
                  <a:pt x="423291" y="657225"/>
                </a:lnTo>
                <a:lnTo>
                  <a:pt x="430530" y="703199"/>
                </a:lnTo>
                <a:lnTo>
                  <a:pt x="436499" y="750062"/>
                </a:lnTo>
                <a:lnTo>
                  <a:pt x="441706" y="797814"/>
                </a:lnTo>
                <a:lnTo>
                  <a:pt x="445643" y="846455"/>
                </a:lnTo>
                <a:lnTo>
                  <a:pt x="448563" y="895731"/>
                </a:lnTo>
                <a:lnTo>
                  <a:pt x="450328" y="945515"/>
                </a:lnTo>
                <a:lnTo>
                  <a:pt x="450848" y="996500"/>
                </a:lnTo>
                <a:lnTo>
                  <a:pt x="457200" y="1005332"/>
                </a:lnTo>
                <a:lnTo>
                  <a:pt x="463550" y="997182"/>
                </a:lnTo>
                <a:lnTo>
                  <a:pt x="463042" y="945515"/>
                </a:lnTo>
                <a:lnTo>
                  <a:pt x="461137" y="895096"/>
                </a:lnTo>
                <a:lnTo>
                  <a:pt x="458343" y="845312"/>
                </a:lnTo>
                <a:lnTo>
                  <a:pt x="454279" y="796417"/>
                </a:lnTo>
                <a:lnTo>
                  <a:pt x="449199" y="748411"/>
                </a:lnTo>
                <a:lnTo>
                  <a:pt x="442975" y="701167"/>
                </a:lnTo>
                <a:lnTo>
                  <a:pt x="435737" y="655066"/>
                </a:lnTo>
                <a:lnTo>
                  <a:pt x="427482" y="609854"/>
                </a:lnTo>
                <a:lnTo>
                  <a:pt x="418338" y="565912"/>
                </a:lnTo>
                <a:lnTo>
                  <a:pt x="408178" y="522986"/>
                </a:lnTo>
                <a:lnTo>
                  <a:pt x="397256" y="481330"/>
                </a:lnTo>
                <a:lnTo>
                  <a:pt x="385191" y="440944"/>
                </a:lnTo>
                <a:lnTo>
                  <a:pt x="372491" y="401955"/>
                </a:lnTo>
                <a:lnTo>
                  <a:pt x="358775" y="364363"/>
                </a:lnTo>
                <a:lnTo>
                  <a:pt x="344424" y="328168"/>
                </a:lnTo>
                <a:lnTo>
                  <a:pt x="313055" y="260604"/>
                </a:lnTo>
                <a:lnTo>
                  <a:pt x="279019" y="199644"/>
                </a:lnTo>
                <a:lnTo>
                  <a:pt x="242188" y="145669"/>
                </a:lnTo>
                <a:lnTo>
                  <a:pt x="202819" y="99441"/>
                </a:lnTo>
                <a:lnTo>
                  <a:pt x="161036" y="61341"/>
                </a:lnTo>
                <a:lnTo>
                  <a:pt x="128524" y="38354"/>
                </a:lnTo>
                <a:lnTo>
                  <a:pt x="94742" y="20574"/>
                </a:lnTo>
                <a:lnTo>
                  <a:pt x="48133" y="5207"/>
                </a:lnTo>
                <a:lnTo>
                  <a:pt x="12065" y="254"/>
                </a:lnTo>
                <a:lnTo>
                  <a:pt x="254" y="0"/>
                </a:lnTo>
                <a:close/>
              </a:path>
              <a:path w="496570" h="1082039">
                <a:moveTo>
                  <a:pt x="463550" y="997182"/>
                </a:moveTo>
                <a:lnTo>
                  <a:pt x="457200" y="1005332"/>
                </a:lnTo>
                <a:lnTo>
                  <a:pt x="463550" y="1005332"/>
                </a:lnTo>
                <a:lnTo>
                  <a:pt x="463550" y="997182"/>
                </a:lnTo>
                <a:close/>
              </a:path>
              <a:path w="496570" h="1082039">
                <a:moveTo>
                  <a:pt x="496188" y="955294"/>
                </a:moveTo>
                <a:lnTo>
                  <a:pt x="463550" y="997182"/>
                </a:lnTo>
                <a:lnTo>
                  <a:pt x="463550" y="1005332"/>
                </a:lnTo>
                <a:lnTo>
                  <a:pt x="480130" y="1005332"/>
                </a:lnTo>
                <a:lnTo>
                  <a:pt x="496188" y="955294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24980" y="40770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14400" y="38100"/>
                </a:moveTo>
                <a:lnTo>
                  <a:pt x="863600" y="76200"/>
                </a:lnTo>
                <a:lnTo>
                  <a:pt x="969433" y="44450"/>
                </a:lnTo>
                <a:lnTo>
                  <a:pt x="914400" y="44450"/>
                </a:lnTo>
                <a:lnTo>
                  <a:pt x="914400" y="38100"/>
                </a:lnTo>
                <a:close/>
              </a:path>
              <a:path w="990600" h="76200">
                <a:moveTo>
                  <a:pt x="9059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05933" y="44450"/>
                </a:lnTo>
                <a:lnTo>
                  <a:pt x="914400" y="38100"/>
                </a:lnTo>
                <a:lnTo>
                  <a:pt x="905933" y="31750"/>
                </a:lnTo>
                <a:close/>
              </a:path>
              <a:path w="990600" h="76200">
                <a:moveTo>
                  <a:pt x="969433" y="31750"/>
                </a:moveTo>
                <a:lnTo>
                  <a:pt x="914400" y="31750"/>
                </a:lnTo>
                <a:lnTo>
                  <a:pt x="914400" y="44450"/>
                </a:lnTo>
                <a:lnTo>
                  <a:pt x="969433" y="44450"/>
                </a:lnTo>
                <a:lnTo>
                  <a:pt x="990600" y="38100"/>
                </a:lnTo>
                <a:lnTo>
                  <a:pt x="969433" y="31750"/>
                </a:lnTo>
                <a:close/>
              </a:path>
              <a:path w="990600" h="76200">
                <a:moveTo>
                  <a:pt x="863600" y="0"/>
                </a:moveTo>
                <a:lnTo>
                  <a:pt x="914400" y="38100"/>
                </a:lnTo>
                <a:lnTo>
                  <a:pt x="914400" y="31750"/>
                </a:lnTo>
                <a:lnTo>
                  <a:pt x="969433" y="31750"/>
                </a:lnTo>
                <a:lnTo>
                  <a:pt x="8636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43680" y="4419980"/>
            <a:ext cx="76200" cy="838200"/>
          </a:xfrm>
          <a:custGeom>
            <a:avLst/>
            <a:gdLst/>
            <a:ahLst/>
            <a:cxnLst/>
            <a:rect l="l" t="t" r="r" b="b"/>
            <a:pathLst>
              <a:path w="76200" h="838200">
                <a:moveTo>
                  <a:pt x="0" y="711200"/>
                </a:moveTo>
                <a:lnTo>
                  <a:pt x="38100" y="838200"/>
                </a:lnTo>
                <a:lnTo>
                  <a:pt x="60960" y="762000"/>
                </a:lnTo>
                <a:lnTo>
                  <a:pt x="31750" y="762000"/>
                </a:lnTo>
                <a:lnTo>
                  <a:pt x="31750" y="753533"/>
                </a:lnTo>
                <a:lnTo>
                  <a:pt x="0" y="711200"/>
                </a:lnTo>
                <a:close/>
              </a:path>
              <a:path w="76200" h="838200">
                <a:moveTo>
                  <a:pt x="31750" y="753533"/>
                </a:moveTo>
                <a:lnTo>
                  <a:pt x="31750" y="762000"/>
                </a:lnTo>
                <a:lnTo>
                  <a:pt x="38100" y="762000"/>
                </a:lnTo>
                <a:lnTo>
                  <a:pt x="31750" y="753533"/>
                </a:lnTo>
                <a:close/>
              </a:path>
              <a:path w="76200" h="838200">
                <a:moveTo>
                  <a:pt x="44450" y="0"/>
                </a:moveTo>
                <a:lnTo>
                  <a:pt x="31750" y="0"/>
                </a:lnTo>
                <a:lnTo>
                  <a:pt x="31750" y="753533"/>
                </a:lnTo>
                <a:lnTo>
                  <a:pt x="38100" y="762000"/>
                </a:lnTo>
                <a:lnTo>
                  <a:pt x="44450" y="753533"/>
                </a:lnTo>
                <a:lnTo>
                  <a:pt x="44450" y="0"/>
                </a:lnTo>
                <a:close/>
              </a:path>
              <a:path w="76200" h="838200">
                <a:moveTo>
                  <a:pt x="44450" y="753533"/>
                </a:moveTo>
                <a:lnTo>
                  <a:pt x="38100" y="762000"/>
                </a:lnTo>
                <a:lnTo>
                  <a:pt x="44450" y="762000"/>
                </a:lnTo>
                <a:lnTo>
                  <a:pt x="44450" y="753533"/>
                </a:lnTo>
                <a:close/>
              </a:path>
              <a:path w="76200" h="838200">
                <a:moveTo>
                  <a:pt x="76200" y="711200"/>
                </a:moveTo>
                <a:lnTo>
                  <a:pt x="44450" y="753533"/>
                </a:lnTo>
                <a:lnTo>
                  <a:pt x="44450" y="762000"/>
                </a:lnTo>
                <a:lnTo>
                  <a:pt x="60960" y="762000"/>
                </a:lnTo>
                <a:lnTo>
                  <a:pt x="76200" y="711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893567" y="5286755"/>
            <a:ext cx="13754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3300"/>
                </a:solidFill>
                <a:latin typeface="Arial"/>
                <a:cs typeface="Arial"/>
              </a:rPr>
              <a:t>Protection</a:t>
            </a:r>
            <a:r>
              <a:rPr sz="1400" b="1" spc="-6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3300"/>
                </a:solidFill>
                <a:latin typeface="Arial"/>
                <a:cs typeface="Arial"/>
              </a:rPr>
              <a:t>Fault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981" y="3048380"/>
            <a:ext cx="1295400" cy="314960"/>
          </a:xfrm>
          <a:prstGeom prst="rect">
            <a:avLst/>
          </a:prstGeom>
          <a:ln w="9906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Segment</a:t>
            </a:r>
            <a:r>
              <a:rPr sz="1400" b="1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#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4380" y="30483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2256" y="2553461"/>
            <a:ext cx="3207385" cy="495934"/>
          </a:xfrm>
          <a:custGeom>
            <a:avLst/>
            <a:gdLst/>
            <a:ahLst/>
            <a:cxnLst/>
            <a:rect l="l" t="t" r="r" b="b"/>
            <a:pathLst>
              <a:path w="3207385" h="495935">
                <a:moveTo>
                  <a:pt x="3122273" y="31647"/>
                </a:moveTo>
                <a:lnTo>
                  <a:pt x="3042259" y="31876"/>
                </a:lnTo>
                <a:lnTo>
                  <a:pt x="2719425" y="36575"/>
                </a:lnTo>
                <a:lnTo>
                  <a:pt x="2254859" y="51942"/>
                </a:lnTo>
                <a:lnTo>
                  <a:pt x="1960727" y="67310"/>
                </a:lnTo>
                <a:lnTo>
                  <a:pt x="1680819" y="86487"/>
                </a:lnTo>
                <a:lnTo>
                  <a:pt x="1416913" y="109474"/>
                </a:lnTo>
                <a:lnTo>
                  <a:pt x="1170279" y="135762"/>
                </a:lnTo>
                <a:lnTo>
                  <a:pt x="1054201" y="150240"/>
                </a:lnTo>
                <a:lnTo>
                  <a:pt x="942949" y="165353"/>
                </a:lnTo>
                <a:lnTo>
                  <a:pt x="836777" y="181228"/>
                </a:lnTo>
                <a:lnTo>
                  <a:pt x="736193" y="197865"/>
                </a:lnTo>
                <a:lnTo>
                  <a:pt x="640943" y="215137"/>
                </a:lnTo>
                <a:lnTo>
                  <a:pt x="551662" y="233045"/>
                </a:lnTo>
                <a:lnTo>
                  <a:pt x="509244" y="242315"/>
                </a:lnTo>
                <a:lnTo>
                  <a:pt x="468350" y="251713"/>
                </a:lnTo>
                <a:lnTo>
                  <a:pt x="428879" y="261238"/>
                </a:lnTo>
                <a:lnTo>
                  <a:pt x="391083" y="270890"/>
                </a:lnTo>
                <a:lnTo>
                  <a:pt x="320230" y="290575"/>
                </a:lnTo>
                <a:lnTo>
                  <a:pt x="255905" y="310896"/>
                </a:lnTo>
                <a:lnTo>
                  <a:pt x="198297" y="331850"/>
                </a:lnTo>
                <a:lnTo>
                  <a:pt x="147675" y="353187"/>
                </a:lnTo>
                <a:lnTo>
                  <a:pt x="104152" y="375030"/>
                </a:lnTo>
                <a:lnTo>
                  <a:pt x="67881" y="397510"/>
                </a:lnTo>
                <a:lnTo>
                  <a:pt x="27495" y="432308"/>
                </a:lnTo>
                <a:lnTo>
                  <a:pt x="4711" y="468884"/>
                </a:lnTo>
                <a:lnTo>
                  <a:pt x="4571" y="469138"/>
                </a:lnTo>
                <a:lnTo>
                  <a:pt x="4470" y="469391"/>
                </a:lnTo>
                <a:lnTo>
                  <a:pt x="1143" y="481838"/>
                </a:lnTo>
                <a:lnTo>
                  <a:pt x="1041" y="482600"/>
                </a:lnTo>
                <a:lnTo>
                  <a:pt x="0" y="494411"/>
                </a:lnTo>
                <a:lnTo>
                  <a:pt x="12649" y="495426"/>
                </a:lnTo>
                <a:lnTo>
                  <a:pt x="13601" y="484759"/>
                </a:lnTo>
                <a:lnTo>
                  <a:pt x="13703" y="483615"/>
                </a:lnTo>
                <a:lnTo>
                  <a:pt x="16410" y="473963"/>
                </a:lnTo>
                <a:lnTo>
                  <a:pt x="16649" y="473075"/>
                </a:lnTo>
                <a:lnTo>
                  <a:pt x="21069" y="463041"/>
                </a:lnTo>
                <a:lnTo>
                  <a:pt x="27736" y="452120"/>
                </a:lnTo>
                <a:lnTo>
                  <a:pt x="60109" y="419100"/>
                </a:lnTo>
                <a:lnTo>
                  <a:pt x="91452" y="397128"/>
                </a:lnTo>
                <a:lnTo>
                  <a:pt x="130505" y="375538"/>
                </a:lnTo>
                <a:lnTo>
                  <a:pt x="176911" y="354075"/>
                </a:lnTo>
                <a:lnTo>
                  <a:pt x="230441" y="333248"/>
                </a:lnTo>
                <a:lnTo>
                  <a:pt x="290880" y="312927"/>
                </a:lnTo>
                <a:lnTo>
                  <a:pt x="394233" y="283083"/>
                </a:lnTo>
                <a:lnTo>
                  <a:pt x="431876" y="273558"/>
                </a:lnTo>
                <a:lnTo>
                  <a:pt x="471144" y="264033"/>
                </a:lnTo>
                <a:lnTo>
                  <a:pt x="554202" y="245490"/>
                </a:lnTo>
                <a:lnTo>
                  <a:pt x="643229" y="227584"/>
                </a:lnTo>
                <a:lnTo>
                  <a:pt x="738225" y="210438"/>
                </a:lnTo>
                <a:lnTo>
                  <a:pt x="838682" y="193801"/>
                </a:lnTo>
                <a:lnTo>
                  <a:pt x="944600" y="177926"/>
                </a:lnTo>
                <a:lnTo>
                  <a:pt x="1055725" y="162813"/>
                </a:lnTo>
                <a:lnTo>
                  <a:pt x="1171803" y="148462"/>
                </a:lnTo>
                <a:lnTo>
                  <a:pt x="1292580" y="134874"/>
                </a:lnTo>
                <a:lnTo>
                  <a:pt x="1547850" y="110236"/>
                </a:lnTo>
                <a:lnTo>
                  <a:pt x="1819757" y="89153"/>
                </a:lnTo>
                <a:lnTo>
                  <a:pt x="2106650" y="71754"/>
                </a:lnTo>
                <a:lnTo>
                  <a:pt x="2407259" y="58420"/>
                </a:lnTo>
                <a:lnTo>
                  <a:pt x="2719679" y="49275"/>
                </a:lnTo>
                <a:lnTo>
                  <a:pt x="3042259" y="44576"/>
                </a:lnTo>
                <a:lnTo>
                  <a:pt x="3122329" y="44347"/>
                </a:lnTo>
                <a:lnTo>
                  <a:pt x="3130715" y="38020"/>
                </a:lnTo>
                <a:lnTo>
                  <a:pt x="3122273" y="31647"/>
                </a:lnTo>
                <a:close/>
              </a:path>
              <a:path w="3207385" h="495935">
                <a:moveTo>
                  <a:pt x="13703" y="483615"/>
                </a:moveTo>
                <a:lnTo>
                  <a:pt x="13500" y="484759"/>
                </a:lnTo>
                <a:lnTo>
                  <a:pt x="13651" y="484197"/>
                </a:lnTo>
                <a:lnTo>
                  <a:pt x="13703" y="483615"/>
                </a:lnTo>
                <a:close/>
              </a:path>
              <a:path w="3207385" h="495935">
                <a:moveTo>
                  <a:pt x="13651" y="484197"/>
                </a:moveTo>
                <a:lnTo>
                  <a:pt x="13500" y="484759"/>
                </a:lnTo>
                <a:lnTo>
                  <a:pt x="13651" y="484197"/>
                </a:lnTo>
                <a:close/>
              </a:path>
              <a:path w="3207385" h="495935">
                <a:moveTo>
                  <a:pt x="13808" y="483615"/>
                </a:moveTo>
                <a:lnTo>
                  <a:pt x="13651" y="484197"/>
                </a:lnTo>
                <a:lnTo>
                  <a:pt x="13808" y="483615"/>
                </a:lnTo>
                <a:close/>
              </a:path>
              <a:path w="3207385" h="495935">
                <a:moveTo>
                  <a:pt x="16649" y="473075"/>
                </a:moveTo>
                <a:lnTo>
                  <a:pt x="16319" y="473963"/>
                </a:lnTo>
                <a:lnTo>
                  <a:pt x="16557" y="473416"/>
                </a:lnTo>
                <a:lnTo>
                  <a:pt x="16649" y="473075"/>
                </a:lnTo>
                <a:close/>
              </a:path>
              <a:path w="3207385" h="495935">
                <a:moveTo>
                  <a:pt x="16557" y="473416"/>
                </a:moveTo>
                <a:lnTo>
                  <a:pt x="16319" y="473963"/>
                </a:lnTo>
                <a:lnTo>
                  <a:pt x="16557" y="473416"/>
                </a:lnTo>
                <a:close/>
              </a:path>
              <a:path w="3207385" h="495935">
                <a:moveTo>
                  <a:pt x="16706" y="473075"/>
                </a:moveTo>
                <a:lnTo>
                  <a:pt x="16557" y="473416"/>
                </a:lnTo>
                <a:lnTo>
                  <a:pt x="16706" y="473075"/>
                </a:lnTo>
                <a:close/>
              </a:path>
              <a:path w="3207385" h="495935">
                <a:moveTo>
                  <a:pt x="3186412" y="31623"/>
                </a:moveTo>
                <a:lnTo>
                  <a:pt x="3130651" y="31623"/>
                </a:lnTo>
                <a:lnTo>
                  <a:pt x="3130778" y="44323"/>
                </a:lnTo>
                <a:lnTo>
                  <a:pt x="3122329" y="44347"/>
                </a:lnTo>
                <a:lnTo>
                  <a:pt x="3080105" y="76200"/>
                </a:lnTo>
                <a:lnTo>
                  <a:pt x="3206978" y="37718"/>
                </a:lnTo>
                <a:lnTo>
                  <a:pt x="3186412" y="31623"/>
                </a:lnTo>
                <a:close/>
              </a:path>
              <a:path w="3207385" h="495935">
                <a:moveTo>
                  <a:pt x="3130715" y="38020"/>
                </a:moveTo>
                <a:lnTo>
                  <a:pt x="3122329" y="44347"/>
                </a:lnTo>
                <a:lnTo>
                  <a:pt x="3130778" y="44323"/>
                </a:lnTo>
                <a:lnTo>
                  <a:pt x="3130715" y="38020"/>
                </a:lnTo>
                <a:close/>
              </a:path>
              <a:path w="3207385" h="495935">
                <a:moveTo>
                  <a:pt x="3130651" y="31623"/>
                </a:moveTo>
                <a:lnTo>
                  <a:pt x="3122273" y="31647"/>
                </a:lnTo>
                <a:lnTo>
                  <a:pt x="3130714" y="37925"/>
                </a:lnTo>
                <a:lnTo>
                  <a:pt x="3130651" y="31623"/>
                </a:lnTo>
                <a:close/>
              </a:path>
              <a:path w="3207385" h="495935">
                <a:moveTo>
                  <a:pt x="3079724" y="0"/>
                </a:moveTo>
                <a:lnTo>
                  <a:pt x="3122273" y="31647"/>
                </a:lnTo>
                <a:lnTo>
                  <a:pt x="3186412" y="31623"/>
                </a:lnTo>
                <a:lnTo>
                  <a:pt x="3079724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03830" y="3353053"/>
            <a:ext cx="1073785" cy="796925"/>
          </a:xfrm>
          <a:custGeom>
            <a:avLst/>
            <a:gdLst/>
            <a:ahLst/>
            <a:cxnLst/>
            <a:rect l="l" t="t" r="r" b="b"/>
            <a:pathLst>
              <a:path w="1073785" h="796925">
                <a:moveTo>
                  <a:pt x="988720" y="765886"/>
                </a:moveTo>
                <a:lnTo>
                  <a:pt x="945261" y="796671"/>
                </a:lnTo>
                <a:lnTo>
                  <a:pt x="1057745" y="766318"/>
                </a:lnTo>
                <a:lnTo>
                  <a:pt x="996695" y="766318"/>
                </a:lnTo>
                <a:lnTo>
                  <a:pt x="988720" y="765886"/>
                </a:lnTo>
                <a:close/>
              </a:path>
              <a:path w="1073785" h="796925">
                <a:moveTo>
                  <a:pt x="997076" y="759968"/>
                </a:moveTo>
                <a:lnTo>
                  <a:pt x="988720" y="765886"/>
                </a:lnTo>
                <a:lnTo>
                  <a:pt x="996695" y="766318"/>
                </a:lnTo>
                <a:lnTo>
                  <a:pt x="997076" y="759968"/>
                </a:lnTo>
                <a:close/>
              </a:path>
              <a:path w="1073785" h="796925">
                <a:moveTo>
                  <a:pt x="947293" y="720471"/>
                </a:moveTo>
                <a:lnTo>
                  <a:pt x="988460" y="753131"/>
                </a:lnTo>
                <a:lnTo>
                  <a:pt x="997457" y="753618"/>
                </a:lnTo>
                <a:lnTo>
                  <a:pt x="996695" y="766318"/>
                </a:lnTo>
                <a:lnTo>
                  <a:pt x="1057745" y="766318"/>
                </a:lnTo>
                <a:lnTo>
                  <a:pt x="1073277" y="762127"/>
                </a:lnTo>
                <a:lnTo>
                  <a:pt x="947293" y="720471"/>
                </a:lnTo>
                <a:close/>
              </a:path>
              <a:path w="1073785" h="796925">
                <a:moveTo>
                  <a:pt x="12700" y="0"/>
                </a:moveTo>
                <a:lnTo>
                  <a:pt x="0" y="254"/>
                </a:lnTo>
                <a:lnTo>
                  <a:pt x="381" y="20066"/>
                </a:lnTo>
                <a:lnTo>
                  <a:pt x="1396" y="39878"/>
                </a:lnTo>
                <a:lnTo>
                  <a:pt x="5587" y="78994"/>
                </a:lnTo>
                <a:lnTo>
                  <a:pt x="12445" y="117601"/>
                </a:lnTo>
                <a:lnTo>
                  <a:pt x="21970" y="155448"/>
                </a:lnTo>
                <a:lnTo>
                  <a:pt x="34036" y="192786"/>
                </a:lnTo>
                <a:lnTo>
                  <a:pt x="48513" y="229362"/>
                </a:lnTo>
                <a:lnTo>
                  <a:pt x="65531" y="265176"/>
                </a:lnTo>
                <a:lnTo>
                  <a:pt x="84836" y="300101"/>
                </a:lnTo>
                <a:lnTo>
                  <a:pt x="106425" y="334264"/>
                </a:lnTo>
                <a:lnTo>
                  <a:pt x="130175" y="367284"/>
                </a:lnTo>
                <a:lnTo>
                  <a:pt x="156082" y="399542"/>
                </a:lnTo>
                <a:lnTo>
                  <a:pt x="184023" y="430657"/>
                </a:lnTo>
                <a:lnTo>
                  <a:pt x="213994" y="460756"/>
                </a:lnTo>
                <a:lnTo>
                  <a:pt x="245999" y="489712"/>
                </a:lnTo>
                <a:lnTo>
                  <a:pt x="279781" y="517525"/>
                </a:lnTo>
                <a:lnTo>
                  <a:pt x="315341" y="544195"/>
                </a:lnTo>
                <a:lnTo>
                  <a:pt x="352551" y="569595"/>
                </a:lnTo>
                <a:lnTo>
                  <a:pt x="391413" y="593598"/>
                </a:lnTo>
                <a:lnTo>
                  <a:pt x="432054" y="616458"/>
                </a:lnTo>
                <a:lnTo>
                  <a:pt x="474091" y="637794"/>
                </a:lnTo>
                <a:lnTo>
                  <a:pt x="517651" y="657733"/>
                </a:lnTo>
                <a:lnTo>
                  <a:pt x="562482" y="676148"/>
                </a:lnTo>
                <a:lnTo>
                  <a:pt x="608711" y="693039"/>
                </a:lnTo>
                <a:lnTo>
                  <a:pt x="656208" y="708279"/>
                </a:lnTo>
                <a:lnTo>
                  <a:pt x="704976" y="722122"/>
                </a:lnTo>
                <a:lnTo>
                  <a:pt x="754761" y="734060"/>
                </a:lnTo>
                <a:lnTo>
                  <a:pt x="805561" y="744347"/>
                </a:lnTo>
                <a:lnTo>
                  <a:pt x="857504" y="752856"/>
                </a:lnTo>
                <a:lnTo>
                  <a:pt x="910208" y="759714"/>
                </a:lnTo>
                <a:lnTo>
                  <a:pt x="963802" y="764540"/>
                </a:lnTo>
                <a:lnTo>
                  <a:pt x="988720" y="765886"/>
                </a:lnTo>
                <a:lnTo>
                  <a:pt x="997076" y="759968"/>
                </a:lnTo>
                <a:lnTo>
                  <a:pt x="988460" y="753131"/>
                </a:lnTo>
                <a:lnTo>
                  <a:pt x="964564" y="751840"/>
                </a:lnTo>
                <a:lnTo>
                  <a:pt x="911351" y="747014"/>
                </a:lnTo>
                <a:lnTo>
                  <a:pt x="859027" y="740283"/>
                </a:lnTo>
                <a:lnTo>
                  <a:pt x="807719" y="731901"/>
                </a:lnTo>
                <a:lnTo>
                  <a:pt x="757174" y="721614"/>
                </a:lnTo>
                <a:lnTo>
                  <a:pt x="707898" y="709803"/>
                </a:lnTo>
                <a:lnTo>
                  <a:pt x="659638" y="696087"/>
                </a:lnTo>
                <a:lnTo>
                  <a:pt x="612648" y="680974"/>
                </a:lnTo>
                <a:lnTo>
                  <a:pt x="566927" y="664210"/>
                </a:lnTo>
                <a:lnTo>
                  <a:pt x="522477" y="645922"/>
                </a:lnTo>
                <a:lnTo>
                  <a:pt x="479298" y="626237"/>
                </a:lnTo>
                <a:lnTo>
                  <a:pt x="437769" y="605155"/>
                </a:lnTo>
                <a:lnTo>
                  <a:pt x="397763" y="582549"/>
                </a:lnTo>
                <a:lnTo>
                  <a:pt x="359282" y="558800"/>
                </a:lnTo>
                <a:lnTo>
                  <a:pt x="322452" y="533654"/>
                </a:lnTo>
                <a:lnTo>
                  <a:pt x="287274" y="507365"/>
                </a:lnTo>
                <a:lnTo>
                  <a:pt x="254000" y="479933"/>
                </a:lnTo>
                <a:lnTo>
                  <a:pt x="222504" y="451358"/>
                </a:lnTo>
                <a:lnTo>
                  <a:pt x="193039" y="421767"/>
                </a:lnTo>
                <a:lnTo>
                  <a:pt x="165607" y="391033"/>
                </a:lnTo>
                <a:lnTo>
                  <a:pt x="140081" y="359283"/>
                </a:lnTo>
                <a:lnTo>
                  <a:pt x="116712" y="326898"/>
                </a:lnTo>
                <a:lnTo>
                  <a:pt x="95504" y="293370"/>
                </a:lnTo>
                <a:lnTo>
                  <a:pt x="76707" y="259207"/>
                </a:lnTo>
                <a:lnTo>
                  <a:pt x="60198" y="224155"/>
                </a:lnTo>
                <a:lnTo>
                  <a:pt x="45974" y="188341"/>
                </a:lnTo>
                <a:lnTo>
                  <a:pt x="34162" y="151892"/>
                </a:lnTo>
                <a:lnTo>
                  <a:pt x="24764" y="114681"/>
                </a:lnTo>
                <a:lnTo>
                  <a:pt x="18161" y="77088"/>
                </a:lnTo>
                <a:lnTo>
                  <a:pt x="14096" y="38735"/>
                </a:lnTo>
                <a:lnTo>
                  <a:pt x="13081" y="19431"/>
                </a:lnTo>
                <a:lnTo>
                  <a:pt x="12700" y="0"/>
                </a:lnTo>
                <a:close/>
              </a:path>
              <a:path w="1073785" h="796925">
                <a:moveTo>
                  <a:pt x="988460" y="753131"/>
                </a:moveTo>
                <a:lnTo>
                  <a:pt x="997076" y="759968"/>
                </a:lnTo>
                <a:lnTo>
                  <a:pt x="997457" y="753618"/>
                </a:lnTo>
                <a:lnTo>
                  <a:pt x="988460" y="753131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31140" y="3533902"/>
            <a:ext cx="13277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4041394" y="1781301"/>
            <a:ext cx="127444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Segment</a:t>
            </a:r>
            <a:r>
              <a:rPr sz="1400" b="1" spc="-6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7310628" y="2129027"/>
          <a:ext cx="1295400" cy="323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63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3736594" y="4524755"/>
            <a:ext cx="37020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D50092"/>
                </a:solidFill>
                <a:latin typeface="Arial"/>
                <a:cs typeface="Arial"/>
              </a:rPr>
              <a:t>No?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64907" y="17813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83108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2011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Segment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Table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474126"/>
            <a:ext cx="7455534" cy="456882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Extensions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Can have one segment table per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Segment #s are then process-relative (why do</a:t>
            </a:r>
            <a:r>
              <a:rPr sz="180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this?)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Can easily share</a:t>
            </a:r>
            <a:r>
              <a:rPr sz="20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Put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same translation into base/limit</a:t>
            </a:r>
            <a:r>
              <a:rPr sz="1800" spc="-1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pair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Can share with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different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protections (same base/limit,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diff</a:t>
            </a:r>
            <a:r>
              <a:rPr sz="180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prot)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Problems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5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Cross-segment</a:t>
            </a:r>
            <a:r>
              <a:rPr sz="20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000">
              <a:latin typeface="Arial"/>
              <a:cs typeface="Arial"/>
            </a:endParaRPr>
          </a:p>
          <a:p>
            <a:pPr marL="1155700" marR="347980" indent="-228600">
              <a:lnSpc>
                <a:spcPts val="1939"/>
              </a:lnSpc>
              <a:spcBef>
                <a:spcPts val="47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Segments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need to have same #s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pointers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them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be  shared among</a:t>
            </a:r>
            <a:r>
              <a:rPr sz="18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processes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0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Large segment</a:t>
            </a:r>
            <a:r>
              <a:rPr sz="200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Keep in main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memory,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use hardware cache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</a:t>
            </a:r>
            <a:r>
              <a:rPr sz="1800" spc="-1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speed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Large</a:t>
            </a:r>
            <a:r>
              <a:rPr sz="20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segments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Internal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fragmentation,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paging to/from disk is</a:t>
            </a:r>
            <a:r>
              <a:rPr sz="1800" spc="-1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expensive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76325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13485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Segmentation </a:t>
            </a:r>
            <a:r>
              <a:rPr spc="-10" dirty="0">
                <a:solidFill>
                  <a:srgbClr val="333399"/>
                </a:solidFill>
              </a:rPr>
              <a:t>and</a:t>
            </a:r>
            <a:r>
              <a:rPr spc="-60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Paging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722234" cy="4520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combine segmentation and</a:t>
            </a:r>
            <a:r>
              <a:rPr sz="24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paging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x86 supports segments and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paging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 segments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manage logically related</a:t>
            </a:r>
            <a:r>
              <a:rPr sz="2400" spc="1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units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Module, procedure, stack, file, data,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Segments vary in size, but usually large (multiple</a:t>
            </a:r>
            <a:r>
              <a:rPr sz="20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pages)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 pages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partition segments into fixed size</a:t>
            </a:r>
            <a:r>
              <a:rPr sz="2400" spc="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chunks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Makes segments easier to manage within physical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1155700" marR="284480" indent="-2286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Segments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become “pageable”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–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rather than moving segments  into and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out of memory, just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move page portions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of</a:t>
            </a:r>
            <a:r>
              <a:rPr sz="18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segment</a:t>
            </a:r>
            <a:endParaRPr sz="1800">
              <a:latin typeface="Arial"/>
              <a:cs typeface="Arial"/>
            </a:endParaRPr>
          </a:p>
          <a:p>
            <a:pPr marL="755650" marR="358775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Need to allocate page table entries only for those pieces of  the segments that have themselves been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allocated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Tends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240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complex…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2514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26225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Summary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692390" cy="377190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</a:t>
            </a:r>
            <a:r>
              <a:rPr sz="240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Processes use virtual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000">
              <a:latin typeface="Arial"/>
              <a:cs typeface="Arial"/>
            </a:endParaRPr>
          </a:p>
          <a:p>
            <a:pPr marL="755650" marR="859155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+ hardware translates virtual address into physical  addresses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Various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techniques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Fixed partitions – easy to use, but internal</a:t>
            </a:r>
            <a:r>
              <a:rPr sz="2000" spc="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fragmentation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Variable partitions – more efficient, but external</a:t>
            </a:r>
            <a:r>
              <a:rPr sz="2000" spc="1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fragmentation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Paging – use small, fixed size chunks, efficient for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Segmentation –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manage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 chunks from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user’s</a:t>
            </a:r>
            <a:r>
              <a:rPr sz="20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Combine paging and segmentation to get benefits of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both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302" y="594359"/>
            <a:ext cx="32727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333399"/>
                </a:solidFill>
                <a:latin typeface="Arial Black"/>
                <a:cs typeface="Arial Black"/>
              </a:rPr>
              <a:t>Next</a:t>
            </a:r>
            <a:r>
              <a:rPr sz="4000" b="1" spc="-90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sz="4000" b="1" dirty="0">
                <a:solidFill>
                  <a:srgbClr val="333399"/>
                </a:solidFill>
                <a:latin typeface="Arial Black"/>
                <a:cs typeface="Arial Black"/>
              </a:rPr>
              <a:t>time…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5301" y="1625346"/>
            <a:ext cx="2537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Chapters 19,</a:t>
            </a:r>
            <a:r>
              <a:rPr sz="24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20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56336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93458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Lecture</a:t>
            </a:r>
            <a:r>
              <a:rPr spc="-6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2194"/>
            <a:ext cx="7299959" cy="31115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memory</a:t>
            </a:r>
            <a:r>
              <a:rPr sz="24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warm-and-fuzzy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Survey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techniques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implementing virtual</a:t>
            </a:r>
            <a:r>
              <a:rPr sz="24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Fixed and variable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partitioning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Paging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Focus on hardware support and lookup</a:t>
            </a:r>
            <a:r>
              <a:rPr sz="2400" spc="114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procedure</a:t>
            </a:r>
            <a:endParaRPr sz="2400">
              <a:latin typeface="Arial"/>
              <a:cs typeface="Arial"/>
            </a:endParaRPr>
          </a:p>
          <a:p>
            <a:pPr marL="755650" marR="614045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Next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lecture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we’ll go into sharing, protection,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efficient 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implementations, and other VM tricks and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features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88823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26148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5970" algn="l"/>
              </a:tabLst>
            </a:pPr>
            <a:r>
              <a:rPr dirty="0">
                <a:solidFill>
                  <a:srgbClr val="333399"/>
                </a:solidFill>
              </a:rPr>
              <a:t>Virtual	Memory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12901" y="1625346"/>
            <a:ext cx="7902575" cy="453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13105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abstraction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the 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provides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managing  memory is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virtual </a:t>
            </a:r>
            <a:r>
              <a:rPr sz="2400" dirty="0">
                <a:solidFill>
                  <a:srgbClr val="FF3300"/>
                </a:solidFill>
                <a:latin typeface="Arial"/>
                <a:cs typeface="Arial"/>
              </a:rPr>
              <a:t>memory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(VM)</a:t>
            </a:r>
            <a:endParaRPr sz="2400">
              <a:latin typeface="Arial"/>
              <a:cs typeface="Arial"/>
            </a:endParaRPr>
          </a:p>
          <a:p>
            <a:pPr marL="755650" marR="7493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memory enables a program to execute with less than its  complete data in physical memory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9"/>
              </a:spcBef>
            </a:pPr>
            <a:r>
              <a:rPr sz="1800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program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run on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machine with less memory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than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1800" spc="-2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“needs”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Can also run on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machine with “too much” physical</a:t>
            </a:r>
            <a:r>
              <a:rPr sz="1800" spc="-2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1800">
              <a:latin typeface="Arial"/>
              <a:cs typeface="Arial"/>
            </a:endParaRPr>
          </a:p>
          <a:p>
            <a:pPr marL="755650" marR="21844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Many programs do not need all of their code and data at once  (or ever) – no need to allocate memory for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endParaRPr sz="2000">
              <a:latin typeface="Arial"/>
              <a:cs typeface="Arial"/>
            </a:endParaRPr>
          </a:p>
          <a:p>
            <a:pPr marL="755650" marR="117475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will adjust amount of memory allocated to a process based  upon its</a:t>
            </a:r>
            <a:r>
              <a:rPr sz="20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behavior</a:t>
            </a:r>
            <a:endParaRPr sz="20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VM requires hardware support and OS management algorithms  to pull it</a:t>
            </a:r>
            <a:r>
              <a:rPr sz="2000" spc="-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off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Let’s go back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beginning…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65023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0209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1335" algn="l"/>
              </a:tabLst>
            </a:pPr>
            <a:r>
              <a:rPr spc="-5" dirty="0">
                <a:solidFill>
                  <a:srgbClr val="333399"/>
                </a:solidFill>
              </a:rPr>
              <a:t>In</a:t>
            </a:r>
            <a:r>
              <a:rPr dirty="0">
                <a:solidFill>
                  <a:srgbClr val="333399"/>
                </a:solidFill>
              </a:rPr>
              <a:t> the	</a:t>
            </a:r>
            <a:r>
              <a:rPr spc="-5" dirty="0">
                <a:solidFill>
                  <a:srgbClr val="333399"/>
                </a:solidFill>
              </a:rPr>
              <a:t>beginning…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6449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63855" algn="l"/>
                <a:tab pos="364490" algn="l"/>
              </a:tabLst>
            </a:pPr>
            <a:r>
              <a:rPr spc="-5" dirty="0"/>
              <a:t>Rewind </a:t>
            </a:r>
            <a:r>
              <a:rPr dirty="0"/>
              <a:t>to </a:t>
            </a:r>
            <a:r>
              <a:rPr spc="-5" dirty="0"/>
              <a:t>the days of “second-generation”</a:t>
            </a:r>
            <a:r>
              <a:rPr spc="15" dirty="0"/>
              <a:t> </a:t>
            </a:r>
            <a:r>
              <a:rPr spc="-5" dirty="0"/>
              <a:t>computers</a:t>
            </a:r>
          </a:p>
          <a:p>
            <a:pPr marL="76454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Programs use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physical addresses</a:t>
            </a:r>
            <a:r>
              <a:rPr sz="2000" spc="5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endParaRPr sz="2000">
              <a:latin typeface="Arial"/>
              <a:cs typeface="Arial"/>
            </a:endParaRPr>
          </a:p>
          <a:p>
            <a:pPr marL="76454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loads job, runs it, unloads it</a:t>
            </a:r>
            <a:endParaRPr sz="2000">
              <a:latin typeface="Arial"/>
              <a:cs typeface="Arial"/>
            </a:endParaRPr>
          </a:p>
          <a:p>
            <a:pPr marL="36449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63855" algn="l"/>
                <a:tab pos="364490" algn="l"/>
              </a:tabLst>
            </a:pPr>
            <a:r>
              <a:rPr spc="-5" dirty="0"/>
              <a:t>Multiprogramming changes all </a:t>
            </a:r>
            <a:r>
              <a:rPr dirty="0"/>
              <a:t>of</a:t>
            </a:r>
            <a:r>
              <a:rPr spc="55" dirty="0"/>
              <a:t> </a:t>
            </a:r>
            <a:r>
              <a:rPr dirty="0"/>
              <a:t>this</a:t>
            </a:r>
          </a:p>
          <a:p>
            <a:pPr marL="76454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Want multiple processes in memory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at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once</a:t>
            </a:r>
            <a:endParaRPr sz="2000">
              <a:latin typeface="Arial"/>
              <a:cs typeface="Arial"/>
            </a:endParaRPr>
          </a:p>
          <a:p>
            <a:pPr marL="93599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spc="-5" dirty="0"/>
              <a:t>Overlap I/O and CPU </a:t>
            </a:r>
            <a:r>
              <a:rPr sz="1800" dirty="0"/>
              <a:t>of </a:t>
            </a:r>
            <a:r>
              <a:rPr sz="1800" spc="-5" dirty="0"/>
              <a:t>multiple</a:t>
            </a:r>
            <a:r>
              <a:rPr sz="1800" spc="-165" dirty="0"/>
              <a:t> </a:t>
            </a:r>
            <a:r>
              <a:rPr sz="1800" spc="-5" dirty="0"/>
              <a:t>jobs</a:t>
            </a:r>
            <a:endParaRPr sz="1800"/>
          </a:p>
          <a:p>
            <a:pPr marL="764540" lvl="1" indent="-285750">
              <a:lnSpc>
                <a:spcPct val="100000"/>
              </a:lnSpc>
              <a:spcBef>
                <a:spcPts val="46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Can do it a number of</a:t>
            </a:r>
            <a:r>
              <a:rPr sz="2000" spc="-4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ways</a:t>
            </a:r>
            <a:endParaRPr sz="2000">
              <a:latin typeface="Arial"/>
              <a:cs typeface="Arial"/>
            </a:endParaRPr>
          </a:p>
          <a:p>
            <a:pPr marL="93599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spc="-5" dirty="0"/>
              <a:t>Fixed and variable partitioning, paging,</a:t>
            </a:r>
            <a:r>
              <a:rPr sz="1800" spc="-75" dirty="0"/>
              <a:t> </a:t>
            </a:r>
            <a:r>
              <a:rPr sz="1800" spc="-5" dirty="0"/>
              <a:t>segmentation</a:t>
            </a:r>
            <a:endParaRPr sz="1800"/>
          </a:p>
          <a:p>
            <a:pPr marL="76454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63905" algn="l"/>
                <a:tab pos="76454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Requirements</a:t>
            </a:r>
            <a:endParaRPr sz="2000">
              <a:latin typeface="Arial"/>
              <a:cs typeface="Arial"/>
            </a:endParaRPr>
          </a:p>
          <a:p>
            <a:pPr marL="935990">
              <a:lnSpc>
                <a:spcPct val="100000"/>
              </a:lnSpc>
              <a:spcBef>
                <a:spcPts val="439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spc="-5" dirty="0"/>
              <a:t>Need protection </a:t>
            </a:r>
            <a:r>
              <a:rPr sz="1800" dirty="0"/>
              <a:t>– restrict </a:t>
            </a:r>
            <a:r>
              <a:rPr sz="1800" spc="-5" dirty="0"/>
              <a:t>which addresses jobs can</a:t>
            </a:r>
            <a:r>
              <a:rPr sz="1800" spc="-110" dirty="0"/>
              <a:t> </a:t>
            </a:r>
            <a:r>
              <a:rPr sz="1800" spc="-5" dirty="0"/>
              <a:t>use</a:t>
            </a:r>
            <a:endParaRPr sz="1800"/>
          </a:p>
          <a:p>
            <a:pPr marL="93599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/>
              <a:t>Fast </a:t>
            </a:r>
            <a:r>
              <a:rPr sz="1800" spc="-5" dirty="0"/>
              <a:t>translation </a:t>
            </a:r>
            <a:r>
              <a:rPr sz="1800" dirty="0"/>
              <a:t>– </a:t>
            </a:r>
            <a:r>
              <a:rPr sz="1800" spc="-5" dirty="0"/>
              <a:t>lookups need to be</a:t>
            </a:r>
            <a:r>
              <a:rPr sz="1800" spc="-180" dirty="0"/>
              <a:t> </a:t>
            </a:r>
            <a:r>
              <a:rPr sz="1800" dirty="0"/>
              <a:t>fast</a:t>
            </a:r>
            <a:endParaRPr sz="1800"/>
          </a:p>
          <a:p>
            <a:pPr marL="93599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/>
              <a:t>Fast </a:t>
            </a:r>
            <a:r>
              <a:rPr sz="1800" spc="-5" dirty="0"/>
              <a:t>change </a:t>
            </a:r>
            <a:r>
              <a:rPr sz="1800" dirty="0"/>
              <a:t>– </a:t>
            </a:r>
            <a:r>
              <a:rPr sz="1800" spc="-5" dirty="0"/>
              <a:t>updating </a:t>
            </a:r>
            <a:r>
              <a:rPr sz="1800" dirty="0"/>
              <a:t>memory </a:t>
            </a:r>
            <a:r>
              <a:rPr sz="1800" spc="-5" dirty="0"/>
              <a:t>hardware on </a:t>
            </a:r>
            <a:r>
              <a:rPr sz="1800" dirty="0"/>
              <a:t>context</a:t>
            </a:r>
            <a:r>
              <a:rPr sz="1800" spc="-180" dirty="0"/>
              <a:t> </a:t>
            </a:r>
            <a:r>
              <a:rPr sz="1800" spc="-5" dirty="0"/>
              <a:t>switch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59155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9637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5970" algn="l"/>
              </a:tabLst>
            </a:pPr>
            <a:r>
              <a:rPr dirty="0">
                <a:solidFill>
                  <a:srgbClr val="333399"/>
                </a:solidFill>
              </a:rPr>
              <a:t>Virtual	Addre</a:t>
            </a:r>
            <a:r>
              <a:rPr spc="-20" dirty="0">
                <a:solidFill>
                  <a:srgbClr val="333399"/>
                </a:solidFill>
              </a:rPr>
              <a:t>s</a:t>
            </a:r>
            <a:r>
              <a:rPr dirty="0">
                <a:solidFill>
                  <a:srgbClr val="333399"/>
                </a:solidFill>
              </a:rPr>
              <a:t>s</a:t>
            </a:r>
            <a:r>
              <a:rPr spc="-20" dirty="0">
                <a:solidFill>
                  <a:srgbClr val="333399"/>
                </a:solidFill>
              </a:rPr>
              <a:t>e</a:t>
            </a:r>
            <a:r>
              <a:rPr dirty="0">
                <a:solidFill>
                  <a:srgbClr val="333399"/>
                </a:solidFill>
              </a:rPr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735570" cy="4733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make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easier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manage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processes  running in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system,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we’re going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make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them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 virtual addresses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(logical</a:t>
            </a:r>
            <a:r>
              <a:rPr sz="24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addresses)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addresses are independent of the actual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</a:t>
            </a:r>
            <a:endParaRPr sz="2000">
              <a:latin typeface="Arial"/>
              <a:cs typeface="Arial"/>
            </a:endParaRPr>
          </a:p>
          <a:p>
            <a:pPr marL="755650">
              <a:lnSpc>
                <a:spcPct val="100000"/>
              </a:lnSpc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location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of the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r>
              <a:rPr sz="20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referenced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determines location of data in physical</a:t>
            </a:r>
            <a:r>
              <a:rPr sz="20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Instructions executed by the CPU issue virtual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000">
              <a:latin typeface="Arial"/>
              <a:cs typeface="Arial"/>
            </a:endParaRPr>
          </a:p>
          <a:p>
            <a:pPr marL="755650" marR="456565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addresses are translated by hardware into physical  addresses (with help from</a:t>
            </a:r>
            <a:r>
              <a:rPr sz="20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OS)</a:t>
            </a:r>
            <a:endParaRPr sz="2000">
              <a:latin typeface="Arial"/>
              <a:cs typeface="Arial"/>
            </a:endParaRPr>
          </a:p>
          <a:p>
            <a:pPr marL="355600" marR="57658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set 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addresses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be used by a  process comprises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its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virtual address space</a:t>
            </a:r>
            <a:r>
              <a:rPr sz="2400" spc="1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(VAS)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VAS often larger than physical memory (64-bit</a:t>
            </a:r>
            <a:r>
              <a:rPr sz="2000" spc="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addresses)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But can also be smaller (32-bit VAS with 8 GB of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59155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9637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5970" algn="l"/>
              </a:tabLst>
            </a:pPr>
            <a:r>
              <a:rPr dirty="0">
                <a:solidFill>
                  <a:srgbClr val="333399"/>
                </a:solidFill>
              </a:rPr>
              <a:t>Virtual	Addre</a:t>
            </a:r>
            <a:r>
              <a:rPr spc="-20" dirty="0">
                <a:solidFill>
                  <a:srgbClr val="333399"/>
                </a:solidFill>
              </a:rPr>
              <a:t>s</a:t>
            </a:r>
            <a:r>
              <a:rPr dirty="0">
                <a:solidFill>
                  <a:srgbClr val="333399"/>
                </a:solidFill>
              </a:rPr>
              <a:t>s</a:t>
            </a:r>
            <a:r>
              <a:rPr spc="-20" dirty="0">
                <a:solidFill>
                  <a:srgbClr val="333399"/>
                </a:solidFill>
              </a:rPr>
              <a:t>e</a:t>
            </a:r>
            <a:r>
              <a:rPr dirty="0">
                <a:solidFill>
                  <a:srgbClr val="333399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9101" y="4446180"/>
            <a:ext cx="7323455" cy="7664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Many ways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do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240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translation…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Start with old, simple ways, progress to current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techniques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73854" y="3228975"/>
            <a:ext cx="797560" cy="401320"/>
          </a:xfrm>
          <a:prstGeom prst="rect">
            <a:avLst/>
          </a:prstGeom>
          <a:solidFill>
            <a:srgbClr val="CCFFFF"/>
          </a:solidFill>
          <a:ln w="12953">
            <a:solidFill>
              <a:srgbClr val="333399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270"/>
              </a:spcBef>
            </a:pPr>
            <a:r>
              <a:rPr sz="2000" b="1" spc="-10" dirty="0">
                <a:solidFill>
                  <a:srgbClr val="333399"/>
                </a:solidFill>
                <a:latin typeface="Arial"/>
                <a:cs typeface="Arial"/>
              </a:rPr>
              <a:t>mmu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00580" y="3224402"/>
            <a:ext cx="1426210" cy="410209"/>
          </a:xfrm>
          <a:custGeom>
            <a:avLst/>
            <a:gdLst/>
            <a:ahLst/>
            <a:cxnLst/>
            <a:rect l="l" t="t" r="r" b="b"/>
            <a:pathLst>
              <a:path w="1426210" h="410210">
                <a:moveTo>
                  <a:pt x="0" y="409956"/>
                </a:moveTo>
                <a:lnTo>
                  <a:pt x="1425702" y="409956"/>
                </a:lnTo>
                <a:lnTo>
                  <a:pt x="1425702" y="0"/>
                </a:lnTo>
                <a:lnTo>
                  <a:pt x="0" y="0"/>
                </a:lnTo>
                <a:lnTo>
                  <a:pt x="0" y="409956"/>
                </a:lnTo>
                <a:close/>
              </a:path>
            </a:pathLst>
          </a:custGeom>
          <a:ln w="12954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87322" y="3257296"/>
            <a:ext cx="12515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333399"/>
                </a:solidFill>
                <a:latin typeface="Arial"/>
                <a:cs typeface="Arial"/>
              </a:rPr>
              <a:t>proces</a:t>
            </a:r>
            <a:r>
              <a:rPr sz="2000" b="1" spc="-15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2000" b="1" spc="-5" dirty="0">
                <a:solidFill>
                  <a:srgbClr val="333399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2580" y="3081908"/>
            <a:ext cx="1213485" cy="714375"/>
          </a:xfrm>
          <a:prstGeom prst="rect">
            <a:avLst/>
          </a:prstGeom>
          <a:ln w="12953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06045" marR="85090" indent="-13970">
              <a:lnSpc>
                <a:spcPct val="100000"/>
              </a:lnSpc>
              <a:spcBef>
                <a:spcPts val="305"/>
              </a:spcBef>
            </a:pPr>
            <a:r>
              <a:rPr sz="2000" b="1" spc="-5" dirty="0">
                <a:solidFill>
                  <a:srgbClr val="333399"/>
                </a:solidFill>
                <a:latin typeface="Arial"/>
                <a:cs typeface="Arial"/>
              </a:rPr>
              <a:t>physical  memory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380" y="3391280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990599" y="38100"/>
                </a:moveTo>
                <a:lnTo>
                  <a:pt x="939799" y="76200"/>
                </a:lnTo>
                <a:lnTo>
                  <a:pt x="1045209" y="44577"/>
                </a:lnTo>
                <a:lnTo>
                  <a:pt x="990599" y="44577"/>
                </a:lnTo>
                <a:lnTo>
                  <a:pt x="990599" y="38100"/>
                </a:lnTo>
                <a:close/>
              </a:path>
              <a:path w="1066800" h="76200">
                <a:moveTo>
                  <a:pt x="981963" y="31623"/>
                </a:moveTo>
                <a:lnTo>
                  <a:pt x="0" y="31623"/>
                </a:lnTo>
                <a:lnTo>
                  <a:pt x="0" y="44577"/>
                </a:lnTo>
                <a:lnTo>
                  <a:pt x="981963" y="44577"/>
                </a:lnTo>
                <a:lnTo>
                  <a:pt x="990599" y="38100"/>
                </a:lnTo>
                <a:lnTo>
                  <a:pt x="981963" y="31623"/>
                </a:lnTo>
                <a:close/>
              </a:path>
              <a:path w="1066800" h="76200">
                <a:moveTo>
                  <a:pt x="1045209" y="31623"/>
                </a:moveTo>
                <a:lnTo>
                  <a:pt x="990599" y="31623"/>
                </a:lnTo>
                <a:lnTo>
                  <a:pt x="990599" y="44577"/>
                </a:lnTo>
                <a:lnTo>
                  <a:pt x="1045209" y="44577"/>
                </a:lnTo>
                <a:lnTo>
                  <a:pt x="1066799" y="38100"/>
                </a:lnTo>
                <a:lnTo>
                  <a:pt x="1045209" y="31623"/>
                </a:lnTo>
                <a:close/>
              </a:path>
              <a:path w="1066800" h="76200">
                <a:moveTo>
                  <a:pt x="939799" y="0"/>
                </a:moveTo>
                <a:lnTo>
                  <a:pt x="990599" y="38100"/>
                </a:lnTo>
                <a:lnTo>
                  <a:pt x="990599" y="31623"/>
                </a:lnTo>
                <a:lnTo>
                  <a:pt x="1045209" y="31623"/>
                </a:lnTo>
                <a:lnTo>
                  <a:pt x="939799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9580" y="3391280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990600" y="38100"/>
                </a:moveTo>
                <a:lnTo>
                  <a:pt x="939800" y="76200"/>
                </a:lnTo>
                <a:lnTo>
                  <a:pt x="1045209" y="44577"/>
                </a:lnTo>
                <a:lnTo>
                  <a:pt x="990600" y="44577"/>
                </a:lnTo>
                <a:lnTo>
                  <a:pt x="990600" y="38100"/>
                </a:lnTo>
                <a:close/>
              </a:path>
              <a:path w="1066800" h="76200">
                <a:moveTo>
                  <a:pt x="981963" y="31623"/>
                </a:moveTo>
                <a:lnTo>
                  <a:pt x="0" y="31623"/>
                </a:lnTo>
                <a:lnTo>
                  <a:pt x="0" y="44577"/>
                </a:lnTo>
                <a:lnTo>
                  <a:pt x="981963" y="44577"/>
                </a:lnTo>
                <a:lnTo>
                  <a:pt x="990600" y="38100"/>
                </a:lnTo>
                <a:lnTo>
                  <a:pt x="981963" y="31623"/>
                </a:lnTo>
                <a:close/>
              </a:path>
              <a:path w="1066800" h="76200">
                <a:moveTo>
                  <a:pt x="1045210" y="31623"/>
                </a:moveTo>
                <a:lnTo>
                  <a:pt x="990600" y="31623"/>
                </a:lnTo>
                <a:lnTo>
                  <a:pt x="990600" y="44577"/>
                </a:lnTo>
                <a:lnTo>
                  <a:pt x="1045209" y="44577"/>
                </a:lnTo>
                <a:lnTo>
                  <a:pt x="1066800" y="38100"/>
                </a:lnTo>
                <a:lnTo>
                  <a:pt x="1045210" y="31623"/>
                </a:lnTo>
                <a:close/>
              </a:path>
              <a:path w="1066800" h="76200">
                <a:moveTo>
                  <a:pt x="939800" y="0"/>
                </a:moveTo>
                <a:lnTo>
                  <a:pt x="990600" y="38100"/>
                </a:lnTo>
                <a:lnTo>
                  <a:pt x="990600" y="31623"/>
                </a:lnTo>
                <a:lnTo>
                  <a:pt x="1045210" y="31623"/>
                </a:lnTo>
                <a:lnTo>
                  <a:pt x="939800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95980" y="236258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914399" y="762000"/>
                </a:moveTo>
                <a:lnTo>
                  <a:pt x="304800" y="762000"/>
                </a:lnTo>
                <a:lnTo>
                  <a:pt x="609599" y="914400"/>
                </a:lnTo>
                <a:lnTo>
                  <a:pt x="914399" y="762000"/>
                </a:lnTo>
                <a:close/>
              </a:path>
              <a:path w="1219200" h="914400">
                <a:moveTo>
                  <a:pt x="761999" y="609600"/>
                </a:moveTo>
                <a:lnTo>
                  <a:pt x="457199" y="609600"/>
                </a:lnTo>
                <a:lnTo>
                  <a:pt x="457199" y="762000"/>
                </a:lnTo>
                <a:lnTo>
                  <a:pt x="761999" y="762000"/>
                </a:lnTo>
                <a:lnTo>
                  <a:pt x="761999" y="609600"/>
                </a:lnTo>
                <a:close/>
              </a:path>
              <a:path w="1219200" h="914400">
                <a:moveTo>
                  <a:pt x="1219199" y="0"/>
                </a:moveTo>
                <a:lnTo>
                  <a:pt x="0" y="0"/>
                </a:lnTo>
                <a:lnTo>
                  <a:pt x="0" y="609600"/>
                </a:lnTo>
                <a:lnTo>
                  <a:pt x="1219199" y="609600"/>
                </a:lnTo>
                <a:lnTo>
                  <a:pt x="1219199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95980" y="236258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0"/>
                </a:moveTo>
                <a:lnTo>
                  <a:pt x="1219199" y="0"/>
                </a:lnTo>
                <a:lnTo>
                  <a:pt x="1219199" y="609600"/>
                </a:lnTo>
                <a:lnTo>
                  <a:pt x="761999" y="609600"/>
                </a:lnTo>
                <a:lnTo>
                  <a:pt x="761999" y="762000"/>
                </a:lnTo>
                <a:lnTo>
                  <a:pt x="914399" y="762000"/>
                </a:lnTo>
                <a:lnTo>
                  <a:pt x="609599" y="914400"/>
                </a:lnTo>
                <a:lnTo>
                  <a:pt x="304800" y="762000"/>
                </a:lnTo>
                <a:lnTo>
                  <a:pt x="457199" y="762000"/>
                </a:lnTo>
                <a:lnTo>
                  <a:pt x="45719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75101" y="2391917"/>
            <a:ext cx="1030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7485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99"/>
                </a:solidFill>
                <a:latin typeface="Arial"/>
                <a:cs typeface="Arial"/>
              </a:rPr>
              <a:t>virtual 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addr</a:t>
            </a:r>
            <a:r>
              <a:rPr sz="1600" b="1" spc="-10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53380" y="236258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914400" y="762000"/>
                </a:moveTo>
                <a:lnTo>
                  <a:pt x="304800" y="762000"/>
                </a:lnTo>
                <a:lnTo>
                  <a:pt x="609600" y="914400"/>
                </a:lnTo>
                <a:lnTo>
                  <a:pt x="914400" y="762000"/>
                </a:lnTo>
                <a:close/>
              </a:path>
              <a:path w="1219200" h="914400">
                <a:moveTo>
                  <a:pt x="762000" y="609600"/>
                </a:moveTo>
                <a:lnTo>
                  <a:pt x="457200" y="609600"/>
                </a:lnTo>
                <a:lnTo>
                  <a:pt x="457200" y="762000"/>
                </a:lnTo>
                <a:lnTo>
                  <a:pt x="762000" y="762000"/>
                </a:lnTo>
                <a:lnTo>
                  <a:pt x="762000" y="609600"/>
                </a:lnTo>
                <a:close/>
              </a:path>
              <a:path w="1219200" h="914400">
                <a:moveTo>
                  <a:pt x="1219200" y="0"/>
                </a:moveTo>
                <a:lnTo>
                  <a:pt x="0" y="0"/>
                </a:lnTo>
                <a:lnTo>
                  <a:pt x="0" y="609600"/>
                </a:lnTo>
                <a:lnTo>
                  <a:pt x="1219200" y="609600"/>
                </a:lnTo>
                <a:lnTo>
                  <a:pt x="12192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53380" y="236258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0"/>
                </a:moveTo>
                <a:lnTo>
                  <a:pt x="1219200" y="0"/>
                </a:lnTo>
                <a:lnTo>
                  <a:pt x="1219200" y="609600"/>
                </a:lnTo>
                <a:lnTo>
                  <a:pt x="762000" y="609600"/>
                </a:lnTo>
                <a:lnTo>
                  <a:pt x="762000" y="762000"/>
                </a:lnTo>
                <a:lnTo>
                  <a:pt x="914400" y="762000"/>
                </a:lnTo>
                <a:lnTo>
                  <a:pt x="609600" y="914400"/>
                </a:lnTo>
                <a:lnTo>
                  <a:pt x="304800" y="762000"/>
                </a:lnTo>
                <a:lnTo>
                  <a:pt x="457200" y="762000"/>
                </a:lnTo>
                <a:lnTo>
                  <a:pt x="4572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032755" y="2390394"/>
            <a:ext cx="1030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885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99"/>
                </a:solidFill>
                <a:latin typeface="Arial"/>
                <a:cs typeface="Arial"/>
              </a:rPr>
              <a:t>physical 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addr</a:t>
            </a:r>
            <a:r>
              <a:rPr sz="1600" b="1" spc="-10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05663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4272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Fixed</a:t>
            </a:r>
            <a:r>
              <a:rPr spc="-10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Partitions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522845" cy="457644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Physical memory is broken up into fixed</a:t>
            </a:r>
            <a:r>
              <a:rPr sz="2400" spc="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partitions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Hardware requirements: </a:t>
            </a:r>
            <a:r>
              <a:rPr sz="2000" spc="-5" dirty="0">
                <a:solidFill>
                  <a:srgbClr val="009900"/>
                </a:solidFill>
                <a:latin typeface="Arial"/>
                <a:cs typeface="Arial"/>
              </a:rPr>
              <a:t>base</a:t>
            </a:r>
            <a:r>
              <a:rPr sz="2000" spc="2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9900"/>
                </a:solidFill>
                <a:latin typeface="Arial"/>
                <a:cs typeface="Arial"/>
              </a:rPr>
              <a:t>register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 address = virtual address + base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register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Base register loaded by OS when it switches to a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Size of each partition is the same and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fixed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How do we provide</a:t>
            </a:r>
            <a:r>
              <a:rPr sz="2000" spc="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protection?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Advantages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Easy to implement, fast context</a:t>
            </a:r>
            <a:r>
              <a:rPr sz="2000" spc="-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switch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Problems</a:t>
            </a:r>
            <a:endParaRPr sz="2400">
              <a:latin typeface="Arial"/>
              <a:cs typeface="Arial"/>
            </a:endParaRPr>
          </a:p>
          <a:p>
            <a:pPr marL="755650" marR="191135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Internal fragmentation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: memory in a partition not used by a  process is not available to other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Partition size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: one size does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not fit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all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(very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large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processes)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05663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4272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Fixed</a:t>
            </a:r>
            <a:r>
              <a:rPr spc="-10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Partitions</a:t>
            </a:r>
          </a:p>
        </p:txBody>
      </p:sp>
      <p:sp>
        <p:nvSpPr>
          <p:cNvPr id="4" name="object 4"/>
          <p:cNvSpPr/>
          <p:nvPr/>
        </p:nvSpPr>
        <p:spPr>
          <a:xfrm>
            <a:off x="4038980" y="40389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90"/>
                </a:lnTo>
                <a:lnTo>
                  <a:pt x="208483" y="15544"/>
                </a:lnTo>
                <a:lnTo>
                  <a:pt x="164753" y="34032"/>
                </a:lnTo>
                <a:lnTo>
                  <a:pt x="124815" y="58826"/>
                </a:lnTo>
                <a:lnTo>
                  <a:pt x="89296" y="89296"/>
                </a:lnTo>
                <a:lnTo>
                  <a:pt x="58826" y="124815"/>
                </a:lnTo>
                <a:lnTo>
                  <a:pt x="34032" y="164753"/>
                </a:lnTo>
                <a:lnTo>
                  <a:pt x="15544" y="208483"/>
                </a:lnTo>
                <a:lnTo>
                  <a:pt x="3990" y="255374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74"/>
                </a:lnTo>
                <a:lnTo>
                  <a:pt x="594055" y="208483"/>
                </a:lnTo>
                <a:lnTo>
                  <a:pt x="575567" y="164753"/>
                </a:lnTo>
                <a:lnTo>
                  <a:pt x="550773" y="124815"/>
                </a:lnTo>
                <a:lnTo>
                  <a:pt x="520303" y="89296"/>
                </a:lnTo>
                <a:lnTo>
                  <a:pt x="484784" y="58826"/>
                </a:lnTo>
                <a:lnTo>
                  <a:pt x="444846" y="34032"/>
                </a:lnTo>
                <a:lnTo>
                  <a:pt x="401116" y="15544"/>
                </a:lnTo>
                <a:lnTo>
                  <a:pt x="354225" y="3990"/>
                </a:lnTo>
                <a:lnTo>
                  <a:pt x="3048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38980" y="403898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304800"/>
                </a:moveTo>
                <a:lnTo>
                  <a:pt x="3990" y="255374"/>
                </a:lnTo>
                <a:lnTo>
                  <a:pt x="15544" y="208483"/>
                </a:lnTo>
                <a:lnTo>
                  <a:pt x="34032" y="164753"/>
                </a:lnTo>
                <a:lnTo>
                  <a:pt x="58826" y="124815"/>
                </a:lnTo>
                <a:lnTo>
                  <a:pt x="89296" y="89296"/>
                </a:lnTo>
                <a:lnTo>
                  <a:pt x="124815" y="58826"/>
                </a:lnTo>
                <a:lnTo>
                  <a:pt x="164753" y="34032"/>
                </a:lnTo>
                <a:lnTo>
                  <a:pt x="208483" y="15544"/>
                </a:lnTo>
                <a:lnTo>
                  <a:pt x="255374" y="3990"/>
                </a:lnTo>
                <a:lnTo>
                  <a:pt x="304800" y="0"/>
                </a:lnTo>
                <a:lnTo>
                  <a:pt x="354225" y="3990"/>
                </a:lnTo>
                <a:lnTo>
                  <a:pt x="401116" y="15544"/>
                </a:lnTo>
                <a:lnTo>
                  <a:pt x="444846" y="34032"/>
                </a:lnTo>
                <a:lnTo>
                  <a:pt x="484784" y="58826"/>
                </a:lnTo>
                <a:lnTo>
                  <a:pt x="520303" y="89296"/>
                </a:lnTo>
                <a:lnTo>
                  <a:pt x="550773" y="124815"/>
                </a:lnTo>
                <a:lnTo>
                  <a:pt x="575567" y="164753"/>
                </a:lnTo>
                <a:lnTo>
                  <a:pt x="594055" y="208483"/>
                </a:lnTo>
                <a:lnTo>
                  <a:pt x="605609" y="255374"/>
                </a:lnTo>
                <a:lnTo>
                  <a:pt x="609600" y="304800"/>
                </a:lnTo>
                <a:lnTo>
                  <a:pt x="605609" y="354225"/>
                </a:lnTo>
                <a:lnTo>
                  <a:pt x="594055" y="401116"/>
                </a:lnTo>
                <a:lnTo>
                  <a:pt x="575567" y="444846"/>
                </a:lnTo>
                <a:lnTo>
                  <a:pt x="550773" y="484784"/>
                </a:lnTo>
                <a:lnTo>
                  <a:pt x="520303" y="520303"/>
                </a:lnTo>
                <a:lnTo>
                  <a:pt x="484784" y="550773"/>
                </a:lnTo>
                <a:lnTo>
                  <a:pt x="444846" y="575567"/>
                </a:lnTo>
                <a:lnTo>
                  <a:pt x="401116" y="594055"/>
                </a:lnTo>
                <a:lnTo>
                  <a:pt x="354225" y="605609"/>
                </a:lnTo>
                <a:lnTo>
                  <a:pt x="304800" y="609600"/>
                </a:lnTo>
                <a:lnTo>
                  <a:pt x="255374" y="605609"/>
                </a:lnTo>
                <a:lnTo>
                  <a:pt x="208483" y="594055"/>
                </a:lnTo>
                <a:lnTo>
                  <a:pt x="164753" y="575567"/>
                </a:lnTo>
                <a:lnTo>
                  <a:pt x="124815" y="550773"/>
                </a:lnTo>
                <a:lnTo>
                  <a:pt x="89296" y="520303"/>
                </a:lnTo>
                <a:lnTo>
                  <a:pt x="58826" y="484784"/>
                </a:lnTo>
                <a:lnTo>
                  <a:pt x="34032" y="444846"/>
                </a:lnTo>
                <a:lnTo>
                  <a:pt x="15544" y="401116"/>
                </a:lnTo>
                <a:lnTo>
                  <a:pt x="3990" y="354225"/>
                </a:lnTo>
                <a:lnTo>
                  <a:pt x="0" y="3048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69994" y="4218432"/>
            <a:ext cx="144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72180" y="4305680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990599" y="38100"/>
                </a:moveTo>
                <a:lnTo>
                  <a:pt x="939799" y="76200"/>
                </a:lnTo>
                <a:lnTo>
                  <a:pt x="1045633" y="44450"/>
                </a:lnTo>
                <a:lnTo>
                  <a:pt x="990599" y="44450"/>
                </a:lnTo>
                <a:lnTo>
                  <a:pt x="990599" y="38100"/>
                </a:lnTo>
                <a:close/>
              </a:path>
              <a:path w="1066800" h="76200">
                <a:moveTo>
                  <a:pt x="9821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82133" y="44450"/>
                </a:lnTo>
                <a:lnTo>
                  <a:pt x="990599" y="38100"/>
                </a:lnTo>
                <a:lnTo>
                  <a:pt x="982133" y="31750"/>
                </a:lnTo>
                <a:close/>
              </a:path>
              <a:path w="1066800" h="76200">
                <a:moveTo>
                  <a:pt x="1045633" y="31750"/>
                </a:moveTo>
                <a:lnTo>
                  <a:pt x="990599" y="31750"/>
                </a:lnTo>
                <a:lnTo>
                  <a:pt x="990599" y="44450"/>
                </a:lnTo>
                <a:lnTo>
                  <a:pt x="1045633" y="44450"/>
                </a:lnTo>
                <a:lnTo>
                  <a:pt x="1066799" y="38100"/>
                </a:lnTo>
                <a:lnTo>
                  <a:pt x="1045633" y="31750"/>
                </a:lnTo>
                <a:close/>
              </a:path>
              <a:path w="1066800" h="76200">
                <a:moveTo>
                  <a:pt x="939799" y="0"/>
                </a:moveTo>
                <a:lnTo>
                  <a:pt x="990599" y="38100"/>
                </a:lnTo>
                <a:lnTo>
                  <a:pt x="990599" y="31750"/>
                </a:lnTo>
                <a:lnTo>
                  <a:pt x="1045633" y="31750"/>
                </a:lnTo>
                <a:lnTo>
                  <a:pt x="93979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72180" y="2967354"/>
            <a:ext cx="1412875" cy="1082040"/>
          </a:xfrm>
          <a:custGeom>
            <a:avLst/>
            <a:gdLst/>
            <a:ahLst/>
            <a:cxnLst/>
            <a:rect l="l" t="t" r="r" b="b"/>
            <a:pathLst>
              <a:path w="1412875" h="1082039">
                <a:moveTo>
                  <a:pt x="1336420" y="952373"/>
                </a:moveTo>
                <a:lnTo>
                  <a:pt x="1366520" y="1081532"/>
                </a:lnTo>
                <a:lnTo>
                  <a:pt x="1394649" y="1005459"/>
                </a:lnTo>
                <a:lnTo>
                  <a:pt x="1364995" y="1005459"/>
                </a:lnTo>
                <a:lnTo>
                  <a:pt x="1364975" y="995775"/>
                </a:lnTo>
                <a:lnTo>
                  <a:pt x="1336420" y="952373"/>
                </a:lnTo>
                <a:close/>
              </a:path>
              <a:path w="1412875" h="1082039">
                <a:moveTo>
                  <a:pt x="1364975" y="995775"/>
                </a:moveTo>
                <a:lnTo>
                  <a:pt x="1364995" y="1005459"/>
                </a:lnTo>
                <a:lnTo>
                  <a:pt x="1371345" y="1005459"/>
                </a:lnTo>
                <a:lnTo>
                  <a:pt x="1364975" y="995775"/>
                </a:lnTo>
                <a:close/>
              </a:path>
              <a:path w="1412875" h="1082039">
                <a:moveTo>
                  <a:pt x="0" y="0"/>
                </a:moveTo>
                <a:lnTo>
                  <a:pt x="0" y="12700"/>
                </a:lnTo>
                <a:lnTo>
                  <a:pt x="35432" y="12954"/>
                </a:lnTo>
                <a:lnTo>
                  <a:pt x="70357" y="13970"/>
                </a:lnTo>
                <a:lnTo>
                  <a:pt x="139826" y="17780"/>
                </a:lnTo>
                <a:lnTo>
                  <a:pt x="208280" y="24130"/>
                </a:lnTo>
                <a:lnTo>
                  <a:pt x="275589" y="32766"/>
                </a:lnTo>
                <a:lnTo>
                  <a:pt x="341756" y="43687"/>
                </a:lnTo>
                <a:lnTo>
                  <a:pt x="406527" y="57023"/>
                </a:lnTo>
                <a:lnTo>
                  <a:pt x="470027" y="72644"/>
                </a:lnTo>
                <a:lnTo>
                  <a:pt x="532130" y="90297"/>
                </a:lnTo>
                <a:lnTo>
                  <a:pt x="592708" y="109982"/>
                </a:lnTo>
                <a:lnTo>
                  <a:pt x="651636" y="131825"/>
                </a:lnTo>
                <a:lnTo>
                  <a:pt x="708786" y="155575"/>
                </a:lnTo>
                <a:lnTo>
                  <a:pt x="764158" y="181229"/>
                </a:lnTo>
                <a:lnTo>
                  <a:pt x="817753" y="208787"/>
                </a:lnTo>
                <a:lnTo>
                  <a:pt x="869315" y="237998"/>
                </a:lnTo>
                <a:lnTo>
                  <a:pt x="918844" y="268986"/>
                </a:lnTo>
                <a:lnTo>
                  <a:pt x="966216" y="301625"/>
                </a:lnTo>
                <a:lnTo>
                  <a:pt x="1011428" y="335788"/>
                </a:lnTo>
                <a:lnTo>
                  <a:pt x="1054227" y="371602"/>
                </a:lnTo>
                <a:lnTo>
                  <a:pt x="1094740" y="408686"/>
                </a:lnTo>
                <a:lnTo>
                  <a:pt x="1132713" y="447421"/>
                </a:lnTo>
                <a:lnTo>
                  <a:pt x="1168145" y="487299"/>
                </a:lnTo>
                <a:lnTo>
                  <a:pt x="1200911" y="528447"/>
                </a:lnTo>
                <a:lnTo>
                  <a:pt x="1231010" y="570992"/>
                </a:lnTo>
                <a:lnTo>
                  <a:pt x="1258189" y="614426"/>
                </a:lnTo>
                <a:lnTo>
                  <a:pt x="1282699" y="659130"/>
                </a:lnTo>
                <a:lnTo>
                  <a:pt x="1304035" y="704723"/>
                </a:lnTo>
                <a:lnTo>
                  <a:pt x="1322323" y="751459"/>
                </a:lnTo>
                <a:lnTo>
                  <a:pt x="1337436" y="798957"/>
                </a:lnTo>
                <a:lnTo>
                  <a:pt x="1349374" y="847344"/>
                </a:lnTo>
                <a:lnTo>
                  <a:pt x="1358010" y="896366"/>
                </a:lnTo>
                <a:lnTo>
                  <a:pt x="1363218" y="946277"/>
                </a:lnTo>
                <a:lnTo>
                  <a:pt x="1364975" y="995775"/>
                </a:lnTo>
                <a:lnTo>
                  <a:pt x="1371345" y="1005459"/>
                </a:lnTo>
                <a:lnTo>
                  <a:pt x="1377695" y="998011"/>
                </a:lnTo>
                <a:lnTo>
                  <a:pt x="1377680" y="995775"/>
                </a:lnTo>
                <a:lnTo>
                  <a:pt x="1377188" y="970788"/>
                </a:lnTo>
                <a:lnTo>
                  <a:pt x="1373632" y="919734"/>
                </a:lnTo>
                <a:lnTo>
                  <a:pt x="1366646" y="869315"/>
                </a:lnTo>
                <a:lnTo>
                  <a:pt x="1356106" y="819785"/>
                </a:lnTo>
                <a:lnTo>
                  <a:pt x="1342263" y="771017"/>
                </a:lnTo>
                <a:lnTo>
                  <a:pt x="1325245" y="723138"/>
                </a:lnTo>
                <a:lnTo>
                  <a:pt x="1305052" y="676275"/>
                </a:lnTo>
                <a:lnTo>
                  <a:pt x="1281938" y="630428"/>
                </a:lnTo>
                <a:lnTo>
                  <a:pt x="1255648" y="585597"/>
                </a:lnTo>
                <a:lnTo>
                  <a:pt x="1226566" y="542036"/>
                </a:lnTo>
                <a:lnTo>
                  <a:pt x="1194689" y="499745"/>
                </a:lnTo>
                <a:lnTo>
                  <a:pt x="1160145" y="458597"/>
                </a:lnTo>
                <a:lnTo>
                  <a:pt x="1122933" y="418846"/>
                </a:lnTo>
                <a:lnTo>
                  <a:pt x="1083183" y="380492"/>
                </a:lnTo>
                <a:lnTo>
                  <a:pt x="1041145" y="343662"/>
                </a:lnTo>
                <a:lnTo>
                  <a:pt x="996569" y="308356"/>
                </a:lnTo>
                <a:lnTo>
                  <a:pt x="925576" y="258191"/>
                </a:lnTo>
                <a:lnTo>
                  <a:pt x="875665" y="226949"/>
                </a:lnTo>
                <a:lnTo>
                  <a:pt x="823594" y="197485"/>
                </a:lnTo>
                <a:lnTo>
                  <a:pt x="769493" y="169799"/>
                </a:lnTo>
                <a:lnTo>
                  <a:pt x="713613" y="143891"/>
                </a:lnTo>
                <a:lnTo>
                  <a:pt x="655955" y="119887"/>
                </a:lnTo>
                <a:lnTo>
                  <a:pt x="596645" y="97917"/>
                </a:lnTo>
                <a:lnTo>
                  <a:pt x="535558" y="78105"/>
                </a:lnTo>
                <a:lnTo>
                  <a:pt x="473074" y="60325"/>
                </a:lnTo>
                <a:lnTo>
                  <a:pt x="409194" y="44577"/>
                </a:lnTo>
                <a:lnTo>
                  <a:pt x="343916" y="31242"/>
                </a:lnTo>
                <a:lnTo>
                  <a:pt x="277241" y="20193"/>
                </a:lnTo>
                <a:lnTo>
                  <a:pt x="209550" y="11430"/>
                </a:lnTo>
                <a:lnTo>
                  <a:pt x="140588" y="5207"/>
                </a:lnTo>
                <a:lnTo>
                  <a:pt x="70738" y="1397"/>
                </a:lnTo>
                <a:lnTo>
                  <a:pt x="35432" y="254"/>
                </a:lnTo>
                <a:lnTo>
                  <a:pt x="0" y="0"/>
                </a:lnTo>
                <a:close/>
              </a:path>
              <a:path w="1412875" h="1082039">
                <a:moveTo>
                  <a:pt x="1377695" y="998011"/>
                </a:moveTo>
                <a:lnTo>
                  <a:pt x="1371345" y="1005459"/>
                </a:lnTo>
                <a:lnTo>
                  <a:pt x="1377695" y="1005459"/>
                </a:lnTo>
                <a:lnTo>
                  <a:pt x="1377695" y="998011"/>
                </a:lnTo>
                <a:close/>
              </a:path>
              <a:path w="1412875" h="1082039">
                <a:moveTo>
                  <a:pt x="1412494" y="957199"/>
                </a:moveTo>
                <a:lnTo>
                  <a:pt x="1377695" y="998011"/>
                </a:lnTo>
                <a:lnTo>
                  <a:pt x="1377695" y="1005459"/>
                </a:lnTo>
                <a:lnTo>
                  <a:pt x="1394649" y="1005459"/>
                </a:lnTo>
                <a:lnTo>
                  <a:pt x="1412494" y="957199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48580" y="43056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14400" y="38100"/>
                </a:moveTo>
                <a:lnTo>
                  <a:pt x="863600" y="76200"/>
                </a:lnTo>
                <a:lnTo>
                  <a:pt x="969433" y="44450"/>
                </a:lnTo>
                <a:lnTo>
                  <a:pt x="914400" y="44450"/>
                </a:lnTo>
                <a:lnTo>
                  <a:pt x="914400" y="38100"/>
                </a:lnTo>
                <a:close/>
              </a:path>
              <a:path w="990600" h="76200">
                <a:moveTo>
                  <a:pt x="9059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05933" y="44450"/>
                </a:lnTo>
                <a:lnTo>
                  <a:pt x="914400" y="38100"/>
                </a:lnTo>
                <a:lnTo>
                  <a:pt x="905933" y="31750"/>
                </a:lnTo>
                <a:close/>
              </a:path>
              <a:path w="990600" h="76200">
                <a:moveTo>
                  <a:pt x="969433" y="31750"/>
                </a:moveTo>
                <a:lnTo>
                  <a:pt x="914400" y="31750"/>
                </a:lnTo>
                <a:lnTo>
                  <a:pt x="914400" y="44450"/>
                </a:lnTo>
                <a:lnTo>
                  <a:pt x="969433" y="44450"/>
                </a:lnTo>
                <a:lnTo>
                  <a:pt x="990600" y="38100"/>
                </a:lnTo>
                <a:lnTo>
                  <a:pt x="969433" y="31750"/>
                </a:lnTo>
                <a:close/>
              </a:path>
              <a:path w="990600" h="76200">
                <a:moveTo>
                  <a:pt x="863600" y="0"/>
                </a:moveTo>
                <a:lnTo>
                  <a:pt x="914400" y="38100"/>
                </a:lnTo>
                <a:lnTo>
                  <a:pt x="914400" y="31750"/>
                </a:lnTo>
                <a:lnTo>
                  <a:pt x="969433" y="31750"/>
                </a:lnTo>
                <a:lnTo>
                  <a:pt x="8636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00200" y="38862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304800"/>
                </a:moveTo>
                <a:lnTo>
                  <a:pt x="1676400" y="304800"/>
                </a:lnTo>
                <a:lnTo>
                  <a:pt x="1676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78939" y="3914647"/>
            <a:ext cx="13284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3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3,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9 – Memory</a:t>
            </a:r>
            <a:r>
              <a:rPr spc="-17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5588253" y="20099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5394" y="2543301"/>
            <a:ext cx="1209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Base</a:t>
            </a:r>
            <a:r>
              <a:rPr sz="1400" b="1" spc="-6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Register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634228" y="2357627"/>
          <a:ext cx="1295400" cy="298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54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54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54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60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R="483870" algn="r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6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6055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1676780" y="28197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25425">
              <a:lnSpc>
                <a:spcPct val="100000"/>
              </a:lnSpc>
              <a:spcBef>
                <a:spcPts val="280"/>
              </a:spcBef>
            </a:pPr>
            <a:r>
              <a:rPr sz="1400" b="1" spc="-15" dirty="0">
                <a:solidFill>
                  <a:srgbClr val="333399"/>
                </a:solidFill>
                <a:latin typeface="Arial"/>
                <a:cs typeface="Arial"/>
              </a:rPr>
              <a:t>P4’s</a:t>
            </a:r>
            <a:r>
              <a:rPr sz="1400" b="1" spc="-9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Base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6780" y="41913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1995</Words>
  <Application>Microsoft Office PowerPoint</Application>
  <PresentationFormat>On-screen Show (4:3)</PresentationFormat>
  <Paragraphs>394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Calibri</vt:lpstr>
      <vt:lpstr>Times New Roman</vt:lpstr>
      <vt:lpstr>Wingdings</vt:lpstr>
      <vt:lpstr>Office Theme</vt:lpstr>
      <vt:lpstr>CSE 120 Principles of Operating</vt:lpstr>
      <vt:lpstr>Memory Management</vt:lpstr>
      <vt:lpstr>Lecture Overview</vt:lpstr>
      <vt:lpstr>Virtual Memory</vt:lpstr>
      <vt:lpstr>In the beginning…</vt:lpstr>
      <vt:lpstr>Virtual Addresses</vt:lpstr>
      <vt:lpstr>Virtual Addresses</vt:lpstr>
      <vt:lpstr>Fixed Partitions</vt:lpstr>
      <vt:lpstr>Fixed Partitions</vt:lpstr>
      <vt:lpstr>Variable Partitions</vt:lpstr>
      <vt:lpstr>Variable Partitions</vt:lpstr>
      <vt:lpstr>Paging</vt:lpstr>
      <vt:lpstr>Programmer/Process View</vt:lpstr>
      <vt:lpstr>Paging</vt:lpstr>
      <vt:lpstr>Page Lookups</vt:lpstr>
      <vt:lpstr>Paging Example</vt:lpstr>
      <vt:lpstr>Page Tables</vt:lpstr>
      <vt:lpstr>Valid/referenced bit to distinguish mapped/unmapped  regions</vt:lpstr>
      <vt:lpstr>Page Table Entries (PTEs)</vt:lpstr>
      <vt:lpstr>Paging Advantages</vt:lpstr>
      <vt:lpstr>Paging Limitations</vt:lpstr>
      <vt:lpstr>Segmentation</vt:lpstr>
      <vt:lpstr>Linear Address Space</vt:lpstr>
      <vt:lpstr>Segmented Address Space</vt:lpstr>
      <vt:lpstr>Segment Lookups</vt:lpstr>
      <vt:lpstr>Segment Table</vt:lpstr>
      <vt:lpstr>Segmentation and Paging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120</dc:title>
  <dc:creator>Geoff Voelker</dc:creator>
  <cp:lastModifiedBy>Gregory Kesden</cp:lastModifiedBy>
  <cp:revision>1</cp:revision>
  <dcterms:created xsi:type="dcterms:W3CDTF">2017-05-11T18:15:46Z</dcterms:created>
  <dcterms:modified xsi:type="dcterms:W3CDTF">2017-05-12T01:17:45Z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2017-05-12T00:00:00Z</vt:filetime>
  </property>
</Properties>
</file>