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584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CSE 120 – Lecture 1 – Course</a:t>
            </a:r>
            <a:r>
              <a:rPr spc="-60" dirty="0"/>
              <a:t> </a:t>
            </a:r>
            <a:r>
              <a:rPr spc="-5" dirty="0"/>
              <a:t>Intro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8100" y="1386839"/>
            <a:ext cx="8330183" cy="472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61" y="1372361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4419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99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FF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CSE 120 – Lecture 1 – Course</a:t>
            </a:r>
            <a:r>
              <a:rPr spc="-60" dirty="0"/>
              <a:t> </a:t>
            </a:r>
            <a:r>
              <a:rPr spc="-5" dirty="0"/>
              <a:t>Intro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99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CSE 120 – Lecture 1 – Course</a:t>
            </a:r>
            <a:r>
              <a:rPr spc="-60" dirty="0"/>
              <a:t> </a:t>
            </a:r>
            <a:r>
              <a:rPr spc="-5" dirty="0"/>
              <a:t>Intro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8100" y="1386839"/>
            <a:ext cx="8330183" cy="472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61" y="1372361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4419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3819" y="478536"/>
            <a:ext cx="4917948" cy="11186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99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CSE 120 – Lecture 1 – Course</a:t>
            </a:r>
            <a:r>
              <a:rPr spc="-60" dirty="0"/>
              <a:t> </a:t>
            </a:r>
            <a:r>
              <a:rPr spc="-5" dirty="0"/>
              <a:t>Intro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CSE 120 – Lecture 1 – Course</a:t>
            </a:r>
            <a:r>
              <a:rPr spc="-60" dirty="0"/>
              <a:t> </a:t>
            </a:r>
            <a:r>
              <a:rPr spc="-5" dirty="0"/>
              <a:t>Intro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8100" y="1386839"/>
            <a:ext cx="8330183" cy="472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69949" y="577088"/>
            <a:ext cx="6404101" cy="1219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99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0605" y="1638934"/>
            <a:ext cx="7682788" cy="4479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FF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509009" y="6398558"/>
            <a:ext cx="2124710" cy="167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CSE 120 – Lecture 1 – Course</a:t>
            </a:r>
            <a:r>
              <a:rPr spc="-60" dirty="0"/>
              <a:t> </a:t>
            </a:r>
            <a:r>
              <a:rPr spc="-5" dirty="0"/>
              <a:t>Intro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4186" y="6398558"/>
            <a:ext cx="191134" cy="167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e.ucsd.edu/classes/sp16/cse120-a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seweb.ucsd.edu/~gkesden/schedule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se-120-staff@googlegroups.com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e.ucsd.edu/classes/sp16/cse120-a/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01339" y="448055"/>
            <a:ext cx="2974848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71372" y="1057655"/>
            <a:ext cx="7206996" cy="11186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ct val="100000"/>
              </a:lnSpc>
            </a:pPr>
            <a:r>
              <a:rPr spc="-5" dirty="0"/>
              <a:t>CSE</a:t>
            </a:r>
            <a:r>
              <a:rPr spc="-85" dirty="0"/>
              <a:t> </a:t>
            </a:r>
            <a:r>
              <a:rPr spc="-5" dirty="0"/>
              <a:t>120</a:t>
            </a:r>
          </a:p>
          <a:p>
            <a:pPr marL="1905" algn="ctr">
              <a:lnSpc>
                <a:spcPct val="100000"/>
              </a:lnSpc>
            </a:pPr>
            <a:r>
              <a:rPr spc="-5" dirty="0"/>
              <a:t>Principles of</a:t>
            </a:r>
            <a:r>
              <a:rPr spc="-50" dirty="0"/>
              <a:t> </a:t>
            </a:r>
            <a:r>
              <a:rPr spc="-5" dirty="0"/>
              <a:t>Operating</a:t>
            </a:r>
          </a:p>
        </p:txBody>
      </p:sp>
      <p:sp>
        <p:nvSpPr>
          <p:cNvPr id="5" name="object 5"/>
          <p:cNvSpPr/>
          <p:nvPr/>
        </p:nvSpPr>
        <p:spPr>
          <a:xfrm>
            <a:off x="3075432" y="1667255"/>
            <a:ext cx="3026664" cy="11186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17192" y="3817620"/>
            <a:ext cx="5262372" cy="7894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165031" y="1802281"/>
            <a:ext cx="4813935" cy="25904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645" algn="ctr">
              <a:lnSpc>
                <a:spcPct val="100000"/>
              </a:lnSpc>
            </a:pPr>
            <a:r>
              <a:rPr sz="4000" b="1" spc="-10" dirty="0">
                <a:solidFill>
                  <a:srgbClr val="009900"/>
                </a:solidFill>
                <a:latin typeface="Arial Black"/>
                <a:cs typeface="Arial Black"/>
              </a:rPr>
              <a:t>Systems</a:t>
            </a:r>
            <a:endParaRPr sz="4000" dirty="0">
              <a:latin typeface="Arial Black"/>
              <a:cs typeface="Arial Black"/>
            </a:endParaRPr>
          </a:p>
          <a:p>
            <a:pPr marL="82550" algn="ctr">
              <a:lnSpc>
                <a:spcPct val="100000"/>
              </a:lnSpc>
              <a:spcBef>
                <a:spcPts val="4855"/>
              </a:spcBef>
            </a:pPr>
            <a:r>
              <a:rPr sz="3200" b="1" spc="-5" dirty="0">
                <a:solidFill>
                  <a:srgbClr val="333399"/>
                </a:solidFill>
                <a:latin typeface="Arial Black"/>
                <a:cs typeface="Arial Black"/>
              </a:rPr>
              <a:t>Spri</a:t>
            </a:r>
            <a:r>
              <a:rPr lang="en-US" sz="3200" b="1" spc="-5" dirty="0">
                <a:solidFill>
                  <a:srgbClr val="333399"/>
                </a:solidFill>
                <a:latin typeface="Arial Black"/>
                <a:cs typeface="Arial Black"/>
              </a:rPr>
              <a:t>ng</a:t>
            </a:r>
            <a:r>
              <a:rPr lang="en-US" sz="3200" b="1" spc="-70" dirty="0">
                <a:solidFill>
                  <a:srgbClr val="333399"/>
                </a:solidFill>
                <a:latin typeface="Arial Black"/>
                <a:cs typeface="Arial Black"/>
              </a:rPr>
              <a:t> </a:t>
            </a:r>
            <a:r>
              <a:rPr lang="en-US" sz="3200" b="1" dirty="0">
                <a:solidFill>
                  <a:srgbClr val="333399"/>
                </a:solidFill>
                <a:latin typeface="Arial Black"/>
                <a:cs typeface="Arial Black"/>
              </a:rPr>
              <a:t>2017</a:t>
            </a:r>
            <a:endParaRPr sz="3200" dirty="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3250"/>
              </a:spcBef>
            </a:pPr>
            <a:r>
              <a:rPr sz="2800" dirty="0">
                <a:solidFill>
                  <a:srgbClr val="FF3300"/>
                </a:solidFill>
                <a:latin typeface="Arial"/>
                <a:cs typeface="Arial"/>
              </a:rPr>
              <a:t>Lecture 1: </a:t>
            </a:r>
            <a:r>
              <a:rPr sz="2800" spc="-5" dirty="0">
                <a:solidFill>
                  <a:srgbClr val="FF3300"/>
                </a:solidFill>
                <a:latin typeface="Arial"/>
                <a:cs typeface="Arial"/>
              </a:rPr>
              <a:t>Course</a:t>
            </a:r>
            <a:r>
              <a:rPr sz="2800" spc="-7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3300"/>
                </a:solidFill>
                <a:latin typeface="Arial"/>
                <a:cs typeface="Arial"/>
              </a:rPr>
              <a:t>Introduction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35451" y="4771644"/>
            <a:ext cx="1591055" cy="6797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21123" y="4771644"/>
            <a:ext cx="1437131" cy="6797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412997" y="4864607"/>
            <a:ext cx="2244090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Gregory</a:t>
            </a:r>
            <a:r>
              <a:rPr sz="2400" spc="-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Kesden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2520696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1885950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333399"/>
                </a:solidFill>
              </a:rPr>
              <a:t>Exams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1 – Course</a:t>
            </a:r>
            <a:r>
              <a:rPr spc="-60" dirty="0"/>
              <a:t> </a:t>
            </a:r>
            <a:r>
              <a:rPr spc="-5" dirty="0"/>
              <a:t>Intro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366886" y="6398558"/>
            <a:ext cx="16573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333399"/>
                </a:solidFill>
                <a:latin typeface="Arial"/>
                <a:cs typeface="Arial"/>
              </a:rPr>
              <a:t>10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5454" y="1449959"/>
            <a:ext cx="7640955" cy="3843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Midterm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4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Covers first half of</a:t>
            </a:r>
            <a:r>
              <a:rPr sz="2000" spc="-1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class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Final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4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Covers second half of class + selected material from first</a:t>
            </a:r>
            <a:r>
              <a:rPr sz="2000" spc="-2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part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220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I </a:t>
            </a:r>
            <a:r>
              <a:rPr sz="1800" spc="-15" dirty="0">
                <a:solidFill>
                  <a:srgbClr val="222222"/>
                </a:solidFill>
                <a:latin typeface="Arial"/>
                <a:cs typeface="Arial"/>
              </a:rPr>
              <a:t>will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be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explicit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about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material</a:t>
            </a:r>
            <a:r>
              <a:rPr sz="1800" spc="-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covered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No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makeup</a:t>
            </a:r>
            <a:r>
              <a:rPr sz="2400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exams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4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Unless absolute dire</a:t>
            </a:r>
            <a:r>
              <a:rPr sz="2000" spc="-1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circumstances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Crib</a:t>
            </a:r>
            <a:r>
              <a:rPr sz="2400" spc="-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sheet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ts val="2280"/>
              </a:lnSpc>
              <a:spcBef>
                <a:spcPts val="24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You can bring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one double-sided 8.5x11” page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of notes</a:t>
            </a:r>
            <a:r>
              <a:rPr sz="2000" spc="-17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to</a:t>
            </a:r>
            <a:endParaRPr sz="2000">
              <a:latin typeface="Arial"/>
              <a:cs typeface="Arial"/>
            </a:endParaRPr>
          </a:p>
          <a:p>
            <a:pPr marL="756285">
              <a:lnSpc>
                <a:spcPts val="2280"/>
              </a:lnSpc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each exam to assist you in answering the</a:t>
            </a:r>
            <a:r>
              <a:rPr sz="2000" spc="-1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questions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4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Not a substitute for</a:t>
            </a:r>
            <a:r>
              <a:rPr sz="2000" spc="-1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thinking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2831592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2196465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333399"/>
                </a:solidFill>
              </a:rPr>
              <a:t>Grading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1 – Course</a:t>
            </a:r>
            <a:r>
              <a:rPr spc="-60" dirty="0"/>
              <a:t> </a:t>
            </a:r>
            <a:r>
              <a:rPr spc="-5" dirty="0"/>
              <a:t>Intro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11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638934"/>
            <a:ext cx="6471285" cy="2431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Homeworks:</a:t>
            </a:r>
            <a:r>
              <a:rPr sz="2400" spc="-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15%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Think of these collectively as a take-home</a:t>
            </a:r>
            <a:r>
              <a:rPr sz="2000" spc="-1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midterm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Midterm:</a:t>
            </a:r>
            <a:r>
              <a:rPr sz="2400" spc="-1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25%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Final:</a:t>
            </a:r>
            <a:r>
              <a:rPr sz="2400" spc="-7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30%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Projects:</a:t>
            </a:r>
            <a:r>
              <a:rPr sz="2400" spc="-10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30%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484"/>
              </a:spcBef>
              <a:tabLst>
                <a:tab pos="756285" algn="l"/>
              </a:tabLst>
            </a:pPr>
            <a:r>
              <a:rPr sz="1000" spc="-5" dirty="0">
                <a:solidFill>
                  <a:srgbClr val="333399"/>
                </a:solidFill>
                <a:latin typeface="Wingdings"/>
                <a:cs typeface="Wingdings"/>
              </a:rPr>
              <a:t></a:t>
            </a:r>
            <a:r>
              <a:rPr sz="1000" spc="-5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Breakdown: 1.5%, 7.5%, 9%,</a:t>
            </a:r>
            <a:r>
              <a:rPr sz="2000" spc="-18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12%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2072639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95044" y="478536"/>
            <a:ext cx="1647444" cy="11186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51760" y="478536"/>
            <a:ext cx="5344668" cy="11186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4149" y="582167"/>
            <a:ext cx="7277734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333399"/>
                </a:solidFill>
              </a:rPr>
              <a:t>How </a:t>
            </a:r>
            <a:r>
              <a:rPr sz="4200" b="1" i="1" spc="-135" dirty="0">
                <a:solidFill>
                  <a:srgbClr val="333399"/>
                </a:solidFill>
                <a:latin typeface="Arial Black"/>
                <a:cs typeface="Arial Black"/>
              </a:rPr>
              <a:t>Not </a:t>
            </a:r>
            <a:r>
              <a:rPr spc="-10" dirty="0">
                <a:solidFill>
                  <a:srgbClr val="333399"/>
                </a:solidFill>
              </a:rPr>
              <a:t>To Pass </a:t>
            </a:r>
            <a:r>
              <a:rPr spc="-5" dirty="0">
                <a:solidFill>
                  <a:srgbClr val="333399"/>
                </a:solidFill>
              </a:rPr>
              <a:t>CSE</a:t>
            </a:r>
            <a:r>
              <a:rPr spc="85" dirty="0">
                <a:solidFill>
                  <a:srgbClr val="333399"/>
                </a:solidFill>
              </a:rPr>
              <a:t> </a:t>
            </a:r>
            <a:r>
              <a:rPr spc="-5" dirty="0">
                <a:solidFill>
                  <a:srgbClr val="333399"/>
                </a:solidFill>
              </a:rPr>
              <a:t>120</a:t>
            </a:r>
            <a:endParaRPr sz="42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1 – Course</a:t>
            </a:r>
            <a:r>
              <a:rPr spc="-60" dirty="0"/>
              <a:t> </a:t>
            </a:r>
            <a:r>
              <a:rPr spc="-5" dirty="0"/>
              <a:t>Intro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12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765454" y="1638934"/>
            <a:ext cx="7637145" cy="3870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Do not come to</a:t>
            </a:r>
            <a:r>
              <a:rPr sz="2400" spc="-9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lecture</a:t>
            </a:r>
            <a:endParaRPr sz="2400">
              <a:latin typeface="Arial"/>
              <a:cs typeface="Arial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Lecture is far too early, the slides are online, and the</a:t>
            </a:r>
            <a:r>
              <a:rPr sz="2000" spc="-2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material  is in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book</a:t>
            </a:r>
            <a:r>
              <a:rPr sz="2000" spc="-9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anyway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D50092"/>
                </a:solidFill>
                <a:latin typeface="Arial"/>
                <a:cs typeface="Arial"/>
              </a:rPr>
              <a:t>Lecture material is the basis for exams and directly relates</a:t>
            </a:r>
            <a:r>
              <a:rPr sz="2000" spc="-215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D50092"/>
                </a:solidFill>
                <a:latin typeface="Arial"/>
                <a:cs typeface="Arial"/>
              </a:rPr>
              <a:t>to</a:t>
            </a:r>
            <a:endParaRPr sz="20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000" dirty="0">
                <a:solidFill>
                  <a:srgbClr val="D50092"/>
                </a:solidFill>
                <a:latin typeface="Arial"/>
                <a:cs typeface="Arial"/>
              </a:rPr>
              <a:t>the</a:t>
            </a:r>
            <a:r>
              <a:rPr sz="2000" spc="-85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D50092"/>
                </a:solidFill>
                <a:latin typeface="Arial"/>
                <a:cs typeface="Arial"/>
              </a:rPr>
              <a:t>projects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Do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not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do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</a:t>
            </a:r>
            <a:r>
              <a:rPr sz="2400" spc="-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homework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It’s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only 15% of the</a:t>
            </a:r>
            <a:r>
              <a:rPr sz="2000" spc="-1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grade</a:t>
            </a:r>
            <a:endParaRPr sz="2000">
              <a:latin typeface="Arial"/>
              <a:cs typeface="Arial"/>
            </a:endParaRPr>
          </a:p>
          <a:p>
            <a:pPr marL="756285" marR="778510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D50092"/>
                </a:solidFill>
                <a:latin typeface="Arial"/>
                <a:cs typeface="Arial"/>
              </a:rPr>
              <a:t>Excellent practice for the exams, and some</a:t>
            </a:r>
            <a:r>
              <a:rPr sz="2000" spc="-175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D50092"/>
                </a:solidFill>
                <a:latin typeface="Arial"/>
                <a:cs typeface="Arial"/>
              </a:rPr>
              <a:t>homework  problems are exercises for helping with the</a:t>
            </a:r>
            <a:r>
              <a:rPr sz="2000" spc="-175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D50092"/>
                </a:solidFill>
                <a:latin typeface="Arial"/>
                <a:cs typeface="Arial"/>
              </a:rPr>
              <a:t>project</a:t>
            </a:r>
            <a:endParaRPr sz="2000">
              <a:latin typeface="Arial"/>
              <a:cs typeface="Arial"/>
            </a:endParaRPr>
          </a:p>
          <a:p>
            <a:pPr marL="756285" marR="18859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D50092"/>
                </a:solidFill>
                <a:latin typeface="Arial"/>
                <a:cs typeface="Arial"/>
              </a:rPr>
              <a:t>15% is actually a significant fraction of your grade (could</a:t>
            </a:r>
            <a:r>
              <a:rPr sz="2000" spc="-204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D50092"/>
                </a:solidFill>
                <a:latin typeface="Arial"/>
                <a:cs typeface="Arial"/>
              </a:rPr>
              <a:t>be  difference between at least one </a:t>
            </a:r>
            <a:r>
              <a:rPr sz="2000" spc="-5" dirty="0">
                <a:solidFill>
                  <a:srgbClr val="D50092"/>
                </a:solidFill>
                <a:latin typeface="Arial"/>
                <a:cs typeface="Arial"/>
              </a:rPr>
              <a:t>letter</a:t>
            </a:r>
            <a:r>
              <a:rPr sz="2000" spc="-155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D50092"/>
                </a:solidFill>
                <a:latin typeface="Arial"/>
                <a:cs typeface="Arial"/>
              </a:rPr>
              <a:t>grade)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2072639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95044" y="478536"/>
            <a:ext cx="1647444" cy="11186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51760" y="478536"/>
            <a:ext cx="3765804" cy="11186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4149" y="582167"/>
            <a:ext cx="5697220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333399"/>
                </a:solidFill>
              </a:rPr>
              <a:t>How </a:t>
            </a:r>
            <a:r>
              <a:rPr sz="4200" b="1" i="1" spc="-135" dirty="0">
                <a:solidFill>
                  <a:srgbClr val="333399"/>
                </a:solidFill>
                <a:latin typeface="Arial Black"/>
                <a:cs typeface="Arial Black"/>
              </a:rPr>
              <a:t>Not </a:t>
            </a:r>
            <a:r>
              <a:rPr spc="-10" dirty="0">
                <a:solidFill>
                  <a:srgbClr val="333399"/>
                </a:solidFill>
              </a:rPr>
              <a:t>To Pass</a:t>
            </a:r>
            <a:r>
              <a:rPr spc="65" dirty="0">
                <a:solidFill>
                  <a:srgbClr val="333399"/>
                </a:solidFill>
              </a:rPr>
              <a:t> </a:t>
            </a:r>
            <a:r>
              <a:rPr spc="-10" dirty="0">
                <a:solidFill>
                  <a:srgbClr val="333399"/>
                </a:solidFill>
              </a:rPr>
              <a:t>(2)</a:t>
            </a:r>
            <a:endParaRPr sz="42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1 – Course</a:t>
            </a:r>
            <a:r>
              <a:rPr spc="-60" dirty="0"/>
              <a:t> </a:t>
            </a:r>
            <a:r>
              <a:rPr spc="-5" dirty="0"/>
              <a:t>Intro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13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765454" y="1638934"/>
            <a:ext cx="7618730" cy="4358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Do not ask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questions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in lecture, office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hours,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or</a:t>
            </a:r>
            <a:r>
              <a:rPr sz="2400" spc="-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online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It’s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scary, I don’t want to embarrass</a:t>
            </a:r>
            <a:r>
              <a:rPr sz="2000" spc="-19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myself</a:t>
            </a:r>
            <a:endParaRPr sz="2000">
              <a:latin typeface="Arial"/>
              <a:cs typeface="Arial"/>
            </a:endParaRPr>
          </a:p>
          <a:p>
            <a:pPr marL="756285" marR="86360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D50092"/>
                </a:solidFill>
                <a:latin typeface="Arial"/>
                <a:cs typeface="Arial"/>
              </a:rPr>
              <a:t>Asking questions is the best way to clarify lecture material</a:t>
            </a:r>
            <a:r>
              <a:rPr sz="2000" spc="-210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D50092"/>
                </a:solidFill>
                <a:latin typeface="Arial"/>
                <a:cs typeface="Arial"/>
              </a:rPr>
              <a:t>at  the </a:t>
            </a:r>
            <a:r>
              <a:rPr sz="2000" spc="-5" dirty="0">
                <a:solidFill>
                  <a:srgbClr val="D50092"/>
                </a:solidFill>
                <a:latin typeface="Arial"/>
                <a:cs typeface="Arial"/>
              </a:rPr>
              <a:t>time </a:t>
            </a:r>
            <a:r>
              <a:rPr sz="2000" dirty="0">
                <a:solidFill>
                  <a:srgbClr val="D50092"/>
                </a:solidFill>
                <a:latin typeface="Arial"/>
                <a:cs typeface="Arial"/>
              </a:rPr>
              <a:t>it is being</a:t>
            </a:r>
            <a:r>
              <a:rPr sz="2000" spc="-100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D50092"/>
                </a:solidFill>
                <a:latin typeface="Arial"/>
                <a:cs typeface="Arial"/>
              </a:rPr>
              <a:t>presented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D50092"/>
                </a:solidFill>
                <a:latin typeface="Arial"/>
                <a:cs typeface="Arial"/>
              </a:rPr>
              <a:t>Office hours and email will help with homeworks,</a:t>
            </a:r>
            <a:r>
              <a:rPr sz="2000" spc="-120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D50092"/>
                </a:solidFill>
                <a:latin typeface="Arial"/>
                <a:cs typeface="Arial"/>
              </a:rPr>
              <a:t>projects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6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Wait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until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last couple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days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 start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</a:t>
            </a:r>
            <a:r>
              <a:rPr sz="2400" spc="-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project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We’ll have to do the crunch anyways, why do it</a:t>
            </a:r>
            <a:r>
              <a:rPr sz="2000" spc="-19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early?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D50092"/>
                </a:solidFill>
                <a:latin typeface="Arial"/>
                <a:cs typeface="Arial"/>
              </a:rPr>
              <a:t>The projects cannot be done in the last few</a:t>
            </a:r>
            <a:r>
              <a:rPr sz="2000" spc="-170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D50092"/>
                </a:solidFill>
                <a:latin typeface="Arial"/>
                <a:cs typeface="Arial"/>
              </a:rPr>
              <a:t>days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D50092"/>
                </a:solidFill>
                <a:latin typeface="Arial"/>
                <a:cs typeface="Arial"/>
              </a:rPr>
              <a:t>Repeat: </a:t>
            </a:r>
            <a:r>
              <a:rPr sz="2000" b="1" dirty="0">
                <a:solidFill>
                  <a:srgbClr val="222222"/>
                </a:solidFill>
                <a:latin typeface="Arial"/>
                <a:cs typeface="Arial"/>
              </a:rPr>
              <a:t>The projects cannot be done in the last </a:t>
            </a:r>
            <a:r>
              <a:rPr sz="2000" b="1" spc="-5" dirty="0">
                <a:solidFill>
                  <a:srgbClr val="222222"/>
                </a:solidFill>
                <a:latin typeface="Arial"/>
                <a:cs typeface="Arial"/>
              </a:rPr>
              <a:t>few</a:t>
            </a:r>
            <a:r>
              <a:rPr sz="2000" b="1" spc="-17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222222"/>
                </a:solidFill>
                <a:latin typeface="Arial"/>
                <a:cs typeface="Arial"/>
              </a:rPr>
              <a:t>days</a:t>
            </a:r>
            <a:endParaRPr sz="2000">
              <a:latin typeface="Arial"/>
              <a:cs typeface="Arial"/>
            </a:endParaRPr>
          </a:p>
          <a:p>
            <a:pPr marL="756285" marR="129539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D50092"/>
                </a:solidFill>
                <a:latin typeface="Arial"/>
                <a:cs typeface="Arial"/>
              </a:rPr>
              <a:t>Each quarter groups learn that starting early meant</a:t>
            </a:r>
            <a:r>
              <a:rPr sz="2000" spc="-215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D50092"/>
                </a:solidFill>
                <a:latin typeface="Arial"/>
                <a:cs typeface="Arial"/>
              </a:rPr>
              <a:t>finishing  all of the projects on time…and some do</a:t>
            </a:r>
            <a:r>
              <a:rPr sz="2000" spc="-190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D50092"/>
                </a:solidFill>
                <a:latin typeface="Arial"/>
                <a:cs typeface="Arial"/>
              </a:rPr>
              <a:t>not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D50092"/>
                </a:solidFill>
                <a:latin typeface="Arial"/>
                <a:cs typeface="Arial"/>
              </a:rPr>
              <a:t>(p.s. The projects cannot be done in the last few</a:t>
            </a:r>
            <a:r>
              <a:rPr sz="2000" spc="-185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D50092"/>
                </a:solidFill>
                <a:latin typeface="Arial"/>
                <a:cs typeface="Arial"/>
              </a:rPr>
              <a:t>days)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5088636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4453890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333399"/>
                </a:solidFill>
              </a:rPr>
              <a:t>Class Web</a:t>
            </a:r>
            <a:r>
              <a:rPr spc="-75" dirty="0">
                <a:solidFill>
                  <a:srgbClr val="333399"/>
                </a:solidFill>
              </a:rPr>
              <a:t> </a:t>
            </a:r>
            <a:r>
              <a:rPr spc="-10" dirty="0">
                <a:solidFill>
                  <a:srgbClr val="333399"/>
                </a:solidFill>
              </a:rPr>
              <a:t>Page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1 – Course</a:t>
            </a:r>
            <a:r>
              <a:rPr spc="-60" dirty="0"/>
              <a:t> </a:t>
            </a:r>
            <a:r>
              <a:rPr spc="-5" dirty="0"/>
              <a:t>Intro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14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616583"/>
            <a:ext cx="7724775" cy="40934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>
              <a:lnSpc>
                <a:spcPct val="100000"/>
              </a:lnSpc>
            </a:pPr>
            <a:r>
              <a:rPr sz="2000" b="1" spc="-5" dirty="0">
                <a:solidFill>
                  <a:srgbClr val="0000FF"/>
                </a:solidFill>
                <a:latin typeface="Courier New"/>
                <a:cs typeface="Courier New"/>
                <a:hlinkClick r:id="rId3"/>
              </a:rPr>
              <a:t>http://www.cse.ucsd.edu/classes/sp1</a:t>
            </a:r>
            <a:r>
              <a:rPr lang="en-US" sz="2000" b="1" spc="-5" dirty="0">
                <a:solidFill>
                  <a:srgbClr val="0000FF"/>
                </a:solidFill>
                <a:latin typeface="Courier New"/>
                <a:cs typeface="Courier New"/>
                <a:hlinkClick r:id="rId3"/>
              </a:rPr>
              <a:t>7</a:t>
            </a:r>
            <a:r>
              <a:rPr sz="2000" b="1" spc="-5" dirty="0">
                <a:solidFill>
                  <a:srgbClr val="0000FF"/>
                </a:solidFill>
                <a:latin typeface="Courier New"/>
                <a:cs typeface="Courier New"/>
                <a:hlinkClick r:id="rId3"/>
              </a:rPr>
              <a:t>/cse120-a/</a:t>
            </a:r>
            <a:endParaRPr sz="2000" dirty="0">
              <a:latin typeface="Courier New"/>
              <a:cs typeface="Courier New"/>
            </a:endParaRPr>
          </a:p>
          <a:p>
            <a:pPr marL="355600" indent="-342900">
              <a:lnSpc>
                <a:spcPct val="100000"/>
              </a:lnSpc>
              <a:spcBef>
                <a:spcPts val="75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Serves many</a:t>
            </a:r>
            <a:r>
              <a:rPr sz="2400" spc="-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roles…</a:t>
            </a:r>
            <a:endParaRPr sz="24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Course syllabus and schedule (updated over</a:t>
            </a:r>
            <a:r>
              <a:rPr sz="2000" spc="-1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quarter)</a:t>
            </a:r>
            <a:endParaRPr sz="2000" dirty="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39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Lecture</a:t>
            </a:r>
            <a:r>
              <a:rPr sz="1800" spc="-254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slides</a:t>
            </a:r>
            <a:endParaRPr sz="18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Homework</a:t>
            </a:r>
            <a:r>
              <a:rPr sz="2000" spc="-9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handouts</a:t>
            </a:r>
            <a:endParaRPr sz="20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Project</a:t>
            </a:r>
            <a:r>
              <a:rPr sz="2000" spc="-9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handouts</a:t>
            </a:r>
            <a:endParaRPr sz="2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Supplemental readings on </a:t>
            </a:r>
            <a:r>
              <a:rPr sz="2400" spc="-10" dirty="0">
                <a:solidFill>
                  <a:srgbClr val="222222"/>
                </a:solidFill>
                <a:latin typeface="Arial"/>
                <a:cs typeface="Arial"/>
              </a:rPr>
              <a:t>Unix,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monitors,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and</a:t>
            </a:r>
            <a:r>
              <a:rPr sz="2400" spc="1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threads</a:t>
            </a:r>
            <a:endParaRPr sz="24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e.g., seminal research paper describing the early Unix</a:t>
            </a:r>
            <a:r>
              <a:rPr sz="2000" spc="-1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system</a:t>
            </a:r>
            <a:endParaRPr sz="20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FYI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only,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but you might find it</a:t>
            </a:r>
            <a:r>
              <a:rPr sz="2000" spc="-1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interesting</a:t>
            </a:r>
            <a:endParaRPr sz="2000" dirty="0">
              <a:latin typeface="Arial"/>
              <a:cs typeface="Arial"/>
            </a:endParaRPr>
          </a:p>
          <a:p>
            <a:pPr marL="756285" marR="14795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Concepts in paper might seem obvious and familiar, but</a:t>
            </a:r>
            <a:r>
              <a:rPr sz="2000" spc="-19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they  were new at one</a:t>
            </a:r>
            <a:r>
              <a:rPr sz="2000" spc="-1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time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3450336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2816860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333399"/>
                </a:solidFill>
              </a:rPr>
              <a:t>Questions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1 – Course</a:t>
            </a:r>
            <a:r>
              <a:rPr spc="-60" dirty="0"/>
              <a:t> </a:t>
            </a:r>
            <a:r>
              <a:rPr spc="-5" dirty="0"/>
              <a:t>Intro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15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638934"/>
            <a:ext cx="7501890" cy="748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Before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we start the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material, any questions about</a:t>
            </a:r>
            <a:r>
              <a:rPr sz="2400" spc="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class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structure, contents,</a:t>
            </a:r>
            <a:r>
              <a:rPr sz="2400" spc="-9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etc.?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7566659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6933565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333399"/>
                </a:solidFill>
              </a:rPr>
              <a:t>Why Operating</a:t>
            </a:r>
            <a:r>
              <a:rPr spc="-25" dirty="0">
                <a:solidFill>
                  <a:srgbClr val="333399"/>
                </a:solidFill>
              </a:rPr>
              <a:t> </a:t>
            </a:r>
            <a:r>
              <a:rPr spc="-10" dirty="0">
                <a:solidFill>
                  <a:srgbClr val="333399"/>
                </a:solidFill>
              </a:rPr>
              <a:t>Systems?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1 – Course</a:t>
            </a:r>
            <a:r>
              <a:rPr spc="-60" dirty="0"/>
              <a:t> </a:t>
            </a:r>
            <a:r>
              <a:rPr spc="-5" dirty="0"/>
              <a:t>Intro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16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638934"/>
            <a:ext cx="7610475" cy="4565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Why are we making you sit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here today, having</a:t>
            </a:r>
            <a:r>
              <a:rPr sz="2400" spc="-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</a:t>
            </a:r>
            <a:endParaRPr sz="2400">
              <a:latin typeface="Arial"/>
              <a:cs typeface="Arial"/>
            </a:endParaRPr>
          </a:p>
          <a:p>
            <a:pPr marR="28575" algn="ctr">
              <a:lnSpc>
                <a:spcPct val="100000"/>
              </a:lnSpc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suffer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through a core course in operating</a:t>
            </a:r>
            <a:r>
              <a:rPr sz="2400" spc="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systems?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It’s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not like everyone will become OS developers,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after</a:t>
            </a:r>
            <a:r>
              <a:rPr sz="2000" spc="-1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all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Understand what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you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use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Understanding how an OS works helps you develop</a:t>
            </a:r>
            <a:r>
              <a:rPr sz="2000" spc="-17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apps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System functionality, performance, efficiency,</a:t>
            </a:r>
            <a:r>
              <a:rPr sz="2000" spc="-18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etc.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6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Pervasive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abstractions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Concurrency: Threads and synchronization are</a:t>
            </a:r>
            <a:r>
              <a:rPr sz="2000" spc="-1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common</a:t>
            </a:r>
            <a:endParaRPr sz="20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modern programming abstractions (Java, .NET,</a:t>
            </a:r>
            <a:r>
              <a:rPr sz="2000" spc="-17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etc.)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Complex software</a:t>
            </a:r>
            <a:r>
              <a:rPr sz="2400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systems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Many of you will go on to work on large software</a:t>
            </a:r>
            <a:r>
              <a:rPr sz="2000" spc="-19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projects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OSes serve as examples of an evolution of complex</a:t>
            </a:r>
            <a:r>
              <a:rPr sz="2000" spc="-17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systems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7542276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6906895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333399"/>
                </a:solidFill>
              </a:rPr>
              <a:t>CSE 120 Course</a:t>
            </a:r>
            <a:r>
              <a:rPr spc="-55" dirty="0">
                <a:solidFill>
                  <a:srgbClr val="333399"/>
                </a:solidFill>
              </a:rPr>
              <a:t> </a:t>
            </a:r>
            <a:r>
              <a:rPr spc="-5" dirty="0">
                <a:solidFill>
                  <a:srgbClr val="333399"/>
                </a:solidFill>
              </a:rPr>
              <a:t>Material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1 – Course</a:t>
            </a:r>
            <a:r>
              <a:rPr spc="-60" dirty="0"/>
              <a:t> </a:t>
            </a:r>
            <a:r>
              <a:rPr spc="-5" dirty="0"/>
              <a:t>Intro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17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638934"/>
            <a:ext cx="6987540" cy="4406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This course addresses classic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OS</a:t>
            </a:r>
            <a:r>
              <a:rPr sz="2400" spc="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concepts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Services provided by the</a:t>
            </a:r>
            <a:r>
              <a:rPr sz="2000" spc="-1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OS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OS implementation on modern</a:t>
            </a:r>
            <a:r>
              <a:rPr sz="2000" spc="-1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hardware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Co-evolution of hardware and</a:t>
            </a:r>
            <a:r>
              <a:rPr sz="2000" spc="-1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software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Techniques for implementing software systems that</a:t>
            </a:r>
            <a:r>
              <a:rPr sz="2000" spc="-18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are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34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Large and</a:t>
            </a:r>
            <a:r>
              <a:rPr sz="1800" spc="-2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complex</a:t>
            </a:r>
            <a:endParaRPr sz="18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30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Long-lived and</a:t>
            </a:r>
            <a:r>
              <a:rPr sz="1800" spc="-229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evolving</a:t>
            </a:r>
            <a:endParaRPr sz="18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30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</a:t>
            </a:r>
            <a:r>
              <a:rPr sz="1800" spc="2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Concurrent</a:t>
            </a:r>
            <a:endParaRPr sz="18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30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</a:t>
            </a:r>
            <a:r>
              <a:rPr sz="1800" spc="26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Performance-critical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6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FF3300"/>
                </a:solidFill>
                <a:latin typeface="Arial"/>
                <a:cs typeface="Arial"/>
              </a:rPr>
              <a:t>System </a:t>
            </a: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software tends </a:t>
            </a:r>
            <a:r>
              <a:rPr sz="2400" dirty="0">
                <a:solidFill>
                  <a:srgbClr val="FF3300"/>
                </a:solidFill>
                <a:latin typeface="Arial"/>
                <a:cs typeface="Arial"/>
              </a:rPr>
              <a:t>to </a:t>
            </a:r>
            <a:r>
              <a:rPr sz="2400" spc="-10" dirty="0">
                <a:solidFill>
                  <a:srgbClr val="FF3300"/>
                </a:solidFill>
                <a:latin typeface="Arial"/>
                <a:cs typeface="Arial"/>
              </a:rPr>
              <a:t>be</a:t>
            </a:r>
            <a:r>
              <a:rPr sz="2400" spc="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mysterious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  <a:tab pos="2743835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Virtual</a:t>
            </a:r>
            <a:r>
              <a:rPr sz="2000" spc="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memory?	Wazzat?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FF3300"/>
                </a:solidFill>
                <a:latin typeface="Arial"/>
                <a:cs typeface="Arial"/>
              </a:rPr>
              <a:t>Our </a:t>
            </a: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goal </a:t>
            </a:r>
            <a:r>
              <a:rPr sz="2400" dirty="0">
                <a:solidFill>
                  <a:srgbClr val="FF3300"/>
                </a:solidFill>
                <a:latin typeface="Arial"/>
                <a:cs typeface="Arial"/>
              </a:rPr>
              <a:t>is to </a:t>
            </a: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reveal all</a:t>
            </a:r>
            <a:r>
              <a:rPr sz="2400" spc="-3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3300"/>
                </a:solidFill>
                <a:latin typeface="Arial"/>
                <a:cs typeface="Arial"/>
              </a:rPr>
              <a:t>mysteries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95400"/>
            <a:ext cx="9144000" cy="228600"/>
          </a:xfrm>
          <a:custGeom>
            <a:avLst/>
            <a:gdLst/>
            <a:ahLst/>
            <a:cxnLst/>
            <a:rect l="l" t="t" r="r" b="b"/>
            <a:pathLst>
              <a:path w="9144000" h="228600">
                <a:moveTo>
                  <a:pt x="0" y="0"/>
                </a:moveTo>
                <a:lnTo>
                  <a:pt x="0" y="228600"/>
                </a:lnTo>
                <a:lnTo>
                  <a:pt x="9143999" y="228600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14855" y="1947672"/>
            <a:ext cx="6114288" cy="29626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44011" y="1752600"/>
            <a:ext cx="2857500" cy="2857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1 – Course</a:t>
            </a:r>
            <a:r>
              <a:rPr spc="-60" dirty="0"/>
              <a:t> </a:t>
            </a:r>
            <a:r>
              <a:rPr spc="-5" dirty="0"/>
              <a:t>Intro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18</a:t>
            </a:fld>
            <a:endParaRPr spc="-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95400"/>
            <a:ext cx="9144000" cy="228600"/>
          </a:xfrm>
          <a:custGeom>
            <a:avLst/>
            <a:gdLst/>
            <a:ahLst/>
            <a:cxnLst/>
            <a:rect l="l" t="t" r="r" b="b"/>
            <a:pathLst>
              <a:path w="9144000" h="228600">
                <a:moveTo>
                  <a:pt x="0" y="0"/>
                </a:moveTo>
                <a:lnTo>
                  <a:pt x="0" y="228600"/>
                </a:lnTo>
                <a:lnTo>
                  <a:pt x="9143999" y="228600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0" y="566927"/>
            <a:ext cx="7620000" cy="5724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44011" y="1752600"/>
            <a:ext cx="2857500" cy="2857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1 – Course</a:t>
            </a:r>
            <a:r>
              <a:rPr spc="-60" dirty="0"/>
              <a:t> </a:t>
            </a:r>
            <a:r>
              <a:rPr spc="-5" dirty="0"/>
              <a:t>Intro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19</a:t>
            </a:fld>
            <a:endParaRPr spc="-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6071616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5436235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333399"/>
                </a:solidFill>
              </a:rPr>
              <a:t>Lecture 1</a:t>
            </a:r>
            <a:r>
              <a:rPr spc="-85" dirty="0">
                <a:solidFill>
                  <a:srgbClr val="333399"/>
                </a:solidFill>
              </a:rPr>
              <a:t> </a:t>
            </a:r>
            <a:r>
              <a:rPr spc="-5" dirty="0">
                <a:solidFill>
                  <a:srgbClr val="333399"/>
                </a:solidFill>
              </a:rPr>
              <a:t>Overview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1 – Course</a:t>
            </a:r>
            <a:r>
              <a:rPr spc="-60" dirty="0"/>
              <a:t> </a:t>
            </a:r>
            <a:r>
              <a:rPr spc="-5" dirty="0"/>
              <a:t>Intro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424291" y="6398558"/>
            <a:ext cx="1212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2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5454" y="1638934"/>
            <a:ext cx="5047615" cy="821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Class overview, administrative</a:t>
            </a:r>
            <a:r>
              <a:rPr sz="2400" spc="7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info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What </a:t>
            </a:r>
            <a:r>
              <a:rPr sz="2400" spc="-10" dirty="0">
                <a:solidFill>
                  <a:srgbClr val="222222"/>
                </a:solidFill>
                <a:latin typeface="Arial"/>
                <a:cs typeface="Arial"/>
              </a:rPr>
              <a:t>is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an operating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system?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7202424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6568440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333399"/>
                </a:solidFill>
              </a:rPr>
              <a:t>Fundamental OS</a:t>
            </a:r>
            <a:r>
              <a:rPr spc="-50" dirty="0">
                <a:solidFill>
                  <a:srgbClr val="333399"/>
                </a:solidFill>
              </a:rPr>
              <a:t> </a:t>
            </a:r>
            <a:r>
              <a:rPr spc="-10" dirty="0">
                <a:solidFill>
                  <a:srgbClr val="333399"/>
                </a:solidFill>
              </a:rPr>
              <a:t>Issues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1 – Course</a:t>
            </a:r>
            <a:r>
              <a:rPr spc="-60" dirty="0"/>
              <a:t> </a:t>
            </a:r>
            <a:r>
              <a:rPr spc="-5" dirty="0"/>
              <a:t>Intro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366886" y="6398558"/>
            <a:ext cx="16573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333399"/>
                </a:solidFill>
                <a:latin typeface="Arial"/>
                <a:cs typeface="Arial"/>
              </a:rPr>
              <a:t>20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949" y="1638934"/>
            <a:ext cx="7900670" cy="3309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fundamental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issues/questions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in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this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course</a:t>
            </a:r>
            <a:r>
              <a:rPr sz="2400" spc="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are: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Structure: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how is an operating system</a:t>
            </a:r>
            <a:r>
              <a:rPr sz="2000" spc="-114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organized?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Sharing: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how are resources shared among</a:t>
            </a:r>
            <a:r>
              <a:rPr sz="2000" spc="-18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users?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Naming: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how are resources named (by users and</a:t>
            </a:r>
            <a:r>
              <a:rPr sz="2000" spc="-2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programs)?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Protection: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how are users/programs protected from each</a:t>
            </a:r>
            <a:r>
              <a:rPr sz="2000" spc="-2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other?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Security: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how can information access/flow be</a:t>
            </a:r>
            <a:r>
              <a:rPr sz="2000" spc="-17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restricted?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Communication: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how to exchange</a:t>
            </a:r>
            <a:r>
              <a:rPr sz="2000" spc="-1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data?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Reliability and fault tolerance: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how to mask</a:t>
            </a:r>
            <a:r>
              <a:rPr sz="2000" spc="-1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failures?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Extensibility: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how to add new</a:t>
            </a:r>
            <a:r>
              <a:rPr sz="2000" spc="-1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features?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8107680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7470775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333399"/>
                </a:solidFill>
              </a:rPr>
              <a:t>Fundamental OS </a:t>
            </a:r>
            <a:r>
              <a:rPr spc="-10" dirty="0">
                <a:solidFill>
                  <a:srgbClr val="333399"/>
                </a:solidFill>
              </a:rPr>
              <a:t>Issues</a:t>
            </a:r>
            <a:r>
              <a:rPr spc="-35" dirty="0">
                <a:solidFill>
                  <a:srgbClr val="333399"/>
                </a:solidFill>
              </a:rPr>
              <a:t> </a:t>
            </a:r>
            <a:r>
              <a:rPr spc="-10" dirty="0">
                <a:solidFill>
                  <a:srgbClr val="333399"/>
                </a:solidFill>
              </a:rPr>
              <a:t>(2)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1 – Course</a:t>
            </a:r>
            <a:r>
              <a:rPr spc="-60" dirty="0"/>
              <a:t> </a:t>
            </a:r>
            <a:r>
              <a:rPr spc="-5" dirty="0"/>
              <a:t>Intro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366886" y="6398558"/>
            <a:ext cx="16573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333399"/>
                </a:solidFill>
                <a:latin typeface="Arial"/>
                <a:cs typeface="Arial"/>
              </a:rPr>
              <a:t>21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5454" y="1639442"/>
            <a:ext cx="7606665" cy="3625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56285" indent="-286385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Concurrency: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how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control parallel</a:t>
            </a:r>
            <a:r>
              <a:rPr sz="2000" spc="-1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activities?</a:t>
            </a:r>
            <a:endParaRPr sz="2000">
              <a:latin typeface="Arial"/>
              <a:cs typeface="Arial"/>
            </a:endParaRPr>
          </a:p>
          <a:p>
            <a:pPr marL="756285" marR="5080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Performance: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how to make efficient use of resources,</a:t>
            </a:r>
            <a:r>
              <a:rPr sz="2000" spc="-2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reduce  OS</a:t>
            </a:r>
            <a:r>
              <a:rPr sz="2000" spc="-9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overhead?</a:t>
            </a:r>
            <a:endParaRPr sz="2000">
              <a:latin typeface="Arial"/>
              <a:cs typeface="Arial"/>
            </a:endParaRPr>
          </a:p>
          <a:p>
            <a:pPr marL="756285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Scale and growth: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how to handle increased</a:t>
            </a:r>
            <a:r>
              <a:rPr sz="2000" spc="-1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demand?</a:t>
            </a:r>
            <a:endParaRPr sz="2000">
              <a:latin typeface="Arial"/>
              <a:cs typeface="Arial"/>
            </a:endParaRPr>
          </a:p>
          <a:p>
            <a:pPr marL="756285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Compatibility: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can we ever do anything</a:t>
            </a:r>
            <a:r>
              <a:rPr sz="2000" spc="-1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new?</a:t>
            </a:r>
            <a:endParaRPr sz="2000">
              <a:latin typeface="Arial"/>
              <a:cs typeface="Arial"/>
            </a:endParaRPr>
          </a:p>
          <a:p>
            <a:pPr marL="756285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Distribution: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how to coordinate remote</a:t>
            </a:r>
            <a:r>
              <a:rPr sz="2000" spc="-1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operations?</a:t>
            </a:r>
            <a:endParaRPr sz="2000">
              <a:latin typeface="Arial"/>
              <a:cs typeface="Arial"/>
            </a:endParaRPr>
          </a:p>
          <a:p>
            <a:pPr marL="756285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Accountability: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how to charge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for/restrict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use of</a:t>
            </a:r>
            <a:r>
              <a:rPr sz="2000" spc="-1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resources?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00">
              <a:latin typeface="Times New Roman"/>
              <a:cs typeface="Times New Roman"/>
            </a:endParaRPr>
          </a:p>
          <a:p>
            <a:pPr marL="355600" marR="225425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And the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principles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in this course are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design 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methods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,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approaches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, and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solutions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these</a:t>
            </a:r>
            <a:r>
              <a:rPr sz="2400" spc="114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issues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1372361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4419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0"/>
            <a:ext cx="9144000" cy="68522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900">
              <a:latin typeface="Times New Roman"/>
              <a:cs typeface="Times New Roman"/>
            </a:endParaRPr>
          </a:p>
          <a:p>
            <a:pPr marL="777875">
              <a:lnSpc>
                <a:spcPct val="100000"/>
              </a:lnSpc>
              <a:tabLst>
                <a:tab pos="3521075" algn="l"/>
                <a:tab pos="8519160" algn="r"/>
              </a:tabLst>
            </a:pPr>
            <a:r>
              <a:rPr sz="1000" b="1" dirty="0">
                <a:solidFill>
                  <a:srgbClr val="333399"/>
                </a:solidFill>
                <a:latin typeface="Arial"/>
                <a:cs typeface="Arial"/>
              </a:rPr>
              <a:t>March</a:t>
            </a:r>
            <a:r>
              <a:rPr sz="1000" b="1" spc="-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30,</a:t>
            </a:r>
            <a:r>
              <a:rPr sz="1000" b="1" spc="-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2009	CSE 120 – Lecture 1 –</a:t>
            </a:r>
            <a:r>
              <a:rPr sz="1000" b="1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Course</a:t>
            </a:r>
            <a:r>
              <a:rPr sz="10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Intro	</a:t>
            </a:r>
            <a:r>
              <a:rPr sz="1000" b="1" spc="-10" dirty="0">
                <a:solidFill>
                  <a:srgbClr val="333399"/>
                </a:solidFill>
                <a:latin typeface="Arial"/>
                <a:cs typeface="Arial"/>
              </a:rPr>
              <a:t>22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19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9006840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8371840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333399"/>
                </a:solidFill>
              </a:rPr>
              <a:t>What is an Operating</a:t>
            </a:r>
            <a:r>
              <a:rPr spc="-30" dirty="0">
                <a:solidFill>
                  <a:srgbClr val="333399"/>
                </a:solidFill>
              </a:rPr>
              <a:t> </a:t>
            </a:r>
            <a:r>
              <a:rPr spc="-10" dirty="0">
                <a:solidFill>
                  <a:srgbClr val="333399"/>
                </a:solidFill>
              </a:rPr>
              <a:t>System?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1 – Course</a:t>
            </a:r>
            <a:r>
              <a:rPr spc="-60" dirty="0"/>
              <a:t> </a:t>
            </a:r>
            <a:r>
              <a:rPr spc="-5" dirty="0"/>
              <a:t>Intro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23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638934"/>
            <a:ext cx="6468110" cy="1114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How would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you</a:t>
            </a:r>
            <a:r>
              <a:rPr sz="2400" spc="-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answer?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(Yes, I know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that’s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why you’re taking the</a:t>
            </a:r>
            <a:r>
              <a:rPr sz="2000" spc="-1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course…)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(Note: There are many</a:t>
            </a:r>
            <a:r>
              <a:rPr sz="2000" spc="-1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answers…)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15100" y="4343400"/>
            <a:ext cx="190500" cy="762000"/>
          </a:xfrm>
          <a:custGeom>
            <a:avLst/>
            <a:gdLst/>
            <a:ahLst/>
            <a:cxnLst/>
            <a:rect l="l" t="t" r="r" b="b"/>
            <a:pathLst>
              <a:path w="190500" h="762000">
                <a:moveTo>
                  <a:pt x="190500" y="0"/>
                </a:moveTo>
                <a:lnTo>
                  <a:pt x="0" y="190500"/>
                </a:lnTo>
                <a:lnTo>
                  <a:pt x="0" y="762000"/>
                </a:lnTo>
                <a:lnTo>
                  <a:pt x="190500" y="571500"/>
                </a:lnTo>
                <a:lnTo>
                  <a:pt x="190500" y="0"/>
                </a:lnTo>
                <a:close/>
              </a:path>
            </a:pathLst>
          </a:custGeom>
          <a:solidFill>
            <a:srgbClr val="7AA3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86000" y="4343400"/>
            <a:ext cx="4419600" cy="190500"/>
          </a:xfrm>
          <a:custGeom>
            <a:avLst/>
            <a:gdLst/>
            <a:ahLst/>
            <a:cxnLst/>
            <a:rect l="l" t="t" r="r" b="b"/>
            <a:pathLst>
              <a:path w="4419600" h="190500">
                <a:moveTo>
                  <a:pt x="4419600" y="0"/>
                </a:moveTo>
                <a:lnTo>
                  <a:pt x="190500" y="0"/>
                </a:lnTo>
                <a:lnTo>
                  <a:pt x="0" y="190500"/>
                </a:lnTo>
                <a:lnTo>
                  <a:pt x="4229100" y="190500"/>
                </a:lnTo>
                <a:lnTo>
                  <a:pt x="4419600" y="0"/>
                </a:lnTo>
                <a:close/>
              </a:path>
            </a:pathLst>
          </a:custGeom>
          <a:solidFill>
            <a:srgbClr val="ACD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0" y="4403884"/>
            <a:ext cx="4222750" cy="0"/>
          </a:xfrm>
          <a:custGeom>
            <a:avLst/>
            <a:gdLst/>
            <a:ahLst/>
            <a:cxnLst/>
            <a:rect l="l" t="t" r="r" b="b"/>
            <a:pathLst>
              <a:path w="4222750">
                <a:moveTo>
                  <a:pt x="0" y="0"/>
                </a:moveTo>
                <a:lnTo>
                  <a:pt x="4222496" y="0"/>
                </a:lnTo>
              </a:path>
            </a:pathLst>
          </a:custGeom>
          <a:ln w="31431">
            <a:solidFill>
              <a:srgbClr val="9C9C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08495" y="4191000"/>
            <a:ext cx="197485" cy="228600"/>
          </a:xfrm>
          <a:custGeom>
            <a:avLst/>
            <a:gdLst/>
            <a:ahLst/>
            <a:cxnLst/>
            <a:rect l="l" t="t" r="r" b="b"/>
            <a:pathLst>
              <a:path w="197484" h="228600">
                <a:moveTo>
                  <a:pt x="197103" y="0"/>
                </a:moveTo>
                <a:lnTo>
                  <a:pt x="0" y="197231"/>
                </a:lnTo>
                <a:lnTo>
                  <a:pt x="0" y="228600"/>
                </a:lnTo>
                <a:lnTo>
                  <a:pt x="197103" y="31368"/>
                </a:lnTo>
                <a:lnTo>
                  <a:pt x="197103" y="0"/>
                </a:lnTo>
                <a:close/>
              </a:path>
            </a:pathLst>
          </a:custGeom>
          <a:solidFill>
            <a:srgbClr val="7C7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6000" y="4191000"/>
            <a:ext cx="4419600" cy="197485"/>
          </a:xfrm>
          <a:custGeom>
            <a:avLst/>
            <a:gdLst/>
            <a:ahLst/>
            <a:cxnLst/>
            <a:rect l="l" t="t" r="r" b="b"/>
            <a:pathLst>
              <a:path w="4419600" h="197485">
                <a:moveTo>
                  <a:pt x="4419600" y="0"/>
                </a:moveTo>
                <a:lnTo>
                  <a:pt x="197104" y="0"/>
                </a:lnTo>
                <a:lnTo>
                  <a:pt x="0" y="197231"/>
                </a:lnTo>
                <a:lnTo>
                  <a:pt x="4222496" y="197231"/>
                </a:lnTo>
                <a:lnTo>
                  <a:pt x="4419600" y="0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15100" y="3505200"/>
            <a:ext cx="190500" cy="762000"/>
          </a:xfrm>
          <a:custGeom>
            <a:avLst/>
            <a:gdLst/>
            <a:ahLst/>
            <a:cxnLst/>
            <a:rect l="l" t="t" r="r" b="b"/>
            <a:pathLst>
              <a:path w="190500" h="762000">
                <a:moveTo>
                  <a:pt x="190500" y="0"/>
                </a:moveTo>
                <a:lnTo>
                  <a:pt x="0" y="190500"/>
                </a:lnTo>
                <a:lnTo>
                  <a:pt x="0" y="762000"/>
                </a:lnTo>
                <a:lnTo>
                  <a:pt x="190500" y="571500"/>
                </a:lnTo>
                <a:lnTo>
                  <a:pt x="190500" y="0"/>
                </a:lnTo>
                <a:close/>
              </a:path>
            </a:pathLst>
          </a:custGeom>
          <a:solidFill>
            <a:srgbClr val="7AA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0" y="3505200"/>
            <a:ext cx="4419600" cy="190500"/>
          </a:xfrm>
          <a:custGeom>
            <a:avLst/>
            <a:gdLst/>
            <a:ahLst/>
            <a:cxnLst/>
            <a:rect l="l" t="t" r="r" b="b"/>
            <a:pathLst>
              <a:path w="4419600" h="190500">
                <a:moveTo>
                  <a:pt x="4419600" y="0"/>
                </a:moveTo>
                <a:lnTo>
                  <a:pt x="190500" y="0"/>
                </a:lnTo>
                <a:lnTo>
                  <a:pt x="0" y="190500"/>
                </a:lnTo>
                <a:lnTo>
                  <a:pt x="4229100" y="190500"/>
                </a:lnTo>
                <a:lnTo>
                  <a:pt x="4419600" y="0"/>
                </a:lnTo>
                <a:close/>
              </a:path>
            </a:pathLst>
          </a:custGeom>
          <a:solidFill>
            <a:srgbClr val="ACD5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819" y="478536"/>
            <a:ext cx="8865108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8230234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333399"/>
                </a:solidFill>
              </a:rPr>
              <a:t>What is an operating</a:t>
            </a:r>
            <a:r>
              <a:rPr spc="-10" dirty="0">
                <a:solidFill>
                  <a:srgbClr val="333399"/>
                </a:solidFill>
              </a:rPr>
              <a:t> system?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65454" y="1638934"/>
            <a:ext cx="7331709" cy="748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The operating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system is the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software layer</a:t>
            </a:r>
            <a:r>
              <a:rPr sz="2400" spc="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between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user applications and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</a:t>
            </a:r>
            <a:r>
              <a:rPr sz="2400" spc="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hardware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5454" y="5516879"/>
            <a:ext cx="7703184" cy="748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OS is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“all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code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that you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didn’t have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write”</a:t>
            </a:r>
            <a:r>
              <a:rPr sz="2400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implement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your</a:t>
            </a:r>
            <a:r>
              <a:rPr sz="2400" spc="-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application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86000" y="3695700"/>
            <a:ext cx="4229100" cy="571500"/>
          </a:xfrm>
          <a:prstGeom prst="rect">
            <a:avLst/>
          </a:prstGeom>
          <a:solidFill>
            <a:srgbClr val="99CC00"/>
          </a:solidFill>
        </p:spPr>
        <p:txBody>
          <a:bodyPr vert="horz" wrap="square" lIns="0" tIns="155575" rIns="0" bIns="0" rtlCol="0">
            <a:spAutoFit/>
          </a:bodyPr>
          <a:lstStyle/>
          <a:p>
            <a:pPr marL="1227455">
              <a:lnSpc>
                <a:spcPct val="100000"/>
              </a:lnSpc>
              <a:spcBef>
                <a:spcPts val="122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Operating</a:t>
            </a:r>
            <a:r>
              <a:rPr sz="16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System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86000" y="4533900"/>
            <a:ext cx="4229100" cy="571500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0" tIns="156210" rIns="0" bIns="0" rtlCol="0">
            <a:spAutoFit/>
          </a:bodyPr>
          <a:lstStyle/>
          <a:p>
            <a:pPr marL="113030" algn="ctr">
              <a:lnSpc>
                <a:spcPct val="100000"/>
              </a:lnSpc>
              <a:spcBef>
                <a:spcPts val="1230"/>
              </a:spcBef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Hardware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286000" y="3565684"/>
            <a:ext cx="4222750" cy="0"/>
          </a:xfrm>
          <a:custGeom>
            <a:avLst/>
            <a:gdLst/>
            <a:ahLst/>
            <a:cxnLst/>
            <a:rect l="l" t="t" r="r" b="b"/>
            <a:pathLst>
              <a:path w="4222750">
                <a:moveTo>
                  <a:pt x="0" y="0"/>
                </a:moveTo>
                <a:lnTo>
                  <a:pt x="4222496" y="0"/>
                </a:lnTo>
              </a:path>
            </a:pathLst>
          </a:custGeom>
          <a:ln w="31431">
            <a:solidFill>
              <a:srgbClr val="9C9C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08495" y="3352800"/>
            <a:ext cx="197485" cy="228600"/>
          </a:xfrm>
          <a:custGeom>
            <a:avLst/>
            <a:gdLst/>
            <a:ahLst/>
            <a:cxnLst/>
            <a:rect l="l" t="t" r="r" b="b"/>
            <a:pathLst>
              <a:path w="197484" h="228600">
                <a:moveTo>
                  <a:pt x="197103" y="0"/>
                </a:moveTo>
                <a:lnTo>
                  <a:pt x="0" y="197230"/>
                </a:lnTo>
                <a:lnTo>
                  <a:pt x="0" y="228600"/>
                </a:lnTo>
                <a:lnTo>
                  <a:pt x="197103" y="31369"/>
                </a:lnTo>
                <a:lnTo>
                  <a:pt x="197103" y="0"/>
                </a:lnTo>
                <a:close/>
              </a:path>
            </a:pathLst>
          </a:custGeom>
          <a:solidFill>
            <a:srgbClr val="7C7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86000" y="3352800"/>
            <a:ext cx="4419600" cy="197485"/>
          </a:xfrm>
          <a:custGeom>
            <a:avLst/>
            <a:gdLst/>
            <a:ahLst/>
            <a:cxnLst/>
            <a:rect l="l" t="t" r="r" b="b"/>
            <a:pathLst>
              <a:path w="4419600" h="197485">
                <a:moveTo>
                  <a:pt x="4419600" y="0"/>
                </a:moveTo>
                <a:lnTo>
                  <a:pt x="197104" y="0"/>
                </a:lnTo>
                <a:lnTo>
                  <a:pt x="0" y="197230"/>
                </a:lnTo>
                <a:lnTo>
                  <a:pt x="4222496" y="197230"/>
                </a:lnTo>
                <a:lnTo>
                  <a:pt x="4419600" y="0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34150" y="2743200"/>
            <a:ext cx="171450" cy="685800"/>
          </a:xfrm>
          <a:custGeom>
            <a:avLst/>
            <a:gdLst/>
            <a:ahLst/>
            <a:cxnLst/>
            <a:rect l="l" t="t" r="r" b="b"/>
            <a:pathLst>
              <a:path w="171450" h="685800">
                <a:moveTo>
                  <a:pt x="171450" y="0"/>
                </a:moveTo>
                <a:lnTo>
                  <a:pt x="0" y="171450"/>
                </a:lnTo>
                <a:lnTo>
                  <a:pt x="0" y="685800"/>
                </a:lnTo>
                <a:lnTo>
                  <a:pt x="171450" y="514350"/>
                </a:lnTo>
                <a:lnTo>
                  <a:pt x="171450" y="0"/>
                </a:lnTo>
                <a:close/>
              </a:path>
            </a:pathLst>
          </a:custGeom>
          <a:solidFill>
            <a:srgbClr val="AC00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86000" y="2743200"/>
            <a:ext cx="4419600" cy="171450"/>
          </a:xfrm>
          <a:custGeom>
            <a:avLst/>
            <a:gdLst/>
            <a:ahLst/>
            <a:cxnLst/>
            <a:rect l="l" t="t" r="r" b="b"/>
            <a:pathLst>
              <a:path w="4419600" h="171450">
                <a:moveTo>
                  <a:pt x="4419600" y="0"/>
                </a:moveTo>
                <a:lnTo>
                  <a:pt x="171450" y="0"/>
                </a:lnTo>
                <a:lnTo>
                  <a:pt x="0" y="171450"/>
                </a:lnTo>
                <a:lnTo>
                  <a:pt x="4248150" y="171450"/>
                </a:lnTo>
                <a:lnTo>
                  <a:pt x="4419600" y="0"/>
                </a:lnTo>
                <a:close/>
              </a:path>
            </a:pathLst>
          </a:custGeom>
          <a:solidFill>
            <a:srgbClr val="DE31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286000" y="2914650"/>
            <a:ext cx="4248150" cy="514350"/>
          </a:xfrm>
          <a:prstGeom prst="rect">
            <a:avLst/>
          </a:prstGeom>
          <a:solidFill>
            <a:srgbClr val="D50092"/>
          </a:solidFill>
        </p:spPr>
        <p:txBody>
          <a:bodyPr vert="horz" wrap="square" lIns="0" tIns="98425" rIns="0" bIns="0" rtlCol="0">
            <a:spAutoFit/>
          </a:bodyPr>
          <a:lstStyle/>
          <a:p>
            <a:pPr marL="96520" algn="ctr">
              <a:lnSpc>
                <a:spcPct val="100000"/>
              </a:lnSpc>
              <a:spcBef>
                <a:spcPts val="775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Applications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1 – Course</a:t>
            </a:r>
            <a:r>
              <a:rPr spc="-60" dirty="0"/>
              <a:t> </a:t>
            </a:r>
            <a:r>
              <a:rPr spc="-5" dirty="0"/>
              <a:t>Intro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24</a:t>
            </a:fld>
            <a:endParaRPr spc="-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6723888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6089650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333399"/>
                </a:solidFill>
              </a:rPr>
              <a:t>The </a:t>
            </a:r>
            <a:r>
              <a:rPr spc="-5" dirty="0">
                <a:solidFill>
                  <a:srgbClr val="333399"/>
                </a:solidFill>
              </a:rPr>
              <a:t>OS and</a:t>
            </a:r>
            <a:r>
              <a:rPr spc="-35" dirty="0">
                <a:solidFill>
                  <a:srgbClr val="333399"/>
                </a:solidFill>
              </a:rPr>
              <a:t> </a:t>
            </a:r>
            <a:r>
              <a:rPr spc="-5" dirty="0">
                <a:solidFill>
                  <a:srgbClr val="333399"/>
                </a:solidFill>
              </a:rPr>
              <a:t>Hardware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1 – Course</a:t>
            </a:r>
            <a:r>
              <a:rPr spc="-60" dirty="0"/>
              <a:t> </a:t>
            </a:r>
            <a:r>
              <a:rPr spc="-5" dirty="0"/>
              <a:t>Intro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25</a:t>
            </a:fld>
            <a:endParaRPr spc="-5" dirty="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989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89890" algn="l"/>
                <a:tab pos="390525" algn="l"/>
              </a:tabLst>
            </a:pPr>
            <a:r>
              <a:rPr spc="-5" dirty="0">
                <a:solidFill>
                  <a:srgbClr val="222222"/>
                </a:solidFill>
              </a:rPr>
              <a:t>The </a:t>
            </a:r>
            <a:r>
              <a:rPr dirty="0">
                <a:solidFill>
                  <a:srgbClr val="222222"/>
                </a:solidFill>
              </a:rPr>
              <a:t>OS </a:t>
            </a:r>
            <a:r>
              <a:rPr spc="-5" dirty="0"/>
              <a:t>abstracts/controls/mediates </a:t>
            </a:r>
            <a:r>
              <a:rPr spc="-5" dirty="0">
                <a:solidFill>
                  <a:srgbClr val="222222"/>
                </a:solidFill>
              </a:rPr>
              <a:t>access</a:t>
            </a:r>
            <a:r>
              <a:rPr spc="70" dirty="0">
                <a:solidFill>
                  <a:srgbClr val="222222"/>
                </a:solidFill>
              </a:rPr>
              <a:t> </a:t>
            </a:r>
            <a:r>
              <a:rPr dirty="0">
                <a:solidFill>
                  <a:srgbClr val="222222"/>
                </a:solidFill>
              </a:rPr>
              <a:t>to</a:t>
            </a:r>
          </a:p>
          <a:p>
            <a:pPr marL="389890">
              <a:lnSpc>
                <a:spcPct val="100000"/>
              </a:lnSpc>
            </a:pPr>
            <a:r>
              <a:rPr spc="-5" dirty="0">
                <a:solidFill>
                  <a:srgbClr val="222222"/>
                </a:solidFill>
              </a:rPr>
              <a:t>hardware resources</a:t>
            </a:r>
          </a:p>
          <a:p>
            <a:pPr marL="79057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91210" algn="l"/>
                <a:tab pos="791845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Computation</a:t>
            </a:r>
            <a:r>
              <a:rPr sz="2000" spc="-1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(CPUs)</a:t>
            </a:r>
            <a:endParaRPr sz="2000">
              <a:latin typeface="Arial"/>
              <a:cs typeface="Arial"/>
            </a:endParaRPr>
          </a:p>
          <a:p>
            <a:pPr marL="79057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91210" algn="l"/>
                <a:tab pos="791845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Volatile storage (memory) and persistent storage (disk,</a:t>
            </a:r>
            <a:r>
              <a:rPr sz="2000" spc="-2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etc.)</a:t>
            </a:r>
            <a:endParaRPr sz="2000">
              <a:latin typeface="Arial"/>
              <a:cs typeface="Arial"/>
            </a:endParaRPr>
          </a:p>
          <a:p>
            <a:pPr marL="79057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91210" algn="l"/>
                <a:tab pos="791845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Communication (network, modem,</a:t>
            </a:r>
            <a:r>
              <a:rPr sz="2000" spc="-1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etc.)</a:t>
            </a:r>
            <a:endParaRPr sz="2000">
              <a:latin typeface="Arial"/>
              <a:cs typeface="Arial"/>
            </a:endParaRPr>
          </a:p>
          <a:p>
            <a:pPr marL="79057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91210" algn="l"/>
                <a:tab pos="791845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Input/output devices (keyboard, display, printer, camera,</a:t>
            </a:r>
            <a:r>
              <a:rPr sz="2000" spc="-2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etc.)</a:t>
            </a:r>
            <a:endParaRPr sz="2000">
              <a:latin typeface="Arial"/>
              <a:cs typeface="Arial"/>
            </a:endParaRPr>
          </a:p>
          <a:p>
            <a:pPr marL="389890" marR="163195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89890" algn="l"/>
                <a:tab pos="390525" algn="l"/>
              </a:tabLst>
            </a:pPr>
            <a:r>
              <a:rPr dirty="0">
                <a:solidFill>
                  <a:srgbClr val="222222"/>
                </a:solidFill>
              </a:rPr>
              <a:t>The OS </a:t>
            </a:r>
            <a:r>
              <a:rPr spc="-5" dirty="0">
                <a:solidFill>
                  <a:srgbClr val="222222"/>
                </a:solidFill>
              </a:rPr>
              <a:t>defines a </a:t>
            </a:r>
            <a:r>
              <a:rPr dirty="0">
                <a:solidFill>
                  <a:srgbClr val="222222"/>
                </a:solidFill>
              </a:rPr>
              <a:t>set </a:t>
            </a:r>
            <a:r>
              <a:rPr spc="-5" dirty="0">
                <a:solidFill>
                  <a:srgbClr val="222222"/>
                </a:solidFill>
              </a:rPr>
              <a:t>of logical resources </a:t>
            </a:r>
            <a:r>
              <a:rPr spc="-5" dirty="0">
                <a:solidFill>
                  <a:srgbClr val="0000FF"/>
                </a:solidFill>
              </a:rPr>
              <a:t>(objects)  </a:t>
            </a:r>
            <a:r>
              <a:rPr spc="-5" dirty="0">
                <a:solidFill>
                  <a:srgbClr val="222222"/>
                </a:solidFill>
              </a:rPr>
              <a:t>and </a:t>
            </a:r>
            <a:r>
              <a:rPr dirty="0">
                <a:solidFill>
                  <a:srgbClr val="222222"/>
                </a:solidFill>
              </a:rPr>
              <a:t>a set of </a:t>
            </a:r>
            <a:r>
              <a:rPr spc="-5" dirty="0">
                <a:solidFill>
                  <a:srgbClr val="222222"/>
                </a:solidFill>
              </a:rPr>
              <a:t>well-defined operations </a:t>
            </a:r>
            <a:r>
              <a:rPr dirty="0">
                <a:solidFill>
                  <a:srgbClr val="222222"/>
                </a:solidFill>
              </a:rPr>
              <a:t>on </a:t>
            </a:r>
            <a:r>
              <a:rPr spc="-5" dirty="0">
                <a:solidFill>
                  <a:srgbClr val="222222"/>
                </a:solidFill>
              </a:rPr>
              <a:t>those objects  </a:t>
            </a:r>
            <a:r>
              <a:rPr dirty="0">
                <a:solidFill>
                  <a:srgbClr val="0000FF"/>
                </a:solidFill>
              </a:rPr>
              <a:t>(interfaces)</a:t>
            </a:r>
          </a:p>
          <a:p>
            <a:pPr marL="79057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91210" algn="l"/>
                <a:tab pos="791845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Physical resources (CPU and</a:t>
            </a:r>
            <a:r>
              <a:rPr sz="2000" spc="-1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memory)</a:t>
            </a:r>
            <a:endParaRPr sz="2000">
              <a:latin typeface="Arial"/>
              <a:cs typeface="Arial"/>
            </a:endParaRPr>
          </a:p>
          <a:p>
            <a:pPr marL="79057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91210" algn="l"/>
                <a:tab pos="791845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Logical resources (files, programs,</a:t>
            </a:r>
            <a:r>
              <a:rPr sz="2000" spc="-1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names)</a:t>
            </a:r>
            <a:endParaRPr sz="2000">
              <a:latin typeface="Arial"/>
              <a:cs typeface="Arial"/>
            </a:endParaRPr>
          </a:p>
          <a:p>
            <a:pPr marL="79057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91210" algn="l"/>
                <a:tab pos="791845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Sounds like</a:t>
            </a:r>
            <a:r>
              <a:rPr sz="2000" spc="-10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222222"/>
                </a:solidFill>
                <a:latin typeface="Arial"/>
                <a:cs typeface="Arial"/>
              </a:rPr>
              <a:t>OO…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7630668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6993890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333399"/>
                </a:solidFill>
              </a:rPr>
              <a:t>The </a:t>
            </a:r>
            <a:r>
              <a:rPr spc="-5" dirty="0">
                <a:solidFill>
                  <a:srgbClr val="333399"/>
                </a:solidFill>
              </a:rPr>
              <a:t>OS and Hardware</a:t>
            </a:r>
            <a:r>
              <a:rPr spc="-10" dirty="0">
                <a:solidFill>
                  <a:srgbClr val="333399"/>
                </a:solidFill>
              </a:rPr>
              <a:t> (2)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1 – Course</a:t>
            </a:r>
            <a:r>
              <a:rPr spc="-60" dirty="0"/>
              <a:t> </a:t>
            </a:r>
            <a:r>
              <a:rPr spc="-5" dirty="0"/>
              <a:t>Intro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26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638934"/>
            <a:ext cx="7497445" cy="1845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Benefits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</a:t>
            </a:r>
            <a:r>
              <a:rPr sz="2400" spc="-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applications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Simpler (no tweaking device</a:t>
            </a:r>
            <a:r>
              <a:rPr sz="2000" spc="-114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registers)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Device independent (all network cards look the</a:t>
            </a:r>
            <a:r>
              <a:rPr sz="2000" spc="-1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same)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Portable (across</a:t>
            </a:r>
            <a:r>
              <a:rPr sz="2000" spc="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Win95/98/ME/NT/2000/XP/Vista/7/8/10/…)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Transportable (same program across different OSes</a:t>
            </a:r>
            <a:r>
              <a:rPr sz="2000" spc="-18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(Java))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7485888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6852920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333399"/>
                </a:solidFill>
              </a:rPr>
              <a:t>The </a:t>
            </a:r>
            <a:r>
              <a:rPr spc="-5" dirty="0">
                <a:solidFill>
                  <a:srgbClr val="333399"/>
                </a:solidFill>
              </a:rPr>
              <a:t>OS and</a:t>
            </a:r>
            <a:r>
              <a:rPr spc="-20" dirty="0">
                <a:solidFill>
                  <a:srgbClr val="333399"/>
                </a:solidFill>
              </a:rPr>
              <a:t> </a:t>
            </a:r>
            <a:r>
              <a:rPr spc="-5" dirty="0">
                <a:solidFill>
                  <a:srgbClr val="333399"/>
                </a:solidFill>
              </a:rPr>
              <a:t>Applications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1 – Course</a:t>
            </a:r>
            <a:r>
              <a:rPr spc="-60" dirty="0"/>
              <a:t> </a:t>
            </a:r>
            <a:r>
              <a:rPr spc="-5" dirty="0"/>
              <a:t>Intro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27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638934"/>
            <a:ext cx="7724140" cy="3676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defines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logical, well-defined</a:t>
            </a:r>
            <a:r>
              <a:rPr sz="2400" spc="12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environment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…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Virtual machine (each program thinks it owns the</a:t>
            </a:r>
            <a:r>
              <a:rPr sz="2000" spc="-19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computer)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…for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users and programs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safely coexist,</a:t>
            </a:r>
            <a:r>
              <a:rPr sz="2400" spc="9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cooperate,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share</a:t>
            </a:r>
            <a:r>
              <a:rPr sz="2400" spc="-4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resources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Concurrent execution of multiple programs</a:t>
            </a:r>
            <a:r>
              <a:rPr sz="2000" spc="-1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(timeslicing)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Communication among multiple programs (pipes, cut &amp;</a:t>
            </a:r>
            <a:r>
              <a:rPr sz="2000" spc="-18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paste)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Shared implementations of common</a:t>
            </a:r>
            <a:r>
              <a:rPr sz="2000" spc="-1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facilities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34"/>
              </a:spcBef>
            </a:pPr>
            <a:r>
              <a:rPr sz="1800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No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need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implement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file system more than</a:t>
            </a:r>
            <a:r>
              <a:rPr sz="1800" spc="-19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once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Mechanisms and policies to manage/share/protect</a:t>
            </a:r>
            <a:r>
              <a:rPr sz="2000" spc="-1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resources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34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File permissions (mechanism) and groups</a:t>
            </a:r>
            <a:r>
              <a:rPr sz="1800" spc="-1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(policies)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8020811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7385050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333399"/>
                </a:solidFill>
              </a:rPr>
              <a:t>Other Questions to</a:t>
            </a:r>
            <a:r>
              <a:rPr spc="-30" dirty="0">
                <a:solidFill>
                  <a:srgbClr val="333399"/>
                </a:solidFill>
              </a:rPr>
              <a:t> </a:t>
            </a:r>
            <a:r>
              <a:rPr spc="-10" dirty="0">
                <a:solidFill>
                  <a:srgbClr val="333399"/>
                </a:solidFill>
              </a:rPr>
              <a:t>Ponder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1 – Course</a:t>
            </a:r>
            <a:r>
              <a:rPr spc="-60" dirty="0"/>
              <a:t> </a:t>
            </a:r>
            <a:r>
              <a:rPr spc="-5" dirty="0"/>
              <a:t>Intro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28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562734"/>
            <a:ext cx="5311140" cy="1114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  <a:tab pos="3605529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What is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part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of</a:t>
            </a:r>
            <a:r>
              <a:rPr sz="2400" spc="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an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 OS?	What is</a:t>
            </a:r>
            <a:r>
              <a:rPr sz="2400" spc="-1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not?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Is the windowing system part of an</a:t>
            </a:r>
            <a:r>
              <a:rPr sz="2000" spc="-1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OS?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Is the Web browser part of an</a:t>
            </a:r>
            <a:r>
              <a:rPr sz="2000" spc="-2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OS?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8020811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7385050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333399"/>
                </a:solidFill>
              </a:rPr>
              <a:t>Other Questions to</a:t>
            </a:r>
            <a:r>
              <a:rPr spc="-30" dirty="0">
                <a:solidFill>
                  <a:srgbClr val="333399"/>
                </a:solidFill>
              </a:rPr>
              <a:t> </a:t>
            </a:r>
            <a:r>
              <a:rPr spc="-10" dirty="0">
                <a:solidFill>
                  <a:srgbClr val="333399"/>
                </a:solidFill>
              </a:rPr>
              <a:t>Ponder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1 – Course</a:t>
            </a:r>
            <a:r>
              <a:rPr spc="-60" dirty="0"/>
              <a:t> </a:t>
            </a:r>
            <a:r>
              <a:rPr spc="-5" dirty="0"/>
              <a:t>Intro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29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562734"/>
            <a:ext cx="7397750" cy="38214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  <a:tab pos="3605529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What is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part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of</a:t>
            </a:r>
            <a:r>
              <a:rPr sz="2400" spc="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an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 OS?	What is</a:t>
            </a:r>
            <a:r>
              <a:rPr sz="2400" spc="-1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not?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Is the windowing system part of an</a:t>
            </a:r>
            <a:r>
              <a:rPr sz="2000" spc="-1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OS?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Is the Web browser part of an</a:t>
            </a:r>
            <a:r>
              <a:rPr sz="2000" spc="-2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OS?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Popular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OSes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today are Windows, </a:t>
            </a:r>
            <a:r>
              <a:rPr sz="2400" spc="-10" dirty="0">
                <a:solidFill>
                  <a:srgbClr val="222222"/>
                </a:solidFill>
                <a:latin typeface="Arial"/>
                <a:cs typeface="Arial"/>
              </a:rPr>
              <a:t>Linux,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and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OS</a:t>
            </a:r>
            <a:r>
              <a:rPr sz="2400" spc="9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X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How different/similar do you think these OSes</a:t>
            </a:r>
            <a:r>
              <a:rPr sz="2000" spc="-1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are?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How would you go about answering that</a:t>
            </a:r>
            <a:r>
              <a:rPr sz="2000" spc="-1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question?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OSes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change all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of the</a:t>
            </a:r>
            <a:r>
              <a:rPr sz="2400" spc="-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time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Consider the series of releases of Windows, Linux, OS</a:t>
            </a:r>
            <a:r>
              <a:rPr sz="2000" spc="-1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X…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What are the drivers of OS</a:t>
            </a:r>
            <a:r>
              <a:rPr sz="2000" spc="-17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change?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What are the most compelling issues facing OSes</a:t>
            </a:r>
            <a:r>
              <a:rPr sz="2000" spc="-1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today?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3422904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2787650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333399"/>
                </a:solidFill>
              </a:rPr>
              <a:t>Personnel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1 – Course</a:t>
            </a:r>
            <a:r>
              <a:rPr spc="-60" dirty="0"/>
              <a:t> </a:t>
            </a:r>
            <a:r>
              <a:rPr spc="-5" dirty="0"/>
              <a:t>Intro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424291" y="6398558"/>
            <a:ext cx="1212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3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5454" y="1638934"/>
            <a:ext cx="7391400" cy="1882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Instructor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Gregory</a:t>
            </a:r>
            <a:r>
              <a:rPr sz="2000" spc="-1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Kesden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34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Office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hours:</a:t>
            </a:r>
            <a:r>
              <a:rPr sz="1800" spc="-1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D50092"/>
                </a:solidFill>
                <a:latin typeface="Arial"/>
                <a:cs typeface="Arial"/>
                <a:hlinkClick r:id="rId3"/>
              </a:rPr>
              <a:t>http://cseweb.ucsd.edu/~gkesden/schedule.html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6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Tas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+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Tutors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+</a:t>
            </a:r>
            <a:r>
              <a:rPr sz="2400" spc="-8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Instructor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  <a:hlinkClick r:id="rId4"/>
              </a:rPr>
              <a:t>cse-120-staff@googlegroups.com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5399532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4763135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333399"/>
                </a:solidFill>
              </a:rPr>
              <a:t>Pondering</a:t>
            </a:r>
            <a:r>
              <a:rPr spc="-65" dirty="0">
                <a:solidFill>
                  <a:srgbClr val="333399"/>
                </a:solidFill>
              </a:rPr>
              <a:t> </a:t>
            </a:r>
            <a:r>
              <a:rPr spc="-5" dirty="0">
                <a:solidFill>
                  <a:srgbClr val="333399"/>
                </a:solidFill>
              </a:rPr>
              <a:t>Cont’d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1 – Course</a:t>
            </a:r>
            <a:r>
              <a:rPr spc="-60" dirty="0"/>
              <a:t> </a:t>
            </a:r>
            <a:r>
              <a:rPr spc="-5" dirty="0"/>
              <a:t>Intro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366886" y="6398558"/>
            <a:ext cx="16573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333399"/>
                </a:solidFill>
                <a:latin typeface="Arial"/>
                <a:cs typeface="Arial"/>
              </a:rPr>
              <a:t>30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5454" y="1562734"/>
            <a:ext cx="7397750" cy="4663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How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many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lines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code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in an</a:t>
            </a:r>
            <a:r>
              <a:rPr sz="2400" spc="-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OS?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484"/>
              </a:spcBef>
              <a:tabLst>
                <a:tab pos="756285" algn="l"/>
              </a:tabLst>
            </a:pPr>
            <a:r>
              <a:rPr sz="1000" spc="-5" dirty="0">
                <a:solidFill>
                  <a:srgbClr val="333399"/>
                </a:solidFill>
                <a:latin typeface="Wingdings"/>
                <a:cs typeface="Wingdings"/>
              </a:rPr>
              <a:t></a:t>
            </a:r>
            <a:r>
              <a:rPr sz="1000" spc="-5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Win7 (2009):</a:t>
            </a:r>
            <a:r>
              <a:rPr sz="2000" spc="-1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40M</a:t>
            </a:r>
            <a:endParaRPr sz="2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480"/>
              </a:spcBef>
              <a:tabLst>
                <a:tab pos="756285" algn="l"/>
              </a:tabLst>
            </a:pPr>
            <a:r>
              <a:rPr sz="1000" spc="-5" dirty="0">
                <a:solidFill>
                  <a:srgbClr val="333399"/>
                </a:solidFill>
                <a:latin typeface="Wingdings"/>
                <a:cs typeface="Wingdings"/>
              </a:rPr>
              <a:t></a:t>
            </a:r>
            <a:r>
              <a:rPr sz="1000" spc="-5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OS X (2006):</a:t>
            </a:r>
            <a:r>
              <a:rPr sz="2000" spc="-1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86M</a:t>
            </a:r>
            <a:endParaRPr sz="2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480"/>
              </a:spcBef>
              <a:tabLst>
                <a:tab pos="756285" algn="l"/>
              </a:tabLst>
            </a:pPr>
            <a:r>
              <a:rPr sz="1000" spc="-5" dirty="0">
                <a:solidFill>
                  <a:srgbClr val="333399"/>
                </a:solidFill>
                <a:latin typeface="Wingdings"/>
                <a:cs typeface="Wingdings"/>
              </a:rPr>
              <a:t></a:t>
            </a:r>
            <a:r>
              <a:rPr sz="1000" spc="-5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Linux (2011):</a:t>
            </a:r>
            <a:r>
              <a:rPr sz="2000" spc="-1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15M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What is largest kernel</a:t>
            </a:r>
            <a:r>
              <a:rPr sz="2000" spc="-1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component?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What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does this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mean (for</a:t>
            </a:r>
            <a:r>
              <a:rPr sz="2400" spc="-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you)?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OSes are useful for learning about software</a:t>
            </a:r>
            <a:r>
              <a:rPr sz="2000" spc="-19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complexity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OS is just one example of many complex software</a:t>
            </a:r>
            <a:r>
              <a:rPr sz="2000" spc="-19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systems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40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Chrome (2015):</a:t>
            </a:r>
            <a:r>
              <a:rPr sz="1800" spc="-229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17M</a:t>
            </a:r>
            <a:endParaRPr sz="18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30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Apache (2015):</a:t>
            </a:r>
            <a:r>
              <a:rPr sz="1800" spc="-2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1.7M</a:t>
            </a:r>
            <a:endParaRPr sz="18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30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JDK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(2015):</a:t>
            </a:r>
            <a:r>
              <a:rPr sz="1800" spc="-254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6M</a:t>
            </a:r>
            <a:endParaRPr sz="18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30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Unreal Engine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3:</a:t>
            </a:r>
            <a:r>
              <a:rPr sz="1800" spc="-2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2M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3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If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you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become a developer,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you </a:t>
            </a:r>
            <a:r>
              <a:rPr sz="1800" spc="-15" dirty="0">
                <a:solidFill>
                  <a:srgbClr val="222222"/>
                </a:solidFill>
                <a:latin typeface="Arial"/>
                <a:cs typeface="Arial"/>
              </a:rPr>
              <a:t>will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face</a:t>
            </a:r>
            <a:r>
              <a:rPr sz="1800" spc="1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complexity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5114544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4478655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333399"/>
                </a:solidFill>
              </a:rPr>
              <a:t>For next</a:t>
            </a:r>
            <a:r>
              <a:rPr spc="-85" dirty="0">
                <a:solidFill>
                  <a:srgbClr val="333399"/>
                </a:solidFill>
              </a:rPr>
              <a:t> </a:t>
            </a:r>
            <a:r>
              <a:rPr spc="-5" dirty="0">
                <a:solidFill>
                  <a:srgbClr val="333399"/>
                </a:solidFill>
              </a:rPr>
              <a:t>class…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1 – Course</a:t>
            </a:r>
            <a:r>
              <a:rPr spc="-60" dirty="0"/>
              <a:t> </a:t>
            </a:r>
            <a:r>
              <a:rPr spc="-5" dirty="0"/>
              <a:t>Intro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366886" y="6398558"/>
            <a:ext cx="16573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333399"/>
                </a:solidFill>
                <a:latin typeface="Arial"/>
                <a:cs typeface="Arial"/>
              </a:rPr>
              <a:t>31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5454" y="1638934"/>
            <a:ext cx="7494270" cy="2431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Browse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course</a:t>
            </a:r>
            <a:r>
              <a:rPr sz="2400" spc="-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web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305"/>
              </a:spcBef>
            </a:pPr>
            <a:r>
              <a:rPr sz="2000" b="1" spc="-5" dirty="0">
                <a:solidFill>
                  <a:srgbClr val="0000FF"/>
                </a:solidFill>
                <a:latin typeface="Courier New"/>
                <a:cs typeface="Courier New"/>
                <a:hlinkClick r:id="rId3"/>
              </a:rPr>
              <a:t>http://www.cse.ucsd.edu/classes/sp1</a:t>
            </a:r>
            <a:r>
              <a:rPr lang="en-US" sz="2000" b="1" spc="-5" dirty="0">
                <a:solidFill>
                  <a:srgbClr val="0000FF"/>
                </a:solidFill>
                <a:latin typeface="Courier New"/>
                <a:cs typeface="Courier New"/>
                <a:hlinkClick r:id="rId3"/>
              </a:rPr>
              <a:t>7</a:t>
            </a:r>
            <a:r>
              <a:rPr sz="2000" b="1" spc="-5" dirty="0">
                <a:solidFill>
                  <a:srgbClr val="0000FF"/>
                </a:solidFill>
                <a:latin typeface="Courier New"/>
                <a:cs typeface="Courier New"/>
                <a:hlinkClick r:id="rId3"/>
              </a:rPr>
              <a:t>/cse120-a/</a:t>
            </a:r>
            <a:endParaRPr sz="2000" dirty="0">
              <a:latin typeface="Courier New"/>
              <a:cs typeface="Courier New"/>
            </a:endParaRPr>
          </a:p>
          <a:p>
            <a:pPr marL="355600" indent="-342900">
              <a:lnSpc>
                <a:spcPct val="100000"/>
              </a:lnSpc>
              <a:spcBef>
                <a:spcPts val="75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Read Chapters 1 and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2</a:t>
            </a:r>
            <a:endParaRPr sz="24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Start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exploring Nachos</a:t>
            </a:r>
            <a:r>
              <a:rPr sz="2000" spc="-8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documentation</a:t>
            </a:r>
            <a:endParaRPr sz="2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Start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thinking about partners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for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project</a:t>
            </a:r>
            <a:r>
              <a:rPr sz="2400" spc="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groups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Let the fun</a:t>
            </a:r>
            <a:r>
              <a:rPr sz="2400" spc="-114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begin!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5454" y="6398767"/>
            <a:ext cx="1205230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September 23,</a:t>
            </a:r>
            <a:r>
              <a:rPr sz="1000" b="1" spc="-8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2004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09009" y="6398767"/>
            <a:ext cx="2124710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CSE 120 – Lecture 1 – Course</a:t>
            </a:r>
            <a:r>
              <a:rPr sz="1000" b="1" spc="-6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Intro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66886" y="6398767"/>
            <a:ext cx="16573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333399"/>
                </a:solidFill>
                <a:latin typeface="Arial"/>
                <a:cs typeface="Arial"/>
              </a:rPr>
              <a:t>32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3819" y="478536"/>
            <a:ext cx="4552188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3918585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333399"/>
                </a:solidFill>
              </a:rPr>
              <a:t>OS</a:t>
            </a:r>
            <a:r>
              <a:rPr spc="-65" dirty="0">
                <a:solidFill>
                  <a:srgbClr val="333399"/>
                </a:solidFill>
              </a:rPr>
              <a:t> </a:t>
            </a:r>
            <a:r>
              <a:rPr spc="-5" dirty="0">
                <a:solidFill>
                  <a:srgbClr val="333399"/>
                </a:solidFill>
              </a:rPr>
              <a:t>Metaphors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65454" y="1638934"/>
            <a:ext cx="7410450" cy="4077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Service</a:t>
            </a:r>
            <a:r>
              <a:rPr sz="2400" spc="-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provider</a:t>
            </a:r>
            <a:endParaRPr sz="2400">
              <a:latin typeface="Arial"/>
              <a:cs typeface="Arial"/>
            </a:endParaRPr>
          </a:p>
          <a:p>
            <a:pPr marL="756285" marR="31432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The OS provides a standard set of facilities/services</a:t>
            </a:r>
            <a:r>
              <a:rPr sz="2000" spc="-19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that  enable programs to be simple and</a:t>
            </a:r>
            <a:r>
              <a:rPr sz="2000" spc="-1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portable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Executive/bureaucrat/big</a:t>
            </a:r>
            <a:r>
              <a:rPr sz="2400" spc="7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brother/juggler</a:t>
            </a:r>
            <a:endParaRPr sz="2400">
              <a:latin typeface="Arial"/>
              <a:cs typeface="Arial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The OS controls access to shared resources, and</a:t>
            </a:r>
            <a:r>
              <a:rPr sz="2000" spc="-2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allocates  resources for the greater</a:t>
            </a:r>
            <a:r>
              <a:rPr sz="2000" spc="-1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good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Caretaker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The OS monitors and recovers from exceptional</a:t>
            </a:r>
            <a:r>
              <a:rPr sz="2000" spc="-18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conditions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Cop/security</a:t>
            </a:r>
            <a:r>
              <a:rPr sz="2400" spc="-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guard</a:t>
            </a:r>
            <a:endParaRPr sz="2400">
              <a:latin typeface="Arial"/>
              <a:cs typeface="Arial"/>
            </a:endParaRPr>
          </a:p>
          <a:p>
            <a:pPr marL="756285" marR="34290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The OS mediates access to resources, granting or</a:t>
            </a:r>
            <a:r>
              <a:rPr sz="2000" spc="-2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denying  requests to use</a:t>
            </a:r>
            <a:r>
              <a:rPr sz="2000" spc="-1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resources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7427976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6793230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333399"/>
                </a:solidFill>
              </a:rPr>
              <a:t>CSE 120 Class</a:t>
            </a:r>
            <a:r>
              <a:rPr spc="-55" dirty="0">
                <a:solidFill>
                  <a:srgbClr val="333399"/>
                </a:solidFill>
              </a:rPr>
              <a:t> </a:t>
            </a:r>
            <a:r>
              <a:rPr spc="-5" dirty="0">
                <a:solidFill>
                  <a:srgbClr val="333399"/>
                </a:solidFill>
              </a:rPr>
              <a:t>Overview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1 – Course</a:t>
            </a:r>
            <a:r>
              <a:rPr spc="-60" dirty="0"/>
              <a:t> </a:t>
            </a:r>
            <a:r>
              <a:rPr spc="-5" dirty="0"/>
              <a:t>Intro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424291" y="6398558"/>
            <a:ext cx="1212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4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5454" y="1638934"/>
            <a:ext cx="7485380" cy="3528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Course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material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taught through class</a:t>
            </a:r>
            <a:r>
              <a:rPr sz="2400" spc="8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lectures,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textbook readings, and</a:t>
            </a:r>
            <a:r>
              <a:rPr sz="2400" spc="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handouts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Course assignments</a:t>
            </a:r>
            <a:r>
              <a:rPr sz="2400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are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Homework questions (primarily from the</a:t>
            </a:r>
            <a:r>
              <a:rPr sz="2000" spc="-1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book)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Three large programming projects in</a:t>
            </a:r>
            <a:r>
              <a:rPr sz="2000" spc="-1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groups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Discussion sections are a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forum for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asking</a:t>
            </a:r>
            <a:r>
              <a:rPr sz="2400" spc="9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questions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Lecture material and</a:t>
            </a:r>
            <a:r>
              <a:rPr sz="2000" spc="-114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homework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Other</a:t>
            </a:r>
            <a:r>
              <a:rPr sz="2400" spc="-114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forums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Discussion board</a:t>
            </a:r>
            <a:r>
              <a:rPr sz="2000" spc="-1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(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http://piazza.com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3957828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3324225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333399"/>
                </a:solidFill>
              </a:rPr>
              <a:t>Homeworks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1 – Course</a:t>
            </a:r>
            <a:r>
              <a:rPr spc="-60" dirty="0"/>
              <a:t> </a:t>
            </a:r>
            <a:r>
              <a:rPr spc="-5" dirty="0"/>
              <a:t>Intro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424291" y="6398558"/>
            <a:ext cx="1212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5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5454" y="1638934"/>
            <a:ext cx="7529830" cy="3955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There will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be 4-5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homeworks throughout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</a:t>
            </a:r>
            <a:r>
              <a:rPr sz="2400" spc="8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quarter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Reinforce lecture material…no better</a:t>
            </a:r>
            <a:r>
              <a:rPr sz="2000" spc="-1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practice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Collaboration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vs.</a:t>
            </a:r>
            <a:r>
              <a:rPr sz="2400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cheating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 encourage you to discuss homework problems with</a:t>
            </a:r>
            <a:r>
              <a:rPr sz="2000" spc="-19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others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39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You can learn a lot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from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each</a:t>
            </a:r>
            <a:r>
              <a:rPr sz="1800" spc="-2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other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But there is a distinction between collaboration and</a:t>
            </a:r>
            <a:r>
              <a:rPr sz="2000" spc="-1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cheating</a:t>
            </a:r>
            <a:endParaRPr sz="2000">
              <a:latin typeface="Arial"/>
              <a:cs typeface="Arial"/>
            </a:endParaRPr>
          </a:p>
          <a:p>
            <a:pPr marL="756285" marR="20891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Rule of thumb: Discuss together in library, walk home,</a:t>
            </a:r>
            <a:r>
              <a:rPr sz="2000" spc="-2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and  write up answers</a:t>
            </a:r>
            <a:r>
              <a:rPr sz="2000" spc="-114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independently</a:t>
            </a:r>
            <a:endParaRPr sz="2000">
              <a:latin typeface="Arial"/>
              <a:cs typeface="Arial"/>
            </a:endParaRPr>
          </a:p>
          <a:p>
            <a:pPr marL="756285" marR="574040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Cheating is copying from other student’s homeworks</a:t>
            </a:r>
            <a:r>
              <a:rPr sz="2000" spc="-19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or  solution sets, searching for answers on the Web,</a:t>
            </a:r>
            <a:r>
              <a:rPr sz="2000" spc="-2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etc.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Suspicious homeworks will be flagged for</a:t>
            </a:r>
            <a:r>
              <a:rPr sz="2000" spc="-1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review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3282696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2647950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333399"/>
                </a:solidFill>
              </a:rPr>
              <a:t>Textbook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22654" y="1639442"/>
            <a:ext cx="7144384" cy="626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Remzi Arpaci-Dusseau and Andrea Arpaci-Dusseau,</a:t>
            </a:r>
            <a:r>
              <a:rPr sz="2000" spc="-1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FF"/>
                </a:solidFill>
                <a:latin typeface="Arial"/>
                <a:cs typeface="Arial"/>
              </a:rPr>
              <a:t>Operating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i="1" dirty="0">
                <a:solidFill>
                  <a:srgbClr val="0000FF"/>
                </a:solidFill>
                <a:latin typeface="Arial"/>
                <a:cs typeface="Arial"/>
              </a:rPr>
              <a:t>Systems: Three Easy Pieces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, Version 0.90, March</a:t>
            </a:r>
            <a:r>
              <a:rPr sz="2000" spc="-1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2015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47871" y="2743200"/>
            <a:ext cx="2048255" cy="304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4800" y="2473451"/>
            <a:ext cx="2857500" cy="18028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78879" y="3877055"/>
            <a:ext cx="2400300" cy="22570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1 – Course</a:t>
            </a:r>
            <a:r>
              <a:rPr spc="-60" dirty="0"/>
              <a:t> </a:t>
            </a:r>
            <a:r>
              <a:rPr spc="-5" dirty="0"/>
              <a:t>Intro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424291" y="6398558"/>
            <a:ext cx="1212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6</a:t>
            </a:fld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4281805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333399"/>
                </a:solidFill>
              </a:rPr>
              <a:t>Nachos</a:t>
            </a:r>
            <a:r>
              <a:rPr spc="-80" dirty="0">
                <a:solidFill>
                  <a:srgbClr val="333399"/>
                </a:solidFill>
              </a:rPr>
              <a:t> </a:t>
            </a:r>
            <a:r>
              <a:rPr spc="-10" dirty="0">
                <a:solidFill>
                  <a:srgbClr val="333399"/>
                </a:solidFill>
              </a:rPr>
              <a:t>Project</a:t>
            </a:r>
          </a:p>
        </p:txBody>
      </p:sp>
      <p:sp>
        <p:nvSpPr>
          <p:cNvPr id="3" name="object 3"/>
          <p:cNvSpPr/>
          <p:nvPr/>
        </p:nvSpPr>
        <p:spPr>
          <a:xfrm>
            <a:off x="1600200" y="1676400"/>
            <a:ext cx="60960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1 – Course</a:t>
            </a:r>
            <a:r>
              <a:rPr spc="-60" dirty="0"/>
              <a:t> </a:t>
            </a:r>
            <a:r>
              <a:rPr spc="-5" dirty="0"/>
              <a:t>Intro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424291" y="6398558"/>
            <a:ext cx="1212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7</a:t>
            </a:fld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2746248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2110740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333399"/>
                </a:solidFill>
              </a:rPr>
              <a:t>Nachos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1 – Course</a:t>
            </a:r>
            <a:r>
              <a:rPr spc="-60" dirty="0"/>
              <a:t> </a:t>
            </a:r>
            <a:r>
              <a:rPr spc="-5" dirty="0"/>
              <a:t>Intro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424291" y="6398558"/>
            <a:ext cx="1212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8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5454" y="1602359"/>
            <a:ext cx="7385684" cy="4440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Nachos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is an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instructional operating</a:t>
            </a:r>
            <a:r>
              <a:rPr sz="2400" spc="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system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4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It is a user-level operating system and a machine</a:t>
            </a:r>
            <a:r>
              <a:rPr sz="2000" spc="-1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simulator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220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Not unlike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Java runtime</a:t>
            </a:r>
            <a:r>
              <a:rPr sz="1800" spc="-2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environment</a:t>
            </a:r>
            <a:endParaRPr sz="18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210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Will become abundantly clear (or not so clear)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very</a:t>
            </a:r>
            <a:r>
              <a:rPr sz="1800" spc="-9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soon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29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Programming environment will be Java on Unix</a:t>
            </a:r>
            <a:r>
              <a:rPr sz="2000" spc="-1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(Linux)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4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The projects will require serious </a:t>
            </a:r>
            <a:r>
              <a:rPr sz="2000" spc="-5" dirty="0">
                <a:solidFill>
                  <a:srgbClr val="FF3300"/>
                </a:solidFill>
                <a:latin typeface="Arial"/>
                <a:cs typeface="Arial"/>
              </a:rPr>
              <a:t>time</a:t>
            </a:r>
            <a:r>
              <a:rPr sz="2000" spc="-114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commitments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220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FF3300"/>
                </a:solidFill>
                <a:latin typeface="Arial"/>
                <a:cs typeface="Arial"/>
              </a:rPr>
              <a:t>Waiting until </a:t>
            </a:r>
            <a:r>
              <a:rPr sz="1800" dirty="0">
                <a:solidFill>
                  <a:srgbClr val="FF3300"/>
                </a:solidFill>
                <a:latin typeface="Arial"/>
                <a:cs typeface="Arial"/>
              </a:rPr>
              <a:t>the last </a:t>
            </a:r>
            <a:r>
              <a:rPr sz="1800" spc="-5" dirty="0">
                <a:solidFill>
                  <a:srgbClr val="FF3300"/>
                </a:solidFill>
                <a:latin typeface="Arial"/>
                <a:cs typeface="Arial"/>
              </a:rPr>
              <a:t>minute is not a viable</a:t>
            </a:r>
            <a:r>
              <a:rPr sz="1800" spc="-14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3300"/>
                </a:solidFill>
                <a:latin typeface="Arial"/>
                <a:cs typeface="Arial"/>
              </a:rPr>
              <a:t>option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You will do three+ projects using</a:t>
            </a:r>
            <a:r>
              <a:rPr sz="2400" spc="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Nachos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4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Concurrency and</a:t>
            </a:r>
            <a:r>
              <a:rPr sz="2000" spc="-1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synchronization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3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System calls, processes,</a:t>
            </a:r>
            <a:r>
              <a:rPr sz="2000" spc="-1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multiprogramming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3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Virtual</a:t>
            </a:r>
            <a:r>
              <a:rPr sz="2000" spc="-9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memory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You will work in groups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of 1-2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on the</a:t>
            </a:r>
            <a:r>
              <a:rPr sz="2400" spc="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projects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4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Start thinking about</a:t>
            </a:r>
            <a:r>
              <a:rPr sz="2000" spc="-1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partners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1985772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1350645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333399"/>
                </a:solidFill>
              </a:rPr>
              <a:t>Labs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1 – Course</a:t>
            </a:r>
            <a:r>
              <a:rPr spc="-60" dirty="0"/>
              <a:t> </a:t>
            </a:r>
            <a:r>
              <a:rPr spc="-5" dirty="0"/>
              <a:t>Intro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424291" y="6398558"/>
            <a:ext cx="1212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9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5454" y="1638934"/>
            <a:ext cx="7018020" cy="4260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We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will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use the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labs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in the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CSE</a:t>
            </a:r>
            <a:r>
              <a:rPr sz="2400" spc="-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basement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Linux running on x86</a:t>
            </a:r>
            <a:r>
              <a:rPr sz="2000" spc="-1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machines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You may also use your home</a:t>
            </a:r>
            <a:r>
              <a:rPr sz="2400" spc="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machine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The same project source will work on Windows</a:t>
            </a:r>
            <a:r>
              <a:rPr sz="2000" spc="-18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(mostly)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Note: We will test and grade on uAPE</a:t>
            </a:r>
            <a:r>
              <a:rPr sz="2000" spc="-1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machines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Be sure to test your projects there as</a:t>
            </a:r>
            <a:r>
              <a:rPr sz="2000" spc="-20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well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333399"/>
              </a:buClr>
              <a:buFont typeface="Wingdings"/>
              <a:buChar char=""/>
            </a:pP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50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Why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work in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</a:t>
            </a:r>
            <a:r>
              <a:rPr sz="2400" spc="-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labs?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TAs there to</a:t>
            </a:r>
            <a:r>
              <a:rPr sz="2000" spc="-1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help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Classmates there to help (and have</a:t>
            </a:r>
            <a:r>
              <a:rPr sz="2000" spc="-1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fun)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 will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visit the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labs to</a:t>
            </a:r>
            <a:r>
              <a:rPr sz="2000" spc="-8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help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1905</Words>
  <Application>Microsoft Office PowerPoint</Application>
  <PresentationFormat>On-screen Show (4:3)</PresentationFormat>
  <Paragraphs>350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Arial Black</vt:lpstr>
      <vt:lpstr>Calibri</vt:lpstr>
      <vt:lpstr>Courier New</vt:lpstr>
      <vt:lpstr>Times New Roman</vt:lpstr>
      <vt:lpstr>Wingdings</vt:lpstr>
      <vt:lpstr>Office Theme</vt:lpstr>
      <vt:lpstr>CSE 120 Principles of Operating</vt:lpstr>
      <vt:lpstr>Lecture 1 Overview</vt:lpstr>
      <vt:lpstr>Personnel</vt:lpstr>
      <vt:lpstr>CSE 120 Class Overview</vt:lpstr>
      <vt:lpstr>Homeworks</vt:lpstr>
      <vt:lpstr>Textbook</vt:lpstr>
      <vt:lpstr>Nachos Project</vt:lpstr>
      <vt:lpstr>Nachos</vt:lpstr>
      <vt:lpstr>Labs</vt:lpstr>
      <vt:lpstr>Exams</vt:lpstr>
      <vt:lpstr>Grading</vt:lpstr>
      <vt:lpstr>How Not To Pass CSE 120</vt:lpstr>
      <vt:lpstr>How Not To Pass (2)</vt:lpstr>
      <vt:lpstr>Class Web Page</vt:lpstr>
      <vt:lpstr>Questions</vt:lpstr>
      <vt:lpstr>Why Operating Systems?</vt:lpstr>
      <vt:lpstr>CSE 120 Course Material</vt:lpstr>
      <vt:lpstr>PowerPoint Presentation</vt:lpstr>
      <vt:lpstr>PowerPoint Presentation</vt:lpstr>
      <vt:lpstr>Fundamental OS Issues</vt:lpstr>
      <vt:lpstr>Fundamental OS Issues (2)</vt:lpstr>
      <vt:lpstr>PowerPoint Presentation</vt:lpstr>
      <vt:lpstr>What is an Operating System?</vt:lpstr>
      <vt:lpstr>What is an operating system?</vt:lpstr>
      <vt:lpstr>The OS and Hardware</vt:lpstr>
      <vt:lpstr>The OS and Hardware (2)</vt:lpstr>
      <vt:lpstr>The OS and Applications</vt:lpstr>
      <vt:lpstr>Other Questions to Ponder</vt:lpstr>
      <vt:lpstr>Other Questions to Ponder</vt:lpstr>
      <vt:lpstr>Pondering Cont’d</vt:lpstr>
      <vt:lpstr>For next class…</vt:lpstr>
      <vt:lpstr>OS Metaphors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 SIO Presentation</dc:title>
  <dc:creator>Mombo The Clown</dc:creator>
  <cp:lastModifiedBy>gkesden@gmail.com</cp:lastModifiedBy>
  <cp:revision>1</cp:revision>
  <dcterms:created xsi:type="dcterms:W3CDTF">2017-04-04T18:18:23Z</dcterms:created>
  <dcterms:modified xsi:type="dcterms:W3CDTF">2017-04-05T01:19:56Z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2016-03-31T00:00:00Z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2017-04-05T00:00:00Z</vt:filetime>
  </property>
</Properties>
</file>