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318" r:id="rId2"/>
    <p:sldId id="411" r:id="rId3"/>
    <p:sldId id="400" r:id="rId4"/>
    <p:sldId id="354" r:id="rId5"/>
    <p:sldId id="383" r:id="rId6"/>
    <p:sldId id="398" r:id="rId7"/>
    <p:sldId id="384" r:id="rId8"/>
    <p:sldId id="379" r:id="rId9"/>
    <p:sldId id="371" r:id="rId10"/>
    <p:sldId id="372" r:id="rId11"/>
    <p:sldId id="373" r:id="rId12"/>
    <p:sldId id="374" r:id="rId13"/>
    <p:sldId id="375" r:id="rId14"/>
    <p:sldId id="401" r:id="rId15"/>
    <p:sldId id="413" r:id="rId16"/>
    <p:sldId id="405" r:id="rId17"/>
    <p:sldId id="404" r:id="rId18"/>
    <p:sldId id="407" r:id="rId19"/>
    <p:sldId id="408" r:id="rId20"/>
    <p:sldId id="409" r:id="rId21"/>
    <p:sldId id="380" r:id="rId22"/>
    <p:sldId id="337" r:id="rId23"/>
    <p:sldId id="333" r:id="rId24"/>
    <p:sldId id="338" r:id="rId25"/>
    <p:sldId id="390" r:id="rId26"/>
    <p:sldId id="306" r:id="rId27"/>
    <p:sldId id="308" r:id="rId28"/>
    <p:sldId id="309" r:id="rId29"/>
    <p:sldId id="392" r:id="rId30"/>
    <p:sldId id="391" r:id="rId31"/>
    <p:sldId id="271" r:id="rId32"/>
    <p:sldId id="393" r:id="rId33"/>
    <p:sldId id="410" r:id="rId34"/>
    <p:sldId id="303" r:id="rId35"/>
    <p:sldId id="305" r:id="rId36"/>
    <p:sldId id="394" r:id="rId37"/>
    <p:sldId id="290" r:id="rId38"/>
    <p:sldId id="395" r:id="rId39"/>
    <p:sldId id="414" r:id="rId40"/>
    <p:sldId id="415" r:id="rId41"/>
    <p:sldId id="412" r:id="rId42"/>
    <p:sldId id="397" r:id="rId43"/>
    <p:sldId id="279" r:id="rId44"/>
    <p:sldId id="416" r:id="rId45"/>
    <p:sldId id="417" r:id="rId46"/>
    <p:sldId id="418" r:id="rId47"/>
    <p:sldId id="422" r:id="rId48"/>
    <p:sldId id="423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6F"/>
    <a:srgbClr val="00FF00"/>
    <a:srgbClr val="FF8000"/>
    <a:srgbClr val="FFCC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8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01C17C-FF95-41F9-AA70-690F5465AE99}" type="datetime1">
              <a:rPr lang="en-US" altLang="en-US"/>
              <a:pPr>
                <a:defRPr/>
              </a:pPr>
              <a:t>10/10/2016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05F2BC4-1FF4-44B2-B2E7-FF7DF7212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7F4085-CF70-457A-ADD9-75F51D709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28E118-CBBF-494B-8F21-8435506C575F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02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Show multiple paths between servers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Say that network is rearrangeably non blocking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Clos</a:t>
            </a:r>
          </a:p>
        </p:txBody>
      </p:sp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73ED787-E050-475B-8E8E-8D08D0DE9D9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C814E8-95FB-4D2C-AC08-0AD065A34872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0714B7-E194-4E62-B4F0-8EB5D29A5B83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E05C16-E4BA-456F-A329-EB94C776DB4E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Show multiple paths between servers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Say that network is rearrangeably non blocking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Clos</a:t>
            </a:r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0D954DC-BD56-45A0-B2AD-D990F71EB3E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D29123-B68C-4171-B348-AC23A248AA8A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Show multiple paths between servers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Say that network is rearrangeably non blocking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Clos</a:t>
            </a:r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B0D030E-8B98-45D9-A829-70BC409B34BB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AB89E6-D09D-4A48-8952-D20FE1194D99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CD488D-DA8C-4B14-B29F-C4C671C47CF0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D38CF5-3A78-4968-892B-9D7F6C7FE9CB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Animate tough part of the graph</a:t>
            </a:r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E8CB7E3-C097-4224-A10E-FED23EB6A22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E17AA4-6C2D-476E-9493-C1B1139B1BC2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37B41E6-B823-4C97-BF79-EA6AA5E9428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7A939E-A921-4107-AF8C-8B584F11CC72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0478AA-DEE9-43A2-AD45-DA6866C5E6D8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Show multiple paths between servers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Say that network is rearrangeably non blocking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Clos</a:t>
            </a:r>
          </a:p>
        </p:txBody>
      </p:sp>
      <p:sp>
        <p:nvSpPr>
          <p:cNvPr id="122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65D6AAA-1581-4756-8AE0-C0ADBB6791E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9D070F-76AA-4038-B5E3-31684E9EB36D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4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Show multiple paths between servers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Say that network is rearrangeably non blocking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Clos</a:t>
            </a:r>
          </a:p>
        </p:txBody>
      </p:sp>
      <p:sp>
        <p:nvSpPr>
          <p:cNvPr id="143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B9C34DD-6E6D-4709-8CDF-FBA1315894A8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8872B9-037E-4E69-BA15-AB75FE5278E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Fairness matters for apps!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B66006-2A35-44D8-847F-7545B3068339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540A74-BA2E-422C-B307-3AA765249545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0CC458-D62A-47F7-AE7E-458BDF5DDE07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02BFBA-076B-43A5-B132-2E6B4BD04033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24AAB1-58B6-4426-A074-B434ABF825F6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-228600"/>
            <a:ext cx="9144000" cy="1203325"/>
            <a:chOff x="0" y="-134"/>
            <a:chExt cx="5760" cy="758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32"/>
              <a:ext cx="5760" cy="192"/>
            </a:xfrm>
            <a:prstGeom prst="rect">
              <a:avLst/>
            </a:prstGeom>
            <a:solidFill>
              <a:srgbClr val="D1D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rect">
              <a:avLst/>
            </a:prstGeom>
            <a:solidFill>
              <a:srgbClr val="00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" y="-134"/>
              <a:ext cx="1480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A982-0404-42C7-92D8-98E35B730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0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57200"/>
            <a:ext cx="2122487" cy="5480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457200"/>
            <a:ext cx="6215063" cy="5480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9B66-6533-4F7F-9F46-76A1B1466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D76FE-6996-4757-90BD-C086A3B9E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9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22EE-8BAA-465A-B7E2-EAFFD3BF1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2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057400"/>
            <a:ext cx="4168775" cy="387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057400"/>
            <a:ext cx="4168775" cy="387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6AF2-353B-469E-81A5-53B96F0DE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26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8335-0A99-4826-8254-BB422E99B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21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BAEA-020C-4A60-A802-EA517E130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7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062E-89AE-44D8-A76F-B903F80AF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510A-682D-4E19-9461-489BA13A1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1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88E8-3517-4FBD-9B87-F97CDA9D1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97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457200"/>
            <a:ext cx="84899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057400"/>
            <a:ext cx="84899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D78CB49-5DB7-42AF-89F1-3861547A1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A6F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A6F"/>
        </a:buClr>
        <a:buSzPct val="55000"/>
        <a:buFont typeface="Wingdings" panose="05000000000000000000" pitchFamily="2" charset="2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2835275" y="5816600"/>
            <a:ext cx="4419600" cy="889000"/>
            <a:chOff x="1600200" y="5791200"/>
            <a:chExt cx="4419600" cy="889443"/>
          </a:xfrm>
        </p:grpSpPr>
        <p:pic>
          <p:nvPicPr>
            <p:cNvPr id="5129" name="Picture 6" descr="logo_hea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5791200"/>
              <a:ext cx="4254500" cy="88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Rectangle 7"/>
            <p:cNvSpPr>
              <a:spLocks noChangeArrowheads="1"/>
            </p:cNvSpPr>
            <p:nvPr/>
          </p:nvSpPr>
          <p:spPr bwMode="auto">
            <a:xfrm>
              <a:off x="2971800" y="6096000"/>
              <a:ext cx="3048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12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Improving Datacenter Performance and Robustness with Multipath TCP</a:t>
            </a:r>
          </a:p>
        </p:txBody>
      </p:sp>
      <p:sp>
        <p:nvSpPr>
          <p:cNvPr id="5124" name="Subtitle 2"/>
          <p:cNvSpPr>
            <a:spLocks noGrp="1"/>
          </p:cNvSpPr>
          <p:nvPr>
            <p:ph type="subTitle" idx="1"/>
          </p:nvPr>
        </p:nvSpPr>
        <p:spPr>
          <a:xfrm>
            <a:off x="1212850" y="2950369"/>
            <a:ext cx="6096000" cy="2768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 err="1">
                <a:ea typeface="ＭＳ Ｐゴシック" panose="020B0600070205080204" pitchFamily="34" charset="-128"/>
              </a:rPr>
              <a:t>Costin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Raiciu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Department of Computer Science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University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Politehnica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Bucharest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000" dirty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Sebastien Barre</a:t>
            </a:r>
            <a:r>
              <a:rPr lang="en-US" altLang="en-US" sz="2400" dirty="0">
                <a:ea typeface="ＭＳ Ｐゴシック" panose="020B0600070205080204" pitchFamily="34" charset="-128"/>
              </a:rPr>
              <a:t> (UCL-BE),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Christopher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Pluntke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(UCL),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Adam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Greenhalgh</a:t>
            </a:r>
            <a:r>
              <a:rPr lang="en-US" altLang="en-US" sz="2400" dirty="0">
                <a:ea typeface="ＭＳ Ｐゴシック" panose="020B0600070205080204" pitchFamily="34" charset="-128"/>
              </a:rPr>
              <a:t> (UCL),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Damon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Wischik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 (UCL) and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Mark Handley</a:t>
            </a:r>
            <a:r>
              <a:rPr lang="en-US" altLang="en-US" sz="2400" dirty="0">
                <a:ea typeface="ＭＳ Ｐゴシック" panose="020B0600070205080204" pitchFamily="34" charset="-128"/>
              </a:rPr>
              <a:t> (UCL)</a:t>
            </a:r>
          </a:p>
        </p:txBody>
      </p:sp>
      <p:pic>
        <p:nvPicPr>
          <p:cNvPr id="5125" name="Picture 3" descr="upb-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7508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73501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cisc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5816600"/>
            <a:ext cx="11541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1212850" y="604520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Gill Sans Light" charset="0"/>
                <a:cs typeface="Gill Sans Light" charset="0"/>
              </a:rPr>
              <a:t>Thanks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7984" y="6445250"/>
            <a:ext cx="432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Presented by Gregory </a:t>
            </a:r>
            <a:r>
              <a:rPr lang="en-US" altLang="en-US" dirty="0" err="1"/>
              <a:t>Kesden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3" name="Can 12"/>
          <p:cNvSpPr>
            <a:spLocks noChangeArrowheads="1"/>
          </p:cNvSpPr>
          <p:nvPr/>
        </p:nvSpPr>
        <p:spPr bwMode="auto">
          <a:xfrm rot="5400000">
            <a:off x="4572000" y="21336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7414" name="Can 13"/>
          <p:cNvSpPr>
            <a:spLocks noChangeArrowheads="1"/>
          </p:cNvSpPr>
          <p:nvPr/>
        </p:nvSpPr>
        <p:spPr bwMode="auto">
          <a:xfrm rot="5400000">
            <a:off x="4572000" y="32004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20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421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30200" y="457200"/>
            <a:ext cx="84899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US" sz="3200" kern="0" dirty="0">
              <a:solidFill>
                <a:srgbClr val="000000"/>
              </a:solidFill>
              <a:latin typeface="Gill Sans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37" name="Can 12"/>
          <p:cNvSpPr>
            <a:spLocks noChangeArrowheads="1"/>
          </p:cNvSpPr>
          <p:nvPr/>
        </p:nvSpPr>
        <p:spPr bwMode="auto">
          <a:xfrm rot="5400000">
            <a:off x="4572000" y="21336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38" name="Can 13"/>
          <p:cNvSpPr>
            <a:spLocks noChangeArrowheads="1"/>
          </p:cNvSpPr>
          <p:nvPr/>
        </p:nvSpPr>
        <p:spPr bwMode="auto">
          <a:xfrm rot="5400000">
            <a:off x="4572000" y="32004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44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45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30200" y="457200"/>
            <a:ext cx="84899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US" sz="32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61" name="Can 12"/>
          <p:cNvSpPr>
            <a:spLocks noChangeArrowheads="1"/>
          </p:cNvSpPr>
          <p:nvPr/>
        </p:nvSpPr>
        <p:spPr bwMode="auto">
          <a:xfrm rot="5400000">
            <a:off x="4572000" y="21336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2" name="Can 13"/>
          <p:cNvSpPr>
            <a:spLocks noChangeArrowheads="1"/>
          </p:cNvSpPr>
          <p:nvPr/>
        </p:nvSpPr>
        <p:spPr bwMode="auto">
          <a:xfrm rot="5400000">
            <a:off x="4572000" y="32004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68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9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0" name="Freeform 15"/>
          <p:cNvSpPr>
            <a:spLocks noChangeArrowheads="1"/>
          </p:cNvSpPr>
          <p:nvPr/>
        </p:nvSpPr>
        <p:spPr bwMode="auto">
          <a:xfrm>
            <a:off x="2336800" y="3240088"/>
            <a:ext cx="4813300" cy="1027112"/>
          </a:xfrm>
          <a:custGeom>
            <a:avLst/>
            <a:gdLst>
              <a:gd name="T0" fmla="*/ 0 w 4813300"/>
              <a:gd name="T1" fmla="*/ 903095 h 1026583"/>
              <a:gd name="T2" fmla="*/ 3505200 w 4813300"/>
              <a:gd name="T3" fmla="*/ 877656 h 1026583"/>
              <a:gd name="T4" fmla="*/ 4813300 w 4813300"/>
              <a:gd name="T5" fmla="*/ 0 h 1026583"/>
              <a:gd name="T6" fmla="*/ 4813300 w 4813300"/>
              <a:gd name="T7" fmla="*/ 0 h 1026583"/>
              <a:gd name="T8" fmla="*/ 4813300 w 4813300"/>
              <a:gd name="T9" fmla="*/ 0 h 1026583"/>
              <a:gd name="T10" fmla="*/ 4813300 w 4813300"/>
              <a:gd name="T11" fmla="*/ 0 h 1026583"/>
              <a:gd name="T12" fmla="*/ 4813300 w 4813300"/>
              <a:gd name="T13" fmla="*/ 0 h 10265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13300"/>
              <a:gd name="T22" fmla="*/ 0 h 1026583"/>
              <a:gd name="T23" fmla="*/ 4813300 w 4813300"/>
              <a:gd name="T24" fmla="*/ 1026583 h 10265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13300" h="1026583">
                <a:moveTo>
                  <a:pt x="0" y="901700"/>
                </a:moveTo>
                <a:cubicBezTo>
                  <a:pt x="1351491" y="964141"/>
                  <a:pt x="2702983" y="1026583"/>
                  <a:pt x="3505200" y="876300"/>
                </a:cubicBezTo>
                <a:cubicBezTo>
                  <a:pt x="4307417" y="726017"/>
                  <a:pt x="4813300" y="0"/>
                  <a:pt x="4813300" y="0"/>
                </a:cubicBezTo>
              </a:path>
            </a:pathLst>
          </a:custGeom>
          <a:noFill/>
          <a:ln w="1270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038600" y="1903413"/>
            <a:ext cx="18605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kern="0" dirty="0">
                <a:solidFill>
                  <a:srgbClr val="000000"/>
                </a:solidFill>
                <a:latin typeface="Gill Sans"/>
                <a:ea typeface="ＭＳ Ｐゴシック" charset="-128"/>
                <a:cs typeface="ＭＳ Ｐゴシック" charset="-128"/>
              </a:rPr>
              <a:t>Not fair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85" name="Can 12"/>
          <p:cNvSpPr>
            <a:spLocks noChangeArrowheads="1"/>
          </p:cNvSpPr>
          <p:nvPr/>
        </p:nvSpPr>
        <p:spPr bwMode="auto">
          <a:xfrm rot="5400000">
            <a:off x="4572000" y="21336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86" name="Can 13"/>
          <p:cNvSpPr>
            <a:spLocks noChangeArrowheads="1"/>
          </p:cNvSpPr>
          <p:nvPr/>
        </p:nvSpPr>
        <p:spPr bwMode="auto">
          <a:xfrm rot="5400000">
            <a:off x="4572000" y="32004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92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3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4" name="Freeform 18"/>
          <p:cNvSpPr>
            <a:spLocks noChangeArrowheads="1"/>
          </p:cNvSpPr>
          <p:nvPr/>
        </p:nvSpPr>
        <p:spPr bwMode="auto">
          <a:xfrm>
            <a:off x="2349500" y="3227388"/>
            <a:ext cx="4813300" cy="989012"/>
          </a:xfrm>
          <a:custGeom>
            <a:avLst/>
            <a:gdLst>
              <a:gd name="T0" fmla="*/ 0 w 4813300"/>
              <a:gd name="T1" fmla="*/ 990071 h 988483"/>
              <a:gd name="T2" fmla="*/ 1333500 w 4813300"/>
              <a:gd name="T3" fmla="*/ 150524 h 988483"/>
              <a:gd name="T4" fmla="*/ 3505200 w 4813300"/>
              <a:gd name="T5" fmla="*/ 86921 h 988483"/>
              <a:gd name="T6" fmla="*/ 4813300 w 4813300"/>
              <a:gd name="T7" fmla="*/ 137805 h 988483"/>
              <a:gd name="T8" fmla="*/ 0 60000 65536"/>
              <a:gd name="T9" fmla="*/ 0 60000 65536"/>
              <a:gd name="T10" fmla="*/ 0 60000 65536"/>
              <a:gd name="T11" fmla="*/ 0 60000 65536"/>
              <a:gd name="T12" fmla="*/ 0 w 4813300"/>
              <a:gd name="T13" fmla="*/ 0 h 988483"/>
              <a:gd name="T14" fmla="*/ 4813300 w 4813300"/>
              <a:gd name="T15" fmla="*/ 988483 h 9884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13300" h="988483">
                <a:moveTo>
                  <a:pt x="0" y="988483"/>
                </a:moveTo>
                <a:cubicBezTo>
                  <a:pt x="374650" y="644524"/>
                  <a:pt x="749300" y="300566"/>
                  <a:pt x="1333500" y="150283"/>
                </a:cubicBezTo>
                <a:cubicBezTo>
                  <a:pt x="1917700" y="0"/>
                  <a:pt x="2925233" y="88900"/>
                  <a:pt x="3505200" y="86783"/>
                </a:cubicBezTo>
                <a:cubicBezTo>
                  <a:pt x="4085167" y="84666"/>
                  <a:pt x="4449233" y="111124"/>
                  <a:pt x="4813300" y="137583"/>
                </a:cubicBezTo>
              </a:path>
            </a:pathLst>
          </a:custGeom>
          <a:noFill/>
          <a:ln w="1270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4038600" y="1903413"/>
            <a:ext cx="18605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kern="0" dirty="0">
                <a:solidFill>
                  <a:srgbClr val="000000"/>
                </a:solidFill>
                <a:latin typeface="Gill Sans"/>
                <a:ea typeface="ＭＳ Ｐゴシック" charset="-128"/>
                <a:cs typeface="ＭＳ Ｐゴシック" charset="-128"/>
              </a:rPr>
              <a:t>Not fair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09" name="Can 12"/>
          <p:cNvSpPr>
            <a:spLocks noChangeArrowheads="1"/>
          </p:cNvSpPr>
          <p:nvPr/>
        </p:nvSpPr>
        <p:spPr bwMode="auto">
          <a:xfrm rot="5400000">
            <a:off x="4572000" y="21336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0" name="Can 13"/>
          <p:cNvSpPr>
            <a:spLocks noChangeArrowheads="1"/>
          </p:cNvSpPr>
          <p:nvPr/>
        </p:nvSpPr>
        <p:spPr bwMode="auto">
          <a:xfrm rot="5400000">
            <a:off x="4572000" y="32004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16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7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2349500" y="3227388"/>
            <a:ext cx="4813300" cy="989012"/>
          </a:xfrm>
          <a:custGeom>
            <a:avLst/>
            <a:gdLst>
              <a:gd name="T0" fmla="*/ 0 w 4813300"/>
              <a:gd name="T1" fmla="*/ 990071 h 988483"/>
              <a:gd name="T2" fmla="*/ 1333500 w 4813300"/>
              <a:gd name="T3" fmla="*/ 150524 h 988483"/>
              <a:gd name="T4" fmla="*/ 3505200 w 4813300"/>
              <a:gd name="T5" fmla="*/ 86921 h 988483"/>
              <a:gd name="T6" fmla="*/ 4813300 w 4813300"/>
              <a:gd name="T7" fmla="*/ 137805 h 988483"/>
              <a:gd name="T8" fmla="*/ 0 60000 65536"/>
              <a:gd name="T9" fmla="*/ 0 60000 65536"/>
              <a:gd name="T10" fmla="*/ 0 60000 65536"/>
              <a:gd name="T11" fmla="*/ 0 60000 65536"/>
              <a:gd name="T12" fmla="*/ 0 w 4813300"/>
              <a:gd name="T13" fmla="*/ 0 h 988483"/>
              <a:gd name="T14" fmla="*/ 4813300 w 4813300"/>
              <a:gd name="T15" fmla="*/ 988483 h 9884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13300" h="988483">
                <a:moveTo>
                  <a:pt x="0" y="988483"/>
                </a:moveTo>
                <a:cubicBezTo>
                  <a:pt x="374650" y="644524"/>
                  <a:pt x="749300" y="300566"/>
                  <a:pt x="1333500" y="150283"/>
                </a:cubicBezTo>
                <a:cubicBezTo>
                  <a:pt x="1917700" y="0"/>
                  <a:pt x="2925233" y="88900"/>
                  <a:pt x="3505200" y="86783"/>
                </a:cubicBezTo>
                <a:cubicBezTo>
                  <a:pt x="4085167" y="84666"/>
                  <a:pt x="4449233" y="111124"/>
                  <a:pt x="4813300" y="137583"/>
                </a:cubicBezTo>
              </a:path>
            </a:pathLst>
          </a:custGeom>
          <a:noFill/>
          <a:ln w="1270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6" name="Picture 25" descr="be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50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beam-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522413"/>
            <a:ext cx="4540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2895600" y="1981200"/>
            <a:ext cx="3962400" cy="1588"/>
          </a:xfrm>
          <a:prstGeom prst="line">
            <a:avLst/>
          </a:prstGeom>
          <a:noFill/>
          <a:ln w="190500" cap="rnd">
            <a:solidFill>
              <a:srgbClr val="3366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Freeform 35"/>
          <p:cNvSpPr>
            <a:spLocks noChangeArrowheads="1"/>
          </p:cNvSpPr>
          <p:nvPr/>
        </p:nvSpPr>
        <p:spPr bwMode="auto">
          <a:xfrm>
            <a:off x="2265363" y="1763713"/>
            <a:ext cx="4897437" cy="2478087"/>
          </a:xfrm>
          <a:custGeom>
            <a:avLst/>
            <a:gdLst>
              <a:gd name="T0" fmla="*/ 110031 w 4897967"/>
              <a:gd name="T1" fmla="*/ 2477027 h 2478617"/>
              <a:gd name="T2" fmla="*/ 427429 w 4897967"/>
              <a:gd name="T3" fmla="*/ 573248 h 2478617"/>
              <a:gd name="T4" fmla="*/ 2674599 w 4897967"/>
              <a:gd name="T5" fmla="*/ 217876 h 2478617"/>
              <a:gd name="T6" fmla="*/ 4388542 w 4897967"/>
              <a:gd name="T7" fmla="*/ 217876 h 2478617"/>
              <a:gd name="T8" fmla="*/ 4896377 w 4897967"/>
              <a:gd name="T9" fmla="*/ 1525139 h 2478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97967"/>
              <a:gd name="T16" fmla="*/ 0 h 2478617"/>
              <a:gd name="T17" fmla="*/ 4897967 w 4897967"/>
              <a:gd name="T18" fmla="*/ 2478617 h 2478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97967" h="2478617">
                <a:moveTo>
                  <a:pt x="110067" y="2478617"/>
                </a:moveTo>
                <a:cubicBezTo>
                  <a:pt x="55033" y="1714500"/>
                  <a:pt x="0" y="950384"/>
                  <a:pt x="427567" y="573617"/>
                </a:cubicBezTo>
                <a:cubicBezTo>
                  <a:pt x="855134" y="196850"/>
                  <a:pt x="2015067" y="277284"/>
                  <a:pt x="2675467" y="218017"/>
                </a:cubicBezTo>
                <a:cubicBezTo>
                  <a:pt x="3335867" y="158750"/>
                  <a:pt x="4019550" y="0"/>
                  <a:pt x="4389967" y="218017"/>
                </a:cubicBezTo>
                <a:cubicBezTo>
                  <a:pt x="4760384" y="436034"/>
                  <a:pt x="4897967" y="1526117"/>
                  <a:pt x="4897967" y="1526117"/>
                </a:cubicBezTo>
              </a:path>
            </a:pathLst>
          </a:custGeom>
          <a:noFill/>
          <a:ln w="1270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3" name="Can 12"/>
          <p:cNvSpPr>
            <a:spLocks noChangeArrowheads="1"/>
          </p:cNvSpPr>
          <p:nvPr/>
        </p:nvSpPr>
        <p:spPr bwMode="auto">
          <a:xfrm rot="5400000">
            <a:off x="4572000" y="21336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4" name="Can 13"/>
          <p:cNvSpPr>
            <a:spLocks noChangeArrowheads="1"/>
          </p:cNvSpPr>
          <p:nvPr/>
        </p:nvSpPr>
        <p:spPr bwMode="auto">
          <a:xfrm rot="5400000">
            <a:off x="4572000" y="32004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40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2541" name="Picture 25" descr="be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50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7" descr="beam-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522413"/>
            <a:ext cx="4540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4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3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45" name="Straight Connector 29"/>
          <p:cNvCxnSpPr>
            <a:cxnSpLocks noChangeShapeType="1"/>
          </p:cNvCxnSpPr>
          <p:nvPr/>
        </p:nvCxnSpPr>
        <p:spPr bwMode="auto">
          <a:xfrm>
            <a:off x="2895600" y="1981200"/>
            <a:ext cx="3962400" cy="1588"/>
          </a:xfrm>
          <a:prstGeom prst="line">
            <a:avLst/>
          </a:prstGeom>
          <a:noFill/>
          <a:ln w="190500" cap="rnd">
            <a:solidFill>
              <a:srgbClr val="3366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Freeform 35"/>
          <p:cNvSpPr>
            <a:spLocks noChangeArrowheads="1"/>
          </p:cNvSpPr>
          <p:nvPr/>
        </p:nvSpPr>
        <p:spPr bwMode="auto">
          <a:xfrm>
            <a:off x="2265363" y="1763713"/>
            <a:ext cx="4897437" cy="2478087"/>
          </a:xfrm>
          <a:custGeom>
            <a:avLst/>
            <a:gdLst>
              <a:gd name="T0" fmla="*/ 110031 w 4897967"/>
              <a:gd name="T1" fmla="*/ 2477027 h 2478617"/>
              <a:gd name="T2" fmla="*/ 427429 w 4897967"/>
              <a:gd name="T3" fmla="*/ 573248 h 2478617"/>
              <a:gd name="T4" fmla="*/ 2674599 w 4897967"/>
              <a:gd name="T5" fmla="*/ 217876 h 2478617"/>
              <a:gd name="T6" fmla="*/ 4388542 w 4897967"/>
              <a:gd name="T7" fmla="*/ 217876 h 2478617"/>
              <a:gd name="T8" fmla="*/ 4896377 w 4897967"/>
              <a:gd name="T9" fmla="*/ 1525139 h 2478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97967"/>
              <a:gd name="T16" fmla="*/ 0 h 2478617"/>
              <a:gd name="T17" fmla="*/ 4897967 w 4897967"/>
              <a:gd name="T18" fmla="*/ 2478617 h 2478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97967" h="2478617">
                <a:moveTo>
                  <a:pt x="110067" y="2478617"/>
                </a:moveTo>
                <a:cubicBezTo>
                  <a:pt x="55033" y="1714500"/>
                  <a:pt x="0" y="950384"/>
                  <a:pt x="427567" y="573617"/>
                </a:cubicBezTo>
                <a:cubicBezTo>
                  <a:pt x="855134" y="196850"/>
                  <a:pt x="2015067" y="277284"/>
                  <a:pt x="2675467" y="218017"/>
                </a:cubicBezTo>
                <a:cubicBezTo>
                  <a:pt x="3335867" y="158750"/>
                  <a:pt x="4019550" y="0"/>
                  <a:pt x="4389967" y="218017"/>
                </a:cubicBezTo>
                <a:cubicBezTo>
                  <a:pt x="4760384" y="436034"/>
                  <a:pt x="4897967" y="1526117"/>
                  <a:pt x="4897967" y="1526117"/>
                </a:cubicBezTo>
              </a:path>
            </a:pathLst>
          </a:custGeom>
          <a:noFill/>
          <a:ln w="1270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57" name="Can 12"/>
          <p:cNvSpPr>
            <a:spLocks noChangeArrowheads="1"/>
          </p:cNvSpPr>
          <p:nvPr/>
        </p:nvSpPr>
        <p:spPr bwMode="auto">
          <a:xfrm rot="5400000">
            <a:off x="4572000" y="21336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3558" name="Can 13"/>
          <p:cNvSpPr>
            <a:spLocks noChangeArrowheads="1"/>
          </p:cNvSpPr>
          <p:nvPr/>
        </p:nvSpPr>
        <p:spPr bwMode="auto">
          <a:xfrm rot="5400000">
            <a:off x="4572000" y="32004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64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5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566" name="TextBox 30"/>
          <p:cNvSpPr txBox="1">
            <a:spLocks noChangeArrowheads="1"/>
          </p:cNvSpPr>
          <p:nvPr/>
        </p:nvSpPr>
        <p:spPr bwMode="auto">
          <a:xfrm>
            <a:off x="762000" y="1512888"/>
            <a:ext cx="76755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latin typeface="Gill Sans Light" charset="0"/>
                <a:cs typeface="Gill Sans Light" charset="0"/>
              </a:rPr>
              <a:t>No matter how you do it,</a:t>
            </a:r>
          </a:p>
          <a:p>
            <a:r>
              <a:rPr lang="en-US" altLang="en-US" sz="3200">
                <a:latin typeface="Gill Sans Light" charset="0"/>
                <a:cs typeface="Gill Sans Light" charset="0"/>
              </a:rPr>
              <a:t>mapping each flow to a path is the wrong goal</a:t>
            </a:r>
          </a:p>
        </p:txBody>
      </p:sp>
      <p:sp>
        <p:nvSpPr>
          <p:cNvPr id="23567" name="Freeform 31"/>
          <p:cNvSpPr>
            <a:spLocks noChangeArrowheads="1"/>
          </p:cNvSpPr>
          <p:nvPr/>
        </p:nvSpPr>
        <p:spPr bwMode="auto">
          <a:xfrm>
            <a:off x="2362200" y="3289300"/>
            <a:ext cx="4787900" cy="973138"/>
          </a:xfrm>
          <a:custGeom>
            <a:avLst/>
            <a:gdLst>
              <a:gd name="T0" fmla="*/ 0 w 4787900"/>
              <a:gd name="T1" fmla="*/ 912910 h 973667"/>
              <a:gd name="T2" fmla="*/ 2590800 w 4787900"/>
              <a:gd name="T3" fmla="*/ 900231 h 973667"/>
              <a:gd name="T4" fmla="*/ 3670300 w 4787900"/>
              <a:gd name="T5" fmla="*/ 862193 h 973667"/>
              <a:gd name="T6" fmla="*/ 4076700 w 4787900"/>
              <a:gd name="T7" fmla="*/ 240907 h 973667"/>
              <a:gd name="T8" fmla="*/ 4787900 w 4787900"/>
              <a:gd name="T9" fmla="*/ 0 h 9736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7900"/>
              <a:gd name="T16" fmla="*/ 0 h 973667"/>
              <a:gd name="T17" fmla="*/ 4787900 w 4787900"/>
              <a:gd name="T18" fmla="*/ 973667 h 9736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7900" h="973667">
                <a:moveTo>
                  <a:pt x="0" y="914400"/>
                </a:moveTo>
                <a:lnTo>
                  <a:pt x="2590800" y="901700"/>
                </a:lnTo>
                <a:cubicBezTo>
                  <a:pt x="3202517" y="893233"/>
                  <a:pt x="3422650" y="973667"/>
                  <a:pt x="3670300" y="863600"/>
                </a:cubicBezTo>
                <a:cubicBezTo>
                  <a:pt x="3917950" y="753533"/>
                  <a:pt x="3890433" y="385233"/>
                  <a:pt x="4076700" y="241300"/>
                </a:cubicBezTo>
                <a:cubicBezTo>
                  <a:pt x="4262967" y="97367"/>
                  <a:pt x="4787900" y="0"/>
                  <a:pt x="4787900" y="0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1" name="Can 13"/>
          <p:cNvSpPr>
            <a:spLocks noChangeArrowheads="1"/>
          </p:cNvSpPr>
          <p:nvPr/>
        </p:nvSpPr>
        <p:spPr bwMode="auto">
          <a:xfrm rot="5400000">
            <a:off x="4038600" y="2667000"/>
            <a:ext cx="1600200" cy="2209800"/>
          </a:xfrm>
          <a:prstGeom prst="can">
            <a:avLst>
              <a:gd name="adj" fmla="val 10894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7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88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89" name="TextBox 32"/>
          <p:cNvSpPr txBox="1">
            <a:spLocks noChangeArrowheads="1"/>
          </p:cNvSpPr>
          <p:nvPr/>
        </p:nvSpPr>
        <p:spPr bwMode="auto">
          <a:xfrm>
            <a:off x="577850" y="711200"/>
            <a:ext cx="848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latin typeface="Gill Sans Light" charset="0"/>
                <a:cs typeface="Gill Sans Light" charset="0"/>
              </a:rPr>
              <a:t>Instead, we should </a:t>
            </a:r>
            <a:r>
              <a:rPr lang="en-US" altLang="en-US" sz="3200" b="1">
                <a:latin typeface="Gill Sans Light" charset="0"/>
                <a:cs typeface="Gill Sans Light" charset="0"/>
              </a:rPr>
              <a:t>pool </a:t>
            </a:r>
            <a:r>
              <a:rPr lang="en-US" altLang="en-US" sz="3200">
                <a:latin typeface="Gill Sans Light" charset="0"/>
                <a:cs typeface="Gill Sans Light" charset="0"/>
              </a:rPr>
              <a:t>capacity from different links</a:t>
            </a:r>
          </a:p>
        </p:txBody>
      </p:sp>
      <p:cxnSp>
        <p:nvCxnSpPr>
          <p:cNvPr id="24590" name="Straight Arrow Connector 40"/>
          <p:cNvCxnSpPr>
            <a:cxnSpLocks noChangeShapeType="1"/>
          </p:cNvCxnSpPr>
          <p:nvPr/>
        </p:nvCxnSpPr>
        <p:spPr bwMode="auto">
          <a:xfrm flipV="1">
            <a:off x="2362200" y="3276600"/>
            <a:ext cx="4821238" cy="915988"/>
          </a:xfrm>
          <a:prstGeom prst="straightConnector1">
            <a:avLst/>
          </a:prstGeom>
          <a:noFill/>
          <a:ln w="1270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5" name="Can 13"/>
          <p:cNvSpPr>
            <a:spLocks noChangeArrowheads="1"/>
          </p:cNvSpPr>
          <p:nvPr/>
        </p:nvSpPr>
        <p:spPr bwMode="auto">
          <a:xfrm rot="5400000">
            <a:off x="4038600" y="2667000"/>
            <a:ext cx="1600200" cy="2209800"/>
          </a:xfrm>
          <a:prstGeom prst="can">
            <a:avLst>
              <a:gd name="adj" fmla="val 10894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11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612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613" name="TextBox 32"/>
          <p:cNvSpPr txBox="1">
            <a:spLocks noChangeArrowheads="1"/>
          </p:cNvSpPr>
          <p:nvPr/>
        </p:nvSpPr>
        <p:spPr bwMode="auto">
          <a:xfrm>
            <a:off x="577850" y="711200"/>
            <a:ext cx="848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latin typeface="Gill Sans Light" charset="0"/>
                <a:cs typeface="Gill Sans Light" charset="0"/>
              </a:rPr>
              <a:t>Instead, we should </a:t>
            </a:r>
            <a:r>
              <a:rPr lang="en-US" altLang="en-US" sz="3200" b="1">
                <a:latin typeface="Gill Sans Light" charset="0"/>
                <a:cs typeface="Gill Sans Light" charset="0"/>
              </a:rPr>
              <a:t>pool </a:t>
            </a:r>
            <a:r>
              <a:rPr lang="en-US" altLang="en-US" sz="3200">
                <a:latin typeface="Gill Sans Light" charset="0"/>
                <a:cs typeface="Gill Sans Light" charset="0"/>
              </a:rPr>
              <a:t>capacity from different links</a:t>
            </a:r>
          </a:p>
        </p:txBody>
      </p:sp>
      <p:pic>
        <p:nvPicPr>
          <p:cNvPr id="25614" name="Picture 34" descr="be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50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5" descr="beam-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522413"/>
            <a:ext cx="4540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6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7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18" name="Straight Arrow Connector 18"/>
          <p:cNvCxnSpPr>
            <a:cxnSpLocks noChangeShapeType="1"/>
          </p:cNvCxnSpPr>
          <p:nvPr/>
        </p:nvCxnSpPr>
        <p:spPr bwMode="auto">
          <a:xfrm flipV="1">
            <a:off x="2362200" y="3276600"/>
            <a:ext cx="4821238" cy="915988"/>
          </a:xfrm>
          <a:prstGeom prst="straightConnector1">
            <a:avLst/>
          </a:prstGeom>
          <a:noFill/>
          <a:ln w="1270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29" name="Can 13"/>
          <p:cNvSpPr>
            <a:spLocks noChangeArrowheads="1"/>
          </p:cNvSpPr>
          <p:nvPr/>
        </p:nvSpPr>
        <p:spPr bwMode="auto">
          <a:xfrm rot="5400000">
            <a:off x="3771900" y="2400300"/>
            <a:ext cx="2133600" cy="2209800"/>
          </a:xfrm>
          <a:prstGeom prst="can">
            <a:avLst>
              <a:gd name="adj" fmla="val 10899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35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254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6636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254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6637" name="TextBox 32"/>
          <p:cNvSpPr txBox="1">
            <a:spLocks noChangeArrowheads="1"/>
          </p:cNvSpPr>
          <p:nvPr/>
        </p:nvSpPr>
        <p:spPr bwMode="auto">
          <a:xfrm>
            <a:off x="577850" y="711200"/>
            <a:ext cx="848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latin typeface="Gill Sans Light" charset="0"/>
                <a:cs typeface="Gill Sans Light" charset="0"/>
              </a:rPr>
              <a:t>Instead, we should </a:t>
            </a:r>
            <a:r>
              <a:rPr lang="en-US" altLang="en-US" sz="3200" b="1">
                <a:latin typeface="Gill Sans Light" charset="0"/>
                <a:cs typeface="Gill Sans Light" charset="0"/>
              </a:rPr>
              <a:t>pool </a:t>
            </a:r>
            <a:r>
              <a:rPr lang="en-US" altLang="en-US" sz="3200">
                <a:latin typeface="Gill Sans Light" charset="0"/>
                <a:cs typeface="Gill Sans Light" charset="0"/>
              </a:rPr>
              <a:t>capacity from different links</a:t>
            </a:r>
          </a:p>
        </p:txBody>
      </p:sp>
      <p:pic>
        <p:nvPicPr>
          <p:cNvPr id="26638" name="Picture 34" descr="be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50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35" descr="beam-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522413"/>
            <a:ext cx="4540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6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37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42" name="Straight Arrow Connector 18"/>
          <p:cNvCxnSpPr>
            <a:cxnSpLocks noChangeShapeType="1"/>
          </p:cNvCxnSpPr>
          <p:nvPr/>
        </p:nvCxnSpPr>
        <p:spPr bwMode="auto">
          <a:xfrm flipV="1">
            <a:off x="2362200" y="3276600"/>
            <a:ext cx="4821238" cy="915988"/>
          </a:xfrm>
          <a:prstGeom prst="straightConnector1">
            <a:avLst/>
          </a:prstGeom>
          <a:noFill/>
          <a:ln w="2540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89950" cy="38798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Datacenter apps are distributed across thousands of machines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Want any machine to play any role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500" u="sng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To achieve this: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 dense parallel datacenter topologies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Map each flow to a path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Problem: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Naïve random allocation gives poor performance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Improving performance adds complexity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		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886200"/>
            <a:ext cx="3733800" cy="533400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05000" y="1981200"/>
            <a:ext cx="5867400" cy="1828800"/>
            <a:chOff x="1905000" y="1981200"/>
            <a:chExt cx="5867400" cy="18288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05000" y="1981200"/>
              <a:ext cx="5867400" cy="1219200"/>
            </a:xfrm>
            <a:prstGeom prst="rect">
              <a:avLst/>
            </a:prstGeom>
            <a:solidFill>
              <a:srgbClr val="40404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Gill Sans Light"/>
                  <a:ea typeface="ＭＳ Ｐゴシック" charset="-128"/>
                  <a:cs typeface="Gill Sans Light"/>
                </a:rPr>
                <a:t>This is the wrong place to start</a:t>
              </a:r>
            </a:p>
          </p:txBody>
        </p:sp>
        <p:cxnSp>
          <p:nvCxnSpPr>
            <p:cNvPr id="6151" name="Straight Arrow Connector 8"/>
            <p:cNvCxnSpPr>
              <a:cxnSpLocks noChangeShapeType="1"/>
            </p:cNvCxnSpPr>
            <p:nvPr/>
          </p:nvCxnSpPr>
          <p:spPr bwMode="auto">
            <a:xfrm rot="10800000" flipV="1">
              <a:off x="2514600" y="3200400"/>
              <a:ext cx="838200" cy="609600"/>
            </a:xfrm>
            <a:prstGeom prst="straightConnector1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53" name="Can 13"/>
          <p:cNvSpPr>
            <a:spLocks noChangeArrowheads="1"/>
          </p:cNvSpPr>
          <p:nvPr/>
        </p:nvSpPr>
        <p:spPr bwMode="auto">
          <a:xfrm rot="5400000">
            <a:off x="4038600" y="2667000"/>
            <a:ext cx="1600200" cy="2209800"/>
          </a:xfrm>
          <a:prstGeom prst="can">
            <a:avLst>
              <a:gd name="adj" fmla="val 10894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59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60" name="Freeform 17"/>
          <p:cNvSpPr>
            <a:spLocks noChangeArrowheads="1"/>
          </p:cNvSpPr>
          <p:nvPr/>
        </p:nvSpPr>
        <p:spPr bwMode="auto">
          <a:xfrm>
            <a:off x="2336800" y="3314700"/>
            <a:ext cx="4864100" cy="1128713"/>
          </a:xfrm>
          <a:custGeom>
            <a:avLst/>
            <a:gdLst>
              <a:gd name="T0" fmla="*/ 0 w 4864100"/>
              <a:gd name="T1" fmla="*/ 0 h 1128183"/>
              <a:gd name="T2" fmla="*/ 1371600 w 4864100"/>
              <a:gd name="T3" fmla="*/ 979279 h 1128183"/>
              <a:gd name="T4" fmla="*/ 4864100 w 4864100"/>
              <a:gd name="T5" fmla="*/ 902972 h 1128183"/>
              <a:gd name="T6" fmla="*/ 0 60000 65536"/>
              <a:gd name="T7" fmla="*/ 0 60000 65536"/>
              <a:gd name="T8" fmla="*/ 0 60000 65536"/>
              <a:gd name="T9" fmla="*/ 0 w 4864100"/>
              <a:gd name="T10" fmla="*/ 0 h 1128183"/>
              <a:gd name="T11" fmla="*/ 4864100 w 4864100"/>
              <a:gd name="T12" fmla="*/ 1128183 h 112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4100" h="1128183">
                <a:moveTo>
                  <a:pt x="0" y="0"/>
                </a:moveTo>
                <a:cubicBezTo>
                  <a:pt x="280458" y="413808"/>
                  <a:pt x="560917" y="827617"/>
                  <a:pt x="1371600" y="977900"/>
                </a:cubicBezTo>
                <a:cubicBezTo>
                  <a:pt x="2182283" y="1128183"/>
                  <a:pt x="4864100" y="901700"/>
                  <a:pt x="4864100" y="90170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661" name="TextBox 32"/>
          <p:cNvSpPr txBox="1">
            <a:spLocks noChangeArrowheads="1"/>
          </p:cNvSpPr>
          <p:nvPr/>
        </p:nvSpPr>
        <p:spPr bwMode="auto">
          <a:xfrm>
            <a:off x="577850" y="711200"/>
            <a:ext cx="848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latin typeface="Gill Sans Light" charset="0"/>
                <a:cs typeface="Gill Sans Light" charset="0"/>
              </a:rPr>
              <a:t>Instead, we should </a:t>
            </a:r>
            <a:r>
              <a:rPr lang="en-US" altLang="en-US" sz="3200" b="1">
                <a:latin typeface="Gill Sans Light" charset="0"/>
                <a:cs typeface="Gill Sans Light" charset="0"/>
              </a:rPr>
              <a:t>pool </a:t>
            </a:r>
            <a:r>
              <a:rPr lang="en-US" altLang="en-US" sz="3200">
                <a:latin typeface="Gill Sans Light" charset="0"/>
                <a:cs typeface="Gill Sans Light" charset="0"/>
              </a:rPr>
              <a:t>capacity from different links</a:t>
            </a:r>
          </a:p>
        </p:txBody>
      </p:sp>
      <p:pic>
        <p:nvPicPr>
          <p:cNvPr id="27662" name="Picture 34" descr="be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508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35" descr="beam-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522413"/>
            <a:ext cx="4540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6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7" descr="ante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794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6" name="Straight Arrow Connector 18"/>
          <p:cNvCxnSpPr>
            <a:cxnSpLocks noChangeShapeType="1"/>
          </p:cNvCxnSpPr>
          <p:nvPr/>
        </p:nvCxnSpPr>
        <p:spPr bwMode="auto">
          <a:xfrm flipV="1">
            <a:off x="2362200" y="3276600"/>
            <a:ext cx="4821238" cy="915988"/>
          </a:xfrm>
          <a:prstGeom prst="straightConnector1">
            <a:avLst/>
          </a:prstGeom>
          <a:noFill/>
          <a:ln w="127000">
            <a:solidFill>
              <a:srgbClr val="00FF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30200" y="1676400"/>
            <a:ext cx="8489950" cy="38798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sz="6600">
              <a:latin typeface="Gill Sans Light " charset="0"/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7F7F7F"/>
                </a:solidFill>
                <a:latin typeface="Gill Sans Light " charset="0"/>
                <a:ea typeface="ＭＳ Ｐゴシック" panose="020B0600070205080204" pitchFamily="34" charset="-128"/>
              </a:rPr>
              <a:t>Multipath Transport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30200" y="457200"/>
            <a:ext cx="8585200" cy="9921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Multipath Transport can pool datacenter networks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89950" cy="3879850"/>
          </a:xfrm>
        </p:spPr>
        <p:txBody>
          <a:bodyPr/>
          <a:lstStyle/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Instead of using one path for each flow, use many random paths</a:t>
            </a:r>
          </a:p>
          <a:p>
            <a:pPr lvl="1"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Don’t worry about collisions.</a:t>
            </a:r>
          </a:p>
          <a:p>
            <a:pPr lvl="1"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Just don’t send (much) traffic on colliding paths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2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76400"/>
            <a:ext cx="8489950" cy="38798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MPTCP is a drop in replacement for TCP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MPTCP spreads application data over multiple subflows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Multipath TCP Primer [IETF MPTCP WG]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57200" y="3733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6438" y="3933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6438" y="4392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27" name="Can 7"/>
          <p:cNvSpPr>
            <a:spLocks noChangeArrowheads="1"/>
          </p:cNvSpPr>
          <p:nvPr/>
        </p:nvSpPr>
        <p:spPr bwMode="auto">
          <a:xfrm rot="5400000">
            <a:off x="3733800" y="28956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28" name="Can 8"/>
          <p:cNvSpPr>
            <a:spLocks noChangeArrowheads="1"/>
          </p:cNvSpPr>
          <p:nvPr/>
        </p:nvSpPr>
        <p:spPr bwMode="auto">
          <a:xfrm rot="5400000">
            <a:off x="3733800" y="39624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6438" y="4849813"/>
            <a:ext cx="817562" cy="255587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096000" y="3733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45238" y="3933825"/>
            <a:ext cx="817562" cy="2555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45238" y="4392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345238" y="4849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1473200" y="3886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447800" y="3886200"/>
            <a:ext cx="4940300" cy="1219200"/>
            <a:chOff x="1447800" y="3886200"/>
            <a:chExt cx="4940300" cy="1219200"/>
          </a:xfrm>
        </p:grpSpPr>
        <p:sp>
          <p:nvSpPr>
            <p:cNvPr id="30736" name="Freeform 18"/>
            <p:cNvSpPr>
              <a:spLocks noChangeArrowheads="1"/>
            </p:cNvSpPr>
            <p:nvPr/>
          </p:nvSpPr>
          <p:spPr bwMode="auto">
            <a:xfrm>
              <a:off x="1447800" y="3886200"/>
              <a:ext cx="4864100" cy="620183"/>
            </a:xfrm>
            <a:custGeom>
              <a:avLst/>
              <a:gdLst>
                <a:gd name="T0" fmla="*/ 0 w 4864100"/>
                <a:gd name="T1" fmla="*/ 620183 h 620183"/>
                <a:gd name="T2" fmla="*/ 1384300 w 4864100"/>
                <a:gd name="T3" fmla="*/ 137583 h 620183"/>
                <a:gd name="T4" fmla="*/ 1397000 w 4864100"/>
                <a:gd name="T5" fmla="*/ 137583 h 620183"/>
                <a:gd name="T6" fmla="*/ 3556000 w 4864100"/>
                <a:gd name="T7" fmla="*/ 74083 h 620183"/>
                <a:gd name="T8" fmla="*/ 4864100 w 4864100"/>
                <a:gd name="T9" fmla="*/ 582083 h 620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4100"/>
                <a:gd name="T16" fmla="*/ 0 h 620183"/>
                <a:gd name="T17" fmla="*/ 4864100 w 4864100"/>
                <a:gd name="T18" fmla="*/ 620183 h 620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4100" h="620183">
                  <a:moveTo>
                    <a:pt x="0" y="620183"/>
                  </a:moveTo>
                  <a:lnTo>
                    <a:pt x="1384300" y="137583"/>
                  </a:lnTo>
                  <a:cubicBezTo>
                    <a:pt x="1617133" y="57150"/>
                    <a:pt x="1397000" y="137583"/>
                    <a:pt x="1397000" y="137583"/>
                  </a:cubicBezTo>
                  <a:cubicBezTo>
                    <a:pt x="1758950" y="127000"/>
                    <a:pt x="2978150" y="0"/>
                    <a:pt x="3556000" y="74083"/>
                  </a:cubicBezTo>
                  <a:cubicBezTo>
                    <a:pt x="4133850" y="148166"/>
                    <a:pt x="4864100" y="582083"/>
                    <a:pt x="4864100" y="582083"/>
                  </a:cubicBezTo>
                </a:path>
              </a:pathLst>
            </a:custGeom>
            <a:noFill/>
            <a:ln w="127000">
              <a:solidFill>
                <a:srgbClr val="FF0000"/>
              </a:solidFill>
              <a:prstDash val="sys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37" name="Freeform 16"/>
            <p:cNvSpPr>
              <a:spLocks noChangeArrowheads="1"/>
            </p:cNvSpPr>
            <p:nvPr/>
          </p:nvSpPr>
          <p:spPr bwMode="auto">
            <a:xfrm flipV="1">
              <a:off x="1524000" y="4582583"/>
              <a:ext cx="4864100" cy="522817"/>
            </a:xfrm>
            <a:custGeom>
              <a:avLst/>
              <a:gdLst>
                <a:gd name="T0" fmla="*/ 0 w 4864100"/>
                <a:gd name="T1" fmla="*/ 313212 h 620183"/>
                <a:gd name="T2" fmla="*/ 1384300 w 4864100"/>
                <a:gd name="T3" fmla="*/ 69484 h 620183"/>
                <a:gd name="T4" fmla="*/ 1397000 w 4864100"/>
                <a:gd name="T5" fmla="*/ 69484 h 620183"/>
                <a:gd name="T6" fmla="*/ 3556000 w 4864100"/>
                <a:gd name="T7" fmla="*/ 37414 h 620183"/>
                <a:gd name="T8" fmla="*/ 4864100 w 4864100"/>
                <a:gd name="T9" fmla="*/ 293971 h 620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4100"/>
                <a:gd name="T16" fmla="*/ 0 h 620183"/>
                <a:gd name="T17" fmla="*/ 4864100 w 4864100"/>
                <a:gd name="T18" fmla="*/ 620183 h 620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4100" h="620183">
                  <a:moveTo>
                    <a:pt x="0" y="620183"/>
                  </a:moveTo>
                  <a:lnTo>
                    <a:pt x="1384300" y="137583"/>
                  </a:lnTo>
                  <a:cubicBezTo>
                    <a:pt x="1617133" y="57150"/>
                    <a:pt x="1397000" y="137583"/>
                    <a:pt x="1397000" y="137583"/>
                  </a:cubicBezTo>
                  <a:cubicBezTo>
                    <a:pt x="1758950" y="127000"/>
                    <a:pt x="2978150" y="0"/>
                    <a:pt x="3556000" y="74083"/>
                  </a:cubicBezTo>
                  <a:cubicBezTo>
                    <a:pt x="4133850" y="148166"/>
                    <a:pt x="4864100" y="582083"/>
                    <a:pt x="4864100" y="582083"/>
                  </a:cubicBezTo>
                </a:path>
              </a:pathLst>
            </a:custGeom>
            <a:noFill/>
            <a:ln w="127000">
              <a:solidFill>
                <a:srgbClr val="FF0000"/>
              </a:solidFill>
              <a:prstDash val="sys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Multipath TCP: Congestion Control [NSDI, 2011]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543175" y="3530600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187825" y="3530600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949950" y="3530600"/>
            <a:ext cx="1611313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781050" y="3530600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4400" y="358140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51088" y="1709738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47950" y="358140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286250" y="358140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469265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820863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647950" y="469265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32200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25938" y="4692650"/>
            <a:ext cx="452437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72088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2" name="Straight Connector 15"/>
          <p:cNvCxnSpPr>
            <a:cxnSpLocks noChangeShapeType="1"/>
            <a:stCxn id="12" idx="0"/>
            <a:endCxn id="13" idx="2"/>
          </p:cNvCxnSpPr>
          <p:nvPr/>
        </p:nvCxnSpPr>
        <p:spPr bwMode="auto">
          <a:xfrm rot="5400000" flipH="1" flipV="1">
            <a:off x="1118394" y="2121694"/>
            <a:ext cx="1482725" cy="1436687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23" name="Straight Connector 17"/>
          <p:cNvCxnSpPr>
            <a:cxnSpLocks noChangeShapeType="1"/>
            <a:stCxn id="14" idx="0"/>
            <a:endCxn id="13" idx="2"/>
          </p:cNvCxnSpPr>
          <p:nvPr/>
        </p:nvCxnSpPr>
        <p:spPr bwMode="auto">
          <a:xfrm rot="16200000" flipV="1">
            <a:off x="1985169" y="2691606"/>
            <a:ext cx="1482725" cy="296863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24" name="Straight Connector 19"/>
          <p:cNvCxnSpPr>
            <a:cxnSpLocks noChangeShapeType="1"/>
            <a:stCxn id="15" idx="0"/>
            <a:endCxn id="13" idx="2"/>
          </p:cNvCxnSpPr>
          <p:nvPr/>
        </p:nvCxnSpPr>
        <p:spPr bwMode="auto">
          <a:xfrm rot="16200000" flipV="1">
            <a:off x="2804319" y="1872456"/>
            <a:ext cx="1482725" cy="1935163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32788" name="Straight Connector 29"/>
          <p:cNvCxnSpPr>
            <a:cxnSpLocks noChangeShapeType="1"/>
            <a:stCxn id="16" idx="0"/>
            <a:endCxn id="12" idx="2"/>
          </p:cNvCxnSpPr>
          <p:nvPr/>
        </p:nvCxnSpPr>
        <p:spPr bwMode="auto">
          <a:xfrm rot="5400000" flipH="1" flipV="1">
            <a:off x="780256" y="4331494"/>
            <a:ext cx="7207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Connector 31"/>
          <p:cNvCxnSpPr>
            <a:cxnSpLocks noChangeShapeType="1"/>
            <a:stCxn id="17" idx="0"/>
            <a:endCxn id="12" idx="2"/>
          </p:cNvCxnSpPr>
          <p:nvPr/>
        </p:nvCxnSpPr>
        <p:spPr bwMode="auto">
          <a:xfrm rot="16200000" flipV="1">
            <a:off x="1233488" y="3878263"/>
            <a:ext cx="722312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820863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54413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194300" y="3582988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793" name="Straight Connector 91"/>
          <p:cNvCxnSpPr>
            <a:cxnSpLocks noChangeShapeType="1"/>
            <a:stCxn id="16" idx="0"/>
            <a:endCxn id="27" idx="2"/>
          </p:cNvCxnSpPr>
          <p:nvPr/>
        </p:nvCxnSpPr>
        <p:spPr bwMode="auto">
          <a:xfrm rot="5400000" flipH="1" flipV="1">
            <a:off x="1234281" y="3879057"/>
            <a:ext cx="720725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Straight Connector 94"/>
          <p:cNvCxnSpPr>
            <a:cxnSpLocks noChangeShapeType="1"/>
            <a:stCxn id="17" idx="0"/>
            <a:endCxn id="27" idx="2"/>
          </p:cNvCxnSpPr>
          <p:nvPr/>
        </p:nvCxnSpPr>
        <p:spPr bwMode="auto">
          <a:xfrm rot="5400000" flipH="1" flipV="1">
            <a:off x="1687512" y="4332288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484563" y="1709738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668838" y="170973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826125" y="1709738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5" name="Straight Connector 106"/>
          <p:cNvCxnSpPr>
            <a:cxnSpLocks noChangeShapeType="1"/>
            <a:stCxn id="12" idx="0"/>
            <a:endCxn id="32" idx="2"/>
          </p:cNvCxnSpPr>
          <p:nvPr/>
        </p:nvCxnSpPr>
        <p:spPr bwMode="auto">
          <a:xfrm rot="5400000" flipH="1" flipV="1">
            <a:off x="1684338" y="1555750"/>
            <a:ext cx="1482725" cy="256857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36" name="Straight Connector 109"/>
          <p:cNvCxnSpPr>
            <a:cxnSpLocks noChangeShapeType="1"/>
            <a:stCxn id="14" idx="0"/>
            <a:endCxn id="32" idx="2"/>
          </p:cNvCxnSpPr>
          <p:nvPr/>
        </p:nvCxnSpPr>
        <p:spPr bwMode="auto">
          <a:xfrm rot="5400000" flipH="1" flipV="1">
            <a:off x="2551113" y="2422525"/>
            <a:ext cx="1482725" cy="8350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37" name="Straight Connector 112"/>
          <p:cNvCxnSpPr>
            <a:cxnSpLocks noChangeShapeType="1"/>
            <a:stCxn id="15" idx="0"/>
            <a:endCxn id="32" idx="2"/>
          </p:cNvCxnSpPr>
          <p:nvPr/>
        </p:nvCxnSpPr>
        <p:spPr bwMode="auto">
          <a:xfrm rot="16200000" flipV="1">
            <a:off x="3370263" y="2438400"/>
            <a:ext cx="1482725" cy="80327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32801" name="Straight Connector 115"/>
          <p:cNvCxnSpPr>
            <a:cxnSpLocks noChangeShapeType="1"/>
          </p:cNvCxnSpPr>
          <p:nvPr/>
        </p:nvCxnSpPr>
        <p:spPr bwMode="auto">
          <a:xfrm rot="5400000" flipH="1" flipV="1">
            <a:off x="2514601" y="4330700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2" name="Straight Connector 116"/>
          <p:cNvCxnSpPr>
            <a:cxnSpLocks noChangeShapeType="1"/>
          </p:cNvCxnSpPr>
          <p:nvPr/>
        </p:nvCxnSpPr>
        <p:spPr bwMode="auto">
          <a:xfrm rot="16200000" flipV="1">
            <a:off x="29694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3" name="Straight Connector 117"/>
          <p:cNvCxnSpPr>
            <a:cxnSpLocks noChangeShapeType="1"/>
          </p:cNvCxnSpPr>
          <p:nvPr/>
        </p:nvCxnSpPr>
        <p:spPr bwMode="auto">
          <a:xfrm rot="5400000" flipH="1" flipV="1">
            <a:off x="29694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4" name="Straight Connector 118"/>
          <p:cNvCxnSpPr>
            <a:cxnSpLocks noChangeShapeType="1"/>
          </p:cNvCxnSpPr>
          <p:nvPr/>
        </p:nvCxnSpPr>
        <p:spPr bwMode="auto">
          <a:xfrm rot="5400000" flipH="1" flipV="1">
            <a:off x="3422650" y="43307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5" name="Straight Connector 119"/>
          <p:cNvCxnSpPr>
            <a:cxnSpLocks noChangeShapeType="1"/>
          </p:cNvCxnSpPr>
          <p:nvPr/>
        </p:nvCxnSpPr>
        <p:spPr bwMode="auto">
          <a:xfrm rot="5400000" flipH="1" flipV="1">
            <a:off x="4153694" y="4329907"/>
            <a:ext cx="72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6" name="Straight Connector 120"/>
          <p:cNvCxnSpPr>
            <a:cxnSpLocks noChangeShapeType="1"/>
          </p:cNvCxnSpPr>
          <p:nvPr/>
        </p:nvCxnSpPr>
        <p:spPr bwMode="auto">
          <a:xfrm rot="16200000" flipV="1">
            <a:off x="4606131" y="3875882"/>
            <a:ext cx="722313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7" name="Straight Connector 121"/>
          <p:cNvCxnSpPr>
            <a:cxnSpLocks noChangeShapeType="1"/>
          </p:cNvCxnSpPr>
          <p:nvPr/>
        </p:nvCxnSpPr>
        <p:spPr bwMode="auto">
          <a:xfrm rot="5400000" flipH="1" flipV="1">
            <a:off x="4606925" y="3876676"/>
            <a:ext cx="720725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Straight Connector 122"/>
          <p:cNvCxnSpPr>
            <a:cxnSpLocks noChangeShapeType="1"/>
          </p:cNvCxnSpPr>
          <p:nvPr/>
        </p:nvCxnSpPr>
        <p:spPr bwMode="auto">
          <a:xfrm rot="5400000" flipH="1" flipV="1">
            <a:off x="5060950" y="43307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53138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091238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037388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959600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813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5918201" y="4330700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Straight Connector 128"/>
          <p:cNvCxnSpPr>
            <a:cxnSpLocks noChangeShapeType="1"/>
          </p:cNvCxnSpPr>
          <p:nvPr/>
        </p:nvCxnSpPr>
        <p:spPr bwMode="auto">
          <a:xfrm rot="16200000" flipV="1">
            <a:off x="63730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Straight Connector 129"/>
          <p:cNvCxnSpPr>
            <a:cxnSpLocks noChangeShapeType="1"/>
          </p:cNvCxnSpPr>
          <p:nvPr/>
        </p:nvCxnSpPr>
        <p:spPr bwMode="auto">
          <a:xfrm rot="5400000" flipH="1" flipV="1">
            <a:off x="63730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6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826250" y="43307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131"/>
          <p:cNvCxnSpPr>
            <a:cxnSpLocks noChangeShapeType="1"/>
            <a:stCxn id="46" idx="0"/>
            <a:endCxn id="13" idx="2"/>
          </p:cNvCxnSpPr>
          <p:nvPr/>
        </p:nvCxnSpPr>
        <p:spPr bwMode="auto">
          <a:xfrm rot="16200000" flipV="1">
            <a:off x="3686968" y="989807"/>
            <a:ext cx="1484313" cy="370205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55" name="Straight Connector 132"/>
          <p:cNvCxnSpPr>
            <a:cxnSpLocks noChangeShapeType="1"/>
            <a:stCxn id="46" idx="0"/>
            <a:endCxn id="32" idx="2"/>
          </p:cNvCxnSpPr>
          <p:nvPr/>
        </p:nvCxnSpPr>
        <p:spPr bwMode="auto">
          <a:xfrm rot="16200000" flipV="1">
            <a:off x="4252912" y="1555751"/>
            <a:ext cx="1484313" cy="2570162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56" name="Straight Connector 140"/>
          <p:cNvCxnSpPr>
            <a:cxnSpLocks noChangeShapeType="1"/>
            <a:stCxn id="27" idx="0"/>
            <a:endCxn id="34" idx="2"/>
          </p:cNvCxnSpPr>
          <p:nvPr/>
        </p:nvCxnSpPr>
        <p:spPr bwMode="auto">
          <a:xfrm rot="5400000" flipH="1" flipV="1">
            <a:off x="3307556" y="838994"/>
            <a:ext cx="1484313" cy="400367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57" name="Straight Connector 141"/>
          <p:cNvCxnSpPr>
            <a:cxnSpLocks noChangeShapeType="1"/>
            <a:stCxn id="27" idx="0"/>
            <a:endCxn id="33" idx="2"/>
          </p:cNvCxnSpPr>
          <p:nvPr/>
        </p:nvCxnSpPr>
        <p:spPr bwMode="auto">
          <a:xfrm rot="5400000" flipH="1" flipV="1">
            <a:off x="2729706" y="1416844"/>
            <a:ext cx="1484313" cy="284797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58" name="Straight Connector 147"/>
          <p:cNvCxnSpPr>
            <a:cxnSpLocks noChangeShapeType="1"/>
            <a:stCxn id="28" idx="0"/>
            <a:endCxn id="33" idx="2"/>
          </p:cNvCxnSpPr>
          <p:nvPr/>
        </p:nvCxnSpPr>
        <p:spPr bwMode="auto">
          <a:xfrm rot="5400000" flipH="1" flipV="1">
            <a:off x="3596481" y="2283619"/>
            <a:ext cx="1484313" cy="1114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59" name="Straight Connector 149"/>
          <p:cNvCxnSpPr>
            <a:cxnSpLocks noChangeShapeType="1"/>
            <a:stCxn id="28" idx="0"/>
            <a:endCxn id="34" idx="2"/>
          </p:cNvCxnSpPr>
          <p:nvPr/>
        </p:nvCxnSpPr>
        <p:spPr bwMode="auto">
          <a:xfrm rot="5400000" flipH="1" flipV="1">
            <a:off x="4174331" y="1705769"/>
            <a:ext cx="1484313" cy="22701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60" name="Straight Connector 151"/>
          <p:cNvCxnSpPr>
            <a:cxnSpLocks noChangeShapeType="1"/>
            <a:stCxn id="29" idx="0"/>
            <a:endCxn id="33" idx="2"/>
          </p:cNvCxnSpPr>
          <p:nvPr/>
        </p:nvCxnSpPr>
        <p:spPr bwMode="auto">
          <a:xfrm rot="16200000" flipV="1">
            <a:off x="4416425" y="2578100"/>
            <a:ext cx="1484313" cy="525463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61" name="Straight Connector 154"/>
          <p:cNvCxnSpPr>
            <a:cxnSpLocks noChangeShapeType="1"/>
            <a:stCxn id="29" idx="0"/>
            <a:endCxn id="34" idx="2"/>
          </p:cNvCxnSpPr>
          <p:nvPr/>
        </p:nvCxnSpPr>
        <p:spPr bwMode="auto">
          <a:xfrm rot="5400000" flipH="1" flipV="1">
            <a:off x="4994275" y="2525713"/>
            <a:ext cx="1484313" cy="630237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62" name="Straight Connector 156"/>
          <p:cNvCxnSpPr>
            <a:cxnSpLocks noChangeShapeType="1"/>
            <a:stCxn id="49" idx="0"/>
            <a:endCxn id="33" idx="2"/>
          </p:cNvCxnSpPr>
          <p:nvPr/>
        </p:nvCxnSpPr>
        <p:spPr bwMode="auto">
          <a:xfrm rot="16200000" flipV="1">
            <a:off x="5299075" y="1695450"/>
            <a:ext cx="1484313" cy="2290763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63" name="Straight Connector 158"/>
          <p:cNvCxnSpPr>
            <a:cxnSpLocks noChangeShapeType="1"/>
            <a:stCxn id="49" idx="0"/>
            <a:endCxn id="34" idx="2"/>
          </p:cNvCxnSpPr>
          <p:nvPr/>
        </p:nvCxnSpPr>
        <p:spPr bwMode="auto">
          <a:xfrm rot="16200000" flipV="1">
            <a:off x="5876925" y="2273300"/>
            <a:ext cx="1484313" cy="1135063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793750" y="5403850"/>
            <a:ext cx="679450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906463" y="549592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903288" y="57515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830" name="Straight Connector 189"/>
          <p:cNvCxnSpPr>
            <a:cxnSpLocks noChangeShapeType="1"/>
            <a:stCxn id="64" idx="0"/>
            <a:endCxn id="16" idx="2"/>
          </p:cNvCxnSpPr>
          <p:nvPr/>
        </p:nvCxnSpPr>
        <p:spPr bwMode="auto">
          <a:xfrm rot="5400000" flipH="1" flipV="1">
            <a:off x="976313" y="5238750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1724025" y="5400675"/>
            <a:ext cx="679450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836738" y="54927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833563" y="57483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834" name="Straight Connector 193"/>
          <p:cNvCxnSpPr>
            <a:cxnSpLocks noChangeShapeType="1"/>
          </p:cNvCxnSpPr>
          <p:nvPr/>
        </p:nvCxnSpPr>
        <p:spPr bwMode="auto">
          <a:xfrm rot="5400000" flipH="1" flipV="1">
            <a:off x="1889919" y="5230019"/>
            <a:ext cx="323850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2578100" y="5407025"/>
            <a:ext cx="679450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690813" y="549910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687638" y="575468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Rounded Rectangle 74"/>
          <p:cNvSpPr>
            <a:spLocks noChangeArrowheads="1"/>
          </p:cNvSpPr>
          <p:nvPr/>
        </p:nvSpPr>
        <p:spPr bwMode="auto">
          <a:xfrm>
            <a:off x="3506788" y="5403850"/>
            <a:ext cx="681037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621088" y="549592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617913" y="57515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ounded Rectangle 77"/>
          <p:cNvSpPr>
            <a:spLocks noChangeArrowheads="1"/>
          </p:cNvSpPr>
          <p:nvPr/>
        </p:nvSpPr>
        <p:spPr bwMode="auto">
          <a:xfrm>
            <a:off x="4286250" y="5410200"/>
            <a:ext cx="681038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4400550" y="5500688"/>
            <a:ext cx="452438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4397375" y="5757863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1" name="Rounded Rectangle 80"/>
          <p:cNvSpPr>
            <a:spLocks noChangeArrowheads="1"/>
          </p:cNvSpPr>
          <p:nvPr/>
        </p:nvSpPr>
        <p:spPr bwMode="auto">
          <a:xfrm>
            <a:off x="5216525" y="5407025"/>
            <a:ext cx="681038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330825" y="5499100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327650" y="5754688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4" name="Rounded Rectangle 83"/>
          <p:cNvSpPr>
            <a:spLocks noChangeArrowheads="1"/>
          </p:cNvSpPr>
          <p:nvPr/>
        </p:nvSpPr>
        <p:spPr bwMode="auto">
          <a:xfrm>
            <a:off x="5999163" y="5391150"/>
            <a:ext cx="681037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113463" y="5481638"/>
            <a:ext cx="454025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110288" y="57388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7" name="Rounded Rectangle 86"/>
          <p:cNvSpPr>
            <a:spLocks noChangeArrowheads="1"/>
          </p:cNvSpPr>
          <p:nvPr/>
        </p:nvSpPr>
        <p:spPr bwMode="auto">
          <a:xfrm>
            <a:off x="6929438" y="5387975"/>
            <a:ext cx="681037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7043738" y="5478463"/>
            <a:ext cx="452437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7040563" y="5735638"/>
            <a:ext cx="4524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853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2719388" y="5235575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4" name="Straight Connector 213"/>
          <p:cNvCxnSpPr>
            <a:cxnSpLocks noChangeShapeType="1"/>
            <a:stCxn id="75" idx="0"/>
            <a:endCxn id="19" idx="2"/>
          </p:cNvCxnSpPr>
          <p:nvPr/>
        </p:nvCxnSpPr>
        <p:spPr bwMode="auto">
          <a:xfrm rot="5400000" flipH="1" flipV="1">
            <a:off x="3692526" y="5237162"/>
            <a:ext cx="322262" cy="11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5" name="Straight Connector 216"/>
          <p:cNvCxnSpPr>
            <a:cxnSpLocks noChangeShapeType="1"/>
            <a:stCxn id="78" idx="0"/>
            <a:endCxn id="20" idx="2"/>
          </p:cNvCxnSpPr>
          <p:nvPr/>
        </p:nvCxnSpPr>
        <p:spPr bwMode="auto">
          <a:xfrm rot="16200000" flipV="1">
            <a:off x="4425951" y="5208587"/>
            <a:ext cx="328612" cy="74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6" name="Straight Connector 220"/>
          <p:cNvCxnSpPr>
            <a:cxnSpLocks noChangeShapeType="1"/>
            <a:stCxn id="81" idx="0"/>
            <a:endCxn id="21" idx="2"/>
          </p:cNvCxnSpPr>
          <p:nvPr/>
        </p:nvCxnSpPr>
        <p:spPr bwMode="auto">
          <a:xfrm rot="16200000" flipV="1">
            <a:off x="5364956" y="5215732"/>
            <a:ext cx="325437" cy="57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7" name="Straight Connector 223"/>
          <p:cNvCxnSpPr>
            <a:cxnSpLocks noChangeShapeType="1"/>
            <a:stCxn id="84" idx="0"/>
            <a:endCxn id="47" idx="2"/>
          </p:cNvCxnSpPr>
          <p:nvPr/>
        </p:nvCxnSpPr>
        <p:spPr bwMode="auto">
          <a:xfrm rot="16200000" flipV="1">
            <a:off x="6174582" y="5225256"/>
            <a:ext cx="309562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8" name="Straight Connector 226"/>
          <p:cNvCxnSpPr>
            <a:cxnSpLocks noChangeShapeType="1"/>
            <a:stCxn id="87" idx="0"/>
            <a:endCxn id="48" idx="2"/>
          </p:cNvCxnSpPr>
          <p:nvPr/>
        </p:nvCxnSpPr>
        <p:spPr bwMode="auto">
          <a:xfrm rot="16200000" flipV="1">
            <a:off x="7114381" y="5231607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59" name="Freeform 98"/>
          <p:cNvSpPr>
            <a:spLocks/>
          </p:cNvSpPr>
          <p:nvPr/>
        </p:nvSpPr>
        <p:spPr bwMode="auto">
          <a:xfrm>
            <a:off x="1076325" y="1984375"/>
            <a:ext cx="4267200" cy="3810000"/>
          </a:xfrm>
          <a:custGeom>
            <a:avLst/>
            <a:gdLst>
              <a:gd name="T0" fmla="*/ 2147483646 w 2688"/>
              <a:gd name="T1" fmla="*/ 2147483646 h 2400"/>
              <a:gd name="T2" fmla="*/ 2147483646 w 2688"/>
              <a:gd name="T3" fmla="*/ 2147483646 h 2400"/>
              <a:gd name="T4" fmla="*/ 2147483646 w 2688"/>
              <a:gd name="T5" fmla="*/ 2147483646 h 2400"/>
              <a:gd name="T6" fmla="*/ 2147483646 w 2688"/>
              <a:gd name="T7" fmla="*/ 0 h 2400"/>
              <a:gd name="T8" fmla="*/ 2147483646 w 2688"/>
              <a:gd name="T9" fmla="*/ 2147483646 h 2400"/>
              <a:gd name="T10" fmla="*/ 2147483646 w 2688"/>
              <a:gd name="T11" fmla="*/ 2147483646 h 2400"/>
              <a:gd name="T12" fmla="*/ 2147483646 w 2688"/>
              <a:gd name="T13" fmla="*/ 2147483646 h 2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88"/>
              <a:gd name="T22" fmla="*/ 0 h 2400"/>
              <a:gd name="T23" fmla="*/ 2688 w 2688"/>
              <a:gd name="T24" fmla="*/ 2400 h 2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88" h="2400">
                <a:moveTo>
                  <a:pt x="96" y="2256"/>
                </a:moveTo>
                <a:cubicBezTo>
                  <a:pt x="48" y="2072"/>
                  <a:pt x="0" y="1888"/>
                  <a:pt x="96" y="1680"/>
                </a:cubicBezTo>
                <a:cubicBezTo>
                  <a:pt x="192" y="1472"/>
                  <a:pt x="296" y="1288"/>
                  <a:pt x="672" y="1008"/>
                </a:cubicBezTo>
                <a:cubicBezTo>
                  <a:pt x="1048" y="728"/>
                  <a:pt x="2016" y="0"/>
                  <a:pt x="2352" y="0"/>
                </a:cubicBezTo>
                <a:cubicBezTo>
                  <a:pt x="2688" y="0"/>
                  <a:pt x="2688" y="736"/>
                  <a:pt x="2688" y="1008"/>
                </a:cubicBezTo>
                <a:cubicBezTo>
                  <a:pt x="2688" y="1280"/>
                  <a:pt x="2424" y="1400"/>
                  <a:pt x="2352" y="1632"/>
                </a:cubicBezTo>
                <a:cubicBezTo>
                  <a:pt x="2280" y="1864"/>
                  <a:pt x="2268" y="2132"/>
                  <a:pt x="2256" y="2400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Freeform 101"/>
          <p:cNvSpPr>
            <a:spLocks/>
          </p:cNvSpPr>
          <p:nvPr/>
        </p:nvSpPr>
        <p:spPr bwMode="auto">
          <a:xfrm>
            <a:off x="2752725" y="2035175"/>
            <a:ext cx="2768600" cy="3683000"/>
          </a:xfrm>
          <a:custGeom>
            <a:avLst/>
            <a:gdLst>
              <a:gd name="T0" fmla="*/ 2147483646 w 1744"/>
              <a:gd name="T1" fmla="*/ 2147483646 h 2320"/>
              <a:gd name="T2" fmla="*/ 2147483646 w 1744"/>
              <a:gd name="T3" fmla="*/ 2147483646 h 2320"/>
              <a:gd name="T4" fmla="*/ 2147483646 w 1744"/>
              <a:gd name="T5" fmla="*/ 2147483646 h 2320"/>
              <a:gd name="T6" fmla="*/ 2147483646 w 1744"/>
              <a:gd name="T7" fmla="*/ 2147483646 h 2320"/>
              <a:gd name="T8" fmla="*/ 2147483646 w 1744"/>
              <a:gd name="T9" fmla="*/ 2147483646 h 2320"/>
              <a:gd name="T10" fmla="*/ 2147483646 w 1744"/>
              <a:gd name="T11" fmla="*/ 2147483646 h 2320"/>
              <a:gd name="T12" fmla="*/ 2147483646 w 1744"/>
              <a:gd name="T13" fmla="*/ 214748364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4"/>
              <a:gd name="T22" fmla="*/ 0 h 2320"/>
              <a:gd name="T23" fmla="*/ 1744 w 1744"/>
              <a:gd name="T24" fmla="*/ 2320 h 23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4" h="2320">
                <a:moveTo>
                  <a:pt x="88" y="2272"/>
                </a:moveTo>
                <a:cubicBezTo>
                  <a:pt x="44" y="2084"/>
                  <a:pt x="0" y="1896"/>
                  <a:pt x="88" y="1696"/>
                </a:cubicBezTo>
                <a:cubicBezTo>
                  <a:pt x="176" y="1496"/>
                  <a:pt x="416" y="1344"/>
                  <a:pt x="616" y="1072"/>
                </a:cubicBezTo>
                <a:cubicBezTo>
                  <a:pt x="816" y="800"/>
                  <a:pt x="1128" y="128"/>
                  <a:pt x="1288" y="64"/>
                </a:cubicBezTo>
                <a:cubicBezTo>
                  <a:pt x="1448" y="0"/>
                  <a:pt x="1504" y="512"/>
                  <a:pt x="1576" y="688"/>
                </a:cubicBezTo>
                <a:cubicBezTo>
                  <a:pt x="1648" y="864"/>
                  <a:pt x="1696" y="848"/>
                  <a:pt x="1720" y="1120"/>
                </a:cubicBezTo>
                <a:cubicBezTo>
                  <a:pt x="1744" y="1392"/>
                  <a:pt x="1732" y="1856"/>
                  <a:pt x="1720" y="2320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861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978650" y="44831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2" name="Straight Connector 226"/>
          <p:cNvCxnSpPr>
            <a:cxnSpLocks noChangeShapeType="1"/>
          </p:cNvCxnSpPr>
          <p:nvPr/>
        </p:nvCxnSpPr>
        <p:spPr bwMode="auto">
          <a:xfrm rot="16200000" flipV="1">
            <a:off x="7266781" y="5384007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63" name="Freeform 100"/>
          <p:cNvSpPr>
            <a:spLocks noChangeArrowheads="1"/>
          </p:cNvSpPr>
          <p:nvPr/>
        </p:nvSpPr>
        <p:spPr bwMode="auto">
          <a:xfrm>
            <a:off x="2730500" y="2074863"/>
            <a:ext cx="2846388" cy="3436937"/>
          </a:xfrm>
          <a:custGeom>
            <a:avLst/>
            <a:gdLst>
              <a:gd name="T0" fmla="*/ 63464 w 2846917"/>
              <a:gd name="T1" fmla="*/ 2978889 h 3437467"/>
              <a:gd name="T2" fmla="*/ 139622 w 2846917"/>
              <a:gd name="T3" fmla="*/ 1493677 h 3437467"/>
              <a:gd name="T4" fmla="*/ 901197 w 2846917"/>
              <a:gd name="T5" fmla="*/ 8464 h 3437467"/>
              <a:gd name="T6" fmla="*/ 1738931 w 2846917"/>
              <a:gd name="T7" fmla="*/ 1544453 h 3437467"/>
              <a:gd name="T8" fmla="*/ 2678206 w 2846917"/>
              <a:gd name="T9" fmla="*/ 2674230 h 3437467"/>
              <a:gd name="T10" fmla="*/ 2741670 w 2846917"/>
              <a:gd name="T11" fmla="*/ 3435877 h 34374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46917"/>
              <a:gd name="T19" fmla="*/ 0 h 3437467"/>
              <a:gd name="T20" fmla="*/ 2846917 w 2846917"/>
              <a:gd name="T21" fmla="*/ 3437467 h 34374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46917" h="3437467">
                <a:moveTo>
                  <a:pt x="63500" y="2980267"/>
                </a:moveTo>
                <a:cubicBezTo>
                  <a:pt x="31750" y="2484967"/>
                  <a:pt x="0" y="1989667"/>
                  <a:pt x="139700" y="1494367"/>
                </a:cubicBezTo>
                <a:cubicBezTo>
                  <a:pt x="279400" y="999067"/>
                  <a:pt x="635000" y="0"/>
                  <a:pt x="901700" y="8467"/>
                </a:cubicBezTo>
                <a:cubicBezTo>
                  <a:pt x="1168400" y="16934"/>
                  <a:pt x="1443567" y="1100667"/>
                  <a:pt x="1739900" y="1545167"/>
                </a:cubicBezTo>
                <a:cubicBezTo>
                  <a:pt x="2036233" y="1989667"/>
                  <a:pt x="2512483" y="2360084"/>
                  <a:pt x="2679700" y="2675467"/>
                </a:cubicBezTo>
                <a:cubicBezTo>
                  <a:pt x="2846917" y="2990850"/>
                  <a:pt x="2743200" y="3437467"/>
                  <a:pt x="2743200" y="3437467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864" name="Freeform 101"/>
          <p:cNvSpPr>
            <a:spLocks/>
          </p:cNvSpPr>
          <p:nvPr/>
        </p:nvSpPr>
        <p:spPr bwMode="auto">
          <a:xfrm>
            <a:off x="2743200" y="2057400"/>
            <a:ext cx="2768600" cy="3683000"/>
          </a:xfrm>
          <a:custGeom>
            <a:avLst/>
            <a:gdLst>
              <a:gd name="T0" fmla="*/ 2147483646 w 1744"/>
              <a:gd name="T1" fmla="*/ 2147483646 h 2320"/>
              <a:gd name="T2" fmla="*/ 2147483646 w 1744"/>
              <a:gd name="T3" fmla="*/ 2147483646 h 2320"/>
              <a:gd name="T4" fmla="*/ 2147483646 w 1744"/>
              <a:gd name="T5" fmla="*/ 2147483646 h 2320"/>
              <a:gd name="T6" fmla="*/ 2147483646 w 1744"/>
              <a:gd name="T7" fmla="*/ 2147483646 h 2320"/>
              <a:gd name="T8" fmla="*/ 2147483646 w 1744"/>
              <a:gd name="T9" fmla="*/ 2147483646 h 2320"/>
              <a:gd name="T10" fmla="*/ 2147483646 w 1744"/>
              <a:gd name="T11" fmla="*/ 2147483646 h 2320"/>
              <a:gd name="T12" fmla="*/ 2147483646 w 1744"/>
              <a:gd name="T13" fmla="*/ 214748364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4"/>
              <a:gd name="T22" fmla="*/ 0 h 2320"/>
              <a:gd name="T23" fmla="*/ 1744 w 1744"/>
              <a:gd name="T24" fmla="*/ 2320 h 23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4" h="2320">
                <a:moveTo>
                  <a:pt x="88" y="2272"/>
                </a:moveTo>
                <a:cubicBezTo>
                  <a:pt x="44" y="2084"/>
                  <a:pt x="0" y="1896"/>
                  <a:pt x="88" y="1696"/>
                </a:cubicBezTo>
                <a:cubicBezTo>
                  <a:pt x="176" y="1496"/>
                  <a:pt x="416" y="1344"/>
                  <a:pt x="616" y="1072"/>
                </a:cubicBezTo>
                <a:cubicBezTo>
                  <a:pt x="816" y="800"/>
                  <a:pt x="1128" y="128"/>
                  <a:pt x="1288" y="64"/>
                </a:cubicBezTo>
                <a:cubicBezTo>
                  <a:pt x="1448" y="0"/>
                  <a:pt x="1504" y="512"/>
                  <a:pt x="1576" y="688"/>
                </a:cubicBezTo>
                <a:cubicBezTo>
                  <a:pt x="1648" y="864"/>
                  <a:pt x="1696" y="848"/>
                  <a:pt x="1720" y="1120"/>
                </a:cubicBezTo>
                <a:cubicBezTo>
                  <a:pt x="1744" y="1392"/>
                  <a:pt x="1732" y="1856"/>
                  <a:pt x="1720" y="23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MPTCP better utilizes the FatTree network</a:t>
            </a:r>
          </a:p>
        </p:txBody>
      </p:sp>
      <p:pic>
        <p:nvPicPr>
          <p:cNvPr id="33795" name="Content Placeholder 7" descr="fairness-complete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88" r="-26588"/>
          <a:stretch>
            <a:fillRect/>
          </a:stretch>
        </p:blipFill>
        <p:spPr>
          <a:xfrm>
            <a:off x="-1219200" y="1447800"/>
            <a:ext cx="10642600" cy="48641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MPTCP on EC2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30200" y="1676400"/>
            <a:ext cx="8489950" cy="38798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Amazon EC2: infrastructure as a service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can borrow virtual machines by the hour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These run in Amazon data centers worldwide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can boot our own kernel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 few availability zones have multipath topologies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2-8 paths available between hosts not on the same machine or in the same rack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Available via ECMP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Amazon EC2 Experiment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40 medium CPU instances running MPTCP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 12 hours, we sequentially ran all-to-all </a:t>
            </a:r>
            <a:r>
              <a:rPr lang="en-US" altLang="en-US" i="1">
                <a:ea typeface="ＭＳ Ｐゴシック" panose="020B0600070205080204" pitchFamily="34" charset="-128"/>
              </a:rPr>
              <a:t>iperf</a:t>
            </a:r>
            <a:r>
              <a:rPr lang="en-US" altLang="en-US">
                <a:ea typeface="ＭＳ Ｐゴシック" panose="020B0600070205080204" pitchFamily="34" charset="-128"/>
              </a:rPr>
              <a:t> cycling through: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TCP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MPTCP (2 and 4 subflows)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638800" y="1752600"/>
            <a:ext cx="1524000" cy="35052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MPTCP improves performance on EC2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95975" y="4046538"/>
            <a:ext cx="989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Same</a:t>
            </a:r>
          </a:p>
          <a:p>
            <a:r>
              <a:rPr lang="en-US" altLang="en-US"/>
              <a:t>Rack</a:t>
            </a:r>
          </a:p>
        </p:txBody>
      </p:sp>
      <p:pic>
        <p:nvPicPr>
          <p:cNvPr id="37893" name="Content Placeholder 11" descr="ec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88" r="-26588"/>
          <a:stretch>
            <a:fillRect/>
          </a:stretch>
        </p:blipFill>
        <p:spPr>
          <a:xfrm>
            <a:off x="-838200" y="1447800"/>
            <a:ext cx="10210800" cy="4665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30200" y="2362200"/>
            <a:ext cx="8489950" cy="38798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7F7F7F"/>
                </a:solidFill>
                <a:ea typeface="ＭＳ Ｐゴシック" panose="020B0600070205080204" pitchFamily="34" charset="-128"/>
                <a:cs typeface="Gill Sans Light" charset="0"/>
              </a:rPr>
              <a:t>What do the benefits depend 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362200"/>
            <a:ext cx="8489950" cy="38798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Multipath topologies need multipath transport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3600" b="1">
              <a:ea typeface="ＭＳ Ｐゴシック" panose="020B0600070205080204" pitchFamily="34" charset="-128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Multipath transport enables better topologies</a:t>
            </a:r>
          </a:p>
          <a:p>
            <a:pPr algn="ctr"/>
            <a:endParaRPr lang="en-US" altLang="en-US" sz="3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30200" y="1758950"/>
            <a:ext cx="8489950" cy="38798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many subflows are needed?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How does the topology affect results?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How does the traffic matrix affect results?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489950" cy="992188"/>
          </a:xfrm>
        </p:spPr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At most 8 subflows are needed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0963" name="Rectangle 191"/>
          <p:cNvSpPr>
            <a:spLocks noChangeArrowheads="1"/>
          </p:cNvSpPr>
          <p:nvPr/>
        </p:nvSpPr>
        <p:spPr bwMode="auto">
          <a:xfrm>
            <a:off x="3276600" y="1295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Total Throughput</a:t>
            </a:r>
          </a:p>
        </p:txBody>
      </p:sp>
      <p:pic>
        <p:nvPicPr>
          <p:cNvPr id="40964" name="Picture 5" descr="throughput-fattre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91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0" y="1981200"/>
            <a:ext cx="3505200" cy="3078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81400" y="1981200"/>
            <a:ext cx="2971800" cy="3078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1981200"/>
            <a:ext cx="2438400" cy="3078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 useBgFill="1"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2438400" y="5111750"/>
            <a:ext cx="795338" cy="461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MPTCP improves fairness in VL2 topologies</a:t>
            </a:r>
          </a:p>
        </p:txBody>
      </p:sp>
      <p:sp>
        <p:nvSpPr>
          <p:cNvPr id="43011" name="Text Box 10"/>
          <p:cNvSpPr txBox="1">
            <a:spLocks noChangeArrowheads="1"/>
          </p:cNvSpPr>
          <p:nvPr/>
        </p:nvSpPr>
        <p:spPr bwMode="auto">
          <a:xfrm>
            <a:off x="4191000" y="14478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VL2</a:t>
            </a:r>
          </a:p>
        </p:txBody>
      </p:sp>
      <p:grpSp>
        <p:nvGrpSpPr>
          <p:cNvPr id="43012" name="Group 17"/>
          <p:cNvGrpSpPr>
            <a:grpSpLocks/>
          </p:cNvGrpSpPr>
          <p:nvPr/>
        </p:nvGrpSpPr>
        <p:grpSpPr bwMode="auto">
          <a:xfrm>
            <a:off x="685800" y="1676400"/>
            <a:ext cx="6858000" cy="4800600"/>
            <a:chOff x="685800" y="1676400"/>
            <a:chExt cx="6858000" cy="4800600"/>
          </a:xfrm>
        </p:grpSpPr>
        <p:pic>
          <p:nvPicPr>
            <p:cNvPr id="43014" name="Picture 10" descr="fairness-vl2-colo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68580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015" name="Straight Connector 12"/>
            <p:cNvCxnSpPr>
              <a:cxnSpLocks noChangeShapeType="1"/>
            </p:cNvCxnSpPr>
            <p:nvPr/>
          </p:nvCxnSpPr>
          <p:spPr bwMode="auto">
            <a:xfrm>
              <a:off x="5943600" y="2160000"/>
              <a:ext cx="914400" cy="15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6" name="Rectangle 13"/>
            <p:cNvSpPr>
              <a:spLocks noChangeArrowheads="1"/>
            </p:cNvSpPr>
            <p:nvPr/>
          </p:nvSpPr>
          <p:spPr bwMode="auto">
            <a:xfrm>
              <a:off x="5867400" y="22098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cxnSp>
          <p:nvCxnSpPr>
            <p:cNvPr id="43017" name="Straight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5829300" y="2171700"/>
              <a:ext cx="152400" cy="76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" y="3722688"/>
            <a:ext cx="7543800" cy="1077912"/>
          </a:xfrm>
          <a:prstGeom prst="rect">
            <a:avLst/>
          </a:prstGeom>
          <a:solidFill>
            <a:srgbClr val="40404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Gill Sans Light"/>
                <a:ea typeface="ＭＳ Ｐゴシック" charset="-128"/>
                <a:cs typeface="Gill Sans Light"/>
              </a:rPr>
              <a:t>Fairness is important: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Gill Sans Light"/>
                <a:ea typeface="ＭＳ Ｐゴシック" charset="-128"/>
                <a:cs typeface="Gill Sans Light"/>
              </a:rPr>
              <a:t>Jobs finish when the slowest worker finishes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330200" y="457200"/>
            <a:ext cx="8813800" cy="992188"/>
          </a:xfrm>
        </p:spPr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MPTCP improves throughput and fairness in BCube</a:t>
            </a:r>
          </a:p>
        </p:txBody>
      </p:sp>
      <p:sp>
        <p:nvSpPr>
          <p:cNvPr id="45059" name="Text Box 10"/>
          <p:cNvSpPr txBox="1">
            <a:spLocks noChangeArrowheads="1"/>
          </p:cNvSpPr>
          <p:nvPr/>
        </p:nvSpPr>
        <p:spPr bwMode="auto">
          <a:xfrm>
            <a:off x="3962400" y="17526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BCube</a:t>
            </a:r>
          </a:p>
        </p:txBody>
      </p:sp>
      <p:pic>
        <p:nvPicPr>
          <p:cNvPr id="45060" name="Picture 6" descr="fairness-bcube-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477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489950" cy="992188"/>
          </a:xfrm>
        </p:spPr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Oversubscribed Topologies</a:t>
            </a:r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330200" y="1447800"/>
            <a:ext cx="84899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Gill Sans Light" charset="0"/>
              </a:rPr>
              <a:t>To saturate full bisectional bandwidth: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"/>
            </a:pPr>
            <a:r>
              <a:rPr lang="en-US" altLang="en-US" sz="3200">
                <a:latin typeface="Gill Sans Light" charset="0"/>
              </a:rPr>
              <a:t>There must be no traffic locality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"/>
            </a:pPr>
            <a:r>
              <a:rPr lang="en-US" altLang="en-US" sz="3200">
                <a:latin typeface="Gill Sans Light" charset="0"/>
              </a:rPr>
              <a:t>All hosts must send at the same time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"/>
            </a:pPr>
            <a:r>
              <a:rPr lang="en-US" altLang="en-US" sz="3200">
                <a:latin typeface="Gill Sans Light" charset="0"/>
              </a:rPr>
              <a:t>Host links must not be bottlenecks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"/>
            </a:pPr>
            <a:endParaRPr lang="en-US" altLang="en-US" sz="3200">
              <a:latin typeface="Gill Sans Light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Gill Sans Light" charset="0"/>
              </a:rPr>
              <a:t>It makes sense to under-provision the network core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"/>
            </a:pPr>
            <a:r>
              <a:rPr lang="en-US" altLang="en-US" sz="3200">
                <a:latin typeface="Gill Sans Light" charset="0"/>
              </a:rPr>
              <a:t>This is what happens in practice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"/>
            </a:pPr>
            <a:r>
              <a:rPr lang="en-US" altLang="en-US" sz="3200">
                <a:latin typeface="Gill Sans Light" charset="0"/>
              </a:rPr>
              <a:t>Does MPTCP still provide benefits?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763000" cy="992188"/>
          </a:xfrm>
        </p:spPr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Performance improvements depend on traffic matrix </a:t>
            </a:r>
          </a:p>
        </p:txBody>
      </p:sp>
      <p:pic>
        <p:nvPicPr>
          <p:cNvPr id="49155" name="Picture 6" descr="oversubscribed-pr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46225"/>
            <a:ext cx="61722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91200" y="1828800"/>
            <a:ext cx="1219200" cy="3352800"/>
            <a:chOff x="5791200" y="1828800"/>
            <a:chExt cx="1219200" cy="3352800"/>
          </a:xfrm>
        </p:grpSpPr>
        <p:sp>
          <p:nvSpPr>
            <p:cNvPr id="49166" name="Rectangle 7"/>
            <p:cNvSpPr>
              <a:spLocks noChangeArrowheads="1"/>
            </p:cNvSpPr>
            <p:nvPr/>
          </p:nvSpPr>
          <p:spPr bwMode="auto">
            <a:xfrm>
              <a:off x="5791200" y="1828800"/>
              <a:ext cx="1219200" cy="3352800"/>
            </a:xfrm>
            <a:prstGeom prst="rect">
              <a:avLst/>
            </a:prstGeom>
            <a:solidFill>
              <a:srgbClr val="FF0000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9167" name="TextBox 8"/>
            <p:cNvSpPr txBox="1">
              <a:spLocks noChangeArrowheads="1"/>
            </p:cNvSpPr>
            <p:nvPr/>
          </p:nvSpPr>
          <p:spPr bwMode="auto">
            <a:xfrm rot="-5400000">
              <a:off x="5515110" y="3229120"/>
              <a:ext cx="177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Overloaded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90800" y="1828800"/>
            <a:ext cx="1676400" cy="3352800"/>
            <a:chOff x="5791200" y="1828800"/>
            <a:chExt cx="1219200" cy="3352800"/>
          </a:xfrm>
        </p:grpSpPr>
        <p:sp>
          <p:nvSpPr>
            <p:cNvPr id="49164" name="Rectangle 11"/>
            <p:cNvSpPr>
              <a:spLocks noChangeArrowheads="1"/>
            </p:cNvSpPr>
            <p:nvPr/>
          </p:nvSpPr>
          <p:spPr bwMode="auto">
            <a:xfrm>
              <a:off x="5791200" y="1828800"/>
              <a:ext cx="1219200" cy="3352800"/>
            </a:xfrm>
            <a:prstGeom prst="rect">
              <a:avLst/>
            </a:prstGeom>
            <a:solidFill>
              <a:srgbClr val="FF0000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9165" name="TextBox 12"/>
            <p:cNvSpPr txBox="1">
              <a:spLocks noChangeArrowheads="1"/>
            </p:cNvSpPr>
            <p:nvPr/>
          </p:nvSpPr>
          <p:spPr bwMode="auto">
            <a:xfrm rot="-5400000">
              <a:off x="5410197" y="3187159"/>
              <a:ext cx="1985676" cy="33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Underloaded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14800" y="1828800"/>
            <a:ext cx="1985963" cy="3352800"/>
            <a:chOff x="5669282" y="1828800"/>
            <a:chExt cx="1588541" cy="3352800"/>
          </a:xfrm>
        </p:grpSpPr>
        <p:sp>
          <p:nvSpPr>
            <p:cNvPr id="49162" name="Rectangle 14"/>
            <p:cNvSpPr>
              <a:spLocks noChangeArrowheads="1"/>
            </p:cNvSpPr>
            <p:nvPr/>
          </p:nvSpPr>
          <p:spPr bwMode="auto">
            <a:xfrm>
              <a:off x="5791200" y="1828800"/>
              <a:ext cx="1219200" cy="3352800"/>
            </a:xfrm>
            <a:prstGeom prst="rect">
              <a:avLst/>
            </a:prstGeom>
            <a:solidFill>
              <a:srgbClr val="008000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9163" name="TextBox 15"/>
            <p:cNvSpPr txBox="1">
              <a:spLocks noChangeArrowheads="1"/>
            </p:cNvSpPr>
            <p:nvPr/>
          </p:nvSpPr>
          <p:spPr bwMode="auto">
            <a:xfrm>
              <a:off x="5669282" y="4262735"/>
              <a:ext cx="15885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Sweet Spot  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00600" y="5638800"/>
            <a:ext cx="3430588" cy="842963"/>
            <a:chOff x="4800600" y="5638800"/>
            <a:chExt cx="3430720" cy="842665"/>
          </a:xfrm>
        </p:grpSpPr>
        <p:sp>
          <p:nvSpPr>
            <p:cNvPr id="49160" name="TextBox 16"/>
            <p:cNvSpPr txBox="1">
              <a:spLocks noChangeArrowheads="1"/>
            </p:cNvSpPr>
            <p:nvPr/>
          </p:nvSpPr>
          <p:spPr bwMode="auto">
            <a:xfrm>
              <a:off x="6096000" y="6019800"/>
              <a:ext cx="2135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Increase Load</a:t>
              </a:r>
            </a:p>
          </p:txBody>
        </p:sp>
        <p:cxnSp>
          <p:nvCxnSpPr>
            <p:cNvPr id="49161" name="Straight Arrow Connector 18"/>
            <p:cNvCxnSpPr>
              <a:cxnSpLocks noChangeShapeType="1"/>
            </p:cNvCxnSpPr>
            <p:nvPr/>
          </p:nvCxnSpPr>
          <p:spPr bwMode="auto">
            <a:xfrm rot="10800000">
              <a:off x="4800600" y="5638800"/>
              <a:ext cx="1143000" cy="609600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489950" cy="992188"/>
          </a:xfrm>
        </p:spPr>
        <p:txBody>
          <a:bodyPr anchor="ctr"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Rectangle 3"/>
          <p:cNvSpPr txBox="1">
            <a:spLocks noChangeArrowheads="1"/>
          </p:cNvSpPr>
          <p:nvPr/>
        </p:nvSpPr>
        <p:spPr bwMode="auto">
          <a:xfrm>
            <a:off x="330200" y="2514600"/>
            <a:ext cx="84899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altLang="en-US" sz="4800">
                <a:latin typeface="Gill Sans Light" charset="0"/>
              </a:rPr>
              <a:t>What is an optimal datacenter topology for multipath transport?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76200" y="8382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73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A6F"/>
              </a:buClr>
              <a:buSzPct val="55000"/>
            </a:pPr>
            <a:r>
              <a:rPr lang="en-US" altLang="en-US" sz="3600">
                <a:latin typeface="Gill Sans Light" charset="0"/>
              </a:rPr>
              <a:t>In single homed topologies: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A6F"/>
              </a:buClr>
              <a:buSzPct val="55000"/>
            </a:pPr>
            <a:endParaRPr lang="en-US" altLang="en-US" sz="3600">
              <a:latin typeface="Gill Sans Light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A6F"/>
              </a:buClr>
              <a:buSzPct val="55000"/>
              <a:buFont typeface="Wingdings" panose="05000000000000000000" pitchFamily="2" charset="2"/>
              <a:buChar char="o"/>
            </a:pPr>
            <a:r>
              <a:rPr lang="en-US" altLang="en-US" sz="2800">
                <a:latin typeface="Gill Sans Light" charset="0"/>
              </a:rPr>
              <a:t>Hosts links are often bottlenecks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A6F"/>
              </a:buClr>
              <a:buSzPct val="55000"/>
              <a:buFont typeface="Wingdings" panose="05000000000000000000" pitchFamily="2" charset="2"/>
              <a:buChar char="o"/>
            </a:pPr>
            <a:endParaRPr lang="en-US" altLang="en-US" sz="2800">
              <a:latin typeface="Gill Sans Light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A6F"/>
              </a:buClr>
              <a:buSzPct val="55000"/>
              <a:buFont typeface="Wingdings" panose="05000000000000000000" pitchFamily="2" charset="2"/>
              <a:buChar char="o"/>
            </a:pPr>
            <a:r>
              <a:rPr lang="en-US" altLang="en-US" sz="2800">
                <a:latin typeface="Gill Sans Light" charset="0"/>
              </a:rPr>
              <a:t>ToR switch failures wipe out tens of hosts for days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0A6F"/>
              </a:buClr>
              <a:buSzPct val="55000"/>
              <a:buFont typeface="Wingdings" panose="05000000000000000000" pitchFamily="2" charset="2"/>
              <a:buChar char="o"/>
            </a:pPr>
            <a:endParaRPr lang="en-US" altLang="en-US" sz="2800">
              <a:latin typeface="Gill Sans Light" charset="0"/>
            </a:endParaRP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Clr>
                <a:srgbClr val="000A6F"/>
              </a:buClr>
              <a:buSzPct val="55000"/>
            </a:pPr>
            <a:endParaRPr lang="en-US" altLang="en-US" sz="2800">
              <a:latin typeface="Gill Sans Light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4495800"/>
            <a:ext cx="84899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kern="0">
                <a:latin typeface="+mj-lt"/>
                <a:ea typeface="ＭＳ Ｐゴシック" charset="-128"/>
                <a:cs typeface="ＭＳ Ｐゴシック" charset="-128"/>
              </a:rPr>
              <a:t>Multi-homing servers is the obvious way forward</a:t>
            </a:r>
            <a:endParaRPr lang="en-US" sz="3200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>
            <a:spLocks noChangeArrowheads="1"/>
          </p:cNvSpPr>
          <p:nvPr/>
        </p:nvSpPr>
        <p:spPr bwMode="auto">
          <a:xfrm>
            <a:off x="3086100" y="3522663"/>
            <a:ext cx="1609725" cy="1608137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2" name="Rounded Rectangle 231"/>
          <p:cNvSpPr>
            <a:spLocks noChangeArrowheads="1"/>
          </p:cNvSpPr>
          <p:nvPr/>
        </p:nvSpPr>
        <p:spPr bwMode="auto">
          <a:xfrm>
            <a:off x="4730750" y="3522663"/>
            <a:ext cx="1609725" cy="1608137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3" name="Rounded Rectangle 232"/>
          <p:cNvSpPr>
            <a:spLocks noChangeArrowheads="1"/>
          </p:cNvSpPr>
          <p:nvPr/>
        </p:nvSpPr>
        <p:spPr bwMode="auto">
          <a:xfrm>
            <a:off x="6492875" y="3522663"/>
            <a:ext cx="1611313" cy="1608137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0" name="Rounded Rectangle 229"/>
          <p:cNvSpPr>
            <a:spLocks noChangeArrowheads="1"/>
          </p:cNvSpPr>
          <p:nvPr/>
        </p:nvSpPr>
        <p:spPr bwMode="auto">
          <a:xfrm>
            <a:off x="1323975" y="3522663"/>
            <a:ext cx="1609725" cy="1608137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30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Fat Tree Topology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7325" y="357346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94013" y="1701800"/>
            <a:ext cx="452437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90875" y="357346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29175" y="357346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57325" y="468471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63788" y="46847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90875" y="468471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75125" y="46847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68863" y="4684713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15013" y="46847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5313" name="Straight Connector 15"/>
          <p:cNvCxnSpPr>
            <a:cxnSpLocks noChangeShapeType="1"/>
            <a:stCxn id="5" idx="0"/>
            <a:endCxn id="6" idx="2"/>
          </p:cNvCxnSpPr>
          <p:nvPr/>
        </p:nvCxnSpPr>
        <p:spPr bwMode="auto">
          <a:xfrm rot="5400000" flipH="1" flipV="1">
            <a:off x="1661319" y="2113757"/>
            <a:ext cx="1482725" cy="1436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4" name="Straight Connector 17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 flipV="1">
            <a:off x="2528094" y="2683669"/>
            <a:ext cx="1482725" cy="2968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5" name="Straight Connector 19"/>
          <p:cNvCxnSpPr>
            <a:cxnSpLocks noChangeShapeType="1"/>
            <a:stCxn id="8" idx="0"/>
            <a:endCxn id="6" idx="2"/>
          </p:cNvCxnSpPr>
          <p:nvPr/>
        </p:nvCxnSpPr>
        <p:spPr bwMode="auto">
          <a:xfrm rot="16200000" flipV="1">
            <a:off x="3347244" y="1864519"/>
            <a:ext cx="1482725" cy="1935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Straight Connector 29"/>
          <p:cNvCxnSpPr>
            <a:cxnSpLocks noChangeShapeType="1"/>
            <a:stCxn id="9" idx="0"/>
            <a:endCxn id="5" idx="2"/>
          </p:cNvCxnSpPr>
          <p:nvPr/>
        </p:nvCxnSpPr>
        <p:spPr bwMode="auto">
          <a:xfrm rot="5400000" flipH="1" flipV="1">
            <a:off x="1323181" y="4323557"/>
            <a:ext cx="7207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Straight Connector 31"/>
          <p:cNvCxnSpPr>
            <a:cxnSpLocks noChangeShapeType="1"/>
            <a:stCxn id="10" idx="0"/>
            <a:endCxn id="5" idx="2"/>
          </p:cNvCxnSpPr>
          <p:nvPr/>
        </p:nvCxnSpPr>
        <p:spPr bwMode="auto">
          <a:xfrm rot="16200000" flipV="1">
            <a:off x="1776412" y="3870326"/>
            <a:ext cx="722313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2363788" y="35750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097338" y="35750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5737225" y="357505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5321" name="Straight Connector 91"/>
          <p:cNvCxnSpPr>
            <a:cxnSpLocks noChangeShapeType="1"/>
            <a:stCxn id="9" idx="0"/>
            <a:endCxn id="88" idx="2"/>
          </p:cNvCxnSpPr>
          <p:nvPr/>
        </p:nvCxnSpPr>
        <p:spPr bwMode="auto">
          <a:xfrm rot="5400000" flipH="1" flipV="1">
            <a:off x="1777206" y="3871120"/>
            <a:ext cx="720725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2" name="Straight Connector 94"/>
          <p:cNvCxnSpPr>
            <a:cxnSpLocks noChangeShapeType="1"/>
            <a:stCxn id="10" idx="0"/>
            <a:endCxn id="88" idx="2"/>
          </p:cNvCxnSpPr>
          <p:nvPr/>
        </p:nvCxnSpPr>
        <p:spPr bwMode="auto">
          <a:xfrm rot="5400000" flipH="1" flipV="1">
            <a:off x="2230437" y="432435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4027488" y="1701800"/>
            <a:ext cx="452437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211763" y="170180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6369050" y="170180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5326" name="Straight Connector 106"/>
          <p:cNvCxnSpPr>
            <a:cxnSpLocks noChangeShapeType="1"/>
            <a:stCxn id="5" idx="0"/>
            <a:endCxn id="104" idx="2"/>
          </p:cNvCxnSpPr>
          <p:nvPr/>
        </p:nvCxnSpPr>
        <p:spPr bwMode="auto">
          <a:xfrm rot="5400000" flipH="1" flipV="1">
            <a:off x="2227263" y="1547813"/>
            <a:ext cx="1482725" cy="2568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7" name="Straight Connector 109"/>
          <p:cNvCxnSpPr>
            <a:cxnSpLocks noChangeShapeType="1"/>
            <a:stCxn id="7" idx="0"/>
            <a:endCxn id="104" idx="2"/>
          </p:cNvCxnSpPr>
          <p:nvPr/>
        </p:nvCxnSpPr>
        <p:spPr bwMode="auto">
          <a:xfrm rot="5400000" flipH="1" flipV="1">
            <a:off x="3094038" y="2414588"/>
            <a:ext cx="1482725" cy="835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8" name="Straight Connector 112"/>
          <p:cNvCxnSpPr>
            <a:cxnSpLocks noChangeShapeType="1"/>
            <a:stCxn id="8" idx="0"/>
            <a:endCxn id="104" idx="2"/>
          </p:cNvCxnSpPr>
          <p:nvPr/>
        </p:nvCxnSpPr>
        <p:spPr bwMode="auto">
          <a:xfrm rot="16200000" flipV="1">
            <a:off x="3913188" y="2430463"/>
            <a:ext cx="1482725" cy="803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9" name="Straight Connector 115"/>
          <p:cNvCxnSpPr>
            <a:cxnSpLocks noChangeShapeType="1"/>
          </p:cNvCxnSpPr>
          <p:nvPr/>
        </p:nvCxnSpPr>
        <p:spPr bwMode="auto">
          <a:xfrm rot="5400000" flipH="1" flipV="1">
            <a:off x="3057525" y="4322763"/>
            <a:ext cx="7223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30" name="Straight Connector 116"/>
          <p:cNvCxnSpPr>
            <a:cxnSpLocks noChangeShapeType="1"/>
          </p:cNvCxnSpPr>
          <p:nvPr/>
        </p:nvCxnSpPr>
        <p:spPr bwMode="auto">
          <a:xfrm rot="16200000" flipV="1">
            <a:off x="3512344" y="3869531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31" name="Straight Connector 117"/>
          <p:cNvCxnSpPr>
            <a:cxnSpLocks noChangeShapeType="1"/>
          </p:cNvCxnSpPr>
          <p:nvPr/>
        </p:nvCxnSpPr>
        <p:spPr bwMode="auto">
          <a:xfrm rot="5400000" flipH="1" flipV="1">
            <a:off x="3512344" y="3869531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32" name="Straight Connector 118"/>
          <p:cNvCxnSpPr>
            <a:cxnSpLocks noChangeShapeType="1"/>
          </p:cNvCxnSpPr>
          <p:nvPr/>
        </p:nvCxnSpPr>
        <p:spPr bwMode="auto">
          <a:xfrm rot="5400000" flipH="1" flipV="1">
            <a:off x="3965575" y="4322763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33" name="Straight Connector 119"/>
          <p:cNvCxnSpPr>
            <a:cxnSpLocks noChangeShapeType="1"/>
          </p:cNvCxnSpPr>
          <p:nvPr/>
        </p:nvCxnSpPr>
        <p:spPr bwMode="auto">
          <a:xfrm rot="5400000" flipH="1" flipV="1">
            <a:off x="4696619" y="4321969"/>
            <a:ext cx="72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34" name="Straight Connector 120"/>
          <p:cNvCxnSpPr>
            <a:cxnSpLocks noChangeShapeType="1"/>
          </p:cNvCxnSpPr>
          <p:nvPr/>
        </p:nvCxnSpPr>
        <p:spPr bwMode="auto">
          <a:xfrm rot="16200000" flipV="1">
            <a:off x="5149057" y="3867944"/>
            <a:ext cx="722312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35" name="Straight Connector 121"/>
          <p:cNvCxnSpPr>
            <a:cxnSpLocks noChangeShapeType="1"/>
          </p:cNvCxnSpPr>
          <p:nvPr/>
        </p:nvCxnSpPr>
        <p:spPr bwMode="auto">
          <a:xfrm rot="5400000" flipH="1" flipV="1">
            <a:off x="5149850" y="3868738"/>
            <a:ext cx="720725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36" name="Straight Connector 122"/>
          <p:cNvCxnSpPr>
            <a:cxnSpLocks noChangeShapeType="1"/>
          </p:cNvCxnSpPr>
          <p:nvPr/>
        </p:nvCxnSpPr>
        <p:spPr bwMode="auto">
          <a:xfrm rot="5400000" flipH="1" flipV="1">
            <a:off x="5603875" y="4322763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6596063" y="35750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6634163" y="46847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7580313" y="46847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7502525" y="35750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5341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6461125" y="4322763"/>
            <a:ext cx="7223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42" name="Straight Connector 128"/>
          <p:cNvCxnSpPr>
            <a:cxnSpLocks noChangeShapeType="1"/>
          </p:cNvCxnSpPr>
          <p:nvPr/>
        </p:nvCxnSpPr>
        <p:spPr bwMode="auto">
          <a:xfrm rot="16200000" flipV="1">
            <a:off x="6915944" y="3869531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43" name="Straight Connector 129"/>
          <p:cNvCxnSpPr>
            <a:cxnSpLocks noChangeShapeType="1"/>
          </p:cNvCxnSpPr>
          <p:nvPr/>
        </p:nvCxnSpPr>
        <p:spPr bwMode="auto">
          <a:xfrm rot="5400000" flipH="1" flipV="1">
            <a:off x="6915944" y="3869531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44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7369175" y="4322763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45" name="Straight Connector 131"/>
          <p:cNvCxnSpPr>
            <a:cxnSpLocks noChangeShapeType="1"/>
            <a:stCxn id="124" idx="0"/>
            <a:endCxn id="6" idx="2"/>
          </p:cNvCxnSpPr>
          <p:nvPr/>
        </p:nvCxnSpPr>
        <p:spPr bwMode="auto">
          <a:xfrm rot="16200000" flipV="1">
            <a:off x="4229894" y="981869"/>
            <a:ext cx="1484312" cy="370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46" name="Straight Connector 132"/>
          <p:cNvCxnSpPr>
            <a:cxnSpLocks noChangeShapeType="1"/>
            <a:stCxn id="124" idx="0"/>
            <a:endCxn id="104" idx="2"/>
          </p:cNvCxnSpPr>
          <p:nvPr/>
        </p:nvCxnSpPr>
        <p:spPr bwMode="auto">
          <a:xfrm rot="16200000" flipV="1">
            <a:off x="4795838" y="1547813"/>
            <a:ext cx="1484312" cy="2570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47" name="Straight Connector 140"/>
          <p:cNvCxnSpPr>
            <a:cxnSpLocks noChangeShapeType="1"/>
            <a:stCxn id="88" idx="0"/>
            <a:endCxn id="106" idx="2"/>
          </p:cNvCxnSpPr>
          <p:nvPr/>
        </p:nvCxnSpPr>
        <p:spPr bwMode="auto">
          <a:xfrm rot="5400000" flipH="1" flipV="1">
            <a:off x="3850482" y="831056"/>
            <a:ext cx="1484312" cy="4003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48" name="Straight Connector 141"/>
          <p:cNvCxnSpPr>
            <a:cxnSpLocks noChangeShapeType="1"/>
            <a:stCxn id="88" idx="0"/>
            <a:endCxn id="105" idx="2"/>
          </p:cNvCxnSpPr>
          <p:nvPr/>
        </p:nvCxnSpPr>
        <p:spPr bwMode="auto">
          <a:xfrm rot="5400000" flipH="1" flipV="1">
            <a:off x="3272632" y="1408906"/>
            <a:ext cx="1484312" cy="2847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49" name="Straight Connector 147"/>
          <p:cNvCxnSpPr>
            <a:cxnSpLocks noChangeShapeType="1"/>
            <a:stCxn id="89" idx="0"/>
            <a:endCxn id="105" idx="2"/>
          </p:cNvCxnSpPr>
          <p:nvPr/>
        </p:nvCxnSpPr>
        <p:spPr bwMode="auto">
          <a:xfrm rot="5400000" flipH="1" flipV="1">
            <a:off x="4139407" y="2275681"/>
            <a:ext cx="1484312" cy="11144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50" name="Straight Connector 149"/>
          <p:cNvCxnSpPr>
            <a:cxnSpLocks noChangeShapeType="1"/>
            <a:stCxn id="89" idx="0"/>
            <a:endCxn id="106" idx="2"/>
          </p:cNvCxnSpPr>
          <p:nvPr/>
        </p:nvCxnSpPr>
        <p:spPr bwMode="auto">
          <a:xfrm rot="5400000" flipH="1" flipV="1">
            <a:off x="4717257" y="1697831"/>
            <a:ext cx="1484312" cy="2270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51" name="Straight Connector 151"/>
          <p:cNvCxnSpPr>
            <a:cxnSpLocks noChangeShapeType="1"/>
            <a:stCxn id="90" idx="0"/>
            <a:endCxn id="105" idx="2"/>
          </p:cNvCxnSpPr>
          <p:nvPr/>
        </p:nvCxnSpPr>
        <p:spPr bwMode="auto">
          <a:xfrm rot="16200000" flipV="1">
            <a:off x="4959351" y="2570162"/>
            <a:ext cx="1484312" cy="525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52" name="Straight Connector 154"/>
          <p:cNvCxnSpPr>
            <a:cxnSpLocks noChangeShapeType="1"/>
            <a:stCxn id="90" idx="0"/>
            <a:endCxn id="106" idx="2"/>
          </p:cNvCxnSpPr>
          <p:nvPr/>
        </p:nvCxnSpPr>
        <p:spPr bwMode="auto">
          <a:xfrm rot="5400000" flipH="1" flipV="1">
            <a:off x="5537201" y="2517775"/>
            <a:ext cx="1484312" cy="630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53" name="Straight Connector 156"/>
          <p:cNvCxnSpPr>
            <a:cxnSpLocks noChangeShapeType="1"/>
            <a:stCxn id="127" idx="0"/>
            <a:endCxn id="105" idx="2"/>
          </p:cNvCxnSpPr>
          <p:nvPr/>
        </p:nvCxnSpPr>
        <p:spPr bwMode="auto">
          <a:xfrm rot="16200000" flipV="1">
            <a:off x="5842001" y="1687512"/>
            <a:ext cx="1484312" cy="2290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54" name="Straight Connector 158"/>
          <p:cNvCxnSpPr>
            <a:cxnSpLocks noChangeShapeType="1"/>
            <a:stCxn id="127" idx="0"/>
            <a:endCxn id="106" idx="2"/>
          </p:cNvCxnSpPr>
          <p:nvPr/>
        </p:nvCxnSpPr>
        <p:spPr bwMode="auto">
          <a:xfrm rot="16200000" flipV="1">
            <a:off x="6419851" y="2265362"/>
            <a:ext cx="1484312" cy="11350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Rounded Rectangle 182"/>
          <p:cNvSpPr>
            <a:spLocks noChangeArrowheads="1"/>
          </p:cNvSpPr>
          <p:nvPr/>
        </p:nvSpPr>
        <p:spPr bwMode="auto">
          <a:xfrm>
            <a:off x="1336675" y="5395913"/>
            <a:ext cx="679450" cy="6937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1449388" y="548798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1446213" y="574357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5358" name="Straight Connector 189"/>
          <p:cNvCxnSpPr>
            <a:cxnSpLocks noChangeShapeType="1"/>
            <a:stCxn id="183" idx="0"/>
            <a:endCxn id="9" idx="2"/>
          </p:cNvCxnSpPr>
          <p:nvPr/>
        </p:nvCxnSpPr>
        <p:spPr bwMode="auto">
          <a:xfrm rot="5400000" flipH="1" flipV="1">
            <a:off x="1519237" y="5230813"/>
            <a:ext cx="322263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Rounded Rectangle 190"/>
          <p:cNvSpPr>
            <a:spLocks noChangeArrowheads="1"/>
          </p:cNvSpPr>
          <p:nvPr/>
        </p:nvSpPr>
        <p:spPr bwMode="auto">
          <a:xfrm>
            <a:off x="2266950" y="5392738"/>
            <a:ext cx="679450" cy="6937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2379663" y="54848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2376488" y="574040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5362" name="Straight Connector 193"/>
          <p:cNvCxnSpPr>
            <a:cxnSpLocks noChangeShapeType="1"/>
          </p:cNvCxnSpPr>
          <p:nvPr/>
        </p:nvCxnSpPr>
        <p:spPr bwMode="auto">
          <a:xfrm rot="5400000" flipH="1" flipV="1">
            <a:off x="2432844" y="5222081"/>
            <a:ext cx="323850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3121025" y="5399088"/>
            <a:ext cx="679450" cy="6937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3233738" y="549116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3230563" y="57467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4049713" y="5395913"/>
            <a:ext cx="681037" cy="6937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4164013" y="548798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4160838" y="574357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4829175" y="5402263"/>
            <a:ext cx="681038" cy="6937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4943475" y="5492750"/>
            <a:ext cx="452438" cy="1825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4940300" y="5749925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" name="Rounded Rectangle 203"/>
          <p:cNvSpPr>
            <a:spLocks noChangeArrowheads="1"/>
          </p:cNvSpPr>
          <p:nvPr/>
        </p:nvSpPr>
        <p:spPr bwMode="auto">
          <a:xfrm>
            <a:off x="5759450" y="5399088"/>
            <a:ext cx="681038" cy="6937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5873750" y="5491163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870575" y="5746750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7" name="Rounded Rectangle 206"/>
          <p:cNvSpPr>
            <a:spLocks noChangeArrowheads="1"/>
          </p:cNvSpPr>
          <p:nvPr/>
        </p:nvSpPr>
        <p:spPr bwMode="auto">
          <a:xfrm>
            <a:off x="6542088" y="5383213"/>
            <a:ext cx="681037" cy="6937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6656388" y="5473700"/>
            <a:ext cx="454025" cy="1825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6653213" y="573087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0" name="Rounded Rectangle 209"/>
          <p:cNvSpPr>
            <a:spLocks noChangeArrowheads="1"/>
          </p:cNvSpPr>
          <p:nvPr/>
        </p:nvSpPr>
        <p:spPr bwMode="auto">
          <a:xfrm>
            <a:off x="7472363" y="5380038"/>
            <a:ext cx="681037" cy="6937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7586663" y="5470525"/>
            <a:ext cx="452437" cy="1825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7583488" y="5727700"/>
            <a:ext cx="4524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5381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3262312" y="5227638"/>
            <a:ext cx="322263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82" name="Straight Connector 213"/>
          <p:cNvCxnSpPr>
            <a:cxnSpLocks noChangeShapeType="1"/>
            <a:stCxn id="198" idx="0"/>
            <a:endCxn id="12" idx="2"/>
          </p:cNvCxnSpPr>
          <p:nvPr/>
        </p:nvCxnSpPr>
        <p:spPr bwMode="auto">
          <a:xfrm rot="5400000" flipH="1" flipV="1">
            <a:off x="4235450" y="5229225"/>
            <a:ext cx="322263" cy="11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83" name="Straight Connector 216"/>
          <p:cNvCxnSpPr>
            <a:cxnSpLocks noChangeShapeType="1"/>
            <a:stCxn id="201" idx="0"/>
            <a:endCxn id="13" idx="2"/>
          </p:cNvCxnSpPr>
          <p:nvPr/>
        </p:nvCxnSpPr>
        <p:spPr bwMode="auto">
          <a:xfrm rot="16200000" flipV="1">
            <a:off x="4968875" y="5200650"/>
            <a:ext cx="328613" cy="74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84" name="Straight Connector 220"/>
          <p:cNvCxnSpPr>
            <a:cxnSpLocks noChangeShapeType="1"/>
            <a:stCxn id="204" idx="0"/>
            <a:endCxn id="14" idx="2"/>
          </p:cNvCxnSpPr>
          <p:nvPr/>
        </p:nvCxnSpPr>
        <p:spPr bwMode="auto">
          <a:xfrm rot="16200000" flipV="1">
            <a:off x="5907881" y="5207794"/>
            <a:ext cx="325438" cy="57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85" name="Straight Connector 223"/>
          <p:cNvCxnSpPr>
            <a:cxnSpLocks noChangeShapeType="1"/>
            <a:stCxn id="207" idx="0"/>
            <a:endCxn id="125" idx="2"/>
          </p:cNvCxnSpPr>
          <p:nvPr/>
        </p:nvCxnSpPr>
        <p:spPr bwMode="auto">
          <a:xfrm rot="16200000" flipV="1">
            <a:off x="6717506" y="5217319"/>
            <a:ext cx="309563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86" name="Straight Connector 226"/>
          <p:cNvCxnSpPr>
            <a:cxnSpLocks noChangeShapeType="1"/>
            <a:stCxn id="210" idx="0"/>
            <a:endCxn id="126" idx="2"/>
          </p:cNvCxnSpPr>
          <p:nvPr/>
        </p:nvCxnSpPr>
        <p:spPr bwMode="auto">
          <a:xfrm rot="16200000" flipV="1">
            <a:off x="7657306" y="5223669"/>
            <a:ext cx="306388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1066800" y="3352800"/>
            <a:ext cx="1219200" cy="3124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 txBox="1">
            <a:spLocks/>
          </p:cNvSpPr>
          <p:nvPr/>
        </p:nvSpPr>
        <p:spPr bwMode="auto">
          <a:xfrm>
            <a:off x="330200" y="457200"/>
            <a:ext cx="84899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Fat Tree Topology</a:t>
            </a:r>
            <a:endParaRPr lang="en-US" altLang="en-US" sz="3200">
              <a:latin typeface="Gill Sans" charset="0"/>
            </a:endParaRPr>
          </a:p>
        </p:txBody>
      </p:sp>
      <p:grpSp>
        <p:nvGrpSpPr>
          <p:cNvPr id="57347" name="Group 88"/>
          <p:cNvGrpSpPr>
            <a:grpSpLocks/>
          </p:cNvGrpSpPr>
          <p:nvPr/>
        </p:nvGrpSpPr>
        <p:grpSpPr bwMode="auto">
          <a:xfrm>
            <a:off x="2971800" y="1905000"/>
            <a:ext cx="3962400" cy="3505200"/>
            <a:chOff x="381000" y="1905000"/>
            <a:chExt cx="3962400" cy="3505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8800" y="3352800"/>
              <a:ext cx="792163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381000" y="4521200"/>
              <a:ext cx="3962400" cy="8890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09600" y="4800600"/>
              <a:ext cx="793750" cy="31591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24000" y="4789488"/>
              <a:ext cx="793750" cy="315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7355" name="Straight Connector 189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 flipV="1">
              <a:off x="1232198" y="3808114"/>
              <a:ext cx="767160" cy="121781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6" name="Straight Connector 189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 flipV="1">
              <a:off x="1695351" y="4259361"/>
              <a:ext cx="755254" cy="30341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7" name="Straight Connector 189"/>
            <p:cNvCxnSpPr>
              <a:cxnSpLocks noChangeShapeType="1"/>
              <a:stCxn id="5" idx="0"/>
              <a:endCxn id="35" idx="2"/>
            </p:cNvCxnSpPr>
            <p:nvPr/>
          </p:nvCxnSpPr>
          <p:spPr bwMode="auto">
            <a:xfrm rot="5400000" flipH="1" flipV="1">
              <a:off x="2107804" y="2702520"/>
              <a:ext cx="767160" cy="5334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8" name="Straight Connector 189"/>
            <p:cNvCxnSpPr>
              <a:cxnSpLocks noChangeShapeType="1"/>
            </p:cNvCxnSpPr>
            <p:nvPr/>
          </p:nvCxnSpPr>
          <p:spPr bwMode="auto">
            <a:xfrm rot="16200000" flipV="1">
              <a:off x="1661417" y="2745483"/>
              <a:ext cx="755254" cy="44588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417638" y="1905000"/>
              <a:ext cx="792162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362200" y="1905000"/>
              <a:ext cx="792163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276600" y="1905000"/>
              <a:ext cx="792163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57200" y="1905000"/>
              <a:ext cx="792163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7363" name="Straight Connector 189"/>
            <p:cNvCxnSpPr>
              <a:cxnSpLocks noChangeShapeType="1"/>
              <a:stCxn id="5" idx="0"/>
              <a:endCxn id="37" idx="2"/>
            </p:cNvCxnSpPr>
            <p:nvPr/>
          </p:nvCxnSpPr>
          <p:spPr bwMode="auto">
            <a:xfrm rot="16200000" flipV="1">
              <a:off x="1155304" y="2283420"/>
              <a:ext cx="767160" cy="13716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4" name="Straight Connector 189"/>
            <p:cNvCxnSpPr>
              <a:cxnSpLocks noChangeShapeType="1"/>
              <a:stCxn id="5" idx="0"/>
              <a:endCxn id="36" idx="2"/>
            </p:cNvCxnSpPr>
            <p:nvPr/>
          </p:nvCxnSpPr>
          <p:spPr bwMode="auto">
            <a:xfrm rot="5400000" flipH="1" flipV="1">
              <a:off x="2565004" y="2245320"/>
              <a:ext cx="767160" cy="14478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438400" y="4789488"/>
              <a:ext cx="793750" cy="315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352800" y="4789488"/>
              <a:ext cx="793750" cy="315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7367" name="Straight Connector 189"/>
            <p:cNvCxnSpPr>
              <a:cxnSpLocks noChangeShapeType="1"/>
              <a:stCxn id="46" idx="0"/>
              <a:endCxn id="5" idx="2"/>
            </p:cNvCxnSpPr>
            <p:nvPr/>
          </p:nvCxnSpPr>
          <p:spPr bwMode="auto">
            <a:xfrm rot="16200000" flipV="1">
              <a:off x="2152551" y="4105573"/>
              <a:ext cx="755254" cy="61098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8" name="Straight Connector 189"/>
            <p:cNvCxnSpPr>
              <a:cxnSpLocks noChangeShapeType="1"/>
              <a:stCxn id="47" idx="0"/>
              <a:endCxn id="5" idx="2"/>
            </p:cNvCxnSpPr>
            <p:nvPr/>
          </p:nvCxnSpPr>
          <p:spPr bwMode="auto">
            <a:xfrm rot="16200000" flipV="1">
              <a:off x="2609751" y="3648373"/>
              <a:ext cx="755254" cy="152538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348" name="TextBox 91"/>
          <p:cNvSpPr txBox="1">
            <a:spLocks noChangeArrowheads="1"/>
          </p:cNvSpPr>
          <p:nvPr/>
        </p:nvSpPr>
        <p:spPr bwMode="auto">
          <a:xfrm>
            <a:off x="7115175" y="335280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ToR Switch</a:t>
            </a:r>
          </a:p>
        </p:txBody>
      </p:sp>
      <p:sp>
        <p:nvSpPr>
          <p:cNvPr id="57349" name="TextBox 92"/>
          <p:cNvSpPr txBox="1">
            <a:spLocks noChangeArrowheads="1"/>
          </p:cNvSpPr>
          <p:nvPr/>
        </p:nvSpPr>
        <p:spPr bwMode="auto">
          <a:xfrm>
            <a:off x="7442200" y="4572000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Servers</a:t>
            </a:r>
          </a:p>
        </p:txBody>
      </p:sp>
      <p:sp>
        <p:nvSpPr>
          <p:cNvPr id="57350" name="TextBox 93"/>
          <p:cNvSpPr txBox="1">
            <a:spLocks noChangeArrowheads="1"/>
          </p:cNvSpPr>
          <p:nvPr/>
        </p:nvSpPr>
        <p:spPr bwMode="auto">
          <a:xfrm>
            <a:off x="7183438" y="1828800"/>
            <a:ext cx="1655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Upper Pod </a:t>
            </a:r>
          </a:p>
          <a:p>
            <a:r>
              <a:rPr lang="en-US" altLang="en-US"/>
              <a:t>Switch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30200" y="304800"/>
            <a:ext cx="8489950" cy="9921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 satisfy demand, modern datacenters provide many parallel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6550"/>
            <a:ext cx="5791200" cy="38798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Traditional Topologies are tree-based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Poor performance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Not fault tolerant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Shift towards multipath topologies: FatTree, BCube, VL2,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Cisco, EC2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5791200" y="1277938"/>
            <a:ext cx="2895600" cy="2684462"/>
            <a:chOff x="1674813" y="1811338"/>
            <a:chExt cx="5073650" cy="511329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67296" y="2785010"/>
              <a:ext cx="453401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00236" y="1811338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00236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41384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13893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20697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46835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31524" y="3897779"/>
              <a:ext cx="45618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304810" y="3897779"/>
              <a:ext cx="450620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172671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8296" name="Straight Connector 15"/>
            <p:cNvCxnSpPr>
              <a:cxnSpLocks noChangeShapeType="1"/>
              <a:stCxn id="5" idx="0"/>
              <a:endCxn id="6" idx="2"/>
            </p:cNvCxnSpPr>
            <p:nvPr/>
          </p:nvCxnSpPr>
          <p:spPr bwMode="auto">
            <a:xfrm rot="5400000" flipH="1" flipV="1">
              <a:off x="3067844" y="1626394"/>
              <a:ext cx="585788" cy="1733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7" name="Straight Connector 17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3935413" y="2492375"/>
              <a:ext cx="58578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8" name="Straight Connector 19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 flipV="1">
              <a:off x="4754563" y="1673225"/>
              <a:ext cx="585788" cy="16398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9" name="Straight Connector 21"/>
            <p:cNvCxnSpPr>
              <a:cxnSpLocks noChangeShapeType="1"/>
              <a:stCxn id="13" idx="0"/>
              <a:endCxn id="8" idx="2"/>
            </p:cNvCxnSpPr>
            <p:nvPr/>
          </p:nvCxnSpPr>
          <p:spPr bwMode="auto">
            <a:xfrm rot="5400000" flipH="1" flipV="1">
              <a:off x="5337968" y="3367882"/>
              <a:ext cx="722313" cy="336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0" name="Straight Connector 23"/>
            <p:cNvCxnSpPr>
              <a:cxnSpLocks noChangeShapeType="1"/>
              <a:stCxn id="14" idx="0"/>
              <a:endCxn id="8" idx="2"/>
            </p:cNvCxnSpPr>
            <p:nvPr/>
          </p:nvCxnSpPr>
          <p:spPr bwMode="auto">
            <a:xfrm rot="16200000" flipV="1">
              <a:off x="5772150" y="3270250"/>
              <a:ext cx="722313" cy="5318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1" name="Straight Connector 25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 flipV="1">
              <a:off x="364013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2" name="Straight Connector 27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4133056" y="3271044"/>
              <a:ext cx="722313" cy="5302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3" name="Straight Connector 29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 flipV="1">
              <a:off x="190658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4" name="Straight Connector 31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 flipV="1">
              <a:off x="2359819" y="3309144"/>
              <a:ext cx="722313" cy="454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1674813" y="4508592"/>
              <a:ext cx="681494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8860" y="4599307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86077" y="4856331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788860" y="5137548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94423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799986" y="5693932"/>
              <a:ext cx="450620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8311" name="Straight Connector 39"/>
            <p:cNvCxnSpPr>
              <a:cxnSpLocks noChangeShapeType="1"/>
              <a:stCxn id="24" idx="0"/>
              <a:endCxn id="9" idx="2"/>
            </p:cNvCxnSpPr>
            <p:nvPr/>
          </p:nvCxnSpPr>
          <p:spPr bwMode="auto">
            <a:xfrm rot="5400000" flipH="1" flipV="1">
              <a:off x="1916113" y="4384675"/>
              <a:ext cx="223838" cy="269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2609433" y="4508592"/>
              <a:ext cx="678712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720697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17916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720697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726260" y="5409692"/>
              <a:ext cx="45618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731823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ounded Rectangle 36"/>
            <p:cNvSpPr>
              <a:spLocks noChangeArrowheads="1"/>
            </p:cNvSpPr>
            <p:nvPr/>
          </p:nvSpPr>
          <p:spPr bwMode="auto">
            <a:xfrm>
              <a:off x="3435571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52398" y="4599307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5468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52398" y="5137548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5579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607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Rounded Rectangle 42"/>
            <p:cNvSpPr>
              <a:spLocks noChangeArrowheads="1"/>
            </p:cNvSpPr>
            <p:nvPr/>
          </p:nvSpPr>
          <p:spPr bwMode="auto">
            <a:xfrm>
              <a:off x="6066970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181015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1782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181015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1893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1921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330" name="TextBox 64"/>
            <p:cNvSpPr txBox="1">
              <a:spLocks noChangeArrowheads="1"/>
            </p:cNvSpPr>
            <p:nvPr/>
          </p:nvSpPr>
          <p:spPr bwMode="auto">
            <a:xfrm>
              <a:off x="4768849" y="4989513"/>
              <a:ext cx="581025" cy="193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000" b="1">
                  <a:latin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8331" name="Straight Connector 70"/>
            <p:cNvCxnSpPr>
              <a:cxnSpLocks noChangeShapeType="1"/>
              <a:stCxn id="31" idx="0"/>
              <a:endCxn id="10" idx="2"/>
            </p:cNvCxnSpPr>
            <p:nvPr/>
          </p:nvCxnSpPr>
          <p:spPr bwMode="auto">
            <a:xfrm rot="5400000" flipH="1" flipV="1">
              <a:off x="2836863" y="4397375"/>
              <a:ext cx="22383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32" name="Straight Connector 72"/>
            <p:cNvCxnSpPr>
              <a:cxnSpLocks noChangeShapeType="1"/>
              <a:stCxn id="37" idx="0"/>
              <a:endCxn id="11" idx="2"/>
            </p:cNvCxnSpPr>
            <p:nvPr/>
          </p:nvCxnSpPr>
          <p:spPr bwMode="auto">
            <a:xfrm rot="16200000" flipV="1">
              <a:off x="3664744" y="4396581"/>
              <a:ext cx="223838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33" name="Straight Connector 74"/>
            <p:cNvCxnSpPr>
              <a:cxnSpLocks noChangeShapeType="1"/>
              <a:stCxn id="43" idx="0"/>
              <a:endCxn id="14" idx="2"/>
            </p:cNvCxnSpPr>
            <p:nvPr/>
          </p:nvCxnSpPr>
          <p:spPr bwMode="auto">
            <a:xfrm rot="16200000" flipV="1">
              <a:off x="6292057" y="4393406"/>
              <a:ext cx="223838" cy="95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5257800" y="3886200"/>
            <a:ext cx="3648075" cy="2255838"/>
            <a:chOff x="466725" y="1935163"/>
            <a:chExt cx="6829425" cy="4394200"/>
          </a:xfrm>
        </p:grpSpPr>
        <p:sp>
          <p:nvSpPr>
            <p:cNvPr id="54" name="Rounded Rectangle 53"/>
            <p:cNvSpPr>
              <a:spLocks noChangeArrowheads="1"/>
            </p:cNvSpPr>
            <p:nvPr/>
          </p:nvSpPr>
          <p:spPr bwMode="auto">
            <a:xfrm>
              <a:off x="2229062" y="3756546"/>
              <a:ext cx="1610770" cy="1608011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ounded Rectangle 54"/>
            <p:cNvSpPr>
              <a:spLocks noChangeArrowheads="1"/>
            </p:cNvSpPr>
            <p:nvPr/>
          </p:nvSpPr>
          <p:spPr bwMode="auto">
            <a:xfrm>
              <a:off x="3872522" y="3756546"/>
              <a:ext cx="1610770" cy="1608011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ounded Rectangle 55"/>
            <p:cNvSpPr>
              <a:spLocks noChangeArrowheads="1"/>
            </p:cNvSpPr>
            <p:nvPr/>
          </p:nvSpPr>
          <p:spPr bwMode="auto">
            <a:xfrm>
              <a:off x="5634859" y="3756546"/>
              <a:ext cx="1610770" cy="1608011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Rounded Rectangle 56"/>
            <p:cNvSpPr>
              <a:spLocks noChangeArrowheads="1"/>
            </p:cNvSpPr>
            <p:nvPr/>
          </p:nvSpPr>
          <p:spPr bwMode="auto">
            <a:xfrm>
              <a:off x="466725" y="3756546"/>
              <a:ext cx="1610770" cy="1608011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rgbClr val="7F7F7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600461" y="3806023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035888" y="1935163"/>
              <a:ext cx="454702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333078" y="3806023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970595" y="3806023"/>
              <a:ext cx="454700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00461" y="4919261"/>
              <a:ext cx="451729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506890" y="4919261"/>
              <a:ext cx="454702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333078" y="4919261"/>
              <a:ext cx="451729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316778" y="4919261"/>
              <a:ext cx="454700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012202" y="4919261"/>
              <a:ext cx="451729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957266" y="4919261"/>
              <a:ext cx="454700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8212" name="Straight Connector 67"/>
            <p:cNvCxnSpPr>
              <a:cxnSpLocks noChangeShapeType="1"/>
              <a:stCxn id="58" idx="0"/>
              <a:endCxn id="59" idx="2"/>
            </p:cNvCxnSpPr>
            <p:nvPr/>
          </p:nvCxnSpPr>
          <p:spPr bwMode="auto">
            <a:xfrm rot="5400000" flipH="1" flipV="1">
              <a:off x="804069" y="2347119"/>
              <a:ext cx="1482725" cy="14366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Straight Connector 17"/>
            <p:cNvCxnSpPr>
              <a:cxnSpLocks noChangeShapeType="1"/>
              <a:stCxn id="60" idx="0"/>
              <a:endCxn id="59" idx="2"/>
            </p:cNvCxnSpPr>
            <p:nvPr/>
          </p:nvCxnSpPr>
          <p:spPr bwMode="auto">
            <a:xfrm rot="16200000" flipV="1">
              <a:off x="1670844" y="2917031"/>
              <a:ext cx="1482725" cy="2968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Straight Connector 19"/>
            <p:cNvCxnSpPr>
              <a:cxnSpLocks noChangeShapeType="1"/>
              <a:stCxn id="61" idx="0"/>
              <a:endCxn id="59" idx="2"/>
            </p:cNvCxnSpPr>
            <p:nvPr/>
          </p:nvCxnSpPr>
          <p:spPr bwMode="auto">
            <a:xfrm rot="16200000" flipV="1">
              <a:off x="2489994" y="2097881"/>
              <a:ext cx="1482725" cy="1935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Straight Connector 29"/>
            <p:cNvCxnSpPr>
              <a:cxnSpLocks noChangeShapeType="1"/>
              <a:stCxn id="62" idx="0"/>
              <a:endCxn id="58" idx="2"/>
            </p:cNvCxnSpPr>
            <p:nvPr/>
          </p:nvCxnSpPr>
          <p:spPr bwMode="auto">
            <a:xfrm rot="5400000" flipH="1" flipV="1">
              <a:off x="465931" y="4556919"/>
              <a:ext cx="720725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Straight Connector 31"/>
            <p:cNvCxnSpPr>
              <a:cxnSpLocks noChangeShapeType="1"/>
              <a:stCxn id="63" idx="0"/>
              <a:endCxn id="58" idx="2"/>
            </p:cNvCxnSpPr>
            <p:nvPr/>
          </p:nvCxnSpPr>
          <p:spPr bwMode="auto">
            <a:xfrm rot="16200000" flipV="1">
              <a:off x="919163" y="4103688"/>
              <a:ext cx="722312" cy="9064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506890" y="3809114"/>
              <a:ext cx="454702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3239508" y="3809114"/>
              <a:ext cx="454700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4879997" y="3809114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8220" name="Straight Connector 91"/>
            <p:cNvCxnSpPr>
              <a:cxnSpLocks noChangeShapeType="1"/>
              <a:stCxn id="62" idx="0"/>
              <a:endCxn id="73" idx="2"/>
            </p:cNvCxnSpPr>
            <p:nvPr/>
          </p:nvCxnSpPr>
          <p:spPr bwMode="auto">
            <a:xfrm rot="5400000" flipH="1" flipV="1">
              <a:off x="919956" y="4104482"/>
              <a:ext cx="720725" cy="9064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1" name="Straight Connector 94"/>
            <p:cNvCxnSpPr>
              <a:cxnSpLocks noChangeShapeType="1"/>
              <a:stCxn id="63" idx="0"/>
              <a:endCxn id="73" idx="2"/>
            </p:cNvCxnSpPr>
            <p:nvPr/>
          </p:nvCxnSpPr>
          <p:spPr bwMode="auto">
            <a:xfrm rot="5400000" flipH="1" flipV="1">
              <a:off x="1373187" y="4557713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3171154" y="1935163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353970" y="1935163"/>
              <a:ext cx="454702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5513010" y="1935163"/>
              <a:ext cx="451729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8225" name="Straight Connector 106"/>
            <p:cNvCxnSpPr>
              <a:cxnSpLocks noChangeShapeType="1"/>
              <a:stCxn id="58" idx="0"/>
              <a:endCxn id="78" idx="2"/>
            </p:cNvCxnSpPr>
            <p:nvPr/>
          </p:nvCxnSpPr>
          <p:spPr bwMode="auto">
            <a:xfrm rot="5400000" flipH="1" flipV="1">
              <a:off x="1370013" y="1781175"/>
              <a:ext cx="1482725" cy="25685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6" name="Straight Connector 109"/>
            <p:cNvCxnSpPr>
              <a:cxnSpLocks noChangeShapeType="1"/>
              <a:stCxn id="60" idx="0"/>
              <a:endCxn id="78" idx="2"/>
            </p:cNvCxnSpPr>
            <p:nvPr/>
          </p:nvCxnSpPr>
          <p:spPr bwMode="auto">
            <a:xfrm rot="5400000" flipH="1" flipV="1">
              <a:off x="2236788" y="2647950"/>
              <a:ext cx="1482725" cy="835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7" name="Straight Connector 112"/>
            <p:cNvCxnSpPr>
              <a:cxnSpLocks noChangeShapeType="1"/>
              <a:stCxn id="61" idx="0"/>
              <a:endCxn id="78" idx="2"/>
            </p:cNvCxnSpPr>
            <p:nvPr/>
          </p:nvCxnSpPr>
          <p:spPr bwMode="auto">
            <a:xfrm rot="16200000" flipV="1">
              <a:off x="3055938" y="2663825"/>
              <a:ext cx="1482725" cy="8032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8" name="Straight Connector 115"/>
            <p:cNvCxnSpPr>
              <a:cxnSpLocks noChangeShapeType="1"/>
            </p:cNvCxnSpPr>
            <p:nvPr/>
          </p:nvCxnSpPr>
          <p:spPr bwMode="auto">
            <a:xfrm rot="5400000" flipH="1" flipV="1">
              <a:off x="2200276" y="4556125"/>
              <a:ext cx="722312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Straight Connector 116"/>
            <p:cNvCxnSpPr>
              <a:cxnSpLocks noChangeShapeType="1"/>
            </p:cNvCxnSpPr>
            <p:nvPr/>
          </p:nvCxnSpPr>
          <p:spPr bwMode="auto">
            <a:xfrm rot="16200000" flipV="1">
              <a:off x="2655094" y="4102894"/>
              <a:ext cx="720725" cy="906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0" name="Straight Connector 117"/>
            <p:cNvCxnSpPr>
              <a:cxnSpLocks noChangeShapeType="1"/>
            </p:cNvCxnSpPr>
            <p:nvPr/>
          </p:nvCxnSpPr>
          <p:spPr bwMode="auto">
            <a:xfrm rot="5400000" flipH="1" flipV="1">
              <a:off x="2655094" y="4102894"/>
              <a:ext cx="720725" cy="906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1" name="Straight Connector 118"/>
            <p:cNvCxnSpPr>
              <a:cxnSpLocks noChangeShapeType="1"/>
            </p:cNvCxnSpPr>
            <p:nvPr/>
          </p:nvCxnSpPr>
          <p:spPr bwMode="auto">
            <a:xfrm rot="5400000" flipH="1" flipV="1">
              <a:off x="3108325" y="4556126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2" name="Straight Connector 119"/>
            <p:cNvCxnSpPr>
              <a:cxnSpLocks noChangeShapeType="1"/>
            </p:cNvCxnSpPr>
            <p:nvPr/>
          </p:nvCxnSpPr>
          <p:spPr bwMode="auto">
            <a:xfrm rot="5400000" flipH="1" flipV="1">
              <a:off x="3839369" y="4555332"/>
              <a:ext cx="720725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3" name="Straight Connector 120"/>
            <p:cNvCxnSpPr>
              <a:cxnSpLocks noChangeShapeType="1"/>
            </p:cNvCxnSpPr>
            <p:nvPr/>
          </p:nvCxnSpPr>
          <p:spPr bwMode="auto">
            <a:xfrm rot="16200000" flipV="1">
              <a:off x="4291806" y="4101307"/>
              <a:ext cx="722313" cy="9080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4" name="Straight Connector 121"/>
            <p:cNvCxnSpPr>
              <a:cxnSpLocks noChangeShapeType="1"/>
            </p:cNvCxnSpPr>
            <p:nvPr/>
          </p:nvCxnSpPr>
          <p:spPr bwMode="auto">
            <a:xfrm rot="5400000" flipH="1" flipV="1">
              <a:off x="4292600" y="4102101"/>
              <a:ext cx="720725" cy="9080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5" name="Straight Connector 122"/>
            <p:cNvCxnSpPr>
              <a:cxnSpLocks noChangeShapeType="1"/>
            </p:cNvCxnSpPr>
            <p:nvPr/>
          </p:nvCxnSpPr>
          <p:spPr bwMode="auto">
            <a:xfrm rot="5400000" flipH="1" flipV="1">
              <a:off x="4746625" y="4556126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5738875" y="3809114"/>
              <a:ext cx="454702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5777510" y="4919261"/>
              <a:ext cx="454700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6722574" y="4919261"/>
              <a:ext cx="454700" cy="38654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6645305" y="3809114"/>
              <a:ext cx="454700" cy="38963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8240" name="Straight Connector 127"/>
            <p:cNvCxnSpPr>
              <a:cxnSpLocks noChangeShapeType="1"/>
            </p:cNvCxnSpPr>
            <p:nvPr/>
          </p:nvCxnSpPr>
          <p:spPr bwMode="auto">
            <a:xfrm rot="5400000" flipH="1" flipV="1">
              <a:off x="5603876" y="4556125"/>
              <a:ext cx="722312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1" name="Straight Connector 128"/>
            <p:cNvCxnSpPr>
              <a:cxnSpLocks noChangeShapeType="1"/>
            </p:cNvCxnSpPr>
            <p:nvPr/>
          </p:nvCxnSpPr>
          <p:spPr bwMode="auto">
            <a:xfrm rot="16200000" flipV="1">
              <a:off x="6058694" y="4102894"/>
              <a:ext cx="720725" cy="906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2" name="Straight Connector 129"/>
            <p:cNvCxnSpPr>
              <a:cxnSpLocks noChangeShapeType="1"/>
            </p:cNvCxnSpPr>
            <p:nvPr/>
          </p:nvCxnSpPr>
          <p:spPr bwMode="auto">
            <a:xfrm rot="5400000" flipH="1" flipV="1">
              <a:off x="6058694" y="4102894"/>
              <a:ext cx="720725" cy="906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3" name="Straight Connector 130"/>
            <p:cNvCxnSpPr>
              <a:cxnSpLocks noChangeShapeType="1"/>
            </p:cNvCxnSpPr>
            <p:nvPr/>
          </p:nvCxnSpPr>
          <p:spPr bwMode="auto">
            <a:xfrm rot="5400000" flipH="1" flipV="1">
              <a:off x="6511925" y="4556126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4" name="Straight Connector 131"/>
            <p:cNvCxnSpPr>
              <a:cxnSpLocks noChangeShapeType="1"/>
              <a:stCxn id="92" idx="0"/>
              <a:endCxn id="59" idx="2"/>
            </p:cNvCxnSpPr>
            <p:nvPr/>
          </p:nvCxnSpPr>
          <p:spPr bwMode="auto">
            <a:xfrm rot="16200000" flipV="1">
              <a:off x="3372643" y="1215232"/>
              <a:ext cx="1484313" cy="37020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5" name="Straight Connector 132"/>
            <p:cNvCxnSpPr>
              <a:cxnSpLocks noChangeShapeType="1"/>
              <a:stCxn id="92" idx="0"/>
              <a:endCxn id="78" idx="2"/>
            </p:cNvCxnSpPr>
            <p:nvPr/>
          </p:nvCxnSpPr>
          <p:spPr bwMode="auto">
            <a:xfrm rot="16200000" flipV="1">
              <a:off x="3938587" y="1781176"/>
              <a:ext cx="1484313" cy="25701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6" name="Straight Connector 140"/>
            <p:cNvCxnSpPr>
              <a:cxnSpLocks noChangeShapeType="1"/>
              <a:stCxn id="73" idx="0"/>
              <a:endCxn id="80" idx="2"/>
            </p:cNvCxnSpPr>
            <p:nvPr/>
          </p:nvCxnSpPr>
          <p:spPr bwMode="auto">
            <a:xfrm rot="5400000" flipH="1" flipV="1">
              <a:off x="2993231" y="1064419"/>
              <a:ext cx="1484313" cy="40036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7" name="Straight Connector 141"/>
            <p:cNvCxnSpPr>
              <a:cxnSpLocks noChangeShapeType="1"/>
              <a:stCxn id="73" idx="0"/>
              <a:endCxn id="79" idx="2"/>
            </p:cNvCxnSpPr>
            <p:nvPr/>
          </p:nvCxnSpPr>
          <p:spPr bwMode="auto">
            <a:xfrm rot="5400000" flipH="1" flipV="1">
              <a:off x="2415381" y="1642269"/>
              <a:ext cx="1484313" cy="2847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8" name="Straight Connector 147"/>
            <p:cNvCxnSpPr>
              <a:cxnSpLocks noChangeShapeType="1"/>
              <a:stCxn id="74" idx="0"/>
              <a:endCxn id="79" idx="2"/>
            </p:cNvCxnSpPr>
            <p:nvPr/>
          </p:nvCxnSpPr>
          <p:spPr bwMode="auto">
            <a:xfrm rot="5400000" flipH="1" flipV="1">
              <a:off x="3282156" y="2509044"/>
              <a:ext cx="1484313" cy="11144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9" name="Straight Connector 149"/>
            <p:cNvCxnSpPr>
              <a:cxnSpLocks noChangeShapeType="1"/>
              <a:stCxn id="74" idx="0"/>
              <a:endCxn id="80" idx="2"/>
            </p:cNvCxnSpPr>
            <p:nvPr/>
          </p:nvCxnSpPr>
          <p:spPr bwMode="auto">
            <a:xfrm rot="5400000" flipH="1" flipV="1">
              <a:off x="3860006" y="1931194"/>
              <a:ext cx="1484313" cy="22701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0" name="Straight Connector 151"/>
            <p:cNvCxnSpPr>
              <a:cxnSpLocks noChangeShapeType="1"/>
              <a:stCxn id="75" idx="0"/>
              <a:endCxn id="79" idx="2"/>
            </p:cNvCxnSpPr>
            <p:nvPr/>
          </p:nvCxnSpPr>
          <p:spPr bwMode="auto">
            <a:xfrm rot="16200000" flipV="1">
              <a:off x="4102100" y="2803525"/>
              <a:ext cx="1484313" cy="5254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1" name="Straight Connector 154"/>
            <p:cNvCxnSpPr>
              <a:cxnSpLocks noChangeShapeType="1"/>
              <a:stCxn id="75" idx="0"/>
              <a:endCxn id="80" idx="2"/>
            </p:cNvCxnSpPr>
            <p:nvPr/>
          </p:nvCxnSpPr>
          <p:spPr bwMode="auto">
            <a:xfrm rot="5400000" flipH="1" flipV="1">
              <a:off x="4679950" y="2751138"/>
              <a:ext cx="1484313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2" name="Straight Connector 156"/>
            <p:cNvCxnSpPr>
              <a:cxnSpLocks noChangeShapeType="1"/>
              <a:stCxn id="95" idx="0"/>
              <a:endCxn id="79" idx="2"/>
            </p:cNvCxnSpPr>
            <p:nvPr/>
          </p:nvCxnSpPr>
          <p:spPr bwMode="auto">
            <a:xfrm rot="16200000" flipV="1">
              <a:off x="4984750" y="1920875"/>
              <a:ext cx="1484313" cy="22907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3" name="Straight Connector 158"/>
            <p:cNvCxnSpPr>
              <a:cxnSpLocks noChangeShapeType="1"/>
              <a:stCxn id="95" idx="0"/>
              <a:endCxn id="80" idx="2"/>
            </p:cNvCxnSpPr>
            <p:nvPr/>
          </p:nvCxnSpPr>
          <p:spPr bwMode="auto">
            <a:xfrm rot="16200000" flipV="1">
              <a:off x="5562600" y="2498725"/>
              <a:ext cx="1484313" cy="11350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Rounded Rectangle 109"/>
            <p:cNvSpPr>
              <a:spLocks noChangeArrowheads="1"/>
            </p:cNvSpPr>
            <p:nvPr/>
          </p:nvSpPr>
          <p:spPr bwMode="auto">
            <a:xfrm>
              <a:off x="478613" y="5630497"/>
              <a:ext cx="680566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91545" y="5720173"/>
              <a:ext cx="454702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588574" y="5976838"/>
              <a:ext cx="454700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8257" name="Straight Connector 189"/>
            <p:cNvCxnSpPr>
              <a:cxnSpLocks noChangeShapeType="1"/>
              <a:stCxn id="110" idx="0"/>
              <a:endCxn id="62" idx="2"/>
            </p:cNvCxnSpPr>
            <p:nvPr/>
          </p:nvCxnSpPr>
          <p:spPr bwMode="auto">
            <a:xfrm rot="5400000" flipH="1" flipV="1">
              <a:off x="661988" y="5464175"/>
              <a:ext cx="322262" cy="79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1408818" y="5627403"/>
              <a:ext cx="680564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1521750" y="5717082"/>
              <a:ext cx="454700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1518777" y="5973744"/>
              <a:ext cx="454702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8261" name="Straight Connector 193"/>
            <p:cNvCxnSpPr>
              <a:cxnSpLocks noChangeShapeType="1"/>
            </p:cNvCxnSpPr>
            <p:nvPr/>
          </p:nvCxnSpPr>
          <p:spPr bwMode="auto">
            <a:xfrm rot="5400000" flipH="1" flipV="1">
              <a:off x="1575594" y="5455444"/>
              <a:ext cx="323850" cy="79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Rounded Rectangle 117"/>
            <p:cNvSpPr>
              <a:spLocks noChangeArrowheads="1"/>
            </p:cNvSpPr>
            <p:nvPr/>
          </p:nvSpPr>
          <p:spPr bwMode="auto">
            <a:xfrm>
              <a:off x="2264725" y="5633588"/>
              <a:ext cx="677593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377657" y="5723267"/>
              <a:ext cx="451729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2374684" y="5979929"/>
              <a:ext cx="451729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ounded Rectangle 120"/>
            <p:cNvSpPr>
              <a:spLocks noChangeArrowheads="1"/>
            </p:cNvSpPr>
            <p:nvPr/>
          </p:nvSpPr>
          <p:spPr bwMode="auto">
            <a:xfrm>
              <a:off x="3191958" y="5630497"/>
              <a:ext cx="680564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307861" y="5720173"/>
              <a:ext cx="451729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3304890" y="5976838"/>
              <a:ext cx="451729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Rounded Rectangle 123"/>
            <p:cNvSpPr>
              <a:spLocks noChangeArrowheads="1"/>
            </p:cNvSpPr>
            <p:nvPr/>
          </p:nvSpPr>
          <p:spPr bwMode="auto">
            <a:xfrm>
              <a:off x="3970595" y="5636681"/>
              <a:ext cx="683537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4086499" y="5726358"/>
              <a:ext cx="451729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4083528" y="5983022"/>
              <a:ext cx="451729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Rounded Rectangle 126"/>
            <p:cNvSpPr>
              <a:spLocks noChangeArrowheads="1"/>
            </p:cNvSpPr>
            <p:nvPr/>
          </p:nvSpPr>
          <p:spPr bwMode="auto">
            <a:xfrm>
              <a:off x="4900799" y="5633588"/>
              <a:ext cx="683537" cy="69268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5016704" y="5723267"/>
              <a:ext cx="451729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5013731" y="5979929"/>
              <a:ext cx="451729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Rounded Rectangle 129"/>
            <p:cNvSpPr>
              <a:spLocks noChangeArrowheads="1"/>
            </p:cNvSpPr>
            <p:nvPr/>
          </p:nvSpPr>
          <p:spPr bwMode="auto">
            <a:xfrm>
              <a:off x="5685380" y="5615034"/>
              <a:ext cx="680566" cy="69577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5798313" y="5707804"/>
              <a:ext cx="454702" cy="1824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5795342" y="5964468"/>
              <a:ext cx="454700" cy="17935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Rounded Rectangle 132"/>
            <p:cNvSpPr>
              <a:spLocks noChangeArrowheads="1"/>
            </p:cNvSpPr>
            <p:nvPr/>
          </p:nvSpPr>
          <p:spPr bwMode="auto">
            <a:xfrm>
              <a:off x="6615586" y="5611943"/>
              <a:ext cx="680564" cy="69577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6728518" y="5704713"/>
              <a:ext cx="454700" cy="1824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6725545" y="5961375"/>
              <a:ext cx="451729" cy="17935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8280" name="Straight Connector 212"/>
            <p:cNvCxnSpPr>
              <a:cxnSpLocks noChangeShapeType="1"/>
            </p:cNvCxnSpPr>
            <p:nvPr/>
          </p:nvCxnSpPr>
          <p:spPr bwMode="auto">
            <a:xfrm rot="5400000" flipH="1" flipV="1">
              <a:off x="2405063" y="5461000"/>
              <a:ext cx="322262" cy="79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81" name="Straight Connector 213"/>
            <p:cNvCxnSpPr>
              <a:cxnSpLocks noChangeShapeType="1"/>
              <a:stCxn id="121" idx="0"/>
              <a:endCxn id="65" idx="2"/>
            </p:cNvCxnSpPr>
            <p:nvPr/>
          </p:nvCxnSpPr>
          <p:spPr bwMode="auto">
            <a:xfrm rot="5400000" flipH="1" flipV="1">
              <a:off x="3378201" y="5462587"/>
              <a:ext cx="322262" cy="111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82" name="Straight Connector 216"/>
            <p:cNvCxnSpPr>
              <a:cxnSpLocks noChangeShapeType="1"/>
              <a:stCxn id="124" idx="0"/>
              <a:endCxn id="66" idx="2"/>
            </p:cNvCxnSpPr>
            <p:nvPr/>
          </p:nvCxnSpPr>
          <p:spPr bwMode="auto">
            <a:xfrm rot="16200000" flipV="1">
              <a:off x="4111626" y="5434012"/>
              <a:ext cx="328612" cy="746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83" name="Straight Connector 220"/>
            <p:cNvCxnSpPr>
              <a:cxnSpLocks noChangeShapeType="1"/>
              <a:stCxn id="127" idx="0"/>
              <a:endCxn id="67" idx="2"/>
            </p:cNvCxnSpPr>
            <p:nvPr/>
          </p:nvCxnSpPr>
          <p:spPr bwMode="auto">
            <a:xfrm rot="16200000" flipV="1">
              <a:off x="5050631" y="5441157"/>
              <a:ext cx="325437" cy="571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84" name="Straight Connector 223"/>
            <p:cNvCxnSpPr>
              <a:cxnSpLocks noChangeShapeType="1"/>
              <a:stCxn id="130" idx="0"/>
              <a:endCxn id="93" idx="2"/>
            </p:cNvCxnSpPr>
            <p:nvPr/>
          </p:nvCxnSpPr>
          <p:spPr bwMode="auto">
            <a:xfrm rot="16200000" flipV="1">
              <a:off x="5860257" y="5450681"/>
              <a:ext cx="309562" cy="222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85" name="Straight Connector 226"/>
            <p:cNvCxnSpPr>
              <a:cxnSpLocks noChangeShapeType="1"/>
              <a:stCxn id="133" idx="0"/>
              <a:endCxn id="94" idx="2"/>
            </p:cNvCxnSpPr>
            <p:nvPr/>
          </p:nvCxnSpPr>
          <p:spPr bwMode="auto">
            <a:xfrm rot="16200000" flipV="1">
              <a:off x="6800056" y="5457032"/>
              <a:ext cx="306387" cy="63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89"/>
          <p:cNvGrpSpPr>
            <a:grpSpLocks/>
          </p:cNvGrpSpPr>
          <p:nvPr/>
        </p:nvGrpSpPr>
        <p:grpSpPr bwMode="auto">
          <a:xfrm>
            <a:off x="2971800" y="1905000"/>
            <a:ext cx="3962400" cy="3505200"/>
            <a:chOff x="5029200" y="1905000"/>
            <a:chExt cx="3962400" cy="3505200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142038" y="3352800"/>
              <a:ext cx="792162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ounded Rectangle 54"/>
            <p:cNvSpPr>
              <a:spLocks noChangeArrowheads="1"/>
            </p:cNvSpPr>
            <p:nvPr/>
          </p:nvSpPr>
          <p:spPr bwMode="auto">
            <a:xfrm>
              <a:off x="5029200" y="4521200"/>
              <a:ext cx="3962400" cy="8890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5257800" y="4800600"/>
              <a:ext cx="793750" cy="31591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6172200" y="4789488"/>
              <a:ext cx="793750" cy="315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8379" name="Straight Connector 189"/>
            <p:cNvCxnSpPr>
              <a:cxnSpLocks noChangeShapeType="1"/>
              <a:stCxn id="56" idx="0"/>
              <a:endCxn id="54" idx="2"/>
            </p:cNvCxnSpPr>
            <p:nvPr/>
          </p:nvCxnSpPr>
          <p:spPr bwMode="auto">
            <a:xfrm rot="5400000" flipH="1" flipV="1">
              <a:off x="5713114" y="3975398"/>
              <a:ext cx="767160" cy="88324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0" name="Straight Connector 189"/>
            <p:cNvCxnSpPr>
              <a:cxnSpLocks noChangeShapeType="1"/>
              <a:stCxn id="57" idx="0"/>
              <a:endCxn id="54" idx="2"/>
            </p:cNvCxnSpPr>
            <p:nvPr/>
          </p:nvCxnSpPr>
          <p:spPr bwMode="auto">
            <a:xfrm rot="16200000" flipV="1">
              <a:off x="6176268" y="4395489"/>
              <a:ext cx="755254" cy="3115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1" name="Straight Connector 189"/>
            <p:cNvCxnSpPr>
              <a:cxnSpLocks noChangeShapeType="1"/>
              <a:stCxn id="54" idx="0"/>
              <a:endCxn id="62" idx="2"/>
            </p:cNvCxnSpPr>
            <p:nvPr/>
          </p:nvCxnSpPr>
          <p:spPr bwMode="auto">
            <a:xfrm rot="16200000" flipV="1">
              <a:off x="6116637" y="2931120"/>
              <a:ext cx="767160" cy="762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065838" y="1905000"/>
              <a:ext cx="792162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7010400" y="1905000"/>
              <a:ext cx="792163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7924800" y="1905000"/>
              <a:ext cx="792163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5105400" y="1905000"/>
              <a:ext cx="792163" cy="681038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8386" name="Straight Connector 189"/>
            <p:cNvCxnSpPr>
              <a:cxnSpLocks noChangeShapeType="1"/>
              <a:stCxn id="54" idx="0"/>
              <a:endCxn id="65" idx="2"/>
            </p:cNvCxnSpPr>
            <p:nvPr/>
          </p:nvCxnSpPr>
          <p:spPr bwMode="auto">
            <a:xfrm rot="16200000" flipV="1">
              <a:off x="5636221" y="2450703"/>
              <a:ext cx="767160" cy="103703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7086600" y="4789488"/>
              <a:ext cx="793750" cy="315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001000" y="4789488"/>
              <a:ext cx="793750" cy="315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8389" name="Straight Connector 189"/>
            <p:cNvCxnSpPr>
              <a:cxnSpLocks noChangeShapeType="1"/>
              <a:stCxn id="68" idx="0"/>
              <a:endCxn id="54" idx="2"/>
            </p:cNvCxnSpPr>
            <p:nvPr/>
          </p:nvCxnSpPr>
          <p:spPr bwMode="auto">
            <a:xfrm rot="16200000" flipV="1">
              <a:off x="6633468" y="3938289"/>
              <a:ext cx="755254" cy="94555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0" name="Straight Connector 189"/>
            <p:cNvCxnSpPr>
              <a:cxnSpLocks noChangeShapeType="1"/>
              <a:stCxn id="69" idx="0"/>
              <a:endCxn id="54" idx="2"/>
            </p:cNvCxnSpPr>
            <p:nvPr/>
          </p:nvCxnSpPr>
          <p:spPr bwMode="auto">
            <a:xfrm rot="16200000" flipV="1">
              <a:off x="7090668" y="3481089"/>
              <a:ext cx="755254" cy="185995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7192963" y="3357563"/>
              <a:ext cx="792162" cy="681037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8392" name="Straight Connector 189"/>
            <p:cNvCxnSpPr>
              <a:cxnSpLocks noChangeShapeType="1"/>
              <a:stCxn id="56" idx="0"/>
              <a:endCxn id="74" idx="2"/>
            </p:cNvCxnSpPr>
            <p:nvPr/>
          </p:nvCxnSpPr>
          <p:spPr bwMode="auto">
            <a:xfrm rot="5400000" flipH="1" flipV="1">
              <a:off x="6240959" y="3452715"/>
              <a:ext cx="761999" cy="19337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3" name="Straight Connector 189"/>
            <p:cNvCxnSpPr>
              <a:cxnSpLocks noChangeShapeType="1"/>
              <a:stCxn id="57" idx="0"/>
              <a:endCxn id="74" idx="2"/>
            </p:cNvCxnSpPr>
            <p:nvPr/>
          </p:nvCxnSpPr>
          <p:spPr bwMode="auto">
            <a:xfrm rot="5400000" flipH="1" flipV="1">
              <a:off x="6704112" y="3903962"/>
              <a:ext cx="750093" cy="10193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4" name="Straight Connector 189"/>
            <p:cNvCxnSpPr>
              <a:cxnSpLocks noChangeShapeType="1"/>
              <a:stCxn id="74" idx="0"/>
              <a:endCxn id="63" idx="2"/>
            </p:cNvCxnSpPr>
            <p:nvPr/>
          </p:nvCxnSpPr>
          <p:spPr bwMode="auto">
            <a:xfrm rot="16200000" flipV="1">
              <a:off x="7111404" y="2880521"/>
              <a:ext cx="772321" cy="18256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5" name="Straight Connector 189"/>
            <p:cNvCxnSpPr>
              <a:cxnSpLocks noChangeShapeType="1"/>
              <a:stCxn id="74" idx="0"/>
              <a:endCxn id="64" idx="2"/>
            </p:cNvCxnSpPr>
            <p:nvPr/>
          </p:nvCxnSpPr>
          <p:spPr bwMode="auto">
            <a:xfrm rot="5400000" flipH="1" flipV="1">
              <a:off x="7568604" y="2605881"/>
              <a:ext cx="772321" cy="73184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6" name="Straight Connector 189"/>
            <p:cNvCxnSpPr>
              <a:cxnSpLocks noChangeShapeType="1"/>
              <a:stCxn id="68" idx="0"/>
              <a:endCxn id="74" idx="2"/>
            </p:cNvCxnSpPr>
            <p:nvPr/>
          </p:nvCxnSpPr>
          <p:spPr bwMode="auto">
            <a:xfrm rot="5400000" flipH="1" flipV="1">
              <a:off x="7161312" y="4361162"/>
              <a:ext cx="750093" cy="10497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7" name="Straight Connector 189"/>
            <p:cNvCxnSpPr>
              <a:cxnSpLocks noChangeShapeType="1"/>
              <a:stCxn id="69" idx="0"/>
              <a:endCxn id="74" idx="2"/>
            </p:cNvCxnSpPr>
            <p:nvPr/>
          </p:nvCxnSpPr>
          <p:spPr bwMode="auto">
            <a:xfrm rot="16200000" flipV="1">
              <a:off x="7618512" y="4008934"/>
              <a:ext cx="750093" cy="80942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371" name="Title 1"/>
          <p:cNvSpPr txBox="1">
            <a:spLocks/>
          </p:cNvSpPr>
          <p:nvPr/>
        </p:nvSpPr>
        <p:spPr bwMode="auto">
          <a:xfrm>
            <a:off x="330200" y="457200"/>
            <a:ext cx="84899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Dual Homed Fat Tree Topology</a:t>
            </a:r>
            <a:endParaRPr lang="en-US" altLang="en-US" sz="3200">
              <a:latin typeface="Gill Sans" charset="0"/>
            </a:endParaRPr>
          </a:p>
        </p:txBody>
      </p:sp>
      <p:sp>
        <p:nvSpPr>
          <p:cNvPr id="58372" name="TextBox 48"/>
          <p:cNvSpPr txBox="1">
            <a:spLocks noChangeArrowheads="1"/>
          </p:cNvSpPr>
          <p:nvPr/>
        </p:nvSpPr>
        <p:spPr bwMode="auto">
          <a:xfrm>
            <a:off x="7115175" y="335280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ToR Switch</a:t>
            </a:r>
          </a:p>
        </p:txBody>
      </p:sp>
      <p:sp>
        <p:nvSpPr>
          <p:cNvPr id="58373" name="TextBox 49"/>
          <p:cNvSpPr txBox="1">
            <a:spLocks noChangeArrowheads="1"/>
          </p:cNvSpPr>
          <p:nvPr/>
        </p:nvSpPr>
        <p:spPr bwMode="auto">
          <a:xfrm>
            <a:off x="7442200" y="4572000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Servers</a:t>
            </a:r>
          </a:p>
        </p:txBody>
      </p:sp>
      <p:sp>
        <p:nvSpPr>
          <p:cNvPr id="58374" name="TextBox 51"/>
          <p:cNvSpPr txBox="1">
            <a:spLocks noChangeArrowheads="1"/>
          </p:cNvSpPr>
          <p:nvPr/>
        </p:nvSpPr>
        <p:spPr bwMode="auto">
          <a:xfrm>
            <a:off x="7183438" y="1828800"/>
            <a:ext cx="1655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Upper Pod </a:t>
            </a:r>
          </a:p>
          <a:p>
            <a:r>
              <a:rPr lang="en-US" altLang="en-US"/>
              <a:t>Switch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DHFT any better than Fat Tree?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7800"/>
            <a:ext cx="8489950" cy="3879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Not for traffic matrices that fully utilize the core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Let’s examine random traffic patterns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Other TMs in the paper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29400" y="1600200"/>
            <a:ext cx="685800" cy="3429000"/>
            <a:chOff x="5791200" y="1828800"/>
            <a:chExt cx="1219200" cy="3352800"/>
          </a:xfrm>
        </p:grpSpPr>
        <p:sp>
          <p:nvSpPr>
            <p:cNvPr id="61449" name="Rectangle 5"/>
            <p:cNvSpPr>
              <a:spLocks noChangeArrowheads="1"/>
            </p:cNvSpPr>
            <p:nvPr/>
          </p:nvSpPr>
          <p:spPr bwMode="auto">
            <a:xfrm>
              <a:off x="5791200" y="1828800"/>
              <a:ext cx="1219200" cy="3352800"/>
            </a:xfrm>
            <a:prstGeom prst="rect">
              <a:avLst/>
            </a:prstGeom>
            <a:solidFill>
              <a:srgbClr val="FF0000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1450" name="TextBox 6"/>
            <p:cNvSpPr txBox="1">
              <a:spLocks noChangeArrowheads="1"/>
            </p:cNvSpPr>
            <p:nvPr/>
          </p:nvSpPr>
          <p:spPr bwMode="auto">
            <a:xfrm rot="-5400000">
              <a:off x="5295147" y="3020325"/>
              <a:ext cx="2458720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Core Overloaded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33600" y="1600200"/>
            <a:ext cx="4953000" cy="3429000"/>
            <a:chOff x="5669282" y="1828800"/>
            <a:chExt cx="1588541" cy="3352800"/>
          </a:xfrm>
        </p:grpSpPr>
        <p:sp>
          <p:nvSpPr>
            <p:cNvPr id="61447" name="Rectangle 11"/>
            <p:cNvSpPr>
              <a:spLocks noChangeArrowheads="1"/>
            </p:cNvSpPr>
            <p:nvPr/>
          </p:nvSpPr>
          <p:spPr bwMode="auto">
            <a:xfrm>
              <a:off x="5791200" y="1828800"/>
              <a:ext cx="1319988" cy="3352800"/>
            </a:xfrm>
            <a:prstGeom prst="rect">
              <a:avLst/>
            </a:prstGeom>
            <a:solidFill>
              <a:srgbClr val="008000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1448" name="TextBox 12"/>
            <p:cNvSpPr txBox="1">
              <a:spLocks noChangeArrowheads="1"/>
            </p:cNvSpPr>
            <p:nvPr/>
          </p:nvSpPr>
          <p:spPr bwMode="auto">
            <a:xfrm>
              <a:off x="5669282" y="3840480"/>
              <a:ext cx="15885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Core Underloaded</a:t>
              </a:r>
            </a:p>
          </p:txBody>
        </p:sp>
      </p:grpSp>
      <p:pic>
        <p:nvPicPr>
          <p:cNvPr id="61444" name="Picture 13" descr="random-mhft-color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77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random-mhft-color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77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30200" y="381000"/>
            <a:ext cx="84899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kern="0" dirty="0">
                <a:latin typeface="+mj-lt"/>
                <a:ea typeface="ＭＳ Ｐゴシック" charset="-128"/>
                <a:cs typeface="ＭＳ Ｐゴシック" charset="-128"/>
              </a:rPr>
              <a:t>DHFT provides significant improvements when core is not overloaded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066800"/>
            <a:ext cx="8489950" cy="3879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>
                <a:ea typeface="ＭＳ Ｐゴシック" panose="020B0600070205080204" pitchFamily="34" charset="-128"/>
              </a:rPr>
              <a:t>“One flow, one path”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thinking has constrained datacenter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Collisions, unfairness, limited utilization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Multipath transport enables resource pooling in datacenter networks: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Improves throughput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Improves fairness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Improves robustness</a:t>
            </a:r>
          </a:p>
          <a:p>
            <a:pPr eaLnBrk="1" hangingPunct="1">
              <a:lnSpc>
                <a:spcPct val="90000"/>
              </a:lnSpc>
            </a:pPr>
            <a:endParaRPr lang="en-US" altLang="en-US" sz="1500" i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i="1">
                <a:ea typeface="ＭＳ Ｐゴシック" panose="020B0600070205080204" pitchFamily="34" charset="-128"/>
              </a:rPr>
              <a:t>“One flow, many paths”</a:t>
            </a:r>
            <a:r>
              <a:rPr lang="en-US" altLang="en-US">
                <a:ea typeface="ＭＳ Ｐゴシック" panose="020B0600070205080204" pitchFamily="34" charset="-128"/>
              </a:rPr>
              <a:t> frees designers to consider topologies that offer improved performance for similar cost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Backup Slides</a:t>
            </a:r>
          </a:p>
        </p:txBody>
      </p:sp>
      <p:sp>
        <p:nvSpPr>
          <p:cNvPr id="645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Effect of MPTCP on short flows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489950" cy="38798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Flow sizes from VL2 dataset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MPTCP enabled for long flows only (timer)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Oversubscribed Fat Tree topology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Results: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		      TCP/ECMP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Completion time:   79ms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Core Utilization:     25%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257800" y="4114800"/>
            <a:ext cx="457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800">
                <a:latin typeface="Gill Sans Light" charset="0"/>
                <a:cs typeface="Gill Sans Light" charset="0"/>
              </a:rPr>
              <a:t>MPTCP</a:t>
            </a:r>
          </a:p>
          <a:p>
            <a:pPr lvl="1"/>
            <a:endParaRPr lang="en-US" altLang="en-US" sz="800">
              <a:latin typeface="Gill Sans Light" charset="0"/>
              <a:cs typeface="Gill Sans Light" charset="0"/>
            </a:endParaRPr>
          </a:p>
          <a:p>
            <a:pPr lvl="1"/>
            <a:r>
              <a:rPr lang="en-US" altLang="en-US" sz="2800">
                <a:latin typeface="Gill Sans Light" charset="0"/>
                <a:cs typeface="Gill Sans Light" charset="0"/>
              </a:rPr>
              <a:t>97ms </a:t>
            </a:r>
          </a:p>
          <a:p>
            <a:pPr lvl="1"/>
            <a:r>
              <a:rPr lang="en-US" altLang="en-US" sz="2800">
                <a:latin typeface="Gill Sans Light" charset="0"/>
                <a:cs typeface="Gill Sans Light" charset="0"/>
              </a:rPr>
              <a:t>65%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Content Placeholder 8" descr="throughput-dynamic.pd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r="-4549"/>
          <a:stretch>
            <a:fillRect/>
          </a:stretch>
        </p:blipFill>
        <p:spPr>
          <a:xfrm>
            <a:off x="228600" y="1600200"/>
            <a:ext cx="8229600" cy="4525963"/>
          </a:xfrm>
        </p:spPr>
      </p:pic>
      <p:sp>
        <p:nvSpPr>
          <p:cNvPr id="66563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MPTCP vs Centralized Dynamic Scheduling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057400" y="1905000"/>
            <a:ext cx="4724400" cy="3352800"/>
          </a:xfrm>
          <a:prstGeom prst="rect">
            <a:avLst/>
          </a:prstGeom>
          <a:solidFill>
            <a:srgbClr val="0000FF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1973263" y="5329238"/>
            <a:ext cx="10922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Infinite</a:t>
            </a:r>
          </a:p>
        </p:txBody>
      </p:sp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2506663" y="1443038"/>
            <a:ext cx="54943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Centralized Scheduling             MPTCP</a:t>
            </a:r>
          </a:p>
        </p:txBody>
      </p:sp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3116263" y="5695950"/>
            <a:ext cx="54943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Scheduling Interval</a:t>
            </a:r>
          </a:p>
        </p:txBody>
      </p:sp>
      <p:sp>
        <p:nvSpPr>
          <p:cNvPr id="66568" name="TextBox 8"/>
          <p:cNvSpPr txBox="1">
            <a:spLocks noChangeArrowheads="1"/>
          </p:cNvSpPr>
          <p:nvPr/>
        </p:nvSpPr>
        <p:spPr bwMode="auto">
          <a:xfrm>
            <a:off x="6781800" y="5334000"/>
            <a:ext cx="1836738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Effect of Locality in the Dual Homed Fat Tree</a:t>
            </a:r>
          </a:p>
        </p:txBody>
      </p:sp>
      <p:pic>
        <p:nvPicPr>
          <p:cNvPr id="68611" name="Picture 3" descr="perm-loc-pres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erm-loc-pres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rm-loc-pres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erm-loc-pres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erm-loc-pres5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Overloaded Fat Tree: better fairness with Multipath TCP</a:t>
            </a:r>
          </a:p>
        </p:txBody>
      </p:sp>
      <p:pic>
        <p:nvPicPr>
          <p:cNvPr id="70659" name="Picture 10" descr="Screen shot 2010-10-20 at 16.1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308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>
            <a:spLocks noChangeArrowheads="1"/>
          </p:cNvSpPr>
          <p:nvPr/>
        </p:nvSpPr>
        <p:spPr bwMode="auto">
          <a:xfrm>
            <a:off x="2228850" y="3756025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2" name="Rounded Rectangle 231"/>
          <p:cNvSpPr>
            <a:spLocks noChangeArrowheads="1"/>
          </p:cNvSpPr>
          <p:nvPr/>
        </p:nvSpPr>
        <p:spPr bwMode="auto">
          <a:xfrm>
            <a:off x="3873500" y="3756025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3" name="Rounded Rectangle 232"/>
          <p:cNvSpPr>
            <a:spLocks noChangeArrowheads="1"/>
          </p:cNvSpPr>
          <p:nvPr/>
        </p:nvSpPr>
        <p:spPr bwMode="auto">
          <a:xfrm>
            <a:off x="5635625" y="3756025"/>
            <a:ext cx="1611313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0" name="Rounded Rectangle 229"/>
          <p:cNvSpPr>
            <a:spLocks noChangeArrowheads="1"/>
          </p:cNvSpPr>
          <p:nvPr/>
        </p:nvSpPr>
        <p:spPr bwMode="auto">
          <a:xfrm>
            <a:off x="466725" y="3756025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2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Fat Tree Topology </a:t>
            </a:r>
            <a:r>
              <a:rPr lang="en-US" altLang="en-US" sz="2400">
                <a:latin typeface="Gill Sans Light" charset="0"/>
                <a:ea typeface="ＭＳ Ｐゴシック" panose="020B0600070205080204" pitchFamily="34" charset="-128"/>
              </a:rPr>
              <a:t>[Fares et al., 2008; Clos, 1953]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0075" y="380682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6763" y="1935163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33625" y="380682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71925" y="380682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0075" y="491807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06538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33625" y="491807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17875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11613" y="4918075"/>
            <a:ext cx="452437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57763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233" name="Straight Connector 15"/>
          <p:cNvCxnSpPr>
            <a:cxnSpLocks noChangeShapeType="1"/>
            <a:stCxn id="5" idx="0"/>
            <a:endCxn id="6" idx="2"/>
          </p:cNvCxnSpPr>
          <p:nvPr/>
        </p:nvCxnSpPr>
        <p:spPr bwMode="auto">
          <a:xfrm rot="5400000" flipH="1" flipV="1">
            <a:off x="804069" y="2347119"/>
            <a:ext cx="1482725" cy="1436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Straight Connector 17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 flipV="1">
            <a:off x="1670844" y="2917031"/>
            <a:ext cx="1482725" cy="2968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Straight Connector 19"/>
          <p:cNvCxnSpPr>
            <a:cxnSpLocks noChangeShapeType="1"/>
            <a:stCxn id="8" idx="0"/>
            <a:endCxn id="6" idx="2"/>
          </p:cNvCxnSpPr>
          <p:nvPr/>
        </p:nvCxnSpPr>
        <p:spPr bwMode="auto">
          <a:xfrm rot="16200000" flipV="1">
            <a:off x="2489994" y="2097881"/>
            <a:ext cx="1482725" cy="1935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Straight Connector 29"/>
          <p:cNvCxnSpPr>
            <a:cxnSpLocks noChangeShapeType="1"/>
            <a:stCxn id="9" idx="0"/>
            <a:endCxn id="5" idx="2"/>
          </p:cNvCxnSpPr>
          <p:nvPr/>
        </p:nvCxnSpPr>
        <p:spPr bwMode="auto">
          <a:xfrm rot="5400000" flipH="1" flipV="1">
            <a:off x="465931" y="4556919"/>
            <a:ext cx="7207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Connector 31"/>
          <p:cNvCxnSpPr>
            <a:cxnSpLocks noChangeShapeType="1"/>
            <a:stCxn id="10" idx="0"/>
            <a:endCxn id="5" idx="2"/>
          </p:cNvCxnSpPr>
          <p:nvPr/>
        </p:nvCxnSpPr>
        <p:spPr bwMode="auto">
          <a:xfrm rot="16200000" flipV="1">
            <a:off x="919163" y="4103688"/>
            <a:ext cx="722312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506538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3240088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879975" y="380841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241" name="Straight Connector 91"/>
          <p:cNvCxnSpPr>
            <a:cxnSpLocks noChangeShapeType="1"/>
            <a:stCxn id="9" idx="0"/>
            <a:endCxn id="88" idx="2"/>
          </p:cNvCxnSpPr>
          <p:nvPr/>
        </p:nvCxnSpPr>
        <p:spPr bwMode="auto">
          <a:xfrm rot="5400000" flipH="1" flipV="1">
            <a:off x="919956" y="4104482"/>
            <a:ext cx="720725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2" name="Straight Connector 94"/>
          <p:cNvCxnSpPr>
            <a:cxnSpLocks noChangeShapeType="1"/>
            <a:stCxn id="10" idx="0"/>
            <a:endCxn id="88" idx="2"/>
          </p:cNvCxnSpPr>
          <p:nvPr/>
        </p:nvCxnSpPr>
        <p:spPr bwMode="auto">
          <a:xfrm rot="5400000" flipH="1" flipV="1">
            <a:off x="1373187" y="4557713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3170238" y="1935163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4354513" y="193516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5511800" y="193516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246" name="Straight Connector 106"/>
          <p:cNvCxnSpPr>
            <a:cxnSpLocks noChangeShapeType="1"/>
            <a:stCxn id="5" idx="0"/>
            <a:endCxn id="104" idx="2"/>
          </p:cNvCxnSpPr>
          <p:nvPr/>
        </p:nvCxnSpPr>
        <p:spPr bwMode="auto">
          <a:xfrm rot="5400000" flipH="1" flipV="1">
            <a:off x="1370013" y="1781175"/>
            <a:ext cx="1482725" cy="2568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Connector 109"/>
          <p:cNvCxnSpPr>
            <a:cxnSpLocks noChangeShapeType="1"/>
            <a:stCxn id="7" idx="0"/>
            <a:endCxn id="104" idx="2"/>
          </p:cNvCxnSpPr>
          <p:nvPr/>
        </p:nvCxnSpPr>
        <p:spPr bwMode="auto">
          <a:xfrm rot="5400000" flipH="1" flipV="1">
            <a:off x="2236788" y="2647950"/>
            <a:ext cx="1482725" cy="835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Connector 112"/>
          <p:cNvCxnSpPr>
            <a:cxnSpLocks noChangeShapeType="1"/>
            <a:stCxn id="8" idx="0"/>
            <a:endCxn id="104" idx="2"/>
          </p:cNvCxnSpPr>
          <p:nvPr/>
        </p:nvCxnSpPr>
        <p:spPr bwMode="auto">
          <a:xfrm rot="16200000" flipV="1">
            <a:off x="3055938" y="2663825"/>
            <a:ext cx="1482725" cy="803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9" name="Straight Connector 115"/>
          <p:cNvCxnSpPr>
            <a:cxnSpLocks noChangeShapeType="1"/>
          </p:cNvCxnSpPr>
          <p:nvPr/>
        </p:nvCxnSpPr>
        <p:spPr bwMode="auto">
          <a:xfrm rot="5400000" flipH="1" flipV="1">
            <a:off x="2200276" y="4556125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0" name="Straight Connector 116"/>
          <p:cNvCxnSpPr>
            <a:cxnSpLocks noChangeShapeType="1"/>
          </p:cNvCxnSpPr>
          <p:nvPr/>
        </p:nvCxnSpPr>
        <p:spPr bwMode="auto">
          <a:xfrm rot="16200000" flipV="1">
            <a:off x="26550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1" name="Straight Connector 117"/>
          <p:cNvCxnSpPr>
            <a:cxnSpLocks noChangeShapeType="1"/>
          </p:cNvCxnSpPr>
          <p:nvPr/>
        </p:nvCxnSpPr>
        <p:spPr bwMode="auto">
          <a:xfrm rot="5400000" flipH="1" flipV="1">
            <a:off x="26550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2" name="Straight Connector 118"/>
          <p:cNvCxnSpPr>
            <a:cxnSpLocks noChangeShapeType="1"/>
          </p:cNvCxnSpPr>
          <p:nvPr/>
        </p:nvCxnSpPr>
        <p:spPr bwMode="auto">
          <a:xfrm rot="5400000" flipH="1" flipV="1">
            <a:off x="3108325" y="4556126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3" name="Straight Connector 119"/>
          <p:cNvCxnSpPr>
            <a:cxnSpLocks noChangeShapeType="1"/>
          </p:cNvCxnSpPr>
          <p:nvPr/>
        </p:nvCxnSpPr>
        <p:spPr bwMode="auto">
          <a:xfrm rot="5400000" flipH="1" flipV="1">
            <a:off x="3839369" y="4555332"/>
            <a:ext cx="72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4" name="Straight Connector 120"/>
          <p:cNvCxnSpPr>
            <a:cxnSpLocks noChangeShapeType="1"/>
          </p:cNvCxnSpPr>
          <p:nvPr/>
        </p:nvCxnSpPr>
        <p:spPr bwMode="auto">
          <a:xfrm rot="16200000" flipV="1">
            <a:off x="4291806" y="4101307"/>
            <a:ext cx="722313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5" name="Straight Connector 121"/>
          <p:cNvCxnSpPr>
            <a:cxnSpLocks noChangeShapeType="1"/>
          </p:cNvCxnSpPr>
          <p:nvPr/>
        </p:nvCxnSpPr>
        <p:spPr bwMode="auto">
          <a:xfrm rot="5400000" flipH="1" flipV="1">
            <a:off x="4292600" y="4102101"/>
            <a:ext cx="720725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6" name="Straight Connector 122"/>
          <p:cNvCxnSpPr>
            <a:cxnSpLocks noChangeShapeType="1"/>
          </p:cNvCxnSpPr>
          <p:nvPr/>
        </p:nvCxnSpPr>
        <p:spPr bwMode="auto">
          <a:xfrm rot="5400000" flipH="1" flipV="1">
            <a:off x="4746625" y="4556126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5738813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5776913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6723063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6645275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261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5603876" y="4556125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2" name="Straight Connector 128"/>
          <p:cNvCxnSpPr>
            <a:cxnSpLocks noChangeShapeType="1"/>
          </p:cNvCxnSpPr>
          <p:nvPr/>
        </p:nvCxnSpPr>
        <p:spPr bwMode="auto">
          <a:xfrm rot="16200000" flipV="1">
            <a:off x="60586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3" name="Straight Connector 129"/>
          <p:cNvCxnSpPr>
            <a:cxnSpLocks noChangeShapeType="1"/>
          </p:cNvCxnSpPr>
          <p:nvPr/>
        </p:nvCxnSpPr>
        <p:spPr bwMode="auto">
          <a:xfrm rot="5400000" flipH="1" flipV="1">
            <a:off x="60586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4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511925" y="4556126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5" name="Straight Connector 131"/>
          <p:cNvCxnSpPr>
            <a:cxnSpLocks noChangeShapeType="1"/>
            <a:stCxn id="124" idx="0"/>
            <a:endCxn id="6" idx="2"/>
          </p:cNvCxnSpPr>
          <p:nvPr/>
        </p:nvCxnSpPr>
        <p:spPr bwMode="auto">
          <a:xfrm rot="16200000" flipV="1">
            <a:off x="3372643" y="1215232"/>
            <a:ext cx="1484313" cy="370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6" name="Straight Connector 132"/>
          <p:cNvCxnSpPr>
            <a:cxnSpLocks noChangeShapeType="1"/>
            <a:stCxn id="124" idx="0"/>
            <a:endCxn id="104" idx="2"/>
          </p:cNvCxnSpPr>
          <p:nvPr/>
        </p:nvCxnSpPr>
        <p:spPr bwMode="auto">
          <a:xfrm rot="16200000" flipV="1">
            <a:off x="3938587" y="1781176"/>
            <a:ext cx="1484313" cy="2570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7" name="Straight Connector 140"/>
          <p:cNvCxnSpPr>
            <a:cxnSpLocks noChangeShapeType="1"/>
            <a:stCxn id="88" idx="0"/>
            <a:endCxn id="106" idx="2"/>
          </p:cNvCxnSpPr>
          <p:nvPr/>
        </p:nvCxnSpPr>
        <p:spPr bwMode="auto">
          <a:xfrm rot="5400000" flipH="1" flipV="1">
            <a:off x="2993231" y="1064419"/>
            <a:ext cx="1484313" cy="4003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8" name="Straight Connector 141"/>
          <p:cNvCxnSpPr>
            <a:cxnSpLocks noChangeShapeType="1"/>
            <a:stCxn id="88" idx="0"/>
            <a:endCxn id="105" idx="2"/>
          </p:cNvCxnSpPr>
          <p:nvPr/>
        </p:nvCxnSpPr>
        <p:spPr bwMode="auto">
          <a:xfrm rot="5400000" flipH="1" flipV="1">
            <a:off x="2415381" y="1642269"/>
            <a:ext cx="1484313" cy="2847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9" name="Straight Connector 147"/>
          <p:cNvCxnSpPr>
            <a:cxnSpLocks noChangeShapeType="1"/>
            <a:stCxn id="89" idx="0"/>
            <a:endCxn id="105" idx="2"/>
          </p:cNvCxnSpPr>
          <p:nvPr/>
        </p:nvCxnSpPr>
        <p:spPr bwMode="auto">
          <a:xfrm rot="5400000" flipH="1" flipV="1">
            <a:off x="3282156" y="2509044"/>
            <a:ext cx="1484313" cy="11144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0" name="Straight Connector 149"/>
          <p:cNvCxnSpPr>
            <a:cxnSpLocks noChangeShapeType="1"/>
            <a:stCxn id="89" idx="0"/>
            <a:endCxn id="106" idx="2"/>
          </p:cNvCxnSpPr>
          <p:nvPr/>
        </p:nvCxnSpPr>
        <p:spPr bwMode="auto">
          <a:xfrm rot="5400000" flipH="1" flipV="1">
            <a:off x="3860006" y="1931194"/>
            <a:ext cx="1484313" cy="2270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1" name="Straight Connector 151"/>
          <p:cNvCxnSpPr>
            <a:cxnSpLocks noChangeShapeType="1"/>
            <a:stCxn id="90" idx="0"/>
            <a:endCxn id="105" idx="2"/>
          </p:cNvCxnSpPr>
          <p:nvPr/>
        </p:nvCxnSpPr>
        <p:spPr bwMode="auto">
          <a:xfrm rot="16200000" flipV="1">
            <a:off x="4102100" y="2803525"/>
            <a:ext cx="1484313" cy="525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2" name="Straight Connector 154"/>
          <p:cNvCxnSpPr>
            <a:cxnSpLocks noChangeShapeType="1"/>
            <a:stCxn id="90" idx="0"/>
            <a:endCxn id="106" idx="2"/>
          </p:cNvCxnSpPr>
          <p:nvPr/>
        </p:nvCxnSpPr>
        <p:spPr bwMode="auto">
          <a:xfrm rot="5400000" flipH="1" flipV="1">
            <a:off x="4679950" y="2751138"/>
            <a:ext cx="1484313" cy="630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3" name="Straight Connector 156"/>
          <p:cNvCxnSpPr>
            <a:cxnSpLocks noChangeShapeType="1"/>
            <a:stCxn id="127" idx="0"/>
            <a:endCxn id="105" idx="2"/>
          </p:cNvCxnSpPr>
          <p:nvPr/>
        </p:nvCxnSpPr>
        <p:spPr bwMode="auto">
          <a:xfrm rot="16200000" flipV="1">
            <a:off x="4984750" y="1920875"/>
            <a:ext cx="1484313" cy="2290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4" name="Straight Connector 158"/>
          <p:cNvCxnSpPr>
            <a:cxnSpLocks noChangeShapeType="1"/>
            <a:stCxn id="127" idx="0"/>
            <a:endCxn id="106" idx="2"/>
          </p:cNvCxnSpPr>
          <p:nvPr/>
        </p:nvCxnSpPr>
        <p:spPr bwMode="auto">
          <a:xfrm rot="16200000" flipV="1">
            <a:off x="5562600" y="2498725"/>
            <a:ext cx="1484313" cy="11350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Rounded Rectangle 182"/>
          <p:cNvSpPr>
            <a:spLocks noChangeArrowheads="1"/>
          </p:cNvSpPr>
          <p:nvPr/>
        </p:nvSpPr>
        <p:spPr bwMode="auto">
          <a:xfrm>
            <a:off x="479425" y="5629275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92138" y="5721350"/>
            <a:ext cx="454025" cy="180975"/>
          </a:xfrm>
          <a:prstGeom prst="rect">
            <a:avLst/>
          </a:prstGeom>
          <a:solidFill>
            <a:srgbClr val="00546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88963" y="5976938"/>
            <a:ext cx="454025" cy="180975"/>
          </a:xfrm>
          <a:prstGeom prst="rect">
            <a:avLst/>
          </a:prstGeom>
          <a:solidFill>
            <a:srgbClr val="00546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278" name="Straight Connector 189"/>
          <p:cNvCxnSpPr>
            <a:cxnSpLocks noChangeShapeType="1"/>
            <a:stCxn id="183" idx="0"/>
            <a:endCxn id="9" idx="2"/>
          </p:cNvCxnSpPr>
          <p:nvPr/>
        </p:nvCxnSpPr>
        <p:spPr bwMode="auto">
          <a:xfrm rot="5400000" flipH="1" flipV="1">
            <a:off x="661988" y="5464175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Rounded Rectangle 190"/>
          <p:cNvSpPr>
            <a:spLocks noChangeArrowheads="1"/>
          </p:cNvSpPr>
          <p:nvPr/>
        </p:nvSpPr>
        <p:spPr bwMode="auto">
          <a:xfrm>
            <a:off x="1409700" y="5626100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1522413" y="571817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1519238" y="597376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282" name="Straight Connector 193"/>
          <p:cNvCxnSpPr>
            <a:cxnSpLocks noChangeShapeType="1"/>
          </p:cNvCxnSpPr>
          <p:nvPr/>
        </p:nvCxnSpPr>
        <p:spPr bwMode="auto">
          <a:xfrm rot="5400000" flipH="1" flipV="1">
            <a:off x="1575594" y="5455444"/>
            <a:ext cx="323850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2263775" y="5632450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2376488" y="572452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2373313" y="59801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3192463" y="5629275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306763" y="57213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3303588" y="59769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3971925" y="5635625"/>
            <a:ext cx="681038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4086225" y="5726113"/>
            <a:ext cx="452438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4083050" y="5983288"/>
            <a:ext cx="452438" cy="180975"/>
          </a:xfrm>
          <a:prstGeom prst="rect">
            <a:avLst/>
          </a:prstGeom>
          <a:solidFill>
            <a:srgbClr val="00546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" name="Rounded Rectangle 203"/>
          <p:cNvSpPr>
            <a:spLocks noChangeArrowheads="1"/>
          </p:cNvSpPr>
          <p:nvPr/>
        </p:nvSpPr>
        <p:spPr bwMode="auto">
          <a:xfrm>
            <a:off x="4902200" y="5632450"/>
            <a:ext cx="681038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5016500" y="5724525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013325" y="5980113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7" name="Rounded Rectangle 206"/>
          <p:cNvSpPr>
            <a:spLocks noChangeArrowheads="1"/>
          </p:cNvSpPr>
          <p:nvPr/>
        </p:nvSpPr>
        <p:spPr bwMode="auto">
          <a:xfrm>
            <a:off x="5684838" y="5616575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5799138" y="5707063"/>
            <a:ext cx="454025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5795963" y="59642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0" name="Rounded Rectangle 209"/>
          <p:cNvSpPr>
            <a:spLocks noChangeArrowheads="1"/>
          </p:cNvSpPr>
          <p:nvPr/>
        </p:nvSpPr>
        <p:spPr bwMode="auto">
          <a:xfrm>
            <a:off x="6615113" y="5613400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6729413" y="5703888"/>
            <a:ext cx="452437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6726238" y="5961063"/>
            <a:ext cx="4524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301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2405063" y="5461000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2" name="Straight Connector 213"/>
          <p:cNvCxnSpPr>
            <a:cxnSpLocks noChangeShapeType="1"/>
            <a:stCxn id="198" idx="0"/>
            <a:endCxn id="12" idx="2"/>
          </p:cNvCxnSpPr>
          <p:nvPr/>
        </p:nvCxnSpPr>
        <p:spPr bwMode="auto">
          <a:xfrm rot="5400000" flipH="1" flipV="1">
            <a:off x="3378201" y="5462587"/>
            <a:ext cx="322262" cy="11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3" name="Straight Connector 216"/>
          <p:cNvCxnSpPr>
            <a:cxnSpLocks noChangeShapeType="1"/>
            <a:stCxn id="201" idx="0"/>
            <a:endCxn id="13" idx="2"/>
          </p:cNvCxnSpPr>
          <p:nvPr/>
        </p:nvCxnSpPr>
        <p:spPr bwMode="auto">
          <a:xfrm rot="16200000" flipV="1">
            <a:off x="4111626" y="5434012"/>
            <a:ext cx="328612" cy="74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04" name="TextBox 219"/>
          <p:cNvSpPr txBox="1">
            <a:spLocks noChangeArrowheads="1"/>
          </p:cNvSpPr>
          <p:nvPr/>
        </p:nvSpPr>
        <p:spPr bwMode="auto">
          <a:xfrm>
            <a:off x="3581400" y="1447800"/>
            <a:ext cx="803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K=4</a:t>
            </a:r>
          </a:p>
        </p:txBody>
      </p:sp>
      <p:cxnSp>
        <p:nvCxnSpPr>
          <p:cNvPr id="9305" name="Straight Connector 220"/>
          <p:cNvCxnSpPr>
            <a:cxnSpLocks noChangeShapeType="1"/>
            <a:stCxn id="204" idx="0"/>
            <a:endCxn id="14" idx="2"/>
          </p:cNvCxnSpPr>
          <p:nvPr/>
        </p:nvCxnSpPr>
        <p:spPr bwMode="auto">
          <a:xfrm rot="16200000" flipV="1">
            <a:off x="5050631" y="5441157"/>
            <a:ext cx="325437" cy="57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6" name="Straight Connector 223"/>
          <p:cNvCxnSpPr>
            <a:cxnSpLocks noChangeShapeType="1"/>
            <a:stCxn id="207" idx="0"/>
            <a:endCxn id="125" idx="2"/>
          </p:cNvCxnSpPr>
          <p:nvPr/>
        </p:nvCxnSpPr>
        <p:spPr bwMode="auto">
          <a:xfrm rot="16200000" flipV="1">
            <a:off x="5860257" y="5450681"/>
            <a:ext cx="309562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07" name="Straight Connector 226"/>
          <p:cNvCxnSpPr>
            <a:cxnSpLocks noChangeShapeType="1"/>
            <a:stCxn id="210" idx="0"/>
            <a:endCxn id="126" idx="2"/>
          </p:cNvCxnSpPr>
          <p:nvPr/>
        </p:nvCxnSpPr>
        <p:spPr bwMode="auto">
          <a:xfrm rot="16200000" flipV="1">
            <a:off x="6800056" y="5457032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08" name="TextBox 234"/>
          <p:cNvSpPr txBox="1">
            <a:spLocks noChangeArrowheads="1"/>
          </p:cNvSpPr>
          <p:nvPr/>
        </p:nvSpPr>
        <p:spPr bwMode="auto">
          <a:xfrm>
            <a:off x="933450" y="2746375"/>
            <a:ext cx="110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1Gbps</a:t>
            </a:r>
          </a:p>
        </p:txBody>
      </p:sp>
      <p:sp>
        <p:nvSpPr>
          <p:cNvPr id="9309" name="TextBox 235"/>
          <p:cNvSpPr txBox="1">
            <a:spLocks noChangeArrowheads="1"/>
          </p:cNvSpPr>
          <p:nvPr/>
        </p:nvSpPr>
        <p:spPr bwMode="auto">
          <a:xfrm>
            <a:off x="98425" y="4357688"/>
            <a:ext cx="110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1Gbps</a:t>
            </a:r>
          </a:p>
        </p:txBody>
      </p:sp>
      <p:sp>
        <p:nvSpPr>
          <p:cNvPr id="9310" name="TextBox 67"/>
          <p:cNvSpPr txBox="1">
            <a:spLocks noChangeArrowheads="1"/>
          </p:cNvSpPr>
          <p:nvPr/>
        </p:nvSpPr>
        <p:spPr bwMode="auto">
          <a:xfrm>
            <a:off x="6956425" y="1768475"/>
            <a:ext cx="2220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Aggregation Switches</a:t>
            </a:r>
          </a:p>
        </p:txBody>
      </p:sp>
      <p:sp>
        <p:nvSpPr>
          <p:cNvPr id="9311" name="TextBox 175"/>
          <p:cNvSpPr txBox="1">
            <a:spLocks noChangeArrowheads="1"/>
          </p:cNvSpPr>
          <p:nvPr/>
        </p:nvSpPr>
        <p:spPr bwMode="auto">
          <a:xfrm>
            <a:off x="7134225" y="3932238"/>
            <a:ext cx="2220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K Pods  with</a:t>
            </a:r>
          </a:p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 K Switches </a:t>
            </a:r>
          </a:p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each</a:t>
            </a:r>
          </a:p>
        </p:txBody>
      </p:sp>
      <p:sp>
        <p:nvSpPr>
          <p:cNvPr id="9312" name="TextBox 233"/>
          <p:cNvSpPr txBox="1">
            <a:spLocks noChangeArrowheads="1"/>
          </p:cNvSpPr>
          <p:nvPr/>
        </p:nvSpPr>
        <p:spPr bwMode="auto">
          <a:xfrm>
            <a:off x="7191375" y="5468938"/>
            <a:ext cx="2178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Racks of </a:t>
            </a:r>
          </a:p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servers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>
            <a:spLocks noChangeArrowheads="1"/>
          </p:cNvSpPr>
          <p:nvPr/>
        </p:nvSpPr>
        <p:spPr bwMode="auto">
          <a:xfrm>
            <a:off x="2228850" y="3756025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2" name="Rounded Rectangle 231"/>
          <p:cNvSpPr>
            <a:spLocks noChangeArrowheads="1"/>
          </p:cNvSpPr>
          <p:nvPr/>
        </p:nvSpPr>
        <p:spPr bwMode="auto">
          <a:xfrm>
            <a:off x="3873500" y="3756025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3" name="Rounded Rectangle 232"/>
          <p:cNvSpPr>
            <a:spLocks noChangeArrowheads="1"/>
          </p:cNvSpPr>
          <p:nvPr/>
        </p:nvSpPr>
        <p:spPr bwMode="auto">
          <a:xfrm>
            <a:off x="5635625" y="3756025"/>
            <a:ext cx="1611313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0" name="Rounded Rectangle 229"/>
          <p:cNvSpPr>
            <a:spLocks noChangeArrowheads="1"/>
          </p:cNvSpPr>
          <p:nvPr/>
        </p:nvSpPr>
        <p:spPr bwMode="auto">
          <a:xfrm>
            <a:off x="466725" y="3756025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7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Fat Tree Topology </a:t>
            </a:r>
            <a:r>
              <a:rPr lang="en-US" altLang="en-US" sz="2400">
                <a:latin typeface="Gill Sans Light" charset="0"/>
                <a:ea typeface="ＭＳ Ｐゴシック" panose="020B0600070205080204" pitchFamily="34" charset="-128"/>
              </a:rPr>
              <a:t>[Fares et al., 2008; Clos, 1953]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0075" y="380682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6763" y="1935163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33625" y="380682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71925" y="380682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0075" y="491807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06538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33625" y="4918075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17875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11613" y="4918075"/>
            <a:ext cx="452437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57763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281" name="Straight Connector 15"/>
          <p:cNvCxnSpPr>
            <a:cxnSpLocks noChangeShapeType="1"/>
            <a:stCxn id="5" idx="0"/>
            <a:endCxn id="6" idx="2"/>
          </p:cNvCxnSpPr>
          <p:nvPr/>
        </p:nvCxnSpPr>
        <p:spPr bwMode="auto">
          <a:xfrm rot="5400000" flipH="1" flipV="1">
            <a:off x="804069" y="2347119"/>
            <a:ext cx="1482725" cy="1436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Straight Connector 17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 flipV="1">
            <a:off x="1670844" y="2917031"/>
            <a:ext cx="1482725" cy="2968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Straight Connector 19"/>
          <p:cNvCxnSpPr>
            <a:cxnSpLocks noChangeShapeType="1"/>
            <a:stCxn id="8" idx="0"/>
            <a:endCxn id="6" idx="2"/>
          </p:cNvCxnSpPr>
          <p:nvPr/>
        </p:nvCxnSpPr>
        <p:spPr bwMode="auto">
          <a:xfrm rot="16200000" flipV="1">
            <a:off x="2489994" y="2097881"/>
            <a:ext cx="1482725" cy="1935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4" name="Straight Connector 29"/>
          <p:cNvCxnSpPr>
            <a:cxnSpLocks noChangeShapeType="1"/>
            <a:stCxn id="9" idx="0"/>
            <a:endCxn id="5" idx="2"/>
          </p:cNvCxnSpPr>
          <p:nvPr/>
        </p:nvCxnSpPr>
        <p:spPr bwMode="auto">
          <a:xfrm rot="5400000" flipH="1" flipV="1">
            <a:off x="465931" y="4556919"/>
            <a:ext cx="7207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5" name="Straight Connector 31"/>
          <p:cNvCxnSpPr>
            <a:cxnSpLocks noChangeShapeType="1"/>
            <a:stCxn id="10" idx="0"/>
            <a:endCxn id="5" idx="2"/>
          </p:cNvCxnSpPr>
          <p:nvPr/>
        </p:nvCxnSpPr>
        <p:spPr bwMode="auto">
          <a:xfrm rot="16200000" flipV="1">
            <a:off x="919163" y="4103688"/>
            <a:ext cx="722312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506538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3240088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879975" y="380841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289" name="Straight Connector 91"/>
          <p:cNvCxnSpPr>
            <a:cxnSpLocks noChangeShapeType="1"/>
            <a:stCxn id="9" idx="0"/>
            <a:endCxn id="88" idx="2"/>
          </p:cNvCxnSpPr>
          <p:nvPr/>
        </p:nvCxnSpPr>
        <p:spPr bwMode="auto">
          <a:xfrm rot="5400000" flipH="1" flipV="1">
            <a:off x="919956" y="4104482"/>
            <a:ext cx="720725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0" name="Straight Connector 94"/>
          <p:cNvCxnSpPr>
            <a:cxnSpLocks noChangeShapeType="1"/>
            <a:stCxn id="10" idx="0"/>
            <a:endCxn id="88" idx="2"/>
          </p:cNvCxnSpPr>
          <p:nvPr/>
        </p:nvCxnSpPr>
        <p:spPr bwMode="auto">
          <a:xfrm rot="5400000" flipH="1" flipV="1">
            <a:off x="1373187" y="4557713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3170238" y="1935163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4354513" y="193516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5511800" y="1935163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294" name="Straight Connector 106"/>
          <p:cNvCxnSpPr>
            <a:cxnSpLocks noChangeShapeType="1"/>
            <a:stCxn id="5" idx="0"/>
            <a:endCxn id="104" idx="2"/>
          </p:cNvCxnSpPr>
          <p:nvPr/>
        </p:nvCxnSpPr>
        <p:spPr bwMode="auto">
          <a:xfrm rot="5400000" flipH="1" flipV="1">
            <a:off x="1370013" y="1781175"/>
            <a:ext cx="1482725" cy="2568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5" name="Straight Connector 109"/>
          <p:cNvCxnSpPr>
            <a:cxnSpLocks noChangeShapeType="1"/>
            <a:stCxn id="7" idx="0"/>
            <a:endCxn id="104" idx="2"/>
          </p:cNvCxnSpPr>
          <p:nvPr/>
        </p:nvCxnSpPr>
        <p:spPr bwMode="auto">
          <a:xfrm rot="5400000" flipH="1" flipV="1">
            <a:off x="2236788" y="2647950"/>
            <a:ext cx="1482725" cy="835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6" name="Straight Connector 112"/>
          <p:cNvCxnSpPr>
            <a:cxnSpLocks noChangeShapeType="1"/>
            <a:stCxn id="8" idx="0"/>
            <a:endCxn id="104" idx="2"/>
          </p:cNvCxnSpPr>
          <p:nvPr/>
        </p:nvCxnSpPr>
        <p:spPr bwMode="auto">
          <a:xfrm rot="16200000" flipV="1">
            <a:off x="3055938" y="2663825"/>
            <a:ext cx="1482725" cy="803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7" name="Straight Connector 115"/>
          <p:cNvCxnSpPr>
            <a:cxnSpLocks noChangeShapeType="1"/>
          </p:cNvCxnSpPr>
          <p:nvPr/>
        </p:nvCxnSpPr>
        <p:spPr bwMode="auto">
          <a:xfrm rot="5400000" flipH="1" flipV="1">
            <a:off x="2200276" y="4556125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8" name="Straight Connector 116"/>
          <p:cNvCxnSpPr>
            <a:cxnSpLocks noChangeShapeType="1"/>
          </p:cNvCxnSpPr>
          <p:nvPr/>
        </p:nvCxnSpPr>
        <p:spPr bwMode="auto">
          <a:xfrm rot="16200000" flipV="1">
            <a:off x="26550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9" name="Straight Connector 117"/>
          <p:cNvCxnSpPr>
            <a:cxnSpLocks noChangeShapeType="1"/>
          </p:cNvCxnSpPr>
          <p:nvPr/>
        </p:nvCxnSpPr>
        <p:spPr bwMode="auto">
          <a:xfrm rot="5400000" flipH="1" flipV="1">
            <a:off x="26550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0" name="Straight Connector 118"/>
          <p:cNvCxnSpPr>
            <a:cxnSpLocks noChangeShapeType="1"/>
          </p:cNvCxnSpPr>
          <p:nvPr/>
        </p:nvCxnSpPr>
        <p:spPr bwMode="auto">
          <a:xfrm rot="5400000" flipH="1" flipV="1">
            <a:off x="3108325" y="4556126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1" name="Straight Connector 119"/>
          <p:cNvCxnSpPr>
            <a:cxnSpLocks noChangeShapeType="1"/>
          </p:cNvCxnSpPr>
          <p:nvPr/>
        </p:nvCxnSpPr>
        <p:spPr bwMode="auto">
          <a:xfrm rot="5400000" flipH="1" flipV="1">
            <a:off x="3839369" y="4555332"/>
            <a:ext cx="72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2" name="Straight Connector 120"/>
          <p:cNvCxnSpPr>
            <a:cxnSpLocks noChangeShapeType="1"/>
          </p:cNvCxnSpPr>
          <p:nvPr/>
        </p:nvCxnSpPr>
        <p:spPr bwMode="auto">
          <a:xfrm rot="16200000" flipV="1">
            <a:off x="4291806" y="4101307"/>
            <a:ext cx="722313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3" name="Straight Connector 121"/>
          <p:cNvCxnSpPr>
            <a:cxnSpLocks noChangeShapeType="1"/>
          </p:cNvCxnSpPr>
          <p:nvPr/>
        </p:nvCxnSpPr>
        <p:spPr bwMode="auto">
          <a:xfrm rot="5400000" flipH="1" flipV="1">
            <a:off x="4292600" y="4102101"/>
            <a:ext cx="720725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4" name="Straight Connector 122"/>
          <p:cNvCxnSpPr>
            <a:cxnSpLocks noChangeShapeType="1"/>
          </p:cNvCxnSpPr>
          <p:nvPr/>
        </p:nvCxnSpPr>
        <p:spPr bwMode="auto">
          <a:xfrm rot="5400000" flipH="1" flipV="1">
            <a:off x="4746625" y="4556126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5738813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5776913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6723063" y="4918075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6645275" y="3808413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309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5603876" y="4556125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0" name="Straight Connector 128"/>
          <p:cNvCxnSpPr>
            <a:cxnSpLocks noChangeShapeType="1"/>
          </p:cNvCxnSpPr>
          <p:nvPr/>
        </p:nvCxnSpPr>
        <p:spPr bwMode="auto">
          <a:xfrm rot="16200000" flipV="1">
            <a:off x="60586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1" name="Straight Connector 129"/>
          <p:cNvCxnSpPr>
            <a:cxnSpLocks noChangeShapeType="1"/>
          </p:cNvCxnSpPr>
          <p:nvPr/>
        </p:nvCxnSpPr>
        <p:spPr bwMode="auto">
          <a:xfrm rot="5400000" flipH="1" flipV="1">
            <a:off x="6058694" y="4102894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2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511925" y="4556126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3" name="Straight Connector 131"/>
          <p:cNvCxnSpPr>
            <a:cxnSpLocks noChangeShapeType="1"/>
            <a:stCxn id="124" idx="0"/>
            <a:endCxn id="6" idx="2"/>
          </p:cNvCxnSpPr>
          <p:nvPr/>
        </p:nvCxnSpPr>
        <p:spPr bwMode="auto">
          <a:xfrm rot="16200000" flipV="1">
            <a:off x="3372643" y="1215232"/>
            <a:ext cx="1484313" cy="370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4" name="Straight Connector 132"/>
          <p:cNvCxnSpPr>
            <a:cxnSpLocks noChangeShapeType="1"/>
            <a:stCxn id="124" idx="0"/>
            <a:endCxn id="104" idx="2"/>
          </p:cNvCxnSpPr>
          <p:nvPr/>
        </p:nvCxnSpPr>
        <p:spPr bwMode="auto">
          <a:xfrm rot="16200000" flipV="1">
            <a:off x="3938587" y="1781176"/>
            <a:ext cx="1484313" cy="2570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5" name="Straight Connector 140"/>
          <p:cNvCxnSpPr>
            <a:cxnSpLocks noChangeShapeType="1"/>
            <a:stCxn id="88" idx="0"/>
            <a:endCxn id="106" idx="2"/>
          </p:cNvCxnSpPr>
          <p:nvPr/>
        </p:nvCxnSpPr>
        <p:spPr bwMode="auto">
          <a:xfrm rot="5400000" flipH="1" flipV="1">
            <a:off x="2993231" y="1064419"/>
            <a:ext cx="1484313" cy="4003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6" name="Straight Connector 141"/>
          <p:cNvCxnSpPr>
            <a:cxnSpLocks noChangeShapeType="1"/>
            <a:stCxn id="88" idx="0"/>
            <a:endCxn id="105" idx="2"/>
          </p:cNvCxnSpPr>
          <p:nvPr/>
        </p:nvCxnSpPr>
        <p:spPr bwMode="auto">
          <a:xfrm rot="5400000" flipH="1" flipV="1">
            <a:off x="2415381" y="1642269"/>
            <a:ext cx="1484313" cy="2847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7" name="Straight Connector 147"/>
          <p:cNvCxnSpPr>
            <a:cxnSpLocks noChangeShapeType="1"/>
            <a:stCxn id="89" idx="0"/>
            <a:endCxn id="105" idx="2"/>
          </p:cNvCxnSpPr>
          <p:nvPr/>
        </p:nvCxnSpPr>
        <p:spPr bwMode="auto">
          <a:xfrm rot="5400000" flipH="1" flipV="1">
            <a:off x="3282156" y="2509044"/>
            <a:ext cx="1484313" cy="11144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8" name="Straight Connector 149"/>
          <p:cNvCxnSpPr>
            <a:cxnSpLocks noChangeShapeType="1"/>
            <a:stCxn id="89" idx="0"/>
            <a:endCxn id="106" idx="2"/>
          </p:cNvCxnSpPr>
          <p:nvPr/>
        </p:nvCxnSpPr>
        <p:spPr bwMode="auto">
          <a:xfrm rot="5400000" flipH="1" flipV="1">
            <a:off x="3860006" y="1931194"/>
            <a:ext cx="1484313" cy="2270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9" name="Straight Connector 151"/>
          <p:cNvCxnSpPr>
            <a:cxnSpLocks noChangeShapeType="1"/>
            <a:stCxn id="90" idx="0"/>
            <a:endCxn id="105" idx="2"/>
          </p:cNvCxnSpPr>
          <p:nvPr/>
        </p:nvCxnSpPr>
        <p:spPr bwMode="auto">
          <a:xfrm rot="16200000" flipV="1">
            <a:off x="4102100" y="2803525"/>
            <a:ext cx="1484313" cy="525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20" name="Straight Connector 154"/>
          <p:cNvCxnSpPr>
            <a:cxnSpLocks noChangeShapeType="1"/>
            <a:stCxn id="90" idx="0"/>
            <a:endCxn id="106" idx="2"/>
          </p:cNvCxnSpPr>
          <p:nvPr/>
        </p:nvCxnSpPr>
        <p:spPr bwMode="auto">
          <a:xfrm rot="5400000" flipH="1" flipV="1">
            <a:off x="4679950" y="2751138"/>
            <a:ext cx="1484313" cy="630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21" name="Straight Connector 156"/>
          <p:cNvCxnSpPr>
            <a:cxnSpLocks noChangeShapeType="1"/>
            <a:stCxn id="127" idx="0"/>
            <a:endCxn id="105" idx="2"/>
          </p:cNvCxnSpPr>
          <p:nvPr/>
        </p:nvCxnSpPr>
        <p:spPr bwMode="auto">
          <a:xfrm rot="16200000" flipV="1">
            <a:off x="4984750" y="1920875"/>
            <a:ext cx="1484313" cy="2290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22" name="Straight Connector 158"/>
          <p:cNvCxnSpPr>
            <a:cxnSpLocks noChangeShapeType="1"/>
            <a:stCxn id="127" idx="0"/>
            <a:endCxn id="106" idx="2"/>
          </p:cNvCxnSpPr>
          <p:nvPr/>
        </p:nvCxnSpPr>
        <p:spPr bwMode="auto">
          <a:xfrm rot="16200000" flipV="1">
            <a:off x="5562600" y="2498725"/>
            <a:ext cx="1484313" cy="11350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Rounded Rectangle 182"/>
          <p:cNvSpPr>
            <a:spLocks noChangeArrowheads="1"/>
          </p:cNvSpPr>
          <p:nvPr/>
        </p:nvSpPr>
        <p:spPr bwMode="auto">
          <a:xfrm>
            <a:off x="479425" y="5629275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92138" y="5721350"/>
            <a:ext cx="454025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88963" y="59769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326" name="Straight Connector 189"/>
          <p:cNvCxnSpPr>
            <a:cxnSpLocks noChangeShapeType="1"/>
            <a:stCxn id="183" idx="0"/>
            <a:endCxn id="9" idx="2"/>
          </p:cNvCxnSpPr>
          <p:nvPr/>
        </p:nvCxnSpPr>
        <p:spPr bwMode="auto">
          <a:xfrm rot="5400000" flipH="1" flipV="1">
            <a:off x="661988" y="5464175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Rounded Rectangle 190"/>
          <p:cNvSpPr>
            <a:spLocks noChangeArrowheads="1"/>
          </p:cNvSpPr>
          <p:nvPr/>
        </p:nvSpPr>
        <p:spPr bwMode="auto">
          <a:xfrm>
            <a:off x="1409700" y="5626100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1522413" y="571817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1519238" y="597376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330" name="Straight Connector 193"/>
          <p:cNvCxnSpPr>
            <a:cxnSpLocks noChangeShapeType="1"/>
          </p:cNvCxnSpPr>
          <p:nvPr/>
        </p:nvCxnSpPr>
        <p:spPr bwMode="auto">
          <a:xfrm rot="5400000" flipH="1" flipV="1">
            <a:off x="1575594" y="5455444"/>
            <a:ext cx="323850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2263775" y="5632450"/>
            <a:ext cx="679450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2376488" y="572452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2373313" y="59801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3192463" y="5629275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306763" y="57213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3303588" y="59769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3971925" y="5635625"/>
            <a:ext cx="681038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4086225" y="5726113"/>
            <a:ext cx="452438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4083050" y="5983288"/>
            <a:ext cx="452438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" name="Rounded Rectangle 203"/>
          <p:cNvSpPr>
            <a:spLocks noChangeArrowheads="1"/>
          </p:cNvSpPr>
          <p:nvPr/>
        </p:nvSpPr>
        <p:spPr bwMode="auto">
          <a:xfrm>
            <a:off x="4902200" y="5632450"/>
            <a:ext cx="681038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5016500" y="5724525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013325" y="5980113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7" name="Rounded Rectangle 206"/>
          <p:cNvSpPr>
            <a:spLocks noChangeArrowheads="1"/>
          </p:cNvSpPr>
          <p:nvPr/>
        </p:nvSpPr>
        <p:spPr bwMode="auto">
          <a:xfrm>
            <a:off x="5684838" y="5616575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5799138" y="5707063"/>
            <a:ext cx="454025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5795963" y="59642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0" name="Rounded Rectangle 209"/>
          <p:cNvSpPr>
            <a:spLocks noChangeArrowheads="1"/>
          </p:cNvSpPr>
          <p:nvPr/>
        </p:nvSpPr>
        <p:spPr bwMode="auto">
          <a:xfrm>
            <a:off x="6615113" y="5613400"/>
            <a:ext cx="681037" cy="6937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6729413" y="5703888"/>
            <a:ext cx="452437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6726238" y="5961063"/>
            <a:ext cx="4524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349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2405063" y="5461000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50" name="Straight Connector 213"/>
          <p:cNvCxnSpPr>
            <a:cxnSpLocks noChangeShapeType="1"/>
            <a:stCxn id="198" idx="0"/>
            <a:endCxn id="12" idx="2"/>
          </p:cNvCxnSpPr>
          <p:nvPr/>
        </p:nvCxnSpPr>
        <p:spPr bwMode="auto">
          <a:xfrm rot="5400000" flipH="1" flipV="1">
            <a:off x="3378201" y="5462587"/>
            <a:ext cx="322262" cy="11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51" name="Straight Connector 216"/>
          <p:cNvCxnSpPr>
            <a:cxnSpLocks noChangeShapeType="1"/>
            <a:stCxn id="201" idx="0"/>
            <a:endCxn id="13" idx="2"/>
          </p:cNvCxnSpPr>
          <p:nvPr/>
        </p:nvCxnSpPr>
        <p:spPr bwMode="auto">
          <a:xfrm rot="16200000" flipV="1">
            <a:off x="4111626" y="5434012"/>
            <a:ext cx="328612" cy="74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52" name="TextBox 219"/>
          <p:cNvSpPr txBox="1">
            <a:spLocks noChangeArrowheads="1"/>
          </p:cNvSpPr>
          <p:nvPr/>
        </p:nvSpPr>
        <p:spPr bwMode="auto">
          <a:xfrm>
            <a:off x="3581400" y="1447800"/>
            <a:ext cx="803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K=4</a:t>
            </a:r>
          </a:p>
        </p:txBody>
      </p:sp>
      <p:cxnSp>
        <p:nvCxnSpPr>
          <p:cNvPr id="11353" name="Straight Connector 220"/>
          <p:cNvCxnSpPr>
            <a:cxnSpLocks noChangeShapeType="1"/>
            <a:stCxn id="204" idx="0"/>
            <a:endCxn id="14" idx="2"/>
          </p:cNvCxnSpPr>
          <p:nvPr/>
        </p:nvCxnSpPr>
        <p:spPr bwMode="auto">
          <a:xfrm rot="16200000" flipV="1">
            <a:off x="5050631" y="5441157"/>
            <a:ext cx="325437" cy="57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54" name="Straight Connector 223"/>
          <p:cNvCxnSpPr>
            <a:cxnSpLocks noChangeShapeType="1"/>
            <a:stCxn id="207" idx="0"/>
            <a:endCxn id="125" idx="2"/>
          </p:cNvCxnSpPr>
          <p:nvPr/>
        </p:nvCxnSpPr>
        <p:spPr bwMode="auto">
          <a:xfrm rot="16200000" flipV="1">
            <a:off x="5860257" y="5450681"/>
            <a:ext cx="309562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55" name="Straight Connector 226"/>
          <p:cNvCxnSpPr>
            <a:cxnSpLocks noChangeShapeType="1"/>
            <a:stCxn id="210" idx="0"/>
            <a:endCxn id="126" idx="2"/>
          </p:cNvCxnSpPr>
          <p:nvPr/>
        </p:nvCxnSpPr>
        <p:spPr bwMode="auto">
          <a:xfrm rot="16200000" flipV="1">
            <a:off x="6800056" y="5457032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69" name="Freeform 101"/>
          <p:cNvSpPr>
            <a:spLocks/>
          </p:cNvSpPr>
          <p:nvPr/>
        </p:nvSpPr>
        <p:spPr bwMode="auto">
          <a:xfrm>
            <a:off x="533400" y="2209800"/>
            <a:ext cx="4089400" cy="3683000"/>
          </a:xfrm>
          <a:custGeom>
            <a:avLst/>
            <a:gdLst>
              <a:gd name="T0" fmla="*/ 2147483646 w 2576"/>
              <a:gd name="T1" fmla="*/ 2147483646 h 2320"/>
              <a:gd name="T2" fmla="*/ 2147483646 w 2576"/>
              <a:gd name="T3" fmla="*/ 2147483646 h 2320"/>
              <a:gd name="T4" fmla="*/ 2147483646 w 2576"/>
              <a:gd name="T5" fmla="*/ 2147483646 h 2320"/>
              <a:gd name="T6" fmla="*/ 2147483646 w 2576"/>
              <a:gd name="T7" fmla="*/ 2147483646 h 2320"/>
              <a:gd name="T8" fmla="*/ 2147483646 w 2576"/>
              <a:gd name="T9" fmla="*/ 2147483646 h 2320"/>
              <a:gd name="T10" fmla="*/ 2147483646 w 2576"/>
              <a:gd name="T11" fmla="*/ 2147483646 h 23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76"/>
              <a:gd name="T19" fmla="*/ 0 h 2320"/>
              <a:gd name="T20" fmla="*/ 2576 w 2576"/>
              <a:gd name="T21" fmla="*/ 2320 h 23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76" h="2320">
                <a:moveTo>
                  <a:pt x="136" y="2128"/>
                </a:moveTo>
                <a:cubicBezTo>
                  <a:pt x="68" y="1728"/>
                  <a:pt x="0" y="1328"/>
                  <a:pt x="136" y="976"/>
                </a:cubicBezTo>
                <a:cubicBezTo>
                  <a:pt x="272" y="624"/>
                  <a:pt x="584" y="0"/>
                  <a:pt x="952" y="16"/>
                </a:cubicBezTo>
                <a:cubicBezTo>
                  <a:pt x="1320" y="32"/>
                  <a:pt x="2112" y="768"/>
                  <a:pt x="2344" y="1072"/>
                </a:cubicBezTo>
                <a:cubicBezTo>
                  <a:pt x="2576" y="1376"/>
                  <a:pt x="2344" y="1632"/>
                  <a:pt x="2344" y="1840"/>
                </a:cubicBezTo>
                <a:cubicBezTo>
                  <a:pt x="2344" y="2048"/>
                  <a:pt x="2344" y="2184"/>
                  <a:pt x="2344" y="232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" name="Freeform 102"/>
          <p:cNvSpPr>
            <a:spLocks/>
          </p:cNvSpPr>
          <p:nvPr/>
        </p:nvSpPr>
        <p:spPr bwMode="auto">
          <a:xfrm>
            <a:off x="762000" y="2209800"/>
            <a:ext cx="4267200" cy="3810000"/>
          </a:xfrm>
          <a:custGeom>
            <a:avLst/>
            <a:gdLst>
              <a:gd name="T0" fmla="*/ 2147483646 w 2688"/>
              <a:gd name="T1" fmla="*/ 2147483646 h 2400"/>
              <a:gd name="T2" fmla="*/ 2147483646 w 2688"/>
              <a:gd name="T3" fmla="*/ 2147483646 h 2400"/>
              <a:gd name="T4" fmla="*/ 2147483646 w 2688"/>
              <a:gd name="T5" fmla="*/ 2147483646 h 2400"/>
              <a:gd name="T6" fmla="*/ 2147483646 w 2688"/>
              <a:gd name="T7" fmla="*/ 0 h 2400"/>
              <a:gd name="T8" fmla="*/ 2147483646 w 2688"/>
              <a:gd name="T9" fmla="*/ 2147483646 h 2400"/>
              <a:gd name="T10" fmla="*/ 2147483646 w 2688"/>
              <a:gd name="T11" fmla="*/ 2147483646 h 2400"/>
              <a:gd name="T12" fmla="*/ 2147483646 w 2688"/>
              <a:gd name="T13" fmla="*/ 2147483646 h 2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88"/>
              <a:gd name="T22" fmla="*/ 0 h 2400"/>
              <a:gd name="T23" fmla="*/ 2688 w 2688"/>
              <a:gd name="T24" fmla="*/ 2400 h 2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88" h="2400">
                <a:moveTo>
                  <a:pt x="96" y="2256"/>
                </a:moveTo>
                <a:cubicBezTo>
                  <a:pt x="48" y="2072"/>
                  <a:pt x="0" y="1888"/>
                  <a:pt x="96" y="1680"/>
                </a:cubicBezTo>
                <a:cubicBezTo>
                  <a:pt x="192" y="1472"/>
                  <a:pt x="296" y="1288"/>
                  <a:pt x="672" y="1008"/>
                </a:cubicBezTo>
                <a:cubicBezTo>
                  <a:pt x="1048" y="728"/>
                  <a:pt x="2016" y="0"/>
                  <a:pt x="2352" y="0"/>
                </a:cubicBezTo>
                <a:cubicBezTo>
                  <a:pt x="2688" y="0"/>
                  <a:pt x="2688" y="736"/>
                  <a:pt x="2688" y="1008"/>
                </a:cubicBezTo>
                <a:cubicBezTo>
                  <a:pt x="2688" y="1280"/>
                  <a:pt x="2424" y="1400"/>
                  <a:pt x="2352" y="1632"/>
                </a:cubicBezTo>
                <a:cubicBezTo>
                  <a:pt x="2280" y="1864"/>
                  <a:pt x="2268" y="2132"/>
                  <a:pt x="2256" y="240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" name="Freeform 103"/>
          <p:cNvSpPr>
            <a:spLocks/>
          </p:cNvSpPr>
          <p:nvPr/>
        </p:nvSpPr>
        <p:spPr bwMode="auto">
          <a:xfrm>
            <a:off x="444500" y="2324100"/>
            <a:ext cx="4140200" cy="3619500"/>
          </a:xfrm>
          <a:custGeom>
            <a:avLst/>
            <a:gdLst>
              <a:gd name="T0" fmla="*/ 2147483646 w 2608"/>
              <a:gd name="T1" fmla="*/ 2147483646 h 2280"/>
              <a:gd name="T2" fmla="*/ 2147483646 w 2608"/>
              <a:gd name="T3" fmla="*/ 2147483646 h 2280"/>
              <a:gd name="T4" fmla="*/ 2147483646 w 2608"/>
              <a:gd name="T5" fmla="*/ 2147483646 h 2280"/>
              <a:gd name="T6" fmla="*/ 2147483646 w 2608"/>
              <a:gd name="T7" fmla="*/ 2147483646 h 2280"/>
              <a:gd name="T8" fmla="*/ 2147483646 w 2608"/>
              <a:gd name="T9" fmla="*/ 2147483646 h 2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8"/>
              <a:gd name="T16" fmla="*/ 0 h 2280"/>
              <a:gd name="T17" fmla="*/ 2608 w 2608"/>
              <a:gd name="T18" fmla="*/ 2280 h 2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8" h="2280">
                <a:moveTo>
                  <a:pt x="248" y="2232"/>
                </a:moveTo>
                <a:cubicBezTo>
                  <a:pt x="124" y="1888"/>
                  <a:pt x="0" y="1544"/>
                  <a:pt x="248" y="1176"/>
                </a:cubicBezTo>
                <a:cubicBezTo>
                  <a:pt x="496" y="808"/>
                  <a:pt x="1360" y="48"/>
                  <a:pt x="1736" y="24"/>
                </a:cubicBezTo>
                <a:cubicBezTo>
                  <a:pt x="2112" y="0"/>
                  <a:pt x="2400" y="656"/>
                  <a:pt x="2504" y="1032"/>
                </a:cubicBezTo>
                <a:cubicBezTo>
                  <a:pt x="2608" y="1408"/>
                  <a:pt x="2484" y="1844"/>
                  <a:pt x="2360" y="228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" name="Freeform 104"/>
          <p:cNvSpPr>
            <a:spLocks/>
          </p:cNvSpPr>
          <p:nvPr/>
        </p:nvSpPr>
        <p:spPr bwMode="auto">
          <a:xfrm>
            <a:off x="838200" y="2247900"/>
            <a:ext cx="5130800" cy="3695700"/>
          </a:xfrm>
          <a:custGeom>
            <a:avLst/>
            <a:gdLst>
              <a:gd name="T0" fmla="*/ 2147483646 w 3232"/>
              <a:gd name="T1" fmla="*/ 2147483646 h 2328"/>
              <a:gd name="T2" fmla="*/ 2147483646 w 3232"/>
              <a:gd name="T3" fmla="*/ 2147483646 h 2328"/>
              <a:gd name="T4" fmla="*/ 2147483646 w 3232"/>
              <a:gd name="T5" fmla="*/ 2147483646 h 2328"/>
              <a:gd name="T6" fmla="*/ 2147483646 w 3232"/>
              <a:gd name="T7" fmla="*/ 2147483646 h 2328"/>
              <a:gd name="T8" fmla="*/ 2147483646 w 3232"/>
              <a:gd name="T9" fmla="*/ 2147483646 h 2328"/>
              <a:gd name="T10" fmla="*/ 2147483646 w 3232"/>
              <a:gd name="T11" fmla="*/ 2147483646 h 2328"/>
              <a:gd name="T12" fmla="*/ 2147483646 w 3232"/>
              <a:gd name="T13" fmla="*/ 2147483646 h 2328"/>
              <a:gd name="T14" fmla="*/ 2147483646 w 3232"/>
              <a:gd name="T15" fmla="*/ 2147483646 h 23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32"/>
              <a:gd name="T25" fmla="*/ 0 h 2328"/>
              <a:gd name="T26" fmla="*/ 3232 w 3232"/>
              <a:gd name="T27" fmla="*/ 2328 h 23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32" h="2328">
                <a:moveTo>
                  <a:pt x="96" y="2184"/>
                </a:moveTo>
                <a:cubicBezTo>
                  <a:pt x="48" y="1976"/>
                  <a:pt x="0" y="1768"/>
                  <a:pt x="240" y="1512"/>
                </a:cubicBezTo>
                <a:cubicBezTo>
                  <a:pt x="480" y="1256"/>
                  <a:pt x="1080" y="896"/>
                  <a:pt x="1536" y="648"/>
                </a:cubicBezTo>
                <a:cubicBezTo>
                  <a:pt x="1992" y="400"/>
                  <a:pt x="2720" y="48"/>
                  <a:pt x="2976" y="24"/>
                </a:cubicBezTo>
                <a:cubicBezTo>
                  <a:pt x="3232" y="0"/>
                  <a:pt x="3112" y="296"/>
                  <a:pt x="3072" y="504"/>
                </a:cubicBezTo>
                <a:cubicBezTo>
                  <a:pt x="3032" y="712"/>
                  <a:pt x="2856" y="1088"/>
                  <a:pt x="2736" y="1272"/>
                </a:cubicBezTo>
                <a:cubicBezTo>
                  <a:pt x="2616" y="1456"/>
                  <a:pt x="2432" y="1432"/>
                  <a:pt x="2352" y="1608"/>
                </a:cubicBezTo>
                <a:cubicBezTo>
                  <a:pt x="2272" y="1784"/>
                  <a:pt x="2264" y="2056"/>
                  <a:pt x="2256" y="2328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0" name="TextBox 67"/>
          <p:cNvSpPr txBox="1">
            <a:spLocks noChangeArrowheads="1"/>
          </p:cNvSpPr>
          <p:nvPr/>
        </p:nvSpPr>
        <p:spPr bwMode="auto">
          <a:xfrm>
            <a:off x="6956425" y="1768475"/>
            <a:ext cx="2220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Aggregation Switches</a:t>
            </a:r>
          </a:p>
        </p:txBody>
      </p:sp>
      <p:sp>
        <p:nvSpPr>
          <p:cNvPr id="11361" name="TextBox 175"/>
          <p:cNvSpPr txBox="1">
            <a:spLocks noChangeArrowheads="1"/>
          </p:cNvSpPr>
          <p:nvPr/>
        </p:nvSpPr>
        <p:spPr bwMode="auto">
          <a:xfrm>
            <a:off x="7134225" y="3932238"/>
            <a:ext cx="22209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K Pods  with</a:t>
            </a:r>
          </a:p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 K Switches </a:t>
            </a:r>
          </a:p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each</a:t>
            </a:r>
          </a:p>
        </p:txBody>
      </p:sp>
      <p:sp>
        <p:nvSpPr>
          <p:cNvPr id="11362" name="TextBox 233"/>
          <p:cNvSpPr txBox="1">
            <a:spLocks noChangeArrowheads="1"/>
          </p:cNvSpPr>
          <p:nvPr/>
        </p:nvSpPr>
        <p:spPr bwMode="auto">
          <a:xfrm>
            <a:off x="7191375" y="5468938"/>
            <a:ext cx="2178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Racks of </a:t>
            </a:r>
          </a:p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>
            <a:spLocks noChangeArrowheads="1"/>
          </p:cNvSpPr>
          <p:nvPr/>
        </p:nvSpPr>
        <p:spPr bwMode="auto">
          <a:xfrm>
            <a:off x="2543175" y="3530600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2" name="Rounded Rectangle 231"/>
          <p:cNvSpPr>
            <a:spLocks noChangeArrowheads="1"/>
          </p:cNvSpPr>
          <p:nvPr/>
        </p:nvSpPr>
        <p:spPr bwMode="auto">
          <a:xfrm>
            <a:off x="4187825" y="3530600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3" name="Rounded Rectangle 232"/>
          <p:cNvSpPr>
            <a:spLocks noChangeArrowheads="1"/>
          </p:cNvSpPr>
          <p:nvPr/>
        </p:nvSpPr>
        <p:spPr bwMode="auto">
          <a:xfrm>
            <a:off x="5949950" y="3530600"/>
            <a:ext cx="1611313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0" name="Rounded Rectangle 229"/>
          <p:cNvSpPr>
            <a:spLocks noChangeArrowheads="1"/>
          </p:cNvSpPr>
          <p:nvPr/>
        </p:nvSpPr>
        <p:spPr bwMode="auto">
          <a:xfrm>
            <a:off x="781050" y="3530600"/>
            <a:ext cx="1609725" cy="16081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1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Collisions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358140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51088" y="1709738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47950" y="358140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6250" y="358140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469265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0863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47950" y="4692650"/>
            <a:ext cx="452438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32200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25938" y="4692650"/>
            <a:ext cx="452437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72088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3329" name="Straight Connector 15"/>
          <p:cNvCxnSpPr>
            <a:cxnSpLocks noChangeShapeType="1"/>
            <a:stCxn id="5" idx="0"/>
            <a:endCxn id="6" idx="2"/>
          </p:cNvCxnSpPr>
          <p:nvPr/>
        </p:nvCxnSpPr>
        <p:spPr bwMode="auto">
          <a:xfrm rot="5400000" flipH="1" flipV="1">
            <a:off x="1118394" y="2121694"/>
            <a:ext cx="1482725" cy="1436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Straight Connector 17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 flipV="1">
            <a:off x="1985169" y="2691606"/>
            <a:ext cx="1482725" cy="2968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Connector 19"/>
          <p:cNvCxnSpPr>
            <a:cxnSpLocks noChangeShapeType="1"/>
            <a:stCxn id="8" idx="0"/>
            <a:endCxn id="6" idx="2"/>
          </p:cNvCxnSpPr>
          <p:nvPr/>
        </p:nvCxnSpPr>
        <p:spPr bwMode="auto">
          <a:xfrm rot="16200000" flipV="1">
            <a:off x="2804319" y="1872456"/>
            <a:ext cx="1482725" cy="1935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Straight Connector 29"/>
          <p:cNvCxnSpPr>
            <a:cxnSpLocks noChangeShapeType="1"/>
            <a:stCxn id="9" idx="0"/>
            <a:endCxn id="5" idx="2"/>
          </p:cNvCxnSpPr>
          <p:nvPr/>
        </p:nvCxnSpPr>
        <p:spPr bwMode="auto">
          <a:xfrm rot="5400000" flipH="1" flipV="1">
            <a:off x="780256" y="4331494"/>
            <a:ext cx="7207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Straight Connector 31"/>
          <p:cNvCxnSpPr>
            <a:cxnSpLocks noChangeShapeType="1"/>
            <a:stCxn id="10" idx="0"/>
            <a:endCxn id="5" idx="2"/>
          </p:cNvCxnSpPr>
          <p:nvPr/>
        </p:nvCxnSpPr>
        <p:spPr bwMode="auto">
          <a:xfrm rot="16200000" flipV="1">
            <a:off x="1233488" y="3878263"/>
            <a:ext cx="722312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820863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3554413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5194300" y="3582988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3337" name="Straight Connector 91"/>
          <p:cNvCxnSpPr>
            <a:cxnSpLocks noChangeShapeType="1"/>
            <a:stCxn id="9" idx="0"/>
            <a:endCxn id="88" idx="2"/>
          </p:cNvCxnSpPr>
          <p:nvPr/>
        </p:nvCxnSpPr>
        <p:spPr bwMode="auto">
          <a:xfrm rot="5400000" flipH="1" flipV="1">
            <a:off x="1234281" y="3879057"/>
            <a:ext cx="720725" cy="906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Straight Connector 94"/>
          <p:cNvCxnSpPr>
            <a:cxnSpLocks noChangeShapeType="1"/>
            <a:stCxn id="10" idx="0"/>
            <a:endCxn id="88" idx="2"/>
          </p:cNvCxnSpPr>
          <p:nvPr/>
        </p:nvCxnSpPr>
        <p:spPr bwMode="auto">
          <a:xfrm rot="5400000" flipH="1" flipV="1">
            <a:off x="1687512" y="4332288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3484563" y="1709738"/>
            <a:ext cx="452437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4668838" y="170973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5826125" y="1709738"/>
            <a:ext cx="452438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3342" name="Straight Connector 106"/>
          <p:cNvCxnSpPr>
            <a:cxnSpLocks noChangeShapeType="1"/>
            <a:stCxn id="5" idx="0"/>
            <a:endCxn id="104" idx="2"/>
          </p:cNvCxnSpPr>
          <p:nvPr/>
        </p:nvCxnSpPr>
        <p:spPr bwMode="auto">
          <a:xfrm rot="5400000" flipH="1" flipV="1">
            <a:off x="1684338" y="1555750"/>
            <a:ext cx="1482725" cy="2568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Straight Connector 109"/>
          <p:cNvCxnSpPr>
            <a:cxnSpLocks noChangeShapeType="1"/>
            <a:stCxn id="7" idx="0"/>
            <a:endCxn id="104" idx="2"/>
          </p:cNvCxnSpPr>
          <p:nvPr/>
        </p:nvCxnSpPr>
        <p:spPr bwMode="auto">
          <a:xfrm rot="5400000" flipH="1" flipV="1">
            <a:off x="2551113" y="2422525"/>
            <a:ext cx="1482725" cy="835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4" name="Straight Connector 112"/>
          <p:cNvCxnSpPr>
            <a:cxnSpLocks noChangeShapeType="1"/>
            <a:stCxn id="8" idx="0"/>
            <a:endCxn id="104" idx="2"/>
          </p:cNvCxnSpPr>
          <p:nvPr/>
        </p:nvCxnSpPr>
        <p:spPr bwMode="auto">
          <a:xfrm rot="16200000" flipV="1">
            <a:off x="3370263" y="2438400"/>
            <a:ext cx="1482725" cy="8032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5" name="Straight Connector 115"/>
          <p:cNvCxnSpPr>
            <a:cxnSpLocks noChangeShapeType="1"/>
          </p:cNvCxnSpPr>
          <p:nvPr/>
        </p:nvCxnSpPr>
        <p:spPr bwMode="auto">
          <a:xfrm rot="5400000" flipH="1" flipV="1">
            <a:off x="2514601" y="4330700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6" name="Straight Connector 116"/>
          <p:cNvCxnSpPr>
            <a:cxnSpLocks noChangeShapeType="1"/>
          </p:cNvCxnSpPr>
          <p:nvPr/>
        </p:nvCxnSpPr>
        <p:spPr bwMode="auto">
          <a:xfrm rot="16200000" flipV="1">
            <a:off x="29694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Straight Connector 117"/>
          <p:cNvCxnSpPr>
            <a:cxnSpLocks noChangeShapeType="1"/>
          </p:cNvCxnSpPr>
          <p:nvPr/>
        </p:nvCxnSpPr>
        <p:spPr bwMode="auto">
          <a:xfrm rot="5400000" flipH="1" flipV="1">
            <a:off x="29694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8" name="Straight Connector 118"/>
          <p:cNvCxnSpPr>
            <a:cxnSpLocks noChangeShapeType="1"/>
          </p:cNvCxnSpPr>
          <p:nvPr/>
        </p:nvCxnSpPr>
        <p:spPr bwMode="auto">
          <a:xfrm rot="5400000" flipH="1" flipV="1">
            <a:off x="3422650" y="43307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9" name="Straight Connector 119"/>
          <p:cNvCxnSpPr>
            <a:cxnSpLocks noChangeShapeType="1"/>
          </p:cNvCxnSpPr>
          <p:nvPr/>
        </p:nvCxnSpPr>
        <p:spPr bwMode="auto">
          <a:xfrm rot="5400000" flipH="1" flipV="1">
            <a:off x="4153694" y="4329907"/>
            <a:ext cx="7207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0" name="Straight Connector 120"/>
          <p:cNvCxnSpPr>
            <a:cxnSpLocks noChangeShapeType="1"/>
          </p:cNvCxnSpPr>
          <p:nvPr/>
        </p:nvCxnSpPr>
        <p:spPr bwMode="auto">
          <a:xfrm rot="16200000" flipV="1">
            <a:off x="4606131" y="3875882"/>
            <a:ext cx="722313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1" name="Straight Connector 121"/>
          <p:cNvCxnSpPr>
            <a:cxnSpLocks noChangeShapeType="1"/>
          </p:cNvCxnSpPr>
          <p:nvPr/>
        </p:nvCxnSpPr>
        <p:spPr bwMode="auto">
          <a:xfrm rot="5400000" flipH="1" flipV="1">
            <a:off x="4606925" y="3876676"/>
            <a:ext cx="720725" cy="908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2" name="Straight Connector 122"/>
          <p:cNvCxnSpPr>
            <a:cxnSpLocks noChangeShapeType="1"/>
          </p:cNvCxnSpPr>
          <p:nvPr/>
        </p:nvCxnSpPr>
        <p:spPr bwMode="auto">
          <a:xfrm rot="5400000" flipH="1" flipV="1">
            <a:off x="5060950" y="43307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6053138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6091238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7037388" y="4692650"/>
            <a:ext cx="454025" cy="3889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6959600" y="3582988"/>
            <a:ext cx="454025" cy="3889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3357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5918201" y="4330700"/>
            <a:ext cx="7223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8" name="Straight Connector 128"/>
          <p:cNvCxnSpPr>
            <a:cxnSpLocks noChangeShapeType="1"/>
          </p:cNvCxnSpPr>
          <p:nvPr/>
        </p:nvCxnSpPr>
        <p:spPr bwMode="auto">
          <a:xfrm rot="16200000" flipV="1">
            <a:off x="63730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9" name="Straight Connector 129"/>
          <p:cNvCxnSpPr>
            <a:cxnSpLocks noChangeShapeType="1"/>
          </p:cNvCxnSpPr>
          <p:nvPr/>
        </p:nvCxnSpPr>
        <p:spPr bwMode="auto">
          <a:xfrm rot="5400000" flipH="1" flipV="1">
            <a:off x="6373019" y="3877469"/>
            <a:ext cx="720725" cy="906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0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826250" y="43307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1" name="Straight Connector 131"/>
          <p:cNvCxnSpPr>
            <a:cxnSpLocks noChangeShapeType="1"/>
            <a:stCxn id="124" idx="0"/>
            <a:endCxn id="6" idx="2"/>
          </p:cNvCxnSpPr>
          <p:nvPr/>
        </p:nvCxnSpPr>
        <p:spPr bwMode="auto">
          <a:xfrm rot="16200000" flipV="1">
            <a:off x="3686968" y="989807"/>
            <a:ext cx="1484313" cy="370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2" name="Straight Connector 132"/>
          <p:cNvCxnSpPr>
            <a:cxnSpLocks noChangeShapeType="1"/>
            <a:stCxn id="124" idx="0"/>
            <a:endCxn id="104" idx="2"/>
          </p:cNvCxnSpPr>
          <p:nvPr/>
        </p:nvCxnSpPr>
        <p:spPr bwMode="auto">
          <a:xfrm rot="16200000" flipV="1">
            <a:off x="4252912" y="1555751"/>
            <a:ext cx="1484313" cy="2570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3" name="Straight Connector 140"/>
          <p:cNvCxnSpPr>
            <a:cxnSpLocks noChangeShapeType="1"/>
            <a:stCxn id="88" idx="0"/>
            <a:endCxn id="106" idx="2"/>
          </p:cNvCxnSpPr>
          <p:nvPr/>
        </p:nvCxnSpPr>
        <p:spPr bwMode="auto">
          <a:xfrm rot="5400000" flipH="1" flipV="1">
            <a:off x="3307556" y="838994"/>
            <a:ext cx="1484313" cy="4003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4" name="Straight Connector 141"/>
          <p:cNvCxnSpPr>
            <a:cxnSpLocks noChangeShapeType="1"/>
            <a:stCxn id="88" idx="0"/>
            <a:endCxn id="105" idx="2"/>
          </p:cNvCxnSpPr>
          <p:nvPr/>
        </p:nvCxnSpPr>
        <p:spPr bwMode="auto">
          <a:xfrm rot="5400000" flipH="1" flipV="1">
            <a:off x="2729706" y="1416844"/>
            <a:ext cx="1484313" cy="2847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5" name="Straight Connector 147"/>
          <p:cNvCxnSpPr>
            <a:cxnSpLocks noChangeShapeType="1"/>
            <a:stCxn id="89" idx="0"/>
            <a:endCxn id="105" idx="2"/>
          </p:cNvCxnSpPr>
          <p:nvPr/>
        </p:nvCxnSpPr>
        <p:spPr bwMode="auto">
          <a:xfrm rot="5400000" flipH="1" flipV="1">
            <a:off x="3596481" y="2283619"/>
            <a:ext cx="1484313" cy="11144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6" name="Straight Connector 149"/>
          <p:cNvCxnSpPr>
            <a:cxnSpLocks noChangeShapeType="1"/>
            <a:stCxn id="89" idx="0"/>
            <a:endCxn id="106" idx="2"/>
          </p:cNvCxnSpPr>
          <p:nvPr/>
        </p:nvCxnSpPr>
        <p:spPr bwMode="auto">
          <a:xfrm rot="5400000" flipH="1" flipV="1">
            <a:off x="4174331" y="1705769"/>
            <a:ext cx="1484313" cy="2270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7" name="Straight Connector 151"/>
          <p:cNvCxnSpPr>
            <a:cxnSpLocks noChangeShapeType="1"/>
            <a:stCxn id="90" idx="0"/>
            <a:endCxn id="105" idx="2"/>
          </p:cNvCxnSpPr>
          <p:nvPr/>
        </p:nvCxnSpPr>
        <p:spPr bwMode="auto">
          <a:xfrm rot="16200000" flipV="1">
            <a:off x="4416425" y="2578100"/>
            <a:ext cx="1484313" cy="525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8" name="Straight Connector 154"/>
          <p:cNvCxnSpPr>
            <a:cxnSpLocks noChangeShapeType="1"/>
            <a:stCxn id="90" idx="0"/>
            <a:endCxn id="106" idx="2"/>
          </p:cNvCxnSpPr>
          <p:nvPr/>
        </p:nvCxnSpPr>
        <p:spPr bwMode="auto">
          <a:xfrm rot="5400000" flipH="1" flipV="1">
            <a:off x="4994275" y="2525713"/>
            <a:ext cx="1484313" cy="630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9" name="Straight Connector 156"/>
          <p:cNvCxnSpPr>
            <a:cxnSpLocks noChangeShapeType="1"/>
            <a:stCxn id="127" idx="0"/>
            <a:endCxn id="105" idx="2"/>
          </p:cNvCxnSpPr>
          <p:nvPr/>
        </p:nvCxnSpPr>
        <p:spPr bwMode="auto">
          <a:xfrm rot="16200000" flipV="1">
            <a:off x="5299075" y="1695450"/>
            <a:ext cx="1484313" cy="2290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0" name="Straight Connector 158"/>
          <p:cNvCxnSpPr>
            <a:cxnSpLocks noChangeShapeType="1"/>
            <a:stCxn id="127" idx="0"/>
            <a:endCxn id="106" idx="2"/>
          </p:cNvCxnSpPr>
          <p:nvPr/>
        </p:nvCxnSpPr>
        <p:spPr bwMode="auto">
          <a:xfrm rot="16200000" flipV="1">
            <a:off x="5876925" y="2273300"/>
            <a:ext cx="1484313" cy="11350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Rounded Rectangle 182"/>
          <p:cNvSpPr>
            <a:spLocks noChangeArrowheads="1"/>
          </p:cNvSpPr>
          <p:nvPr/>
        </p:nvSpPr>
        <p:spPr bwMode="auto">
          <a:xfrm>
            <a:off x="793750" y="5403850"/>
            <a:ext cx="679450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906463" y="5495925"/>
            <a:ext cx="454025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903288" y="57515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3374" name="Straight Connector 189"/>
          <p:cNvCxnSpPr>
            <a:cxnSpLocks noChangeShapeType="1"/>
            <a:stCxn id="183" idx="0"/>
            <a:endCxn id="9" idx="2"/>
          </p:cNvCxnSpPr>
          <p:nvPr/>
        </p:nvCxnSpPr>
        <p:spPr bwMode="auto">
          <a:xfrm rot="5400000" flipH="1" flipV="1">
            <a:off x="976313" y="5238750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Rounded Rectangle 190"/>
          <p:cNvSpPr>
            <a:spLocks noChangeArrowheads="1"/>
          </p:cNvSpPr>
          <p:nvPr/>
        </p:nvSpPr>
        <p:spPr bwMode="auto">
          <a:xfrm>
            <a:off x="1724025" y="5400675"/>
            <a:ext cx="679450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1836738" y="549275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1833563" y="5748338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3378" name="Straight Connector 193"/>
          <p:cNvCxnSpPr>
            <a:cxnSpLocks noChangeShapeType="1"/>
          </p:cNvCxnSpPr>
          <p:nvPr/>
        </p:nvCxnSpPr>
        <p:spPr bwMode="auto">
          <a:xfrm rot="5400000" flipH="1" flipV="1">
            <a:off x="1889919" y="5230019"/>
            <a:ext cx="323850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2578100" y="5407025"/>
            <a:ext cx="679450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2690813" y="5499100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2687638" y="5754688"/>
            <a:ext cx="454025" cy="180975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3506788" y="5403850"/>
            <a:ext cx="681037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621088" y="5495925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3617913" y="57515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4286250" y="5410200"/>
            <a:ext cx="681038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4400550" y="5500688"/>
            <a:ext cx="452438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4397375" y="5757863"/>
            <a:ext cx="452438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04" name="Rounded Rectangle 203"/>
          <p:cNvSpPr>
            <a:spLocks noChangeArrowheads="1"/>
          </p:cNvSpPr>
          <p:nvPr/>
        </p:nvSpPr>
        <p:spPr bwMode="auto">
          <a:xfrm>
            <a:off x="5216525" y="5407025"/>
            <a:ext cx="681038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5330825" y="5499100"/>
            <a:ext cx="4524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327650" y="5754688"/>
            <a:ext cx="452438" cy="180975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7" name="Rounded Rectangle 206"/>
          <p:cNvSpPr>
            <a:spLocks noChangeArrowheads="1"/>
          </p:cNvSpPr>
          <p:nvPr/>
        </p:nvSpPr>
        <p:spPr bwMode="auto">
          <a:xfrm>
            <a:off x="5999163" y="5391150"/>
            <a:ext cx="681037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6113463" y="5481638"/>
            <a:ext cx="454025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6110288" y="5738813"/>
            <a:ext cx="454025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0" name="Rounded Rectangle 209"/>
          <p:cNvSpPr>
            <a:spLocks noChangeArrowheads="1"/>
          </p:cNvSpPr>
          <p:nvPr/>
        </p:nvSpPr>
        <p:spPr bwMode="auto">
          <a:xfrm>
            <a:off x="6929438" y="5387975"/>
            <a:ext cx="681037" cy="6937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7043738" y="5478463"/>
            <a:ext cx="452437" cy="1825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7040563" y="5735638"/>
            <a:ext cx="4524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3397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2719388" y="5235575"/>
            <a:ext cx="322262" cy="7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98" name="Straight Connector 213"/>
          <p:cNvCxnSpPr>
            <a:cxnSpLocks noChangeShapeType="1"/>
            <a:stCxn id="198" idx="0"/>
            <a:endCxn id="12" idx="2"/>
          </p:cNvCxnSpPr>
          <p:nvPr/>
        </p:nvCxnSpPr>
        <p:spPr bwMode="auto">
          <a:xfrm rot="5400000" flipH="1" flipV="1">
            <a:off x="3692526" y="5237162"/>
            <a:ext cx="322262" cy="11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99" name="Straight Connector 216"/>
          <p:cNvCxnSpPr>
            <a:cxnSpLocks noChangeShapeType="1"/>
            <a:stCxn id="201" idx="0"/>
            <a:endCxn id="13" idx="2"/>
          </p:cNvCxnSpPr>
          <p:nvPr/>
        </p:nvCxnSpPr>
        <p:spPr bwMode="auto">
          <a:xfrm rot="16200000" flipV="1">
            <a:off x="4425951" y="5208587"/>
            <a:ext cx="328612" cy="746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00" name="Straight Connector 220"/>
          <p:cNvCxnSpPr>
            <a:cxnSpLocks noChangeShapeType="1"/>
            <a:stCxn id="204" idx="0"/>
            <a:endCxn id="14" idx="2"/>
          </p:cNvCxnSpPr>
          <p:nvPr/>
        </p:nvCxnSpPr>
        <p:spPr bwMode="auto">
          <a:xfrm rot="16200000" flipV="1">
            <a:off x="5364956" y="5215732"/>
            <a:ext cx="325437" cy="57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01" name="Straight Connector 223"/>
          <p:cNvCxnSpPr>
            <a:cxnSpLocks noChangeShapeType="1"/>
            <a:stCxn id="207" idx="0"/>
            <a:endCxn id="125" idx="2"/>
          </p:cNvCxnSpPr>
          <p:nvPr/>
        </p:nvCxnSpPr>
        <p:spPr bwMode="auto">
          <a:xfrm rot="16200000" flipV="1">
            <a:off x="6174582" y="5225256"/>
            <a:ext cx="309562" cy="22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02" name="Straight Connector 226"/>
          <p:cNvCxnSpPr>
            <a:cxnSpLocks noChangeShapeType="1"/>
            <a:stCxn id="210" idx="0"/>
            <a:endCxn id="126" idx="2"/>
          </p:cNvCxnSpPr>
          <p:nvPr/>
        </p:nvCxnSpPr>
        <p:spPr bwMode="auto">
          <a:xfrm rot="16200000" flipV="1">
            <a:off x="7114381" y="5231607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03" name="TextBox 233"/>
          <p:cNvSpPr txBox="1">
            <a:spLocks noChangeArrowheads="1"/>
          </p:cNvSpPr>
          <p:nvPr/>
        </p:nvSpPr>
        <p:spPr bwMode="auto">
          <a:xfrm>
            <a:off x="7191375" y="5468938"/>
            <a:ext cx="217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8466" name="Freeform 98"/>
          <p:cNvSpPr>
            <a:spLocks/>
          </p:cNvSpPr>
          <p:nvPr/>
        </p:nvSpPr>
        <p:spPr bwMode="auto">
          <a:xfrm>
            <a:off x="1076325" y="1984375"/>
            <a:ext cx="4267200" cy="3810000"/>
          </a:xfrm>
          <a:custGeom>
            <a:avLst/>
            <a:gdLst>
              <a:gd name="T0" fmla="*/ 2147483646 w 2688"/>
              <a:gd name="T1" fmla="*/ 2147483646 h 2400"/>
              <a:gd name="T2" fmla="*/ 2147483646 w 2688"/>
              <a:gd name="T3" fmla="*/ 2147483646 h 2400"/>
              <a:gd name="T4" fmla="*/ 2147483646 w 2688"/>
              <a:gd name="T5" fmla="*/ 2147483646 h 2400"/>
              <a:gd name="T6" fmla="*/ 2147483646 w 2688"/>
              <a:gd name="T7" fmla="*/ 0 h 2400"/>
              <a:gd name="T8" fmla="*/ 2147483646 w 2688"/>
              <a:gd name="T9" fmla="*/ 2147483646 h 2400"/>
              <a:gd name="T10" fmla="*/ 2147483646 w 2688"/>
              <a:gd name="T11" fmla="*/ 2147483646 h 2400"/>
              <a:gd name="T12" fmla="*/ 2147483646 w 2688"/>
              <a:gd name="T13" fmla="*/ 2147483646 h 2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88"/>
              <a:gd name="T22" fmla="*/ 0 h 2400"/>
              <a:gd name="T23" fmla="*/ 2688 w 2688"/>
              <a:gd name="T24" fmla="*/ 2400 h 2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88" h="2400">
                <a:moveTo>
                  <a:pt x="96" y="2256"/>
                </a:moveTo>
                <a:cubicBezTo>
                  <a:pt x="48" y="2072"/>
                  <a:pt x="0" y="1888"/>
                  <a:pt x="96" y="1680"/>
                </a:cubicBezTo>
                <a:cubicBezTo>
                  <a:pt x="192" y="1472"/>
                  <a:pt x="296" y="1288"/>
                  <a:pt x="672" y="1008"/>
                </a:cubicBezTo>
                <a:cubicBezTo>
                  <a:pt x="1048" y="728"/>
                  <a:pt x="2016" y="0"/>
                  <a:pt x="2352" y="0"/>
                </a:cubicBezTo>
                <a:cubicBezTo>
                  <a:pt x="2688" y="0"/>
                  <a:pt x="2688" y="736"/>
                  <a:pt x="2688" y="1008"/>
                </a:cubicBezTo>
                <a:cubicBezTo>
                  <a:pt x="2688" y="1280"/>
                  <a:pt x="2424" y="1400"/>
                  <a:pt x="2352" y="1632"/>
                </a:cubicBezTo>
                <a:cubicBezTo>
                  <a:pt x="2280" y="1864"/>
                  <a:pt x="2268" y="2132"/>
                  <a:pt x="2256" y="2400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9" name="Freeform 101"/>
          <p:cNvSpPr>
            <a:spLocks/>
          </p:cNvSpPr>
          <p:nvPr/>
        </p:nvSpPr>
        <p:spPr bwMode="auto">
          <a:xfrm>
            <a:off x="2752725" y="2035175"/>
            <a:ext cx="2768600" cy="3683000"/>
          </a:xfrm>
          <a:custGeom>
            <a:avLst/>
            <a:gdLst>
              <a:gd name="T0" fmla="*/ 2147483646 w 1744"/>
              <a:gd name="T1" fmla="*/ 2147483646 h 2320"/>
              <a:gd name="T2" fmla="*/ 2147483646 w 1744"/>
              <a:gd name="T3" fmla="*/ 2147483646 h 2320"/>
              <a:gd name="T4" fmla="*/ 2147483646 w 1744"/>
              <a:gd name="T5" fmla="*/ 2147483646 h 2320"/>
              <a:gd name="T6" fmla="*/ 2147483646 w 1744"/>
              <a:gd name="T7" fmla="*/ 2147483646 h 2320"/>
              <a:gd name="T8" fmla="*/ 2147483646 w 1744"/>
              <a:gd name="T9" fmla="*/ 2147483646 h 2320"/>
              <a:gd name="T10" fmla="*/ 2147483646 w 1744"/>
              <a:gd name="T11" fmla="*/ 2147483646 h 2320"/>
              <a:gd name="T12" fmla="*/ 2147483646 w 1744"/>
              <a:gd name="T13" fmla="*/ 214748364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4"/>
              <a:gd name="T22" fmla="*/ 0 h 2320"/>
              <a:gd name="T23" fmla="*/ 1744 w 1744"/>
              <a:gd name="T24" fmla="*/ 2320 h 23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4" h="2320">
                <a:moveTo>
                  <a:pt x="88" y="2272"/>
                </a:moveTo>
                <a:cubicBezTo>
                  <a:pt x="44" y="2084"/>
                  <a:pt x="0" y="1896"/>
                  <a:pt x="88" y="1696"/>
                </a:cubicBezTo>
                <a:cubicBezTo>
                  <a:pt x="176" y="1496"/>
                  <a:pt x="416" y="1344"/>
                  <a:pt x="616" y="1072"/>
                </a:cubicBezTo>
                <a:cubicBezTo>
                  <a:pt x="816" y="800"/>
                  <a:pt x="1128" y="128"/>
                  <a:pt x="1288" y="64"/>
                </a:cubicBezTo>
                <a:cubicBezTo>
                  <a:pt x="1448" y="0"/>
                  <a:pt x="1504" y="512"/>
                  <a:pt x="1576" y="688"/>
                </a:cubicBezTo>
                <a:cubicBezTo>
                  <a:pt x="1648" y="864"/>
                  <a:pt x="1696" y="848"/>
                  <a:pt x="1720" y="1120"/>
                </a:cubicBezTo>
                <a:cubicBezTo>
                  <a:pt x="1744" y="1392"/>
                  <a:pt x="1732" y="1856"/>
                  <a:pt x="1720" y="2320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0" name="AutoShape 102"/>
          <p:cNvSpPr>
            <a:spLocks noChangeArrowheads="1"/>
          </p:cNvSpPr>
          <p:nvPr/>
        </p:nvSpPr>
        <p:spPr bwMode="auto">
          <a:xfrm>
            <a:off x="4886325" y="2593975"/>
            <a:ext cx="838200" cy="457200"/>
          </a:xfrm>
          <a:prstGeom prst="irregularSeal1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407" name="Straight Connector 130"/>
          <p:cNvCxnSpPr>
            <a:cxnSpLocks noChangeShapeType="1"/>
          </p:cNvCxnSpPr>
          <p:nvPr/>
        </p:nvCxnSpPr>
        <p:spPr bwMode="auto">
          <a:xfrm rot="5400000" flipH="1" flipV="1">
            <a:off x="6978650" y="4483101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08" name="Straight Connector 226"/>
          <p:cNvCxnSpPr>
            <a:cxnSpLocks noChangeShapeType="1"/>
          </p:cNvCxnSpPr>
          <p:nvPr/>
        </p:nvCxnSpPr>
        <p:spPr bwMode="auto">
          <a:xfrm rot="16200000" flipV="1">
            <a:off x="7266781" y="5384007"/>
            <a:ext cx="306387" cy="6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Single-path TCP collisions reduce throughput</a:t>
            </a:r>
          </a:p>
        </p:txBody>
      </p:sp>
      <p:pic>
        <p:nvPicPr>
          <p:cNvPr id="15363" name="Picture 13" descr="fairness-tcp-ide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954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638" y="3171825"/>
            <a:ext cx="817562" cy="255588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89" name="Can 12"/>
          <p:cNvSpPr>
            <a:spLocks noChangeArrowheads="1"/>
          </p:cNvSpPr>
          <p:nvPr/>
        </p:nvSpPr>
        <p:spPr bwMode="auto">
          <a:xfrm rot="5400000">
            <a:off x="4572000" y="21336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90" name="Can 13"/>
          <p:cNvSpPr>
            <a:spLocks noChangeArrowheads="1"/>
          </p:cNvSpPr>
          <p:nvPr/>
        </p:nvSpPr>
        <p:spPr bwMode="auto">
          <a:xfrm rot="5400000">
            <a:off x="4572000" y="3200400"/>
            <a:ext cx="533400" cy="2209800"/>
          </a:xfrm>
          <a:prstGeom prst="can">
            <a:avLst>
              <a:gd name="adj" fmla="val 24991"/>
            </a:avLst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4638" y="4087813"/>
            <a:ext cx="817562" cy="255587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934200" y="2971800"/>
            <a:ext cx="1295400" cy="1600200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183438" y="3171825"/>
            <a:ext cx="817562" cy="2555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83438" y="3630613"/>
            <a:ext cx="817562" cy="255587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83438" y="4087813"/>
            <a:ext cx="817562" cy="255587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96" name="Freeform 16"/>
          <p:cNvSpPr>
            <a:spLocks noChangeArrowheads="1"/>
          </p:cNvSpPr>
          <p:nvPr/>
        </p:nvSpPr>
        <p:spPr bwMode="auto">
          <a:xfrm>
            <a:off x="2311400" y="3124200"/>
            <a:ext cx="4864100" cy="620713"/>
          </a:xfrm>
          <a:custGeom>
            <a:avLst/>
            <a:gdLst>
              <a:gd name="T0" fmla="*/ 0 w 4864100"/>
              <a:gd name="T1" fmla="*/ 621774 h 620183"/>
              <a:gd name="T2" fmla="*/ 1384300 w 4864100"/>
              <a:gd name="T3" fmla="*/ 137937 h 620183"/>
              <a:gd name="T4" fmla="*/ 1397000 w 4864100"/>
              <a:gd name="T5" fmla="*/ 137937 h 620183"/>
              <a:gd name="T6" fmla="*/ 3556000 w 4864100"/>
              <a:gd name="T7" fmla="*/ 74272 h 620183"/>
              <a:gd name="T8" fmla="*/ 4864100 w 4864100"/>
              <a:gd name="T9" fmla="*/ 583576 h 620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4100"/>
              <a:gd name="T16" fmla="*/ 0 h 620183"/>
              <a:gd name="T17" fmla="*/ 4864100 w 4864100"/>
              <a:gd name="T18" fmla="*/ 620183 h 620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4100" h="620183">
                <a:moveTo>
                  <a:pt x="0" y="620183"/>
                </a:moveTo>
                <a:lnTo>
                  <a:pt x="1384300" y="137583"/>
                </a:lnTo>
                <a:cubicBezTo>
                  <a:pt x="1617133" y="57150"/>
                  <a:pt x="1397000" y="137583"/>
                  <a:pt x="1397000" y="137583"/>
                </a:cubicBezTo>
                <a:cubicBezTo>
                  <a:pt x="1758950" y="127000"/>
                  <a:pt x="2978150" y="0"/>
                  <a:pt x="3556000" y="74083"/>
                </a:cubicBezTo>
                <a:cubicBezTo>
                  <a:pt x="4133850" y="148166"/>
                  <a:pt x="4864100" y="582083"/>
                  <a:pt x="4864100" y="582083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7" name="Freeform 15"/>
          <p:cNvSpPr>
            <a:spLocks noChangeArrowheads="1"/>
          </p:cNvSpPr>
          <p:nvPr/>
        </p:nvSpPr>
        <p:spPr bwMode="auto">
          <a:xfrm>
            <a:off x="2286000" y="2971800"/>
            <a:ext cx="4953000" cy="1341438"/>
          </a:xfrm>
          <a:custGeom>
            <a:avLst/>
            <a:gdLst>
              <a:gd name="T0" fmla="*/ 0 w 5014383"/>
              <a:gd name="T1" fmla="*/ 276956 h 1341966"/>
              <a:gd name="T2" fmla="*/ 1293573 w 5014383"/>
              <a:gd name="T3" fmla="*/ 200846 h 1341966"/>
              <a:gd name="T4" fmla="*/ 3252065 w 5014383"/>
              <a:gd name="T5" fmla="*/ 162791 h 1341966"/>
              <a:gd name="T6" fmla="*/ 4557728 w 5014383"/>
              <a:gd name="T7" fmla="*/ 1177591 h 1341966"/>
              <a:gd name="T8" fmla="*/ 4545637 w 5014383"/>
              <a:gd name="T9" fmla="*/ 1139536 h 13419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14383"/>
              <a:gd name="T16" fmla="*/ 0 h 1341966"/>
              <a:gd name="T17" fmla="*/ 5014383 w 5014383"/>
              <a:gd name="T18" fmla="*/ 1341966 h 13419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14383" h="1341966">
                <a:moveTo>
                  <a:pt x="0" y="277283"/>
                </a:moveTo>
                <a:cubicBezTo>
                  <a:pt x="394758" y="248708"/>
                  <a:pt x="789517" y="220133"/>
                  <a:pt x="1358900" y="201083"/>
                </a:cubicBezTo>
                <a:cubicBezTo>
                  <a:pt x="1928283" y="182033"/>
                  <a:pt x="2844800" y="0"/>
                  <a:pt x="3416300" y="162983"/>
                </a:cubicBezTo>
                <a:cubicBezTo>
                  <a:pt x="3987800" y="325966"/>
                  <a:pt x="4561417" y="1016000"/>
                  <a:pt x="4787900" y="1178983"/>
                </a:cubicBezTo>
                <a:cubicBezTo>
                  <a:pt x="5014383" y="1341966"/>
                  <a:pt x="4775200" y="1140883"/>
                  <a:pt x="4775200" y="1140883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8" name="AutoShape 102"/>
          <p:cNvSpPr>
            <a:spLocks noChangeArrowheads="1"/>
          </p:cNvSpPr>
          <p:nvPr/>
        </p:nvSpPr>
        <p:spPr bwMode="auto">
          <a:xfrm>
            <a:off x="4419600" y="2819400"/>
            <a:ext cx="838200" cy="762000"/>
          </a:xfrm>
          <a:prstGeom prst="irregularSeal1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911600" y="1828800"/>
            <a:ext cx="1955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kern="0" dirty="0">
                <a:latin typeface="+mj-lt"/>
                <a:ea typeface="ＭＳ Ｐゴシック" charset="-128"/>
                <a:cs typeface="ＭＳ Ｐゴシック" charset="-128"/>
              </a:rPr>
              <a:t>Collision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ptcp-practical">
  <a:themeElements>
    <a:clrScheme name="mptcp-practical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mptcp-practical">
      <a:majorFont>
        <a:latin typeface="Gill Sans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round/>
          <a:headEnd/>
          <a:tailEnd/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25400">
          <a:solidFill>
            <a:schemeClr val="accent1"/>
          </a:solidFill>
          <a:round/>
          <a:headEnd/>
          <a:tailEnd/>
        </a:ln>
      </a:spPr>
      <a:bodyPr/>
      <a:lstStyle/>
    </a:lnDef>
  </a:objectDefaults>
  <a:extraClrSchemeLst>
    <a:extraClrScheme>
      <a:clrScheme name="mptcp-prac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tcp-practic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tcp-practic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tcp-practic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tcp-practic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tcp-practic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tcp-practic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tcp-practic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tcp-practic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tcp-practic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tcp-practic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tcp-practic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tcp-practic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tcp-practical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tcp-practical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HD:Users:mjh:presentations:mptcp-practical.ppt</Template>
  <TotalTime>12871</TotalTime>
  <Words>869</Words>
  <Application>Microsoft Office PowerPoint</Application>
  <PresentationFormat>On-screen Show (4:3)</PresentationFormat>
  <Paragraphs>221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ＭＳ Ｐゴシック</vt:lpstr>
      <vt:lpstr>Gill Sans</vt:lpstr>
      <vt:lpstr>Gill Sans Light</vt:lpstr>
      <vt:lpstr>Wingdings</vt:lpstr>
      <vt:lpstr>Calibri</vt:lpstr>
      <vt:lpstr>Gill Sans Light </vt:lpstr>
      <vt:lpstr>mptcp-practical</vt:lpstr>
      <vt:lpstr>Improving Datacenter Performance and Robustness with Multipath TCP</vt:lpstr>
      <vt:lpstr>Motivation</vt:lpstr>
      <vt:lpstr>Contributions</vt:lpstr>
      <vt:lpstr>To satisfy demand, modern datacenters provide many parallel paths</vt:lpstr>
      <vt:lpstr>Fat Tree Topology [Fares et al., 2008; Clos, 1953]</vt:lpstr>
      <vt:lpstr>Fat Tree Topology [Fares et al., 2008; Clos, 1953]</vt:lpstr>
      <vt:lpstr>Collisions</vt:lpstr>
      <vt:lpstr>Single-path TCP collisions reduce throughput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Multipath Transport can pool datacenter networks</vt:lpstr>
      <vt:lpstr>Multipath TCP Primer [IETF MPTCP WG]</vt:lpstr>
      <vt:lpstr>Multipath TCP: Congestion Control [NSDI, 2011]</vt:lpstr>
      <vt:lpstr>MPTCP better utilizes the FatTree network</vt:lpstr>
      <vt:lpstr>MPTCP on EC2</vt:lpstr>
      <vt:lpstr>Amazon EC2 Experiment</vt:lpstr>
      <vt:lpstr>MPTCP improves performance on EC2</vt:lpstr>
      <vt:lpstr>PowerPoint Presentation</vt:lpstr>
      <vt:lpstr>PowerPoint Presentation</vt:lpstr>
      <vt:lpstr>At most 8 subflows are needed</vt:lpstr>
      <vt:lpstr>MPTCP improves fairness in VL2 topologies</vt:lpstr>
      <vt:lpstr>MPTCP improves throughput and fairness in BCube</vt:lpstr>
      <vt:lpstr>Oversubscribed Topologies</vt:lpstr>
      <vt:lpstr>Performance improvements depend on traffic matrix </vt:lpstr>
      <vt:lpstr>PowerPoint Presentation</vt:lpstr>
      <vt:lpstr>PowerPoint Presentation</vt:lpstr>
      <vt:lpstr>Fat Tree Topology</vt:lpstr>
      <vt:lpstr>PowerPoint Presentation</vt:lpstr>
      <vt:lpstr>PowerPoint Presentation</vt:lpstr>
      <vt:lpstr>Is DHFT any better than Fat Tree?</vt:lpstr>
      <vt:lpstr>PowerPoint Presentation</vt:lpstr>
      <vt:lpstr>Summary</vt:lpstr>
      <vt:lpstr>Backup Slides</vt:lpstr>
      <vt:lpstr>Effect of MPTCP on short flows</vt:lpstr>
      <vt:lpstr>MPTCP vs Centralized Dynamic Scheduling</vt:lpstr>
      <vt:lpstr>Effect of Locality in the Dual Homed Fat Tree</vt:lpstr>
      <vt:lpstr>Overloaded Fat Tree: better fairness with Multipath TCP</vt:lpstr>
    </vt:vector>
  </TitlesOfParts>
  <Company>Mark Handley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Data Centre Performance using Multipath TCP (work in progress)</dc:title>
  <dc:creator>Mark Handley</dc:creator>
  <cp:lastModifiedBy>gkesden@gmail.com</cp:lastModifiedBy>
  <cp:revision>268</cp:revision>
  <dcterms:created xsi:type="dcterms:W3CDTF">2011-08-18T12:04:31Z</dcterms:created>
  <dcterms:modified xsi:type="dcterms:W3CDTF">2016-10-11T00:55:41Z</dcterms:modified>
</cp:coreProperties>
</file>