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8" r:id="rId3"/>
    <p:sldId id="301" r:id="rId4"/>
    <p:sldId id="303" r:id="rId5"/>
    <p:sldId id="262" r:id="rId6"/>
    <p:sldId id="307" r:id="rId7"/>
    <p:sldId id="341" r:id="rId8"/>
    <p:sldId id="313" r:id="rId9"/>
    <p:sldId id="315" r:id="rId10"/>
    <p:sldId id="310" r:id="rId11"/>
    <p:sldId id="325" r:id="rId12"/>
    <p:sldId id="312" r:id="rId13"/>
    <p:sldId id="268" r:id="rId14"/>
    <p:sldId id="269" r:id="rId15"/>
    <p:sldId id="272" r:id="rId16"/>
    <p:sldId id="373" r:id="rId17"/>
    <p:sldId id="343" r:id="rId18"/>
    <p:sldId id="355" r:id="rId19"/>
    <p:sldId id="356" r:id="rId20"/>
    <p:sldId id="357" r:id="rId21"/>
    <p:sldId id="338" r:id="rId22"/>
    <p:sldId id="274" r:id="rId23"/>
    <p:sldId id="334" r:id="rId24"/>
    <p:sldId id="275" r:id="rId25"/>
    <p:sldId id="349" r:id="rId26"/>
    <p:sldId id="358" r:id="rId27"/>
    <p:sldId id="359" r:id="rId28"/>
    <p:sldId id="278" r:id="rId29"/>
    <p:sldId id="282" r:id="rId30"/>
    <p:sldId id="329" r:id="rId31"/>
    <p:sldId id="360" r:id="rId32"/>
    <p:sldId id="361" r:id="rId33"/>
    <p:sldId id="362" r:id="rId34"/>
    <p:sldId id="283" r:id="rId35"/>
    <p:sldId id="285" r:id="rId36"/>
    <p:sldId id="33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9E0CD"/>
    <a:srgbClr val="0000FF"/>
    <a:srgbClr val="3333FF"/>
    <a:srgbClr val="0C921C"/>
    <a:srgbClr val="FFFFFF"/>
    <a:srgbClr val="C0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70" autoAdjust="0"/>
  </p:normalViewPr>
  <p:slideViewPr>
    <p:cSldViewPr>
      <p:cViewPr varScale="1">
        <p:scale>
          <a:sx n="101" d="100"/>
          <a:sy n="101" d="100"/>
        </p:scale>
        <p:origin x="684" y="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notesViewPr>
    <p:cSldViewPr>
      <p:cViewPr varScale="1">
        <p:scale>
          <a:sx n="69" d="100"/>
          <a:sy n="69"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B976C-B25D-4996-80AE-CDE97ACD351B}" type="datetimeFigureOut">
              <a:rPr lang="en-US" smtClean="0"/>
              <a:pPr/>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6EA2B-EFC1-4DB2-A297-B21C4C7A67B1}" type="slidenum">
              <a:rPr lang="en-US" smtClean="0"/>
              <a:pPr/>
              <a:t>‹#›</a:t>
            </a:fld>
            <a:endParaRPr lang="en-US"/>
          </a:p>
        </p:txBody>
      </p:sp>
    </p:spTree>
    <p:extLst>
      <p:ext uri="{BB962C8B-B14F-4D97-AF65-F5344CB8AC3E}">
        <p14:creationId xmlns:p14="http://schemas.microsoft.com/office/powerpoint/2010/main" val="4335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Replace PDF</a:t>
            </a:r>
          </a:p>
        </p:txBody>
      </p:sp>
      <p:sp>
        <p:nvSpPr>
          <p:cNvPr id="4" name="Slide Number Placeholder 3"/>
          <p:cNvSpPr>
            <a:spLocks noGrp="1"/>
          </p:cNvSpPr>
          <p:nvPr>
            <p:ph type="sldNum" sz="quarter" idx="10"/>
          </p:nvPr>
        </p:nvSpPr>
        <p:spPr/>
        <p:txBody>
          <a:bodyPr/>
          <a:lstStyle/>
          <a:p>
            <a:fld id="{A770630E-C6A9-444B-A16B-2B64151D1DEE}"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a:ea typeface="ＭＳ Ｐゴシック" charset="-128"/>
                <a:cs typeface="ＭＳ Ｐゴシック" charset="-128"/>
              </a:rPr>
              <a:t>very simple marking mechanism</a:t>
            </a:r>
          </a:p>
          <a:p>
            <a:pPr eaLnBrk="1" hangingPunct="1">
              <a:spcBef>
                <a:spcPct val="0"/>
              </a:spcBef>
            </a:pPr>
            <a:r>
              <a:rPr lang="en-US" dirty="0">
                <a:ea typeface="ＭＳ Ｐゴシック" charset="-128"/>
                <a:cs typeface="ＭＳ Ｐゴシック" charset="-128"/>
              </a:rPr>
              <a:t>not all the tunings other </a:t>
            </a:r>
            <a:r>
              <a:rPr lang="en-US" dirty="0" err="1">
                <a:ea typeface="ＭＳ Ｐゴシック" charset="-128"/>
                <a:cs typeface="ＭＳ Ｐゴシック" charset="-128"/>
              </a:rPr>
              <a:t>aqms</a:t>
            </a:r>
            <a:r>
              <a:rPr lang="en-US" dirty="0">
                <a:ea typeface="ＭＳ Ｐゴシック" charset="-128"/>
                <a:cs typeface="ＭＳ Ｐゴシック" charset="-128"/>
              </a:rPr>
              <a:t> have</a:t>
            </a:r>
          </a:p>
          <a:p>
            <a:pPr eaLnBrk="1" hangingPunct="1">
              <a:spcBef>
                <a:spcPct val="0"/>
              </a:spcBef>
            </a:pPr>
            <a:r>
              <a:rPr lang="en-US" dirty="0">
                <a:ea typeface="ＭＳ Ｐゴシック" charset="-128"/>
                <a:cs typeface="ＭＳ Ｐゴシック" charset="-128"/>
              </a:rPr>
              <a:t>on the source side, the source is </a:t>
            </a:r>
            <a:r>
              <a:rPr lang="en-US" dirty="0" err="1">
                <a:ea typeface="ＭＳ Ｐゴシック" charset="-128"/>
                <a:cs typeface="ＭＳ Ｐゴシック" charset="-128"/>
              </a:rPr>
              <a:t>tryign</a:t>
            </a:r>
            <a:r>
              <a:rPr lang="en-US" dirty="0">
                <a:ea typeface="ＭＳ Ｐゴシック" charset="-128"/>
                <a:cs typeface="ＭＳ Ｐゴシック" charset="-128"/>
              </a:rPr>
              <a:t> to estimate the fraction of packets getting marked</a:t>
            </a:r>
          </a:p>
          <a:p>
            <a:pPr eaLnBrk="1" hangingPunct="1">
              <a:spcBef>
                <a:spcPct val="0"/>
              </a:spcBef>
            </a:pPr>
            <a:r>
              <a:rPr lang="en-US" dirty="0">
                <a:ea typeface="ＭＳ Ｐゴシック" charset="-128"/>
                <a:cs typeface="ＭＳ Ｐゴシック" charset="-128"/>
              </a:rPr>
              <a:t>using the </a:t>
            </a:r>
            <a:r>
              <a:rPr lang="en-US" dirty="0" err="1">
                <a:ea typeface="ＭＳ Ｐゴシック" charset="-128"/>
                <a:cs typeface="ＭＳ Ｐゴシック" charset="-128"/>
              </a:rPr>
              <a:t>obs</a:t>
            </a:r>
            <a:r>
              <a:rPr lang="en-US" dirty="0">
                <a:ea typeface="ＭＳ Ｐゴシック" charset="-128"/>
                <a:cs typeface="ＭＳ Ｐゴシック" charset="-128"/>
              </a:rPr>
              <a:t> that there is a stream of </a:t>
            </a:r>
            <a:r>
              <a:rPr lang="en-US" dirty="0" err="1">
                <a:ea typeface="ＭＳ Ｐゴシック" charset="-128"/>
                <a:cs typeface="ＭＳ Ｐゴシック" charset="-128"/>
              </a:rPr>
              <a:t>ecn</a:t>
            </a:r>
            <a:r>
              <a:rPr lang="en-US" dirty="0">
                <a:ea typeface="ＭＳ Ｐゴシック" charset="-128"/>
                <a:cs typeface="ＭＳ Ｐゴシック" charset="-128"/>
              </a:rPr>
              <a:t> marks coming back – more info in the stream than in any single bit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trying to maintain smooth rate variations to operate well even when using shallow buffers, and only a few flows (no stat </a:t>
            </a:r>
            <a:r>
              <a:rPr lang="en-US" dirty="0" err="1">
                <a:ea typeface="ＭＳ Ｐゴシック" charset="-128"/>
                <a:cs typeface="ＭＳ Ｐゴシック" charset="-128"/>
              </a:rPr>
              <a:t>mux</a:t>
            </a:r>
            <a:r>
              <a:rPr lang="en-US" dirty="0">
                <a:ea typeface="ＭＳ Ｐゴシック" charset="-128"/>
                <a:cs typeface="ＭＳ Ｐゴシック" charset="-128"/>
              </a:rPr>
              <a: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F over the last RTT.  In TCP there is always a way to get the next RTT from the window size.  Comes from the self-clocking of TCP.</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Only changing the decrease.  Simplest version – makes a lot of sense.  So generic could apply it to any algorithm – CTCP, CUBIC – how to cut its window leaving increase part to what it already does.   Have to be careful here.  </a:t>
            </a:r>
          </a:p>
        </p:txBody>
      </p:sp>
      <p:sp>
        <p:nvSpPr>
          <p:cNvPr id="32772" name="Slide Number Placeholder 3"/>
          <p:cNvSpPr>
            <a:spLocks noGrp="1"/>
          </p:cNvSpPr>
          <p:nvPr>
            <p:ph type="sldNum" sz="quarter" idx="5"/>
          </p:nvPr>
        </p:nvSpPr>
        <p:spPr bwMode="auto">
          <a:noFill/>
          <a:ln>
            <a:miter lim="800000"/>
            <a:headEnd/>
            <a:tailEnd/>
          </a:ln>
        </p:spPr>
        <p:txBody>
          <a:bodyPr/>
          <a:lstStyle/>
          <a:p>
            <a:fld id="{6E4A6DD6-72AA-A648-96C7-19F688F76A4D}" type="slidenum">
              <a:rPr lang="en-US">
                <a:latin typeface="Calibri" charset="0"/>
                <a:ea typeface="Arial" charset="0"/>
                <a:cs typeface="Arial" charset="0"/>
              </a:rPr>
              <a:pPr/>
              <a:t>22</a:t>
            </a:fld>
            <a:endParaRPr lang="en-US">
              <a:latin typeface="Calibri" charset="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ns2.</a:t>
            </a:r>
          </a:p>
        </p:txBody>
      </p:sp>
      <p:sp>
        <p:nvSpPr>
          <p:cNvPr id="4" name="Slide Number Placeholder 3"/>
          <p:cNvSpPr>
            <a:spLocks noGrp="1"/>
          </p:cNvSpPr>
          <p:nvPr>
            <p:ph type="sldNum" sz="quarter" idx="10"/>
          </p:nvPr>
        </p:nvSpPr>
        <p:spPr/>
        <p:txBody>
          <a:bodyPr/>
          <a:lstStyle/>
          <a:p>
            <a:fld id="{9026EA2B-EFC1-4DB2-A297-B21C4C7A67B1}" type="slidenum">
              <a:rPr lang="en-US" smtClean="0"/>
              <a:pPr/>
              <a:t>23</a:t>
            </a:fld>
            <a:endParaRPr lang="en-US"/>
          </a:p>
        </p:txBody>
      </p:sp>
    </p:spTree>
    <p:extLst>
      <p:ext uri="{BB962C8B-B14F-4D97-AF65-F5344CB8AC3E}">
        <p14:creationId xmlns:p14="http://schemas.microsoft.com/office/powerpoint/2010/main" val="336884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a:t>
            </a:r>
            <a:r>
              <a:rPr lang="en-US" baseline="0" dirty="0"/>
              <a:t> more details</a:t>
            </a:r>
          </a:p>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29</a:t>
            </a:fld>
            <a:endParaRPr lang="en-US"/>
          </a:p>
        </p:txBody>
      </p:sp>
    </p:spTree>
    <p:extLst>
      <p:ext uri="{BB962C8B-B14F-4D97-AF65-F5344CB8AC3E}">
        <p14:creationId xmlns:p14="http://schemas.microsoft.com/office/powerpoint/2010/main" val="316271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transition</a:t>
            </a:r>
            <a:r>
              <a:rPr lang="en-US" baseline="0" dirty="0"/>
              <a:t> to scaled traffic: people always want to get more out of their network.</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30</a:t>
            </a:fld>
            <a:endParaRPr lang="en-US"/>
          </a:p>
        </p:txBody>
      </p:sp>
    </p:spTree>
    <p:extLst>
      <p:ext uri="{BB962C8B-B14F-4D97-AF65-F5344CB8AC3E}">
        <p14:creationId xmlns:p14="http://schemas.microsoft.com/office/powerpoint/2010/main" val="222958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transition</a:t>
            </a:r>
            <a:r>
              <a:rPr lang="en-US" baseline="0" dirty="0"/>
              <a:t> to scaled traffic: people always want to get more out of their network.</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31</a:t>
            </a:fld>
            <a:endParaRPr lang="en-US"/>
          </a:p>
        </p:txBody>
      </p:sp>
    </p:spTree>
    <p:extLst>
      <p:ext uri="{BB962C8B-B14F-4D97-AF65-F5344CB8AC3E}">
        <p14:creationId xmlns:p14="http://schemas.microsoft.com/office/powerpoint/2010/main" val="222958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transition</a:t>
            </a:r>
            <a:r>
              <a:rPr lang="en-US" baseline="0" dirty="0"/>
              <a:t> to scaled traffic: people always want to get more out of their network.</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32</a:t>
            </a:fld>
            <a:endParaRPr lang="en-US"/>
          </a:p>
        </p:txBody>
      </p:sp>
    </p:spTree>
    <p:extLst>
      <p:ext uri="{BB962C8B-B14F-4D97-AF65-F5344CB8AC3E}">
        <p14:creationId xmlns:p14="http://schemas.microsoft.com/office/powerpoint/2010/main" val="222958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transition</a:t>
            </a:r>
            <a:r>
              <a:rPr lang="en-US" baseline="0" dirty="0"/>
              <a:t> to scaled traffic: people always want to get more out of their network.</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33</a:t>
            </a:fld>
            <a:endParaRPr lang="en-US"/>
          </a:p>
        </p:txBody>
      </p:sp>
    </p:spTree>
    <p:extLst>
      <p:ext uri="{BB962C8B-B14F-4D97-AF65-F5344CB8AC3E}">
        <p14:creationId xmlns:p14="http://schemas.microsoft.com/office/powerpoint/2010/main" val="222958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to put the take-</a:t>
            </a:r>
            <a:r>
              <a:rPr lang="en-US" dirty="0" err="1"/>
              <a:t>aways</a:t>
            </a:r>
            <a:r>
              <a:rPr lang="en-US" baseline="0" dirty="0"/>
              <a:t> on the slide, or at least have them in mind and slam them…</a:t>
            </a:r>
          </a:p>
          <a:p>
            <a:r>
              <a:rPr lang="en-US" baseline="0" dirty="0"/>
              <a:t>Deep buffer fixes </a:t>
            </a:r>
            <a:r>
              <a:rPr lang="en-US" baseline="0" dirty="0" err="1"/>
              <a:t>incast</a:t>
            </a:r>
            <a:r>
              <a:rPr lang="en-US" baseline="0" dirty="0"/>
              <a:t>, makes delay worse</a:t>
            </a:r>
          </a:p>
          <a:p>
            <a:r>
              <a:rPr lang="en-US" baseline="0" dirty="0"/>
              <a:t>RED, no good on the queries – doesn’t react fast enough</a:t>
            </a:r>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a:ea typeface="ＭＳ Ｐゴシック" charset="-128"/>
              <a:cs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521D8668-037D-434E-B093-6334E6DAC2CF}" type="slidenum">
              <a:rPr lang="en-US" smtClean="0">
                <a:latin typeface="Calibri" charset="0"/>
                <a:ea typeface="Arial" charset="0"/>
                <a:cs typeface="Arial" charset="0"/>
              </a:rPr>
              <a:pPr/>
              <a:t>35</a:t>
            </a:fld>
            <a:endParaRPr lang="en-US">
              <a:latin typeface="Calibri"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a:t>
            </a:r>
            <a:r>
              <a:rPr lang="en-US" dirty="0" err="1"/>
              <a:t>Incast</a:t>
            </a:r>
            <a:r>
              <a:rPr lang="en-US" dirty="0"/>
              <a:t> really happens –</a:t>
            </a:r>
            <a:r>
              <a:rPr lang="en-US" baseline="0" dirty="0"/>
              <a:t> see this actual screenshot from production tool</a:t>
            </a:r>
          </a:p>
          <a:p>
            <a:r>
              <a:rPr lang="en-US" dirty="0"/>
              <a:t>2. People care,</a:t>
            </a:r>
            <a:r>
              <a:rPr lang="en-US" baseline="0" dirty="0"/>
              <a:t> they’ve solved it at application by jittering.</a:t>
            </a:r>
          </a:p>
          <a:p>
            <a:r>
              <a:rPr lang="en-US" baseline="0" dirty="0"/>
              <a:t>3. They care about the 99.9</a:t>
            </a:r>
            <a:r>
              <a:rPr lang="en-US" baseline="30000" dirty="0"/>
              <a:t>th</a:t>
            </a:r>
            <a:r>
              <a:rPr lang="en-US" baseline="0" dirty="0"/>
              <a:t> percentile, 1-1000 customers</a:t>
            </a:r>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Deep</a:t>
            </a:r>
            <a:r>
              <a:rPr lang="en-US" baseline="0" dirty="0"/>
              <a:t> Buffers – bad for latency</a:t>
            </a:r>
          </a:p>
          <a:p>
            <a:r>
              <a:rPr lang="en-US" baseline="0" dirty="0"/>
              <a:t>Shallow Buffers – bad for bursts &amp; throughput</a:t>
            </a:r>
          </a:p>
          <a:p>
            <a:r>
              <a:rPr lang="en-US" baseline="0" dirty="0"/>
              <a:t>Reduce </a:t>
            </a:r>
            <a:r>
              <a:rPr lang="en-US" baseline="0" dirty="0" err="1"/>
              <a:t>RTO</a:t>
            </a:r>
            <a:r>
              <a:rPr lang="en-US" baseline="-25000" dirty="0" err="1"/>
              <a:t>min</a:t>
            </a:r>
            <a:r>
              <a:rPr lang="en-US" baseline="0" dirty="0"/>
              <a:t> – no good for latency</a:t>
            </a:r>
          </a:p>
          <a:p>
            <a:r>
              <a:rPr lang="en-US" baseline="0" dirty="0"/>
              <a:t>AQM – Difficult to tune, not fast enough for </a:t>
            </a:r>
            <a:r>
              <a:rPr lang="en-US" baseline="0" dirty="0" err="1"/>
              <a:t>incast</a:t>
            </a:r>
            <a:r>
              <a:rPr lang="en-US" baseline="0" dirty="0"/>
              <a:t>-style micro-bursts, lose throughput in low stat-</a:t>
            </a:r>
            <a:r>
              <a:rPr lang="en-US" baseline="0" dirty="0" err="1"/>
              <a:t>mux</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DCTCP is based on the existing Explicit Congestion Notification framework in TCP.</a:t>
            </a:r>
          </a:p>
        </p:txBody>
      </p:sp>
      <p:sp>
        <p:nvSpPr>
          <p:cNvPr id="4" name="Slide Number Placeholder 3"/>
          <p:cNvSpPr>
            <a:spLocks noGrp="1"/>
          </p:cNvSpPr>
          <p:nvPr>
            <p:ph type="sldNum" sz="quarter" idx="10"/>
          </p:nvPr>
        </p:nvSpPr>
        <p:spPr/>
        <p:txBody>
          <a:bodyPr/>
          <a:lstStyle/>
          <a:p>
            <a:fld id="{9026EA2B-EFC1-4DB2-A297-B21C4C7A67B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In the first part of the talk, we established that what we need from DCTCP is to maintain small queues, without loss of throughput</a:t>
            </a:r>
          </a:p>
          <a:p>
            <a:pPr>
              <a:buFontTx/>
              <a:buChar char="-"/>
            </a:pPr>
            <a:endParaRPr lang="en-US" baseline="0" dirty="0"/>
          </a:p>
          <a:p>
            <a:pPr>
              <a:buFontTx/>
              <a:buChar char="-"/>
            </a:pPr>
            <a:r>
              <a:rPr lang="en-US" baseline="0" dirty="0"/>
              <a:t>Now in the case of TCP, the question of how much buffering is needed for high throughput has been studied and is known in the literature as the buffer sizing problem.</a:t>
            </a:r>
          </a:p>
          <a:p>
            <a:pPr>
              <a:buFontTx/>
              <a:buNone/>
            </a:pPr>
            <a:r>
              <a:rPr lang="en-US" baseline="0" dirty="0"/>
              <a:t> </a:t>
            </a:r>
            <a:endParaRPr lang="en-US" dirty="0"/>
          </a:p>
          <a:p>
            <a:pPr>
              <a:buFontTx/>
              <a:buChar char="-"/>
            </a:pPr>
            <a:r>
              <a:rPr lang="en-US" dirty="0"/>
              <a:t>… and</a:t>
            </a:r>
            <a:r>
              <a:rPr lang="en-US" baseline="0" dirty="0"/>
              <a:t> I’ll show you how to get low </a:t>
            </a:r>
            <a:r>
              <a:rPr lang="en-US" baseline="0" dirty="0" err="1"/>
              <a:t>var</a:t>
            </a:r>
            <a:r>
              <a:rPr lang="en-US" baseline="0" dirty="0"/>
              <a:t>…</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17</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In the first part of the talk, we established that what we need from DCTCP is to maintain small queues, without loss of throughput</a:t>
            </a:r>
          </a:p>
          <a:p>
            <a:pPr>
              <a:buFontTx/>
              <a:buChar char="-"/>
            </a:pPr>
            <a:endParaRPr lang="en-US" baseline="0" dirty="0"/>
          </a:p>
          <a:p>
            <a:pPr>
              <a:buFontTx/>
              <a:buChar char="-"/>
            </a:pPr>
            <a:r>
              <a:rPr lang="en-US" baseline="0" dirty="0"/>
              <a:t>Now in the case of TCP, the question of how much buffering is needed for high throughput has been studied and is known in the literature as the buffer sizing problem.</a:t>
            </a:r>
          </a:p>
          <a:p>
            <a:pPr>
              <a:buFontTx/>
              <a:buNone/>
            </a:pPr>
            <a:r>
              <a:rPr lang="en-US" baseline="0" dirty="0"/>
              <a:t> </a:t>
            </a:r>
            <a:endParaRPr lang="en-US" dirty="0"/>
          </a:p>
          <a:p>
            <a:pPr>
              <a:buFontTx/>
              <a:buChar char="-"/>
            </a:pPr>
            <a:r>
              <a:rPr lang="en-US" dirty="0"/>
              <a:t>… and</a:t>
            </a:r>
            <a:r>
              <a:rPr lang="en-US" baseline="0" dirty="0"/>
              <a:t> I’ll show you how to get low </a:t>
            </a:r>
            <a:r>
              <a:rPr lang="en-US" baseline="0" dirty="0" err="1"/>
              <a:t>var</a:t>
            </a:r>
            <a:r>
              <a:rPr lang="en-US" baseline="0" dirty="0"/>
              <a:t>…</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18</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In the first part of the talk, we established that what we need from DCTCP is to maintain small queues, without loss of throughput</a:t>
            </a:r>
          </a:p>
          <a:p>
            <a:pPr>
              <a:buFontTx/>
              <a:buChar char="-"/>
            </a:pPr>
            <a:endParaRPr lang="en-US" baseline="0" dirty="0"/>
          </a:p>
          <a:p>
            <a:pPr>
              <a:buFontTx/>
              <a:buChar char="-"/>
            </a:pPr>
            <a:r>
              <a:rPr lang="en-US" baseline="0" dirty="0"/>
              <a:t>Now in the case of TCP, the question of how much buffering is needed for high throughput has been studied and is known in the literature as the buffer sizing problem.</a:t>
            </a:r>
          </a:p>
          <a:p>
            <a:pPr>
              <a:buFontTx/>
              <a:buNone/>
            </a:pPr>
            <a:r>
              <a:rPr lang="en-US" baseline="0" dirty="0"/>
              <a:t> </a:t>
            </a:r>
            <a:endParaRPr lang="en-US" dirty="0"/>
          </a:p>
          <a:p>
            <a:pPr>
              <a:buFontTx/>
              <a:buChar char="-"/>
            </a:pPr>
            <a:r>
              <a:rPr lang="en-US" dirty="0"/>
              <a:t>… and</a:t>
            </a:r>
            <a:r>
              <a:rPr lang="en-US" baseline="0" dirty="0"/>
              <a:t> I’ll show you how to get low </a:t>
            </a:r>
            <a:r>
              <a:rPr lang="en-US" baseline="0" dirty="0" err="1"/>
              <a:t>var</a:t>
            </a:r>
            <a:r>
              <a:rPr lang="en-US" baseline="0" dirty="0"/>
              <a:t>…</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19</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In the first part of the talk, we established that what we need from DCTCP is to maintain small queues, without loss of throughput</a:t>
            </a:r>
          </a:p>
          <a:p>
            <a:pPr>
              <a:buFontTx/>
              <a:buChar char="-"/>
            </a:pPr>
            <a:endParaRPr lang="en-US" baseline="0" dirty="0"/>
          </a:p>
          <a:p>
            <a:pPr>
              <a:buFontTx/>
              <a:buChar char="-"/>
            </a:pPr>
            <a:r>
              <a:rPr lang="en-US" baseline="0" dirty="0"/>
              <a:t>Now in the case of TCP, the question of how much buffering is needed for high throughput has been studied and is known in the literature as the buffer sizing problem.</a:t>
            </a:r>
          </a:p>
          <a:p>
            <a:pPr>
              <a:buFontTx/>
              <a:buNone/>
            </a:pPr>
            <a:r>
              <a:rPr lang="en-US" baseline="0" dirty="0"/>
              <a:t> </a:t>
            </a:r>
            <a:endParaRPr lang="en-US" dirty="0"/>
          </a:p>
          <a:p>
            <a:pPr>
              <a:buFontTx/>
              <a:buChar char="-"/>
            </a:pPr>
            <a:r>
              <a:rPr lang="en-US" dirty="0"/>
              <a:t>… and</a:t>
            </a:r>
            <a:r>
              <a:rPr lang="en-US" baseline="0" dirty="0"/>
              <a:t> I’ll show you how to get low </a:t>
            </a:r>
            <a:r>
              <a:rPr lang="en-US" baseline="0" dirty="0" err="1"/>
              <a:t>var</a:t>
            </a:r>
            <a:r>
              <a:rPr lang="en-US" baseline="0" dirty="0"/>
              <a:t>…</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20</a:t>
            </a:fld>
            <a:endParaRPr lang="en-US"/>
          </a:p>
        </p:txBody>
      </p:sp>
    </p:spTree>
    <p:extLst>
      <p:ext uri="{BB962C8B-B14F-4D97-AF65-F5344CB8AC3E}">
        <p14:creationId xmlns:p14="http://schemas.microsoft.com/office/powerpoint/2010/main" val="293304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ADD730-7FAE-4B19-8949-8F7D10071A20}"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B7F60-5956-4CE9-AC6F-BDA6880AC36B}"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1C906-D48A-437B-92C3-D32859A47500}"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56A9D-D006-4A1C-BF96-C98B792417CF}"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C085B-8939-4531-BFAC-21AC8DD99E53}" type="datetime1">
              <a:rPr lang="en-US" smtClean="0"/>
              <a:pPr/>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945F2-C254-4AA2-BEE3-0CC092AF3EE1}"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930F82-274F-43B5-8278-7EFFE7A7DD30}" type="datetime1">
              <a:rPr lang="en-US" smtClean="0"/>
              <a:pPr/>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BA3381-A39A-491A-A1B4-7CF03A4A353B}" type="datetime1">
              <a:rPr lang="en-US" smtClean="0"/>
              <a:pPr/>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5D836-0039-45FB-86DD-4D66FD80B2A5}" type="datetime1">
              <a:rPr lang="en-US" smtClean="0"/>
              <a:pPr/>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78FBA-8BC9-4E0B-8E38-609113B613AF}"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EE5AF-0F79-4B5C-AE5B-8712AE96494A}" type="datetime1">
              <a:rPr lang="en-US" smtClean="0"/>
              <a:pPr/>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60B3D-D4F8-4840-B91D-0EEC232E35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D66A5-E531-4688-8B2F-5B086932887A}" type="datetime1">
              <a:rPr lang="en-US" smtClean="0"/>
              <a:pPr/>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60B3D-D4F8-4840-B91D-0EEC232E35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00C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gif"/><Relationship Id="rId5" Type="http://schemas.openxmlformats.org/officeDocument/2006/relationships/image" Target="../media/image2.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gi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slideLayout" Target="../slideLayouts/slideLayout2.xml"/><Relationship Id="rId16" Type="http://schemas.openxmlformats.org/officeDocument/2006/relationships/image" Target="../media/image15.jpeg"/><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14800"/>
            <a:ext cx="8382000" cy="707886"/>
          </a:xfrm>
          <a:prstGeom prst="rect">
            <a:avLst/>
          </a:prstGeom>
          <a:noFill/>
        </p:spPr>
        <p:txBody>
          <a:bodyPr wrap="square" rtlCol="0">
            <a:spAutoFit/>
          </a:bodyPr>
          <a:lstStyle/>
          <a:p>
            <a:pPr algn="ctr"/>
            <a:r>
              <a:rPr lang="en-US" sz="2000" dirty="0"/>
              <a:t>Mohammad </a:t>
            </a:r>
            <a:r>
              <a:rPr lang="en-US" sz="2000" dirty="0" err="1"/>
              <a:t>Alizadeh</a:t>
            </a:r>
            <a:r>
              <a:rPr lang="en-US" sz="2000" dirty="0"/>
              <a:t>, Albert Greenberg, David A. </a:t>
            </a:r>
            <a:r>
              <a:rPr lang="en-US" sz="2000" dirty="0" err="1"/>
              <a:t>Maltz</a:t>
            </a:r>
            <a:r>
              <a:rPr lang="en-US" sz="2000" dirty="0"/>
              <a:t>, </a:t>
            </a:r>
            <a:r>
              <a:rPr lang="en-US" sz="2000" dirty="0" err="1"/>
              <a:t>Jitendra</a:t>
            </a:r>
            <a:r>
              <a:rPr lang="en-US" sz="2000" dirty="0"/>
              <a:t> </a:t>
            </a:r>
            <a:r>
              <a:rPr lang="en-US" sz="2000" dirty="0" err="1"/>
              <a:t>Padhye</a:t>
            </a:r>
            <a:r>
              <a:rPr lang="en-US" sz="2000" dirty="0"/>
              <a:t> </a:t>
            </a:r>
            <a:r>
              <a:rPr lang="en-US" sz="2000" dirty="0" err="1"/>
              <a:t>Parveen</a:t>
            </a:r>
            <a:r>
              <a:rPr lang="en-US" sz="2000" dirty="0"/>
              <a:t> Patel, </a:t>
            </a:r>
            <a:r>
              <a:rPr lang="en-US" sz="2000" dirty="0" err="1"/>
              <a:t>Balaji</a:t>
            </a:r>
            <a:r>
              <a:rPr lang="en-US" sz="2000" dirty="0"/>
              <a:t> </a:t>
            </a:r>
            <a:r>
              <a:rPr lang="en-US" sz="2000" dirty="0" err="1"/>
              <a:t>Prabhakar</a:t>
            </a:r>
            <a:r>
              <a:rPr lang="en-US" sz="2000" dirty="0"/>
              <a:t>, </a:t>
            </a:r>
            <a:r>
              <a:rPr lang="en-US" sz="2000" dirty="0" err="1"/>
              <a:t>Sudipta</a:t>
            </a:r>
            <a:r>
              <a:rPr lang="en-US" sz="2000" dirty="0"/>
              <a:t> </a:t>
            </a:r>
            <a:r>
              <a:rPr lang="en-US" sz="2000" dirty="0" err="1"/>
              <a:t>Sengupta</a:t>
            </a:r>
            <a:r>
              <a:rPr lang="en-US" sz="2000" dirty="0"/>
              <a:t>, </a:t>
            </a:r>
            <a:r>
              <a:rPr lang="en-US" sz="2000" dirty="0" err="1"/>
              <a:t>Murari</a:t>
            </a:r>
            <a:r>
              <a:rPr lang="en-US" sz="2000" dirty="0"/>
              <a:t> </a:t>
            </a:r>
            <a:r>
              <a:rPr lang="en-US" sz="2000" dirty="0" err="1"/>
              <a:t>Sridharan</a:t>
            </a:r>
            <a:endParaRPr lang="en-US" sz="2000" dirty="0"/>
          </a:p>
        </p:txBody>
      </p:sp>
      <p:sp>
        <p:nvSpPr>
          <p:cNvPr id="5" name="TextBox 4"/>
          <p:cNvSpPr txBox="1"/>
          <p:nvPr/>
        </p:nvSpPr>
        <p:spPr>
          <a:xfrm>
            <a:off x="914400" y="5373469"/>
            <a:ext cx="7391400" cy="461665"/>
          </a:xfrm>
          <a:prstGeom prst="rect">
            <a:avLst/>
          </a:prstGeom>
          <a:noFill/>
        </p:spPr>
        <p:txBody>
          <a:bodyPr wrap="square" rtlCol="0">
            <a:spAutoFit/>
          </a:bodyPr>
          <a:lstStyle/>
          <a:p>
            <a:pPr algn="ctr"/>
            <a:r>
              <a:rPr lang="en-US" sz="2400" baseline="30000" dirty="0"/>
              <a:t> </a:t>
            </a:r>
            <a:r>
              <a:rPr lang="en-US" sz="2400" dirty="0"/>
              <a:t>Microsoft Research                Stanford University</a:t>
            </a:r>
            <a:endParaRPr lang="en-US" sz="2400" baseline="30000" dirty="0"/>
          </a:p>
        </p:txBody>
      </p:sp>
      <p:sp>
        <p:nvSpPr>
          <p:cNvPr id="7" name="TextBox 6"/>
          <p:cNvSpPr txBox="1"/>
          <p:nvPr/>
        </p:nvSpPr>
        <p:spPr>
          <a:xfrm>
            <a:off x="1676400" y="1982450"/>
            <a:ext cx="5334000" cy="1446550"/>
          </a:xfrm>
          <a:prstGeom prst="rect">
            <a:avLst/>
          </a:prstGeom>
          <a:noFill/>
        </p:spPr>
        <p:txBody>
          <a:bodyPr wrap="square" rtlCol="0">
            <a:spAutoFit/>
          </a:bodyPr>
          <a:lstStyle/>
          <a:p>
            <a:pPr algn="ctr"/>
            <a:r>
              <a:rPr lang="en-US" sz="4400" b="1" dirty="0">
                <a:solidFill>
                  <a:srgbClr val="0000CC"/>
                </a:solidFill>
              </a:rPr>
              <a:t>Data Center TCP</a:t>
            </a:r>
          </a:p>
          <a:p>
            <a:pPr algn="ctr"/>
            <a:r>
              <a:rPr lang="en-US" sz="4400" b="1" dirty="0">
                <a:solidFill>
                  <a:srgbClr val="0000CC"/>
                </a:solidFill>
              </a:rPr>
              <a:t>(DCTCP)</a:t>
            </a:r>
          </a:p>
        </p:txBody>
      </p:sp>
      <p:sp>
        <p:nvSpPr>
          <p:cNvPr id="6" name="Slide Number Placeholder 5"/>
          <p:cNvSpPr>
            <a:spLocks noGrp="1"/>
          </p:cNvSpPr>
          <p:nvPr>
            <p:ph type="sldNum" sz="quarter" idx="12"/>
          </p:nvPr>
        </p:nvSpPr>
        <p:spPr/>
        <p:txBody>
          <a:bodyPr/>
          <a:lstStyle/>
          <a:p>
            <a:fld id="{D6860B3D-D4F8-4840-B91D-0EEC232E35FC}" type="slidenum">
              <a:rPr lang="en-US" smtClean="0"/>
              <a:pPr/>
              <a:t>1</a:t>
            </a:fld>
            <a:endParaRPr lang="en-US" dirty="0"/>
          </a:p>
        </p:txBody>
      </p:sp>
      <p:sp>
        <p:nvSpPr>
          <p:cNvPr id="3" name="TextBox 2"/>
          <p:cNvSpPr txBox="1"/>
          <p:nvPr/>
        </p:nvSpPr>
        <p:spPr>
          <a:xfrm>
            <a:off x="381000" y="6248400"/>
            <a:ext cx="2643737" cy="369332"/>
          </a:xfrm>
          <a:prstGeom prst="rect">
            <a:avLst/>
          </a:prstGeom>
          <a:noFill/>
        </p:spPr>
        <p:txBody>
          <a:bodyPr wrap="none" rtlCol="0">
            <a:spAutoFit/>
          </a:bodyPr>
          <a:lstStyle/>
          <a:p>
            <a:r>
              <a:rPr lang="en-US" dirty="0"/>
              <a:t>Presented by Greg </a:t>
            </a:r>
            <a:r>
              <a:rPr lang="en-US"/>
              <a:t>Kesden</a:t>
            </a:r>
            <a:endParaRPr lang="en-US"/>
          </a:p>
        </p:txBody>
      </p:sp>
    </p:spTree>
  </p:cSld>
  <p:clrMapOvr>
    <a:masterClrMapping/>
  </p:clrMapOvr>
  <p:transition spd="slow" advTm="187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server-gray.png"/>
          <p:cNvPicPr>
            <a:picLocks noChangeAspect="1"/>
          </p:cNvPicPr>
          <p:nvPr/>
        </p:nvPicPr>
        <p:blipFill>
          <a:blip r:embed="rId3" cstate="print"/>
          <a:stretch>
            <a:fillRect/>
          </a:stretch>
        </p:blipFill>
        <p:spPr>
          <a:xfrm>
            <a:off x="1752600" y="5012928"/>
            <a:ext cx="915278" cy="974328"/>
          </a:xfrm>
          <a:prstGeom prst="rect">
            <a:avLst/>
          </a:prstGeom>
        </p:spPr>
      </p:pic>
      <p:pic>
        <p:nvPicPr>
          <p:cNvPr id="87" name="Picture 86" descr="server-gray.png"/>
          <p:cNvPicPr>
            <a:picLocks noChangeAspect="1"/>
          </p:cNvPicPr>
          <p:nvPr/>
        </p:nvPicPr>
        <p:blipFill>
          <a:blip r:embed="rId3" cstate="print"/>
          <a:stretch>
            <a:fillRect/>
          </a:stretch>
        </p:blipFill>
        <p:spPr>
          <a:xfrm>
            <a:off x="1753478" y="3793728"/>
            <a:ext cx="915278" cy="974328"/>
          </a:xfrm>
          <a:prstGeom prst="rect">
            <a:avLst/>
          </a:prstGeom>
        </p:spPr>
      </p:pic>
      <p:pic>
        <p:nvPicPr>
          <p:cNvPr id="88" name="Picture 87" descr="server-gray.png"/>
          <p:cNvPicPr>
            <a:picLocks noChangeAspect="1"/>
          </p:cNvPicPr>
          <p:nvPr/>
        </p:nvPicPr>
        <p:blipFill>
          <a:blip r:embed="rId3" cstate="print"/>
          <a:stretch>
            <a:fillRect/>
          </a:stretch>
        </p:blipFill>
        <p:spPr>
          <a:xfrm>
            <a:off x="1753478" y="2514600"/>
            <a:ext cx="915278" cy="974328"/>
          </a:xfrm>
          <a:prstGeom prst="rect">
            <a:avLst/>
          </a:prstGeom>
        </p:spPr>
      </p:pic>
      <p:pic>
        <p:nvPicPr>
          <p:cNvPr id="89" name="Picture 88" descr="server-gray.png"/>
          <p:cNvPicPr>
            <a:picLocks noChangeAspect="1"/>
          </p:cNvPicPr>
          <p:nvPr/>
        </p:nvPicPr>
        <p:blipFill>
          <a:blip r:embed="rId3" cstate="print"/>
          <a:stretch>
            <a:fillRect/>
          </a:stretch>
        </p:blipFill>
        <p:spPr>
          <a:xfrm>
            <a:off x="1753478" y="1219200"/>
            <a:ext cx="915278" cy="974328"/>
          </a:xfrm>
          <a:prstGeom prst="rect">
            <a:avLst/>
          </a:prstGeom>
        </p:spPr>
      </p:pic>
      <p:sp>
        <p:nvSpPr>
          <p:cNvPr id="2" name="Title 1"/>
          <p:cNvSpPr>
            <a:spLocks noGrp="1"/>
          </p:cNvSpPr>
          <p:nvPr>
            <p:ph type="title"/>
          </p:nvPr>
        </p:nvSpPr>
        <p:spPr>
          <a:xfrm>
            <a:off x="457200" y="76200"/>
            <a:ext cx="8229600" cy="1143000"/>
          </a:xfrm>
        </p:spPr>
        <p:txBody>
          <a:bodyPr/>
          <a:lstStyle/>
          <a:p>
            <a:r>
              <a:rPr lang="en-US" dirty="0" err="1"/>
              <a:t>Incast</a:t>
            </a:r>
            <a:endParaRPr lang="en-US" dirty="0"/>
          </a:p>
        </p:txBody>
      </p:sp>
      <p:pic>
        <p:nvPicPr>
          <p:cNvPr id="10" name="Content Placeholder 9" descr="switch.png"/>
          <p:cNvPicPr>
            <a:picLocks noGrp="1" noChangeAspect="1"/>
          </p:cNvPicPr>
          <p:nvPr>
            <p:ph idx="1"/>
          </p:nvPr>
        </p:nvPicPr>
        <p:blipFill>
          <a:blip r:embed="rId4" cstate="print"/>
          <a:stretch>
            <a:fillRect/>
          </a:stretch>
        </p:blipFill>
        <p:spPr>
          <a:xfrm flipH="1">
            <a:off x="4286109" y="3233039"/>
            <a:ext cx="1643349" cy="692945"/>
          </a:xfrm>
        </p:spPr>
      </p:pic>
      <p:sp>
        <p:nvSpPr>
          <p:cNvPr id="4" name="Slide Number Placeholder 3"/>
          <p:cNvSpPr>
            <a:spLocks noGrp="1"/>
          </p:cNvSpPr>
          <p:nvPr>
            <p:ph type="sldNum" sz="quarter" idx="12"/>
          </p:nvPr>
        </p:nvSpPr>
        <p:spPr/>
        <p:txBody>
          <a:bodyPr/>
          <a:lstStyle/>
          <a:p>
            <a:fld id="{D6860B3D-D4F8-4840-B91D-0EEC232E35FC}" type="slidenum">
              <a:rPr lang="en-US" smtClean="0"/>
              <a:pPr/>
              <a:t>10</a:t>
            </a:fld>
            <a:endParaRPr lang="en-US"/>
          </a:p>
        </p:txBody>
      </p:sp>
      <p:pic>
        <p:nvPicPr>
          <p:cNvPr id="5" name="Picture 4" descr="server2.jpg"/>
          <p:cNvPicPr>
            <a:picLocks noChangeAspect="1"/>
          </p:cNvPicPr>
          <p:nvPr/>
        </p:nvPicPr>
        <p:blipFill>
          <a:blip r:embed="rId5" cstate="print"/>
          <a:stretch>
            <a:fillRect/>
          </a:stretch>
        </p:blipFill>
        <p:spPr>
          <a:xfrm>
            <a:off x="7234957" y="3044594"/>
            <a:ext cx="1148799" cy="1102845"/>
          </a:xfrm>
          <a:prstGeom prst="rect">
            <a:avLst/>
          </a:prstGeom>
        </p:spPr>
      </p:pic>
      <p:cxnSp>
        <p:nvCxnSpPr>
          <p:cNvPr id="12" name="Straight Connector 11"/>
          <p:cNvCxnSpPr/>
          <p:nvPr/>
        </p:nvCxnSpPr>
        <p:spPr>
          <a:xfrm flipV="1">
            <a:off x="5700858" y="3579513"/>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11465" y="1706364"/>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11465" y="3001764"/>
            <a:ext cx="1675522" cy="5470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11465" y="3625056"/>
            <a:ext cx="1675522" cy="655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10587" y="3701256"/>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1"/>
          <p:cNvGrpSpPr>
            <a:grpSpLocks/>
          </p:cNvGrpSpPr>
          <p:nvPr/>
        </p:nvGrpSpPr>
        <p:grpSpPr bwMode="auto">
          <a:xfrm>
            <a:off x="4421356" y="3276600"/>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p>
          </p:txBody>
        </p:sp>
      </p:grpSp>
      <p:sp>
        <p:nvSpPr>
          <p:cNvPr id="74"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5"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6"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7" name="Rectangle 163"/>
          <p:cNvSpPr>
            <a:spLocks noChangeArrowheads="1"/>
          </p:cNvSpPr>
          <p:nvPr/>
        </p:nvSpPr>
        <p:spPr bwMode="auto">
          <a:xfrm>
            <a:off x="7164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8" name="Rectangle 163"/>
          <p:cNvSpPr>
            <a:spLocks noChangeArrowheads="1"/>
          </p:cNvSpPr>
          <p:nvPr/>
        </p:nvSpPr>
        <p:spPr bwMode="auto">
          <a:xfrm>
            <a:off x="2400532" y="14478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9" name="Rectangle 163"/>
          <p:cNvSpPr>
            <a:spLocks noChangeArrowheads="1"/>
          </p:cNvSpPr>
          <p:nvPr/>
        </p:nvSpPr>
        <p:spPr bwMode="auto">
          <a:xfrm>
            <a:off x="2171932" y="146304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0" name="Rectangle 163"/>
          <p:cNvSpPr>
            <a:spLocks noChangeArrowheads="1"/>
          </p:cNvSpPr>
          <p:nvPr/>
        </p:nvSpPr>
        <p:spPr bwMode="auto">
          <a:xfrm>
            <a:off x="24005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1" name="Rectangle 163"/>
          <p:cNvSpPr>
            <a:spLocks noChangeArrowheads="1"/>
          </p:cNvSpPr>
          <p:nvPr/>
        </p:nvSpPr>
        <p:spPr bwMode="auto">
          <a:xfrm>
            <a:off x="21719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2" name="Rectangle 163"/>
          <p:cNvSpPr>
            <a:spLocks noChangeArrowheads="1"/>
          </p:cNvSpPr>
          <p:nvPr/>
        </p:nvSpPr>
        <p:spPr bwMode="auto">
          <a:xfrm>
            <a:off x="24005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3" name="Rectangle 163"/>
          <p:cNvSpPr>
            <a:spLocks noChangeArrowheads="1"/>
          </p:cNvSpPr>
          <p:nvPr/>
        </p:nvSpPr>
        <p:spPr bwMode="auto">
          <a:xfrm>
            <a:off x="21719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4" name="Rectangle 163"/>
          <p:cNvSpPr>
            <a:spLocks noChangeArrowheads="1"/>
          </p:cNvSpPr>
          <p:nvPr/>
        </p:nvSpPr>
        <p:spPr bwMode="auto">
          <a:xfrm>
            <a:off x="24005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5" name="Rectangle 163"/>
          <p:cNvSpPr>
            <a:spLocks noChangeArrowheads="1"/>
          </p:cNvSpPr>
          <p:nvPr/>
        </p:nvSpPr>
        <p:spPr bwMode="auto">
          <a:xfrm>
            <a:off x="21719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pic>
        <p:nvPicPr>
          <p:cNvPr id="99" name="Picture 98" descr="bang.gif"/>
          <p:cNvPicPr>
            <a:picLocks noChangeAspect="1"/>
          </p:cNvPicPr>
          <p:nvPr/>
        </p:nvPicPr>
        <p:blipFill>
          <a:blip r:embed="rId6" cstate="print"/>
          <a:stretch>
            <a:fillRect/>
          </a:stretch>
        </p:blipFill>
        <p:spPr>
          <a:xfrm>
            <a:off x="3506956" y="2819400"/>
            <a:ext cx="1524000" cy="1524000"/>
          </a:xfrm>
          <a:prstGeom prst="rect">
            <a:avLst/>
          </a:prstGeom>
        </p:spPr>
      </p:pic>
      <p:grpSp>
        <p:nvGrpSpPr>
          <p:cNvPr id="103" name="Group 102"/>
          <p:cNvGrpSpPr/>
          <p:nvPr/>
        </p:nvGrpSpPr>
        <p:grpSpPr>
          <a:xfrm>
            <a:off x="3048000" y="5257800"/>
            <a:ext cx="2743200" cy="461665"/>
            <a:chOff x="2743200" y="5418892"/>
            <a:chExt cx="2743200" cy="461665"/>
          </a:xfrm>
        </p:grpSpPr>
        <p:sp>
          <p:nvSpPr>
            <p:cNvPr id="101" name="TextBox 100"/>
            <p:cNvSpPr txBox="1"/>
            <p:nvPr/>
          </p:nvSpPr>
          <p:spPr>
            <a:xfrm>
              <a:off x="3581400" y="5418892"/>
              <a:ext cx="1905000" cy="461665"/>
            </a:xfrm>
            <a:prstGeom prst="rect">
              <a:avLst/>
            </a:prstGeom>
            <a:noFill/>
          </p:spPr>
          <p:txBody>
            <a:bodyPr wrap="square" rtlCol="0">
              <a:spAutoFit/>
            </a:bodyPr>
            <a:lstStyle/>
            <a:p>
              <a:r>
                <a:rPr lang="en-US" sz="2400" b="1" dirty="0">
                  <a:solidFill>
                    <a:srgbClr val="FF0000"/>
                  </a:solidFill>
                  <a:ea typeface="Arial" charset="0"/>
                  <a:cs typeface="Arial"/>
                </a:rPr>
                <a:t>TCP timeout</a:t>
              </a:r>
              <a:endParaRPr lang="en-US" sz="2000" b="1" dirty="0">
                <a:solidFill>
                  <a:srgbClr val="FF0000"/>
                </a:solidFill>
              </a:endParaRPr>
            </a:p>
          </p:txBody>
        </p:sp>
        <p:sp>
          <p:nvSpPr>
            <p:cNvPr id="102" name="Left Arrow 101"/>
            <p:cNvSpPr/>
            <p:nvPr/>
          </p:nvSpPr>
          <p:spPr>
            <a:xfrm>
              <a:off x="2743200" y="5562600"/>
              <a:ext cx="762000" cy="24097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381000" y="1383268"/>
            <a:ext cx="1295400" cy="400110"/>
          </a:xfrm>
          <a:prstGeom prst="rect">
            <a:avLst/>
          </a:prstGeom>
          <a:noFill/>
        </p:spPr>
        <p:txBody>
          <a:bodyPr wrap="square" rtlCol="0">
            <a:spAutoFit/>
          </a:bodyPr>
          <a:lstStyle/>
          <a:p>
            <a:r>
              <a:rPr lang="en-US" sz="2000" b="1" dirty="0"/>
              <a:t>Worker 1</a:t>
            </a:r>
          </a:p>
        </p:txBody>
      </p:sp>
      <p:sp>
        <p:nvSpPr>
          <p:cNvPr id="43" name="TextBox 42"/>
          <p:cNvSpPr txBox="1"/>
          <p:nvPr/>
        </p:nvSpPr>
        <p:spPr>
          <a:xfrm>
            <a:off x="381000" y="2667000"/>
            <a:ext cx="1295400" cy="400110"/>
          </a:xfrm>
          <a:prstGeom prst="rect">
            <a:avLst/>
          </a:prstGeom>
          <a:noFill/>
        </p:spPr>
        <p:txBody>
          <a:bodyPr wrap="square" rtlCol="0">
            <a:spAutoFit/>
          </a:bodyPr>
          <a:lstStyle/>
          <a:p>
            <a:r>
              <a:rPr lang="en-US" sz="2000" b="1" dirty="0"/>
              <a:t>Worker 2</a:t>
            </a:r>
          </a:p>
        </p:txBody>
      </p:sp>
      <p:sp>
        <p:nvSpPr>
          <p:cNvPr id="44" name="TextBox 43"/>
          <p:cNvSpPr txBox="1"/>
          <p:nvPr/>
        </p:nvSpPr>
        <p:spPr>
          <a:xfrm>
            <a:off x="381000" y="3962400"/>
            <a:ext cx="1371600" cy="400110"/>
          </a:xfrm>
          <a:prstGeom prst="rect">
            <a:avLst/>
          </a:prstGeom>
          <a:noFill/>
        </p:spPr>
        <p:txBody>
          <a:bodyPr wrap="square" rtlCol="0">
            <a:spAutoFit/>
          </a:bodyPr>
          <a:lstStyle/>
          <a:p>
            <a:r>
              <a:rPr lang="en-US" sz="2000" b="1" dirty="0"/>
              <a:t>Worker 3</a:t>
            </a:r>
          </a:p>
        </p:txBody>
      </p:sp>
      <p:sp>
        <p:nvSpPr>
          <p:cNvPr id="45" name="TextBox 44"/>
          <p:cNvSpPr txBox="1"/>
          <p:nvPr/>
        </p:nvSpPr>
        <p:spPr>
          <a:xfrm>
            <a:off x="381000" y="5181600"/>
            <a:ext cx="1219200" cy="400110"/>
          </a:xfrm>
          <a:prstGeom prst="rect">
            <a:avLst/>
          </a:prstGeom>
          <a:noFill/>
        </p:spPr>
        <p:txBody>
          <a:bodyPr wrap="square" rtlCol="0">
            <a:spAutoFit/>
          </a:bodyPr>
          <a:lstStyle/>
          <a:p>
            <a:r>
              <a:rPr lang="en-US" sz="2000" b="1" dirty="0"/>
              <a:t>Worker 4</a:t>
            </a:r>
          </a:p>
        </p:txBody>
      </p:sp>
      <p:sp>
        <p:nvSpPr>
          <p:cNvPr id="46" name="TextBox 45"/>
          <p:cNvSpPr txBox="1"/>
          <p:nvPr/>
        </p:nvSpPr>
        <p:spPr>
          <a:xfrm>
            <a:off x="7010400" y="2514600"/>
            <a:ext cx="1524000" cy="400110"/>
          </a:xfrm>
          <a:prstGeom prst="rect">
            <a:avLst/>
          </a:prstGeom>
          <a:noFill/>
        </p:spPr>
        <p:txBody>
          <a:bodyPr wrap="square" rtlCol="0">
            <a:spAutoFit/>
          </a:bodyPr>
          <a:lstStyle/>
          <a:p>
            <a:r>
              <a:rPr lang="en-US" sz="2000" b="1" dirty="0"/>
              <a:t>Aggregator</a:t>
            </a:r>
          </a:p>
        </p:txBody>
      </p:sp>
      <p:grpSp>
        <p:nvGrpSpPr>
          <p:cNvPr id="48" name="Group 47"/>
          <p:cNvGrpSpPr/>
          <p:nvPr/>
        </p:nvGrpSpPr>
        <p:grpSpPr>
          <a:xfrm>
            <a:off x="5562600" y="4532293"/>
            <a:ext cx="2590800" cy="1849457"/>
            <a:chOff x="5410200" y="4837093"/>
            <a:chExt cx="2590800" cy="1849457"/>
          </a:xfrm>
        </p:grpSpPr>
        <p:sp>
          <p:nvSpPr>
            <p:cNvPr id="35" name="TextBox 34"/>
            <p:cNvSpPr txBox="1"/>
            <p:nvPr/>
          </p:nvSpPr>
          <p:spPr>
            <a:xfrm>
              <a:off x="5410200" y="4837093"/>
              <a:ext cx="2590800" cy="954107"/>
            </a:xfrm>
            <a:prstGeom prst="rect">
              <a:avLst/>
            </a:prstGeom>
            <a:noFill/>
          </p:spPr>
          <p:txBody>
            <a:bodyPr wrap="square" rtlCol="0">
              <a:spAutoFit/>
            </a:bodyPr>
            <a:lstStyle/>
            <a:p>
              <a:r>
                <a:rPr lang="en-US" sz="2000" b="1" dirty="0" err="1">
                  <a:solidFill>
                    <a:srgbClr val="0000CC"/>
                  </a:solidFill>
                  <a:ea typeface="Arial" charset="0"/>
                  <a:cs typeface="Arial"/>
                </a:rPr>
                <a:t>RTO</a:t>
              </a:r>
              <a:r>
                <a:rPr lang="en-US" sz="2000" b="1" baseline="-25000" dirty="0" err="1">
                  <a:solidFill>
                    <a:srgbClr val="0000CC"/>
                  </a:solidFill>
                  <a:ea typeface="Arial" charset="0"/>
                  <a:cs typeface="Arial"/>
                </a:rPr>
                <a:t>min</a:t>
              </a:r>
              <a:r>
                <a:rPr lang="en-US" sz="2000" b="1" baseline="-25000" dirty="0">
                  <a:solidFill>
                    <a:srgbClr val="0000CC"/>
                  </a:solidFill>
                  <a:ea typeface="Arial" charset="0"/>
                  <a:cs typeface="Arial"/>
                </a:rPr>
                <a:t> </a:t>
              </a:r>
              <a:r>
                <a:rPr lang="en-US" sz="2000" b="1" dirty="0">
                  <a:solidFill>
                    <a:srgbClr val="0000CC"/>
                  </a:solidFill>
                  <a:ea typeface="Arial" charset="0"/>
                  <a:cs typeface="Arial"/>
                </a:rPr>
                <a:t>= 300 ms</a:t>
              </a:r>
            </a:p>
            <a:p>
              <a:endParaRPr lang="en-US" b="1" dirty="0">
                <a:solidFill>
                  <a:srgbClr val="FF0000"/>
                </a:solidFill>
              </a:endParaRPr>
            </a:p>
            <a:p>
              <a:endParaRPr lang="en-US" dirty="0"/>
            </a:p>
          </p:txBody>
        </p:sp>
        <p:pic>
          <p:nvPicPr>
            <p:cNvPr id="47" name="Picture 46" descr="hourglass_3.gif"/>
            <p:cNvPicPr>
              <a:picLocks noChangeAspect="1"/>
            </p:cNvPicPr>
            <p:nvPr/>
          </p:nvPicPr>
          <p:blipFill>
            <a:blip r:embed="rId7" cstate="print"/>
            <a:stretch>
              <a:fillRect/>
            </a:stretch>
          </p:blipFill>
          <p:spPr>
            <a:xfrm>
              <a:off x="5779180" y="5334000"/>
              <a:ext cx="1078820" cy="1352550"/>
            </a:xfrm>
            <a:prstGeom prst="rect">
              <a:avLst/>
            </a:prstGeom>
          </p:spPr>
        </p:pic>
      </p:grpSp>
      <p:sp>
        <p:nvSpPr>
          <p:cNvPr id="49" name="TextBox 48"/>
          <p:cNvSpPr txBox="1"/>
          <p:nvPr/>
        </p:nvSpPr>
        <p:spPr>
          <a:xfrm>
            <a:off x="3810000" y="1393448"/>
            <a:ext cx="5029200" cy="892552"/>
          </a:xfrm>
          <a:prstGeom prst="rect">
            <a:avLst/>
          </a:prstGeom>
          <a:noFill/>
        </p:spPr>
        <p:txBody>
          <a:bodyPr wrap="square" rtlCol="0">
            <a:spAutoFit/>
          </a:bodyPr>
          <a:lstStyle/>
          <a:p>
            <a:pPr>
              <a:buFont typeface="Arial" pitchFamily="34" charset="0"/>
              <a:buChar char="•"/>
            </a:pPr>
            <a:r>
              <a:rPr lang="en-US" sz="2800" dirty="0">
                <a:ea typeface="Arial" charset="0"/>
                <a:cs typeface="Arial"/>
              </a:rPr>
              <a:t>“Synchronized mice collide.”</a:t>
            </a:r>
          </a:p>
          <a:p>
            <a:pPr lvl="1">
              <a:buFont typeface="Wingdings" pitchFamily="2" charset="2"/>
              <a:buChar char="Ø"/>
            </a:pPr>
            <a:r>
              <a:rPr lang="en-US" sz="2400" b="1" dirty="0">
                <a:solidFill>
                  <a:srgbClr val="FF0000"/>
                </a:solidFill>
                <a:ea typeface="Arial" charset="0"/>
                <a:cs typeface="Arial"/>
              </a:rPr>
              <a:t> Caused by Partition/Aggregate.</a:t>
            </a:r>
            <a:endParaRPr lang="en-US" sz="2000" b="1" dirty="0">
              <a:solidFill>
                <a:srgbClr val="FF0000"/>
              </a:solidFill>
            </a:endParaRPr>
          </a:p>
        </p:txBody>
      </p:sp>
    </p:spTree>
    <p:custDataLst>
      <p:tags r:id="rId1"/>
    </p:custDataLst>
  </p:cSld>
  <p:clrMapOvr>
    <a:masterClrMapping/>
  </p:clrMapOvr>
  <p:transition spd="slow" advTm="1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1059 -0.00023 C -0.11909 0.00093 -0.22257 0.00671 -0.27795 -0.00023 C -0.33333 -0.00717 -0.32743 -0.02845 -0.34305 -0.04187 C -0.35868 -0.05528 -0.34583 -0.04418 -0.37205 -0.0805 C -0.39826 -0.11681 -0.47395 -0.22276 -0.50086 -0.26023 " pathEditMode="relative" rAng="0" ptsTypes="aaaaa">
                                      <p:cBhvr>
                                        <p:cTn id="18" dur="2000" fill="hold"/>
                                        <p:tgtEl>
                                          <p:spTgt spid="74"/>
                                        </p:tgtEl>
                                        <p:attrNameLst>
                                          <p:attrName>ppt_x</p:attrName>
                                          <p:attrName>ppt_y</p:attrName>
                                        </p:attrNameLst>
                                      </p:cBhvr>
                                      <p:rCtr x="-245" y="-127"/>
                                    </p:animMotion>
                                  </p:childTnLst>
                                </p:cTn>
                              </p:par>
                              <p:par>
                                <p:cTn id="19" presetID="0" presetClass="path" presetSubtype="0" accel="50000" decel="50000" fill="hold" grpId="0" nodeType="withEffect">
                                  <p:stCondLst>
                                    <p:cond delay="0"/>
                                  </p:stCondLst>
                                  <p:childTnLst>
                                    <p:animMotion origin="layout" path="M -0.01059 -0.00023 C -0.11909 0.00093 -0.22482 0.00116 -0.27795 -0.00023 C -0.33107 -0.00162 -0.30816 -0.00138 -0.32986 -0.00809 C -0.35156 -0.0148 -0.37934 -0.02822 -0.40816 -0.04025 C -0.43698 -0.05228 -0.4835 -0.07217 -0.5033 -0.0805 " pathEditMode="relative" rAng="0" ptsTypes="aaaaa">
                                      <p:cBhvr>
                                        <p:cTn id="20" dur="2000" fill="hold"/>
                                        <p:tgtEl>
                                          <p:spTgt spid="75"/>
                                        </p:tgtEl>
                                        <p:attrNameLst>
                                          <p:attrName>ppt_x</p:attrName>
                                          <p:attrName>ppt_y</p:attrName>
                                        </p:attrNameLst>
                                      </p:cBhvr>
                                      <p:rCtr x="-246" y="-40"/>
                                    </p:animMotion>
                                  </p:childTnLst>
                                </p:cTn>
                              </p:par>
                              <p:par>
                                <p:cTn id="21" presetID="0" presetClass="path" presetSubtype="0" accel="50000" decel="50000" fill="hold" grpId="0" nodeType="withEffect">
                                  <p:stCondLst>
                                    <p:cond delay="0"/>
                                  </p:stCondLst>
                                  <p:childTnLst>
                                    <p:animMotion origin="layout" path="M -0.01059 -0.00023 C -0.11909 0.00093 -0.22378 -0.00254 -0.27795 -0.00023 C -0.33211 0.00209 -0.31441 0.00602 -0.33576 0.01435 C -0.35711 0.02267 -0.37847 0.03586 -0.40573 0.04951 C -0.43298 0.06315 -0.48003 0.08652 -0.49965 0.09623 " pathEditMode="relative" rAng="0" ptsTypes="aaaaa">
                                      <p:cBhvr>
                                        <p:cTn id="22" dur="2000" fill="hold"/>
                                        <p:tgtEl>
                                          <p:spTgt spid="76"/>
                                        </p:tgtEl>
                                        <p:attrNameLst>
                                          <p:attrName>ppt_x</p:attrName>
                                          <p:attrName>ppt_y</p:attrName>
                                        </p:attrNameLst>
                                      </p:cBhvr>
                                      <p:rCtr x="-245" y="47"/>
                                    </p:animMotion>
                                  </p:childTnLst>
                                </p:cTn>
                              </p:par>
                              <p:par>
                                <p:cTn id="23" presetID="0" presetClass="path" presetSubtype="0" accel="50000" decel="50000" fill="hold" grpId="0" nodeType="withEffect">
                                  <p:stCondLst>
                                    <p:cond delay="0"/>
                                  </p:stCondLst>
                                  <p:childTnLst>
                                    <p:animMotion origin="layout" path="M -0.01059 -0.00023 C -0.0552 -0.00023 -0.22274 -0.00763 -0.27795 -0.00023 C -0.33316 0.00717 -0.32257 0.02499 -0.34184 0.04488 C -0.36111 0.06477 -0.36718 0.08143 -0.39357 0.11867 C -0.41996 0.15591 -0.4776 0.23688 -0.49965 0.26787 " pathEditMode="relative" rAng="0" ptsTypes="aaaaa">
                                      <p:cBhvr>
                                        <p:cTn id="24" dur="2000" fill="hold"/>
                                        <p:tgtEl>
                                          <p:spTgt spid="77"/>
                                        </p:tgtEl>
                                        <p:attrNameLst>
                                          <p:attrName>ppt_x</p:attrName>
                                          <p:attrName>ppt_y</p:attrName>
                                        </p:attrNameLst>
                                      </p:cBhvr>
                                      <p:rCtr x="-245" y="130"/>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xit" presetSubtype="0" fill="hold" grpId="2" nodeType="withEffect">
                                  <p:stCondLst>
                                    <p:cond delay="0"/>
                                  </p:stCondLst>
                                  <p:childTnLst>
                                    <p:animEffect transition="out" filter="fade">
                                      <p:cBhvr>
                                        <p:cTn id="34" dur="1000"/>
                                        <p:tgtEl>
                                          <p:spTgt spid="74"/>
                                        </p:tgtEl>
                                      </p:cBhvr>
                                    </p:animEffect>
                                    <p:set>
                                      <p:cBhvr>
                                        <p:cTn id="35" dur="1" fill="hold">
                                          <p:stCondLst>
                                            <p:cond delay="999"/>
                                          </p:stCondLst>
                                        </p:cTn>
                                        <p:tgtEl>
                                          <p:spTgt spid="74"/>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1000"/>
                                        <p:tgtEl>
                                          <p:spTgt spid="75"/>
                                        </p:tgtEl>
                                      </p:cBhvr>
                                    </p:animEffect>
                                    <p:set>
                                      <p:cBhvr>
                                        <p:cTn id="38" dur="1" fill="hold">
                                          <p:stCondLst>
                                            <p:cond delay="999"/>
                                          </p:stCondLst>
                                        </p:cTn>
                                        <p:tgtEl>
                                          <p:spTgt spid="7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1000"/>
                                        <p:tgtEl>
                                          <p:spTgt spid="76"/>
                                        </p:tgtEl>
                                      </p:cBhvr>
                                    </p:animEffect>
                                    <p:set>
                                      <p:cBhvr>
                                        <p:cTn id="41" dur="1" fill="hold">
                                          <p:stCondLst>
                                            <p:cond delay="999"/>
                                          </p:stCondLst>
                                        </p:cTn>
                                        <p:tgtEl>
                                          <p:spTgt spid="76"/>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1000"/>
                                        <p:tgtEl>
                                          <p:spTgt spid="77"/>
                                        </p:tgtEl>
                                      </p:cBhvr>
                                    </p:animEffect>
                                    <p:set>
                                      <p:cBhvr>
                                        <p:cTn id="44" dur="1" fill="hold">
                                          <p:stCondLst>
                                            <p:cond delay="999"/>
                                          </p:stCondLst>
                                        </p:cTn>
                                        <p:tgtEl>
                                          <p:spTgt spid="77"/>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65" dur="1000" fill="hold"/>
                                        <p:tgtEl>
                                          <p:spTgt spid="78"/>
                                        </p:tgtEl>
                                        <p:attrNameLst>
                                          <p:attrName>ppt_x</p:attrName>
                                          <p:attrName>ppt_y</p:attrName>
                                        </p:attrNameLst>
                                      </p:cBhvr>
                                      <p:rCtr x="164" y="140"/>
                                    </p:animMotion>
                                  </p:childTnLst>
                                </p:cTn>
                              </p:par>
                              <p:par>
                                <p:cTn id="66" presetID="0" presetClass="path" presetSubtype="0" accel="50000" decel="50000" fill="hold" grpId="1" nodeType="withEffect">
                                  <p:stCondLst>
                                    <p:cond delay="0"/>
                                  </p:stCondLst>
                                  <p:childTnLst>
                                    <p:animMotion origin="layout" path="M 0.00902 -0.00463 C 0.01458 -0.00324 0.02708 -0.01203 0.0427 0.00323 C 0.05833 0.0185 0.07777 0.05135 0.10295 0.08651 C 0.12812 0.12167 0.16823 0.18528 0.1934 0.21489 C 0.21857 0.2445 0.22916 0.2556 0.25364 0.26393 C 0.27812 0.27226 0.32222 0.26532 0.34027 0.26555 " pathEditMode="relative" rAng="0" ptsTypes="aaaaaa">
                                      <p:cBhvr>
                                        <p:cTn id="67" dur="1000" fill="hold"/>
                                        <p:tgtEl>
                                          <p:spTgt spid="79"/>
                                        </p:tgtEl>
                                        <p:attrNameLst>
                                          <p:attrName>ppt_x</p:attrName>
                                          <p:attrName>ppt_y</p:attrName>
                                        </p:attrNameLst>
                                      </p:cBhvr>
                                      <p:rCtr x="166" y="135"/>
                                    </p:animMotion>
                                  </p:childTnLst>
                                </p:cTn>
                              </p:par>
                              <p:par>
                                <p:cTn id="68" presetID="0" presetClass="path" presetSubtype="0" accel="50000" decel="50000" fill="hold" grpId="1" nodeType="withEffect">
                                  <p:stCondLst>
                                    <p:cond delay="200"/>
                                  </p:stCondLst>
                                  <p:childTnLst>
                                    <p:animMotion origin="layout" path="M 3.61111E-6 4.16146E-6 C 0.06458 0.02914 0.12934 0.05829 0.1651 0.0724 C 0.20086 0.08651 0.19357 0.08327 0.21458 0.08512 C 0.23559 0.08697 0.27517 0.08373 0.29114 0.08327 " pathEditMode="relative" rAng="0" ptsTypes="aaaa">
                                      <p:cBhvr>
                                        <p:cTn id="69" dur="1000" fill="hold"/>
                                        <p:tgtEl>
                                          <p:spTgt spid="80"/>
                                        </p:tgtEl>
                                        <p:attrNameLst>
                                          <p:attrName>ppt_x</p:attrName>
                                          <p:attrName>ppt_y</p:attrName>
                                        </p:attrNameLst>
                                      </p:cBhvr>
                                      <p:rCtr x="145" y="43"/>
                                    </p:animMotion>
                                  </p:childTnLst>
                                </p:cTn>
                              </p:par>
                              <p:par>
                                <p:cTn id="70" presetID="0" presetClass="path" presetSubtype="0" accel="50000" decel="50000" fill="hold" grpId="1" nodeType="withEffect">
                                  <p:stCondLst>
                                    <p:cond delay="200"/>
                                  </p:stCondLst>
                                  <p:childTnLst>
                                    <p:animMotion origin="layout" path="M 3.61111E-6 -0.00694 C -0.00295 -0.01203 -0.00643 -0.01758 0.02882 -0.00371 C 0.06406 0.01017 0.16753 0.06222 0.21145 0.07679 C 0.25538 0.09137 0.27534 0.08188 0.29218 0.08327 " pathEditMode="relative" rAng="0" ptsTypes="aaaa">
                                      <p:cBhvr>
                                        <p:cTn id="71" dur="1000" fill="hold"/>
                                        <p:tgtEl>
                                          <p:spTgt spid="81"/>
                                        </p:tgtEl>
                                        <p:attrNameLst>
                                          <p:attrName>ppt_x</p:attrName>
                                          <p:attrName>ppt_y</p:attrName>
                                        </p:attrNameLst>
                                      </p:cBhvr>
                                      <p:rCtr x="143" y="44"/>
                                    </p:animMotion>
                                  </p:childTnLst>
                                </p:cTn>
                              </p:par>
                              <p:par>
                                <p:cTn id="72" presetID="0" presetClass="path" presetSubtype="0" accel="50000" decel="50000" fill="hold" grpId="1" nodeType="withEffect">
                                  <p:stCondLst>
                                    <p:cond delay="400"/>
                                  </p:stCondLst>
                                  <p:childTnLst>
                                    <p:animMotion origin="layout" path="M 0.00208 0.00417 C 0.01666 -0.003 0.06336 -0.02752 0.08993 -0.04071 C 0.11649 -0.05389 0.14062 -0.06523 0.16111 -0.07448 C 0.18159 -0.08373 0.19913 -0.09299 0.21284 -0.09692 C 0.22656 -0.10085 0.2368 -0.09831 0.24305 -0.09854 " pathEditMode="relative" rAng="0" ptsTypes="aaaaa">
                                      <p:cBhvr>
                                        <p:cTn id="73" dur="1000" fill="hold"/>
                                        <p:tgtEl>
                                          <p:spTgt spid="82"/>
                                        </p:tgtEl>
                                        <p:attrNameLst>
                                          <p:attrName>ppt_x</p:attrName>
                                          <p:attrName>ppt_y</p:attrName>
                                        </p:attrNameLst>
                                      </p:cBhvr>
                                      <p:rCtr x="120" y="-53"/>
                                    </p:animMotion>
                                  </p:childTnLst>
                                </p:cTn>
                              </p:par>
                              <p:par>
                                <p:cTn id="74" presetID="0" presetClass="path" presetSubtype="0" accel="50000" decel="50000" fill="hold" grpId="1" nodeType="withEffect">
                                  <p:stCondLst>
                                    <p:cond delay="400"/>
                                  </p:stCondLst>
                                  <p:childTnLst>
                                    <p:animMotion origin="layout" path="M 3.61111E-6 -4.02036E-6 C 0.00625 0.00209 0.01267 0.00417 0.02048 0.00324 C 0.0283 0.00232 0.02743 0.00255 0.04687 -0.00624 C 0.06632 -0.01503 0.10902 -0.03423 0.13663 -0.0488 C 0.16423 -0.06338 0.19461 -0.08558 0.21267 -0.09368 C 0.23073 -0.10178 0.23836 -0.09623 0.24514 -0.09692 " pathEditMode="relative" rAng="0" ptsTypes="aaaaaa">
                                      <p:cBhvr>
                                        <p:cTn id="75" dur="1000" fill="hold"/>
                                        <p:tgtEl>
                                          <p:spTgt spid="83"/>
                                        </p:tgtEl>
                                        <p:attrNameLst>
                                          <p:attrName>ppt_x</p:attrName>
                                          <p:attrName>ppt_y</p:attrName>
                                        </p:attrNameLst>
                                      </p:cBhvr>
                                      <p:rCtr x="123" y="-49"/>
                                    </p:animMotion>
                                  </p:childTnLst>
                                </p:cTn>
                              </p:par>
                              <p:par>
                                <p:cTn id="76" presetID="0" presetClass="path" presetSubtype="0" accel="50000" decel="50000" fill="hold" grpId="1" nodeType="withEffect">
                                  <p:stCondLst>
                                    <p:cond delay="600"/>
                                  </p:stCondLst>
                                  <p:childTnLst>
                                    <p:animMotion origin="layout" path="M 0.02136 -0.02082 L 0.20695 -0.28614 " pathEditMode="relative" rAng="0" ptsTypes="AA">
                                      <p:cBhvr>
                                        <p:cTn id="77" dur="1000" fill="hold"/>
                                        <p:tgtEl>
                                          <p:spTgt spid="84"/>
                                        </p:tgtEl>
                                        <p:attrNameLst>
                                          <p:attrName>ppt_x</p:attrName>
                                          <p:attrName>ppt_y</p:attrName>
                                        </p:attrNameLst>
                                      </p:cBhvr>
                                      <p:rCtr x="93" y="-133"/>
                                    </p:animMotion>
                                  </p:childTnLst>
                                </p:cTn>
                              </p:par>
                              <p:par>
                                <p:cTn id="78" presetID="0" presetClass="path" presetSubtype="0" accel="50000" decel="50000" fill="hold" grpId="1" nodeType="withEffect">
                                  <p:stCondLst>
                                    <p:cond delay="600"/>
                                  </p:stCondLst>
                                  <p:childTnLst>
                                    <p:animMotion origin="layout" path="M 0.00937 0.00278 C 0.01823 0.0037 0.02708 0.00463 0.03333 0.00116 C 0.03958 -0.00231 0.0158 0.02637 0.0467 -0.01804 C 0.0776 -0.06245 0.14826 -0.164 0.21892 -0.26532 " pathEditMode="relative" rAng="0" ptsTypes="aaaA">
                                      <p:cBhvr>
                                        <p:cTn id="79" dur="1000" fill="hold"/>
                                        <p:tgtEl>
                                          <p:spTgt spid="85"/>
                                        </p:tgtEl>
                                        <p:attrNameLst>
                                          <p:attrName>ppt_x</p:attrName>
                                          <p:attrName>ppt_y</p:attrName>
                                        </p:attrNameLst>
                                      </p:cBhvr>
                                      <p:rCtr x="105" y="-122"/>
                                    </p:animMotion>
                                  </p:childTnLst>
                                </p:cTn>
                              </p:par>
                              <p:par>
                                <p:cTn id="80" presetID="1" presetClass="entr" presetSubtype="0" fill="hold" nodeType="withEffect">
                                  <p:stCondLst>
                                    <p:cond delay="1500"/>
                                  </p:stCondLst>
                                  <p:childTnLst>
                                    <p:set>
                                      <p:cBhvr>
                                        <p:cTn id="81" dur="1" fill="hold">
                                          <p:stCondLst>
                                            <p:cond delay="0"/>
                                          </p:stCondLst>
                                        </p:cTn>
                                        <p:tgtEl>
                                          <p:spTgt spid="99"/>
                                        </p:tgtEl>
                                        <p:attrNameLst>
                                          <p:attrName>style.visibility</p:attrName>
                                        </p:attrNameLst>
                                      </p:cBhvr>
                                      <p:to>
                                        <p:strVal val="visible"/>
                                      </p:to>
                                    </p:set>
                                  </p:childTnLst>
                                </p:cTn>
                              </p:par>
                              <p:par>
                                <p:cTn id="82" presetID="42" presetClass="path" presetSubtype="0" accel="50000" decel="50000" fill="hold" grpId="2" nodeType="withEffect">
                                  <p:stCondLst>
                                    <p:cond delay="2000"/>
                                  </p:stCondLst>
                                  <p:childTnLst>
                                    <p:animMotion origin="layout" path="M 0.21059 -0.2873 L 0.21059 0.24543 " pathEditMode="relative" rAng="0" ptsTypes="AA">
                                      <p:cBhvr>
                                        <p:cTn id="83" dur="1000" fill="hold"/>
                                        <p:tgtEl>
                                          <p:spTgt spid="84"/>
                                        </p:tgtEl>
                                        <p:attrNameLst>
                                          <p:attrName>ppt_x</p:attrName>
                                          <p:attrName>ppt_y</p:attrName>
                                        </p:attrNameLst>
                                      </p:cBhvr>
                                      <p:rCtr x="0" y="266"/>
                                    </p:animMotion>
                                  </p:childTnLst>
                                </p:cTn>
                              </p:par>
                              <p:par>
                                <p:cTn id="84" presetID="8" presetClass="emph" presetSubtype="0" fill="hold" grpId="3" nodeType="withEffect">
                                  <p:stCondLst>
                                    <p:cond delay="2000"/>
                                  </p:stCondLst>
                                  <p:childTnLst>
                                    <p:animRot by="-86400000">
                                      <p:cBhvr>
                                        <p:cTn id="85" dur="1000" fill="hold"/>
                                        <p:tgtEl>
                                          <p:spTgt spid="84"/>
                                        </p:tgtEl>
                                        <p:attrNameLst>
                                          <p:attrName>r</p:attrName>
                                        </p:attrNameLst>
                                      </p:cBhvr>
                                    </p:animRot>
                                  </p:childTnLst>
                                </p:cTn>
                              </p:par>
                              <p:par>
                                <p:cTn id="86" presetID="42" presetClass="path" presetSubtype="0" accel="50000" decel="50000" fill="hold" grpId="2" nodeType="withEffect">
                                  <p:stCondLst>
                                    <p:cond delay="2000"/>
                                  </p:stCondLst>
                                  <p:childTnLst>
                                    <p:animMotion origin="layout" path="M 0.21892 -0.26532 L 0.21892 0.24543 " pathEditMode="relative" rAng="0" ptsTypes="AA">
                                      <p:cBhvr>
                                        <p:cTn id="87" dur="1000" fill="hold"/>
                                        <p:tgtEl>
                                          <p:spTgt spid="85"/>
                                        </p:tgtEl>
                                        <p:attrNameLst>
                                          <p:attrName>ppt_x</p:attrName>
                                          <p:attrName>ppt_y</p:attrName>
                                        </p:attrNameLst>
                                      </p:cBhvr>
                                      <p:rCtr x="0" y="255"/>
                                    </p:animMotion>
                                  </p:childTnLst>
                                </p:cTn>
                              </p:par>
                              <p:par>
                                <p:cTn id="88" presetID="8" presetClass="emph" presetSubtype="0" fill="hold" grpId="3" nodeType="withEffect">
                                  <p:stCondLst>
                                    <p:cond delay="2000"/>
                                  </p:stCondLst>
                                  <p:childTnLst>
                                    <p:animRot by="-86400000">
                                      <p:cBhvr>
                                        <p:cTn id="89" dur="1000" fill="hold"/>
                                        <p:tgtEl>
                                          <p:spTgt spid="85"/>
                                        </p:tgtEl>
                                        <p:attrNameLst>
                                          <p:attrName>r</p:attrName>
                                        </p:attrNameLst>
                                      </p:cBhvr>
                                    </p:animRot>
                                  </p:childTnLst>
                                </p:cTn>
                              </p:par>
                            </p:childTnLst>
                          </p:cTn>
                        </p:par>
                        <p:par>
                          <p:cTn id="90" fill="hold">
                            <p:stCondLst>
                              <p:cond delay="3000"/>
                            </p:stCondLst>
                            <p:childTnLst>
                              <p:par>
                                <p:cTn id="91" presetID="63" presetClass="path" presetSubtype="0" accel="50000" decel="50000" fill="hold" grpId="2" nodeType="afterEffect">
                                  <p:stCondLst>
                                    <p:cond delay="0"/>
                                  </p:stCondLst>
                                  <p:childTnLst>
                                    <p:animMotion origin="layout" path="M 0.33541 0.26764 L 0.51041 0.26764 " pathEditMode="relative" rAng="0" ptsTypes="AA">
                                      <p:cBhvr>
                                        <p:cTn id="92" dur="1000" fill="hold"/>
                                        <p:tgtEl>
                                          <p:spTgt spid="78"/>
                                        </p:tgtEl>
                                        <p:attrNameLst>
                                          <p:attrName>ppt_x</p:attrName>
                                          <p:attrName>ppt_y</p:attrName>
                                        </p:attrNameLst>
                                      </p:cBhvr>
                                      <p:rCtr x="87" y="0"/>
                                    </p:animMotion>
                                  </p:childTnLst>
                                </p:cTn>
                              </p:par>
                              <p:par>
                                <p:cTn id="93" presetID="10" presetClass="exit" presetSubtype="0" fill="hold" grpId="3" nodeType="withEffect">
                                  <p:stCondLst>
                                    <p:cond delay="500"/>
                                  </p:stCondLst>
                                  <p:childTnLst>
                                    <p:animEffect transition="out" filter="fade">
                                      <p:cBhvr>
                                        <p:cTn id="94" dur="1000"/>
                                        <p:tgtEl>
                                          <p:spTgt spid="78"/>
                                        </p:tgtEl>
                                      </p:cBhvr>
                                    </p:animEffect>
                                    <p:set>
                                      <p:cBhvr>
                                        <p:cTn id="95" dur="1" fill="hold">
                                          <p:stCondLst>
                                            <p:cond delay="999"/>
                                          </p:stCondLst>
                                        </p:cTn>
                                        <p:tgtEl>
                                          <p:spTgt spid="78"/>
                                        </p:tgtEl>
                                        <p:attrNameLst>
                                          <p:attrName>style.visibility</p:attrName>
                                        </p:attrNameLst>
                                      </p:cBhvr>
                                      <p:to>
                                        <p:strVal val="hidden"/>
                                      </p:to>
                                    </p:set>
                                  </p:childTnLst>
                                </p:cTn>
                              </p:par>
                              <p:par>
                                <p:cTn id="96" presetID="63" presetClass="path" presetSubtype="0" accel="50000" decel="50000" fill="hold" grpId="2" nodeType="withEffect">
                                  <p:stCondLst>
                                    <p:cond delay="500"/>
                                  </p:stCondLst>
                                  <p:childTnLst>
                                    <p:animMotion origin="layout" path="M 0.33611 0.26463 L 0.53541 0.26532 " pathEditMode="relative" rAng="0" ptsTypes="AA">
                                      <p:cBhvr>
                                        <p:cTn id="97" dur="1000" fill="hold"/>
                                        <p:tgtEl>
                                          <p:spTgt spid="79"/>
                                        </p:tgtEl>
                                        <p:attrNameLst>
                                          <p:attrName>ppt_x</p:attrName>
                                          <p:attrName>ppt_y</p:attrName>
                                        </p:attrNameLst>
                                      </p:cBhvr>
                                      <p:rCtr x="100" y="0"/>
                                    </p:animMotion>
                                  </p:childTnLst>
                                </p:cTn>
                              </p:par>
                              <p:par>
                                <p:cTn id="98" presetID="10" presetClass="exit" presetSubtype="0" fill="hold" grpId="3" nodeType="withEffect">
                                  <p:stCondLst>
                                    <p:cond delay="1000"/>
                                  </p:stCondLst>
                                  <p:childTnLst>
                                    <p:animEffect transition="out" filter="fade">
                                      <p:cBhvr>
                                        <p:cTn id="99" dur="1000"/>
                                        <p:tgtEl>
                                          <p:spTgt spid="79"/>
                                        </p:tgtEl>
                                      </p:cBhvr>
                                    </p:animEffect>
                                    <p:set>
                                      <p:cBhvr>
                                        <p:cTn id="100" dur="1" fill="hold">
                                          <p:stCondLst>
                                            <p:cond delay="999"/>
                                          </p:stCondLst>
                                        </p:cTn>
                                        <p:tgtEl>
                                          <p:spTgt spid="79"/>
                                        </p:tgtEl>
                                        <p:attrNameLst>
                                          <p:attrName>style.visibility</p:attrName>
                                        </p:attrNameLst>
                                      </p:cBhvr>
                                      <p:to>
                                        <p:strVal val="hidden"/>
                                      </p:to>
                                    </p:set>
                                  </p:childTnLst>
                                </p:cTn>
                              </p:par>
                              <p:par>
                                <p:cTn id="101" presetID="1" presetClass="exit" presetSubtype="0" fill="hold" nodeType="withEffect">
                                  <p:stCondLst>
                                    <p:cond delay="1500"/>
                                  </p:stCondLst>
                                  <p:childTnLst>
                                    <p:set>
                                      <p:cBhvr>
                                        <p:cTn id="102" dur="1" fill="hold">
                                          <p:stCondLst>
                                            <p:cond delay="0"/>
                                          </p:stCondLst>
                                        </p:cTn>
                                        <p:tgtEl>
                                          <p:spTgt spid="99"/>
                                        </p:tgtEl>
                                        <p:attrNameLst>
                                          <p:attrName>style.visibility</p:attrName>
                                        </p:attrNameLst>
                                      </p:cBhvr>
                                      <p:to>
                                        <p:strVal val="hidden"/>
                                      </p:to>
                                    </p:set>
                                  </p:childTnLst>
                                </p:cTn>
                              </p:par>
                              <p:par>
                                <p:cTn id="103" presetID="63" presetClass="path" presetSubtype="0" accel="50000" decel="50000" fill="hold" grpId="2" nodeType="withEffect">
                                  <p:stCondLst>
                                    <p:cond delay="1000"/>
                                  </p:stCondLst>
                                  <p:childTnLst>
                                    <p:animMotion origin="layout" path="M 0.27864 0.08142 L 0.51041 0.08304 " pathEditMode="relative" rAng="0" ptsTypes="AA">
                                      <p:cBhvr>
                                        <p:cTn id="104" dur="1000" fill="hold"/>
                                        <p:tgtEl>
                                          <p:spTgt spid="80"/>
                                        </p:tgtEl>
                                        <p:attrNameLst>
                                          <p:attrName>ppt_x</p:attrName>
                                          <p:attrName>ppt_y</p:attrName>
                                        </p:attrNameLst>
                                      </p:cBhvr>
                                      <p:rCtr x="116" y="1"/>
                                    </p:animMotion>
                                  </p:childTnLst>
                                </p:cTn>
                              </p:par>
                              <p:par>
                                <p:cTn id="105" presetID="10" presetClass="exit" presetSubtype="0" fill="hold" grpId="3" nodeType="withEffect">
                                  <p:stCondLst>
                                    <p:cond delay="1500"/>
                                  </p:stCondLst>
                                  <p:childTnLst>
                                    <p:animEffect transition="out" filter="fade">
                                      <p:cBhvr>
                                        <p:cTn id="106" dur="1000"/>
                                        <p:tgtEl>
                                          <p:spTgt spid="80"/>
                                        </p:tgtEl>
                                      </p:cBhvr>
                                    </p:animEffect>
                                    <p:set>
                                      <p:cBhvr>
                                        <p:cTn id="107" dur="1" fill="hold">
                                          <p:stCondLst>
                                            <p:cond delay="999"/>
                                          </p:stCondLst>
                                        </p:cTn>
                                        <p:tgtEl>
                                          <p:spTgt spid="80"/>
                                        </p:tgtEl>
                                        <p:attrNameLst>
                                          <p:attrName>style.visibility</p:attrName>
                                        </p:attrNameLst>
                                      </p:cBhvr>
                                      <p:to>
                                        <p:strVal val="hidden"/>
                                      </p:to>
                                    </p:set>
                                  </p:childTnLst>
                                </p:cTn>
                              </p:par>
                              <p:par>
                                <p:cTn id="108" presetID="63" presetClass="path" presetSubtype="0" accel="50000" decel="50000" fill="hold" grpId="2" nodeType="withEffect">
                                  <p:stCondLst>
                                    <p:cond delay="1500"/>
                                  </p:stCondLst>
                                  <p:childTnLst>
                                    <p:animMotion origin="layout" path="M 0.28437 0.08304 L 0.53541 0.08258 " pathEditMode="relative" rAng="0" ptsTypes="AA">
                                      <p:cBhvr>
                                        <p:cTn id="109" dur="1000" fill="hold"/>
                                        <p:tgtEl>
                                          <p:spTgt spid="81"/>
                                        </p:tgtEl>
                                        <p:attrNameLst>
                                          <p:attrName>ppt_x</p:attrName>
                                          <p:attrName>ppt_y</p:attrName>
                                        </p:attrNameLst>
                                      </p:cBhvr>
                                      <p:rCtr x="126" y="0"/>
                                    </p:animMotion>
                                  </p:childTnLst>
                                </p:cTn>
                              </p:par>
                              <p:par>
                                <p:cTn id="110" presetID="10" presetClass="exit" presetSubtype="0" fill="hold" grpId="3" nodeType="withEffect">
                                  <p:stCondLst>
                                    <p:cond delay="1900"/>
                                  </p:stCondLst>
                                  <p:childTnLst>
                                    <p:animEffect transition="out" filter="fade">
                                      <p:cBhvr>
                                        <p:cTn id="111" dur="1000"/>
                                        <p:tgtEl>
                                          <p:spTgt spid="81"/>
                                        </p:tgtEl>
                                      </p:cBhvr>
                                    </p:animEffect>
                                    <p:set>
                                      <p:cBhvr>
                                        <p:cTn id="112" dur="1" fill="hold">
                                          <p:stCondLst>
                                            <p:cond delay="999"/>
                                          </p:stCondLst>
                                        </p:cTn>
                                        <p:tgtEl>
                                          <p:spTgt spid="81"/>
                                        </p:tgtEl>
                                        <p:attrNameLst>
                                          <p:attrName>style.visibility</p:attrName>
                                        </p:attrNameLst>
                                      </p:cBhvr>
                                      <p:to>
                                        <p:strVal val="hidden"/>
                                      </p:to>
                                    </p:set>
                                  </p:childTnLst>
                                </p:cTn>
                              </p:par>
                              <p:par>
                                <p:cTn id="113" presetID="63" presetClass="path" presetSubtype="0" accel="50000" decel="50000" fill="hold" grpId="2" nodeType="withEffect">
                                  <p:stCondLst>
                                    <p:cond delay="2000"/>
                                  </p:stCondLst>
                                  <p:childTnLst>
                                    <p:animMotion origin="layout" path="M 0.24253 -0.09877 L 0.51041 -0.09877 " pathEditMode="relative" rAng="0" ptsTypes="AA">
                                      <p:cBhvr>
                                        <p:cTn id="114" dur="1000" fill="hold"/>
                                        <p:tgtEl>
                                          <p:spTgt spid="82"/>
                                        </p:tgtEl>
                                        <p:attrNameLst>
                                          <p:attrName>ppt_x</p:attrName>
                                          <p:attrName>ppt_y</p:attrName>
                                        </p:attrNameLst>
                                      </p:cBhvr>
                                      <p:rCtr x="134" y="0"/>
                                    </p:animMotion>
                                  </p:childTnLst>
                                </p:cTn>
                              </p:par>
                              <p:par>
                                <p:cTn id="115" presetID="10" presetClass="exit" presetSubtype="0" fill="hold" grpId="3" nodeType="withEffect">
                                  <p:stCondLst>
                                    <p:cond delay="2500"/>
                                  </p:stCondLst>
                                  <p:childTnLst>
                                    <p:animEffect transition="out" filter="fade">
                                      <p:cBhvr>
                                        <p:cTn id="116" dur="1000"/>
                                        <p:tgtEl>
                                          <p:spTgt spid="82"/>
                                        </p:tgtEl>
                                      </p:cBhvr>
                                    </p:animEffect>
                                    <p:set>
                                      <p:cBhvr>
                                        <p:cTn id="117" dur="1" fill="hold">
                                          <p:stCondLst>
                                            <p:cond delay="999"/>
                                          </p:stCondLst>
                                        </p:cTn>
                                        <p:tgtEl>
                                          <p:spTgt spid="82"/>
                                        </p:tgtEl>
                                        <p:attrNameLst>
                                          <p:attrName>style.visibility</p:attrName>
                                        </p:attrNameLst>
                                      </p:cBhvr>
                                      <p:to>
                                        <p:strVal val="hidden"/>
                                      </p:to>
                                    </p:set>
                                  </p:childTnLst>
                                </p:cTn>
                              </p:par>
                              <p:par>
                                <p:cTn id="118" presetID="63" presetClass="path" presetSubtype="0" accel="50000" decel="50000" fill="hold" grpId="2" nodeType="withEffect">
                                  <p:stCondLst>
                                    <p:cond delay="2500"/>
                                  </p:stCondLst>
                                  <p:childTnLst>
                                    <p:animMotion origin="layout" path="M 0.25277 -0.09877 L 0.53541 -0.09877 " pathEditMode="relative" rAng="0" ptsTypes="AA">
                                      <p:cBhvr>
                                        <p:cTn id="119" dur="1000" fill="hold"/>
                                        <p:tgtEl>
                                          <p:spTgt spid="83"/>
                                        </p:tgtEl>
                                        <p:attrNameLst>
                                          <p:attrName>ppt_x</p:attrName>
                                          <p:attrName>ppt_y</p:attrName>
                                        </p:attrNameLst>
                                      </p:cBhvr>
                                      <p:rCtr x="141" y="0"/>
                                    </p:animMotion>
                                  </p:childTnLst>
                                </p:cTn>
                              </p:par>
                              <p:par>
                                <p:cTn id="120" presetID="10" presetClass="exit" presetSubtype="0" fill="hold" grpId="3" nodeType="withEffect">
                                  <p:stCondLst>
                                    <p:cond delay="3000"/>
                                  </p:stCondLst>
                                  <p:childTnLst>
                                    <p:animEffect transition="out" filter="fade">
                                      <p:cBhvr>
                                        <p:cTn id="121" dur="1000"/>
                                        <p:tgtEl>
                                          <p:spTgt spid="83"/>
                                        </p:tgtEl>
                                      </p:cBhvr>
                                    </p:animEffect>
                                    <p:set>
                                      <p:cBhvr>
                                        <p:cTn id="122" dur="1" fill="hold">
                                          <p:stCondLst>
                                            <p:cond delay="999"/>
                                          </p:stCondLst>
                                        </p:cTn>
                                        <p:tgtEl>
                                          <p:spTgt spid="8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ox(in)">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103"/>
                                        </p:tgtEl>
                                        <p:attrNameLst>
                                          <p:attrName>style.visibility</p:attrName>
                                        </p:attrNameLst>
                                      </p:cBhvr>
                                      <p:to>
                                        <p:strVal val="visible"/>
                                      </p:to>
                                    </p:set>
                                    <p:animEffect transition="in" filter="blinds(horizontal)">
                                      <p:cBhvr>
                                        <p:cTn id="132" dur="500"/>
                                        <p:tgtEl>
                                          <p:spTgt spid="103"/>
                                        </p:tgtEl>
                                      </p:cBhvr>
                                    </p:animEffect>
                                  </p:childTnLst>
                                </p:cTn>
                              </p:par>
                              <p:par>
                                <p:cTn id="133" presetID="0" presetClass="path" presetSubtype="0" accel="50000" decel="50000" fill="hold" grpId="4" nodeType="withEffect">
                                  <p:stCondLst>
                                    <p:cond delay="0"/>
                                  </p:stCondLst>
                                  <p:childTnLst>
                                    <p:animMotion origin="layout" path="M 0.00659 0.00116 C 0.02951 -0.03192 0.11319 -0.15174 0.14427 -0.19778 C 0.17534 -0.24381 0.18316 -0.26 0.19357 -0.27481 C 0.20399 -0.28961 0.20052 -0.28429 0.20694 -0.28614 C 0.21336 -0.28799 0.18142 -0.28614 0.23194 -0.28614 C 0.28246 -0.28614 0.45243 -0.28614 0.51041 -0.28614 " pathEditMode="relative" rAng="0" ptsTypes="aaaaaa">
                                      <p:cBhvr>
                                        <p:cTn id="134" dur="1500" fill="hold"/>
                                        <p:tgtEl>
                                          <p:spTgt spid="84"/>
                                        </p:tgtEl>
                                        <p:attrNameLst>
                                          <p:attrName>ppt_x</p:attrName>
                                          <p:attrName>ppt_y</p:attrName>
                                        </p:attrNameLst>
                                      </p:cBhvr>
                                      <p:rCtr x="252" y="-146"/>
                                    </p:animMotion>
                                  </p:childTnLst>
                                </p:cTn>
                              </p:par>
                              <p:par>
                                <p:cTn id="135" presetID="10" presetClass="exit" presetSubtype="0" fill="hold" grpId="5" nodeType="withEffect">
                                  <p:stCondLst>
                                    <p:cond delay="1000"/>
                                  </p:stCondLst>
                                  <p:childTnLst>
                                    <p:animEffect transition="out" filter="fade">
                                      <p:cBhvr>
                                        <p:cTn id="136" dur="1000"/>
                                        <p:tgtEl>
                                          <p:spTgt spid="84"/>
                                        </p:tgtEl>
                                      </p:cBhvr>
                                    </p:animEffect>
                                    <p:set>
                                      <p:cBhvr>
                                        <p:cTn id="137" dur="1" fill="hold">
                                          <p:stCondLst>
                                            <p:cond delay="999"/>
                                          </p:stCondLst>
                                        </p:cTn>
                                        <p:tgtEl>
                                          <p:spTgt spid="84"/>
                                        </p:tgtEl>
                                        <p:attrNameLst>
                                          <p:attrName>style.visibility</p:attrName>
                                        </p:attrNameLst>
                                      </p:cBhvr>
                                      <p:to>
                                        <p:strVal val="hidden"/>
                                      </p:to>
                                    </p:set>
                                  </p:childTnLst>
                                </p:cTn>
                              </p:par>
                              <p:par>
                                <p:cTn id="138" presetID="0" presetClass="path" presetSubtype="0" accel="50000" decel="50000" fill="hold" grpId="4" nodeType="withEffect">
                                  <p:stCondLst>
                                    <p:cond delay="500"/>
                                  </p:stCondLst>
                                  <p:childTnLst>
                                    <p:animMotion origin="layout" path="M 3.33333E-6 0.00625 C 0.01093 0.00717 0.02048 0.00787 0.02777 0.00463 C 0.03507 0.00139 0.02534 0.01226 0.0434 -0.01295 C 0.06146 -0.03817 0.10625 -0.10432 0.13611 -0.14619 C 0.16597 -0.18806 0.19896 -0.24219 0.22291 -0.26486 C 0.24687 -0.28753 0.22795 -0.2799 0.27951 -0.28267 C 0.33107 -0.28545 0.47986 -0.28221 0.53246 -0.28221 " pathEditMode="relative" rAng="0" ptsTypes="aaaaaaa">
                                      <p:cBhvr>
                                        <p:cTn id="139" dur="1500" fill="hold"/>
                                        <p:tgtEl>
                                          <p:spTgt spid="85"/>
                                        </p:tgtEl>
                                        <p:attrNameLst>
                                          <p:attrName>ppt_x</p:attrName>
                                          <p:attrName>ppt_y</p:attrName>
                                        </p:attrNameLst>
                                      </p:cBhvr>
                                      <p:rCtr x="266" y="-144"/>
                                    </p:animMotion>
                                  </p:childTnLst>
                                </p:cTn>
                              </p:par>
                              <p:par>
                                <p:cTn id="140" presetID="10" presetClass="exit" presetSubtype="0" fill="hold" grpId="5" nodeType="withEffect">
                                  <p:stCondLst>
                                    <p:cond delay="1500"/>
                                  </p:stCondLst>
                                  <p:childTnLst>
                                    <p:animEffect transition="out" filter="fade">
                                      <p:cBhvr>
                                        <p:cTn id="141" dur="1000"/>
                                        <p:tgtEl>
                                          <p:spTgt spid="85"/>
                                        </p:tgtEl>
                                      </p:cBhvr>
                                    </p:animEffect>
                                    <p:set>
                                      <p:cBhvr>
                                        <p:cTn id="142"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8" grpId="3" animBg="1"/>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err="1"/>
              <a:t>Incast</a:t>
            </a:r>
            <a:r>
              <a:rPr lang="en-US" dirty="0"/>
              <a:t> Really Happens</a:t>
            </a:r>
          </a:p>
        </p:txBody>
      </p:sp>
      <p:sp>
        <p:nvSpPr>
          <p:cNvPr id="7" name="Content Placeholder 4"/>
          <p:cNvSpPr>
            <a:spLocks noGrp="1"/>
          </p:cNvSpPr>
          <p:nvPr>
            <p:ph idx="1"/>
          </p:nvPr>
        </p:nvSpPr>
        <p:spPr>
          <a:xfrm>
            <a:off x="533400" y="5410200"/>
            <a:ext cx="8686800" cy="1066800"/>
          </a:xfrm>
          <a:noFill/>
        </p:spPr>
        <p:txBody>
          <a:bodyPr/>
          <a:lstStyle/>
          <a:p>
            <a:r>
              <a:rPr lang="en-US" sz="2800" dirty="0"/>
              <a:t>Requests are jittered over 10ms window.</a:t>
            </a:r>
          </a:p>
          <a:p>
            <a:r>
              <a:rPr lang="en-US" sz="2800" dirty="0"/>
              <a:t>Jittering switched off around 8:30 am.</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buNone/>
            </a:pPr>
            <a:endParaRPr dirty="0"/>
          </a:p>
        </p:txBody>
      </p:sp>
      <p:sp>
        <p:nvSpPr>
          <p:cNvPr id="8" name="Slide Number Placeholder 7"/>
          <p:cNvSpPr>
            <a:spLocks noGrp="1"/>
          </p:cNvSpPr>
          <p:nvPr>
            <p:ph type="sldNum" sz="quarter" idx="12"/>
          </p:nvPr>
        </p:nvSpPr>
        <p:spPr/>
        <p:txBody>
          <a:bodyPr/>
          <a:lstStyle/>
          <a:p>
            <a:fld id="{96F468FF-8BB4-3349-8005-AE9F629C616D}" type="slidenum">
              <a:rPr lang="en-US" smtClean="0"/>
              <a:pPr/>
              <a:t>11</a:t>
            </a:fld>
            <a:endParaRPr lang="en-US"/>
          </a:p>
        </p:txBody>
      </p:sp>
      <p:pic>
        <p:nvPicPr>
          <p:cNvPr id="10" name="Picture 292" descr="indexserve-jitter-labeled.pdf"/>
          <p:cNvPicPr>
            <a:picLocks noChangeAspect="1"/>
          </p:cNvPicPr>
          <p:nvPr/>
        </p:nvPicPr>
        <p:blipFill>
          <a:blip r:embed="rId4" cstate="print"/>
          <a:srcRect/>
          <a:stretch>
            <a:fillRect/>
          </a:stretch>
        </p:blipFill>
        <p:spPr bwMode="auto">
          <a:xfrm>
            <a:off x="805217" y="1371600"/>
            <a:ext cx="7424383" cy="3810000"/>
          </a:xfrm>
          <a:prstGeom prst="rect">
            <a:avLst/>
          </a:prstGeom>
          <a:noFill/>
          <a:ln w="9525">
            <a:noFill/>
            <a:miter lim="800000"/>
            <a:headEnd/>
            <a:tailEnd/>
          </a:ln>
        </p:spPr>
      </p:pic>
      <p:sp useBgFill="1">
        <p:nvSpPr>
          <p:cNvPr id="14" name="Rounded Rectangle 13"/>
          <p:cNvSpPr/>
          <p:nvPr/>
        </p:nvSpPr>
        <p:spPr>
          <a:xfrm>
            <a:off x="533400" y="5486400"/>
            <a:ext cx="8077200" cy="8382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atte"/>
        </p:spPr>
        <p:txBody>
          <a:bodyPr anchor="ctr"/>
          <a:lstStyle/>
          <a:p>
            <a:pPr marL="342900" lvl="0" indent="-342900" algn="ctr" defTabSz="914400" eaLnBrk="0" fontAlgn="base" hangingPunct="0">
              <a:spcBef>
                <a:spcPct val="20000"/>
              </a:spcBef>
              <a:spcAft>
                <a:spcPct val="0"/>
              </a:spcAft>
              <a:defRPr/>
            </a:pPr>
            <a:r>
              <a:rPr lang="en-US" sz="2800" b="1" dirty="0">
                <a:solidFill>
                  <a:srgbClr val="FF0000"/>
                </a:solidFill>
                <a:ea typeface="ＭＳ Ｐゴシック" charset="-128"/>
                <a:cs typeface="Arial"/>
              </a:rPr>
              <a:t>Jittering trades off median against high percentiles.</a:t>
            </a:r>
          </a:p>
        </p:txBody>
      </p:sp>
      <p:sp useBgFill="1">
        <p:nvSpPr>
          <p:cNvPr id="6" name="Rounded Rectangle 5"/>
          <p:cNvSpPr/>
          <p:nvPr/>
        </p:nvSpPr>
        <p:spPr>
          <a:xfrm>
            <a:off x="2057400" y="5472288"/>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wrap="square" anchor="ctr">
            <a:noAutofit/>
          </a:bodyPr>
          <a:lstStyle/>
          <a:p>
            <a:pPr marL="342900" lvl="0" indent="-342900" algn="ctr" defTabSz="914400" eaLnBrk="0" fontAlgn="base" hangingPunct="0">
              <a:spcBef>
                <a:spcPct val="20000"/>
              </a:spcBef>
              <a:spcAft>
                <a:spcPct val="0"/>
              </a:spcAft>
              <a:defRPr/>
            </a:pPr>
            <a:r>
              <a:rPr lang="en-US" sz="2800" b="1" dirty="0">
                <a:solidFill>
                  <a:srgbClr val="FF0000"/>
                </a:solidFill>
                <a:ea typeface="ＭＳ Ｐゴシック" charset="-128"/>
                <a:cs typeface="Arial"/>
              </a:rPr>
              <a:t>99.9</a:t>
            </a:r>
            <a:r>
              <a:rPr lang="en-US" sz="2800" b="1" baseline="30000" dirty="0">
                <a:solidFill>
                  <a:srgbClr val="FF0000"/>
                </a:solidFill>
                <a:ea typeface="ＭＳ Ｐゴシック" charset="-128"/>
                <a:cs typeface="Arial"/>
              </a:rPr>
              <a:t>th</a:t>
            </a:r>
            <a:r>
              <a:rPr lang="en-US" sz="2800" b="1" dirty="0">
                <a:solidFill>
                  <a:srgbClr val="FF0000"/>
                </a:solidFill>
                <a:ea typeface="ＭＳ Ｐゴシック" charset="-128"/>
                <a:cs typeface="Arial"/>
              </a:rPr>
              <a:t> percentile is being tracked.</a:t>
            </a:r>
          </a:p>
        </p:txBody>
      </p:sp>
      <p:sp>
        <p:nvSpPr>
          <p:cNvPr id="9" name="TextBox 8"/>
          <p:cNvSpPr txBox="1"/>
          <p:nvPr/>
        </p:nvSpPr>
        <p:spPr>
          <a:xfrm rot="16200000">
            <a:off x="-1606033" y="2886045"/>
            <a:ext cx="4191000" cy="400110"/>
          </a:xfrm>
          <a:prstGeom prst="rect">
            <a:avLst/>
          </a:prstGeom>
          <a:noFill/>
        </p:spPr>
        <p:txBody>
          <a:bodyPr wrap="square" rtlCol="0">
            <a:spAutoFit/>
          </a:bodyPr>
          <a:lstStyle/>
          <a:p>
            <a:r>
              <a:rPr lang="en-US" sz="2000" b="1" dirty="0"/>
              <a:t>MLA Query Completion Time (ms)</a:t>
            </a:r>
          </a:p>
        </p:txBody>
      </p:sp>
      <p:sp>
        <p:nvSpPr>
          <p:cNvPr id="17" name="Oval 16"/>
          <p:cNvSpPr/>
          <p:nvPr/>
        </p:nvSpPr>
        <p:spPr>
          <a:xfrm>
            <a:off x="5410200" y="3810000"/>
            <a:ext cx="1676400" cy="1219200"/>
          </a:xfrm>
          <a:prstGeom prst="ellipse">
            <a:avLst/>
          </a:prstGeom>
          <a:solidFill>
            <a:schemeClr val="accent3">
              <a:lumMod val="20000"/>
              <a:lumOff val="80000"/>
              <a:alpha val="0"/>
            </a:schemeClr>
          </a:solidFill>
          <a:ln w="38100">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advTm="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animBg="1"/>
      <p:bldP spid="14" grpId="1" animBg="1"/>
      <p:bldP spid="6" grpId="0"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server-gray.png"/>
          <p:cNvPicPr>
            <a:picLocks noChangeAspect="1"/>
          </p:cNvPicPr>
          <p:nvPr/>
        </p:nvPicPr>
        <p:blipFill>
          <a:blip r:embed="rId3" cstate="print"/>
          <a:stretch>
            <a:fillRect/>
          </a:stretch>
        </p:blipFill>
        <p:spPr>
          <a:xfrm>
            <a:off x="1750844" y="5350272"/>
            <a:ext cx="915278" cy="974328"/>
          </a:xfrm>
          <a:prstGeom prst="rect">
            <a:avLst/>
          </a:prstGeom>
        </p:spPr>
      </p:pic>
      <p:pic>
        <p:nvPicPr>
          <p:cNvPr id="89" name="Picture 88" descr="server-gray.png"/>
          <p:cNvPicPr>
            <a:picLocks noChangeAspect="1"/>
          </p:cNvPicPr>
          <p:nvPr/>
        </p:nvPicPr>
        <p:blipFill>
          <a:blip r:embed="rId3" cstate="print"/>
          <a:stretch>
            <a:fillRect/>
          </a:stretch>
        </p:blipFill>
        <p:spPr>
          <a:xfrm>
            <a:off x="1751722" y="1556544"/>
            <a:ext cx="915278" cy="974328"/>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t>Queue Buildup</a:t>
            </a:r>
          </a:p>
        </p:txBody>
      </p:sp>
      <p:pic>
        <p:nvPicPr>
          <p:cNvPr id="10" name="Content Placeholder 9" descr="switch.png"/>
          <p:cNvPicPr>
            <a:picLocks noGrp="1" noChangeAspect="1"/>
          </p:cNvPicPr>
          <p:nvPr>
            <p:ph idx="1"/>
          </p:nvPr>
        </p:nvPicPr>
        <p:blipFill>
          <a:blip r:embed="rId4" cstate="print"/>
          <a:stretch>
            <a:fillRect/>
          </a:stretch>
        </p:blipFill>
        <p:spPr>
          <a:xfrm flipH="1">
            <a:off x="4284353" y="3570383"/>
            <a:ext cx="1643349" cy="692945"/>
          </a:xfrm>
        </p:spPr>
      </p:pic>
      <p:sp>
        <p:nvSpPr>
          <p:cNvPr id="4" name="Slide Number Placeholder 3"/>
          <p:cNvSpPr>
            <a:spLocks noGrp="1"/>
          </p:cNvSpPr>
          <p:nvPr>
            <p:ph type="sldNum" sz="quarter" idx="12"/>
          </p:nvPr>
        </p:nvSpPr>
        <p:spPr>
          <a:xfrm>
            <a:off x="6592824" y="6356350"/>
            <a:ext cx="2133600" cy="365125"/>
          </a:xfrm>
        </p:spPr>
        <p:txBody>
          <a:bodyPr/>
          <a:lstStyle/>
          <a:p>
            <a:fld id="{D6860B3D-D4F8-4840-B91D-0EEC232E35FC}" type="slidenum">
              <a:rPr lang="en-US" smtClean="0"/>
              <a:pPr/>
              <a:t>12</a:t>
            </a:fld>
            <a:endParaRPr lang="en-US"/>
          </a:p>
        </p:txBody>
      </p:sp>
      <p:pic>
        <p:nvPicPr>
          <p:cNvPr id="5" name="Picture 4" descr="server2.jpg"/>
          <p:cNvPicPr>
            <a:picLocks noChangeAspect="1"/>
          </p:cNvPicPr>
          <p:nvPr/>
        </p:nvPicPr>
        <p:blipFill>
          <a:blip r:embed="rId5" cstate="print"/>
          <a:stretch>
            <a:fillRect/>
          </a:stretch>
        </p:blipFill>
        <p:spPr>
          <a:xfrm>
            <a:off x="7233201" y="3381938"/>
            <a:ext cx="1148799" cy="1102845"/>
          </a:xfrm>
          <a:prstGeom prst="rect">
            <a:avLst/>
          </a:prstGeom>
        </p:spPr>
      </p:pic>
      <p:cxnSp>
        <p:nvCxnSpPr>
          <p:cNvPr id="12" name="Straight Connector 11"/>
          <p:cNvCxnSpPr/>
          <p:nvPr/>
        </p:nvCxnSpPr>
        <p:spPr>
          <a:xfrm flipV="1">
            <a:off x="5699102" y="3916857"/>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09709" y="2043708"/>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08831" y="4038600"/>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51"/>
          <p:cNvGrpSpPr>
            <a:grpSpLocks/>
          </p:cNvGrpSpPr>
          <p:nvPr/>
        </p:nvGrpSpPr>
        <p:grpSpPr bwMode="auto">
          <a:xfrm>
            <a:off x="4419600" y="36139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p>
          </p:txBody>
        </p:sp>
      </p:grpSp>
      <p:sp>
        <p:nvSpPr>
          <p:cNvPr id="78" name="Rectangle 163"/>
          <p:cNvSpPr>
            <a:spLocks noChangeArrowheads="1"/>
          </p:cNvSpPr>
          <p:nvPr/>
        </p:nvSpPr>
        <p:spPr bwMode="auto">
          <a:xfrm>
            <a:off x="2398776" y="178514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9" name="Rectangle 163"/>
          <p:cNvSpPr>
            <a:spLocks noChangeArrowheads="1"/>
          </p:cNvSpPr>
          <p:nvPr/>
        </p:nvSpPr>
        <p:spPr bwMode="auto">
          <a:xfrm>
            <a:off x="2170176" y="178514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4" name="Rectangle 163"/>
          <p:cNvSpPr>
            <a:spLocks noChangeArrowheads="1"/>
          </p:cNvSpPr>
          <p:nvPr/>
        </p:nvSpPr>
        <p:spPr bwMode="auto">
          <a:xfrm>
            <a:off x="2398776" y="5595144"/>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5" name="Rectangle 163"/>
          <p:cNvSpPr>
            <a:spLocks noChangeArrowheads="1"/>
          </p:cNvSpPr>
          <p:nvPr/>
        </p:nvSpPr>
        <p:spPr bwMode="auto">
          <a:xfrm>
            <a:off x="2170176" y="5595144"/>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41" name="TextBox 40"/>
          <p:cNvSpPr txBox="1"/>
          <p:nvPr/>
        </p:nvSpPr>
        <p:spPr>
          <a:xfrm>
            <a:off x="1522244" y="1099344"/>
            <a:ext cx="1295400" cy="369332"/>
          </a:xfrm>
          <a:prstGeom prst="rect">
            <a:avLst/>
          </a:prstGeom>
          <a:noFill/>
        </p:spPr>
        <p:txBody>
          <a:bodyPr wrap="square" rtlCol="0">
            <a:spAutoFit/>
          </a:bodyPr>
          <a:lstStyle/>
          <a:p>
            <a:r>
              <a:rPr lang="en-US" b="1" dirty="0"/>
              <a:t>Sender 1</a:t>
            </a:r>
          </a:p>
        </p:txBody>
      </p:sp>
      <p:sp>
        <p:nvSpPr>
          <p:cNvPr id="45" name="TextBox 44"/>
          <p:cNvSpPr txBox="1"/>
          <p:nvPr/>
        </p:nvSpPr>
        <p:spPr>
          <a:xfrm>
            <a:off x="1522244" y="4909344"/>
            <a:ext cx="1066800" cy="369332"/>
          </a:xfrm>
          <a:prstGeom prst="rect">
            <a:avLst/>
          </a:prstGeom>
          <a:noFill/>
        </p:spPr>
        <p:txBody>
          <a:bodyPr wrap="square" rtlCol="0">
            <a:spAutoFit/>
          </a:bodyPr>
          <a:lstStyle/>
          <a:p>
            <a:r>
              <a:rPr lang="en-US" b="1" dirty="0"/>
              <a:t>Sender 2</a:t>
            </a:r>
          </a:p>
        </p:txBody>
      </p:sp>
      <p:sp>
        <p:nvSpPr>
          <p:cNvPr id="46" name="TextBox 45"/>
          <p:cNvSpPr txBox="1"/>
          <p:nvPr/>
        </p:nvSpPr>
        <p:spPr>
          <a:xfrm>
            <a:off x="7237244" y="2863612"/>
            <a:ext cx="1144756" cy="369332"/>
          </a:xfrm>
          <a:prstGeom prst="rect">
            <a:avLst/>
          </a:prstGeom>
          <a:noFill/>
        </p:spPr>
        <p:txBody>
          <a:bodyPr wrap="square" rtlCol="0">
            <a:spAutoFit/>
          </a:bodyPr>
          <a:lstStyle/>
          <a:p>
            <a:r>
              <a:rPr lang="en-US" b="1" dirty="0"/>
              <a:t>Receiver</a:t>
            </a:r>
          </a:p>
        </p:txBody>
      </p:sp>
      <p:sp>
        <p:nvSpPr>
          <p:cNvPr id="42" name="Rectangle 163"/>
          <p:cNvSpPr>
            <a:spLocks noChangeArrowheads="1"/>
          </p:cNvSpPr>
          <p:nvPr/>
        </p:nvSpPr>
        <p:spPr bwMode="auto">
          <a:xfrm>
            <a:off x="1939820" y="178514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48" name="Rectangle 163"/>
          <p:cNvSpPr>
            <a:spLocks noChangeArrowheads="1"/>
          </p:cNvSpPr>
          <p:nvPr/>
        </p:nvSpPr>
        <p:spPr bwMode="auto">
          <a:xfrm>
            <a:off x="1711220" y="178514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49" name="Rectangle 163"/>
          <p:cNvSpPr>
            <a:spLocks noChangeArrowheads="1"/>
          </p:cNvSpPr>
          <p:nvPr/>
        </p:nvSpPr>
        <p:spPr bwMode="auto">
          <a:xfrm>
            <a:off x="1482620" y="178514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grpSp>
        <p:nvGrpSpPr>
          <p:cNvPr id="58" name="Group 57"/>
          <p:cNvGrpSpPr/>
          <p:nvPr/>
        </p:nvGrpSpPr>
        <p:grpSpPr>
          <a:xfrm>
            <a:off x="111020" y="1785144"/>
            <a:ext cx="1335024" cy="594360"/>
            <a:chOff x="3389376" y="1676400"/>
            <a:chExt cx="1335024" cy="594360"/>
          </a:xfrm>
        </p:grpSpPr>
        <p:sp>
          <p:nvSpPr>
            <p:cNvPr id="50" name="Rectangle 163"/>
            <p:cNvSpPr>
              <a:spLocks noChangeArrowheads="1"/>
            </p:cNvSpPr>
            <p:nvPr/>
          </p:nvSpPr>
          <p:spPr bwMode="auto">
            <a:xfrm>
              <a:off x="33893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1" name="Rectangle 163"/>
            <p:cNvSpPr>
              <a:spLocks noChangeArrowheads="1"/>
            </p:cNvSpPr>
            <p:nvPr/>
          </p:nvSpPr>
          <p:spPr bwMode="auto">
            <a:xfrm>
              <a:off x="36179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2" name="Rectangle 163"/>
            <p:cNvSpPr>
              <a:spLocks noChangeArrowheads="1"/>
            </p:cNvSpPr>
            <p:nvPr/>
          </p:nvSpPr>
          <p:spPr bwMode="auto">
            <a:xfrm>
              <a:off x="38465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3" name="Rectangle 163"/>
            <p:cNvSpPr>
              <a:spLocks noChangeArrowheads="1"/>
            </p:cNvSpPr>
            <p:nvPr/>
          </p:nvSpPr>
          <p:spPr bwMode="auto">
            <a:xfrm>
              <a:off x="40751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4" name="Rectangle 163"/>
            <p:cNvSpPr>
              <a:spLocks noChangeArrowheads="1"/>
            </p:cNvSpPr>
            <p:nvPr/>
          </p:nvSpPr>
          <p:spPr bwMode="auto">
            <a:xfrm>
              <a:off x="43037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7" name="Rectangle 163"/>
            <p:cNvSpPr>
              <a:spLocks noChangeArrowheads="1"/>
            </p:cNvSpPr>
            <p:nvPr/>
          </p:nvSpPr>
          <p:spPr bwMode="auto">
            <a:xfrm>
              <a:off x="4532376" y="16764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grpSp>
      <p:sp>
        <p:nvSpPr>
          <p:cNvPr id="59" name="TextBox 58"/>
          <p:cNvSpPr txBox="1"/>
          <p:nvPr/>
        </p:nvSpPr>
        <p:spPr>
          <a:xfrm>
            <a:off x="3657600" y="1752600"/>
            <a:ext cx="5486400" cy="892552"/>
          </a:xfrm>
          <a:prstGeom prst="rect">
            <a:avLst/>
          </a:prstGeom>
          <a:noFill/>
        </p:spPr>
        <p:txBody>
          <a:bodyPr wrap="square" rtlCol="0">
            <a:spAutoFit/>
          </a:bodyPr>
          <a:lstStyle/>
          <a:p>
            <a:pPr>
              <a:buFont typeface="Arial" pitchFamily="34" charset="0"/>
              <a:buChar char="•"/>
            </a:pPr>
            <a:r>
              <a:rPr lang="en-US" sz="2800" dirty="0">
                <a:ea typeface="Arial" charset="0"/>
                <a:cs typeface="Arial"/>
              </a:rPr>
              <a:t> Big flows buildup queues. </a:t>
            </a:r>
          </a:p>
          <a:p>
            <a:pPr lvl="1">
              <a:buFont typeface="Wingdings" pitchFamily="2" charset="2"/>
              <a:buChar char="Ø"/>
            </a:pPr>
            <a:r>
              <a:rPr lang="en-US" sz="2400" b="1" dirty="0">
                <a:solidFill>
                  <a:srgbClr val="FF0000"/>
                </a:solidFill>
                <a:cs typeface="Arial"/>
              </a:rPr>
              <a:t> Increased latency for short flows.</a:t>
            </a:r>
            <a:endParaRPr lang="en-US" sz="2000" b="1" dirty="0">
              <a:solidFill>
                <a:srgbClr val="FF0000"/>
              </a:solidFill>
            </a:endParaRPr>
          </a:p>
        </p:txBody>
      </p:sp>
      <p:sp>
        <p:nvSpPr>
          <p:cNvPr id="60" name="TextBox 59"/>
          <p:cNvSpPr txBox="1"/>
          <p:nvPr/>
        </p:nvSpPr>
        <p:spPr>
          <a:xfrm>
            <a:off x="3657600" y="4910316"/>
            <a:ext cx="5410200" cy="1261884"/>
          </a:xfrm>
          <a:prstGeom prst="rect">
            <a:avLst/>
          </a:prstGeom>
          <a:noFill/>
        </p:spPr>
        <p:txBody>
          <a:bodyPr wrap="square" rtlCol="0">
            <a:spAutoFit/>
          </a:bodyPr>
          <a:lstStyle/>
          <a:p>
            <a:pPr>
              <a:buFont typeface="Arial" pitchFamily="34" charset="0"/>
              <a:buChar char="•"/>
            </a:pPr>
            <a:r>
              <a:rPr lang="en-US" sz="2800" dirty="0">
                <a:ea typeface="Arial" charset="0"/>
                <a:cs typeface="Arial"/>
              </a:rPr>
              <a:t> Measurements in Bing cluster</a:t>
            </a:r>
          </a:p>
          <a:p>
            <a:pPr lvl="1">
              <a:buFont typeface="Wingdings" pitchFamily="2" charset="2"/>
              <a:buChar char="Ø"/>
            </a:pPr>
            <a:r>
              <a:rPr lang="en-US" sz="2400" b="1" dirty="0">
                <a:solidFill>
                  <a:srgbClr val="0000CC"/>
                </a:solidFill>
                <a:cs typeface="Arial"/>
              </a:rPr>
              <a:t> For 90% packets: RTT &lt; 1ms</a:t>
            </a:r>
          </a:p>
          <a:p>
            <a:pPr lvl="1">
              <a:buFont typeface="Wingdings" pitchFamily="2" charset="2"/>
              <a:buChar char="Ø"/>
            </a:pPr>
            <a:r>
              <a:rPr lang="en-US" sz="2400" b="1" dirty="0">
                <a:solidFill>
                  <a:srgbClr val="FF0000"/>
                </a:solidFill>
                <a:cs typeface="Arial"/>
              </a:rPr>
              <a:t> For 10% packets: 1ms &lt; RTT &lt; 15ms</a:t>
            </a:r>
            <a:endParaRPr lang="en-US" sz="2000" b="1" dirty="0">
              <a:solidFill>
                <a:srgbClr val="FF0000"/>
              </a:solidFill>
            </a:endParaRPr>
          </a:p>
        </p:txBody>
      </p:sp>
    </p:spTree>
    <p:custDataLst>
      <p:tags r:id="rId1"/>
    </p:custDataLst>
  </p:cSld>
  <p:clrMapOvr>
    <a:masterClrMapping/>
  </p:clrMapOvr>
  <p:transition spd="slow" advTm="39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36" dur="1000" fill="hold"/>
                                        <p:tgtEl>
                                          <p:spTgt spid="78"/>
                                        </p:tgtEl>
                                        <p:attrNameLst>
                                          <p:attrName>ppt_x</p:attrName>
                                          <p:attrName>ppt_y</p:attrName>
                                        </p:attrNameLst>
                                      </p:cBhvr>
                                      <p:rCtr x="164" y="140"/>
                                    </p:animMotion>
                                  </p:childTnLst>
                                </p:cTn>
                              </p:par>
                              <p:par>
                                <p:cTn id="37" presetID="0" presetClass="path" presetSubtype="0" accel="50000" decel="50000" fill="hold" grpId="1" nodeType="withEffect">
                                  <p:stCondLst>
                                    <p:cond delay="0"/>
                                  </p:stCondLst>
                                  <p:childTnLst>
                                    <p:animMotion origin="layout" path="M 0.00902 -0.00462 C 0.01458 -0.00324 0.02708 -0.01203 0.04271 0.00324 C 0.05833 0.01851 0.07777 0.05136 0.10295 0.08652 C 0.12812 0.12168 0.1684 0.1846 0.1934 0.2149 C 0.2184 0.2452 0.2283 0.25885 0.25295 0.26787 C 0.2776 0.27689 0.32274 0.26926 0.34097 0.26949 " pathEditMode="relative" rAng="0" ptsTypes="aaaaaa">
                                      <p:cBhvr>
                                        <p:cTn id="38" dur="1000" fill="hold"/>
                                        <p:tgtEl>
                                          <p:spTgt spid="79"/>
                                        </p:tgtEl>
                                        <p:attrNameLst>
                                          <p:attrName>ppt_x</p:attrName>
                                          <p:attrName>ppt_y</p:attrName>
                                        </p:attrNameLst>
                                      </p:cBhvr>
                                      <p:rCtr x="166" y="137"/>
                                    </p:animMotion>
                                  </p:childTnLst>
                                </p:cTn>
                              </p:par>
                              <p:par>
                                <p:cTn id="39" presetID="0" presetClass="path" presetSubtype="0" accel="50000" decel="50000" fill="hold" grpId="1" nodeType="withEffect">
                                  <p:stCondLst>
                                    <p:cond delay="0"/>
                                  </p:stCondLst>
                                  <p:childTnLst>
                                    <p:animMotion origin="layout" path="M 0.06528 -0.00462 C 0.08542 0.02475 0.15295 0.12723 0.18629 0.17141 C 0.21962 0.21559 0.23941 0.24428 0.26528 0.26024 C 0.29115 0.2762 0.32604 0.26625 0.34202 0.26787 " pathEditMode="relative" rAng="0" ptsTypes="aaaa">
                                      <p:cBhvr>
                                        <p:cTn id="40" dur="1000" fill="hold"/>
                                        <p:tgtEl>
                                          <p:spTgt spid="42"/>
                                        </p:tgtEl>
                                        <p:attrNameLst>
                                          <p:attrName>ppt_x</p:attrName>
                                          <p:attrName>ppt_y</p:attrName>
                                        </p:attrNameLst>
                                      </p:cBhvr>
                                      <p:rCtr x="138" y="140"/>
                                    </p:animMotion>
                                  </p:childTnLst>
                                </p:cTn>
                              </p:par>
                              <p:par>
                                <p:cTn id="41" presetID="0" presetClass="path" presetSubtype="0" accel="50000" decel="50000" fill="hold" grpId="1" nodeType="withEffect">
                                  <p:stCondLst>
                                    <p:cond delay="0"/>
                                  </p:stCondLst>
                                  <p:childTnLst>
                                    <p:animMotion origin="layout" path="M 0.00903 -0.00463 C 0.02257 -0.00347 0.06233 -0.01921 0.09028 0.00208 C 0.11823 0.02338 0.1507 0.08796 0.17657 0.12384 C 0.20243 0.15972 0.22743 0.19352 0.24584 0.21759 C 0.26424 0.24167 0.27118 0.25972 0.2875 0.26806 C 0.30382 0.27639 0.33177 0.26783 0.34341 0.26783 " pathEditMode="relative" rAng="0" ptsTypes="aaaaaa">
                                      <p:cBhvr>
                                        <p:cTn id="42" dur="1000" fill="hold"/>
                                        <p:tgtEl>
                                          <p:spTgt spid="48"/>
                                        </p:tgtEl>
                                        <p:attrNameLst>
                                          <p:attrName>ppt_x</p:attrName>
                                          <p:attrName>ppt_y</p:attrName>
                                        </p:attrNameLst>
                                      </p:cBhvr>
                                      <p:rCtr x="167" y="133"/>
                                    </p:animMotion>
                                  </p:childTnLst>
                                </p:cTn>
                              </p:par>
                              <p:par>
                                <p:cTn id="43" presetID="0" presetClass="path" presetSubtype="0" accel="50000" decel="50000" fill="hold" grpId="1" nodeType="withEffect">
                                  <p:stCondLst>
                                    <p:cond delay="0"/>
                                  </p:stCondLst>
                                  <p:childTnLst>
                                    <p:animMotion origin="layout" path="M -3.05556E-6 -1.80662E-6 C 0.01198 -0.00023 0.05157 -0.00231 0.07153 -0.00185 C 0.0915 -0.00139 0.10174 -0.01226 0.11979 0.00301 C 0.13785 0.01828 0.1592 0.05876 0.17986 0.08975 C 0.20052 0.12075 0.2224 0.15961 0.24375 0.18922 C 0.26511 0.21883 0.29063 0.25445 0.30764 0.26787 C 0.32466 0.28129 0.3382 0.26926 0.34618 0.26949 " pathEditMode="relative" rAng="0" ptsTypes="aaaaaaa">
                                      <p:cBhvr>
                                        <p:cTn id="44" dur="1000" fill="hold"/>
                                        <p:tgtEl>
                                          <p:spTgt spid="49"/>
                                        </p:tgtEl>
                                        <p:attrNameLst>
                                          <p:attrName>ppt_x</p:attrName>
                                          <p:attrName>ppt_y</p:attrName>
                                        </p:attrNameLst>
                                      </p:cBhvr>
                                      <p:rCtr x="173" y="134"/>
                                    </p:animMotion>
                                  </p:childTnLst>
                                </p:cTn>
                              </p:par>
                              <p:par>
                                <p:cTn id="45" presetID="0" presetClass="path" presetSubtype="0" accel="50000" decel="50000" fill="hold" grpId="1" nodeType="withEffect">
                                  <p:stCondLst>
                                    <p:cond delay="0"/>
                                  </p:stCondLst>
                                  <p:childTnLst>
                                    <p:animMotion origin="layout" path="M -3.05556E-6 0.01296 C 0.05608 -0.06822 0.11285 -0.15009 0.14219 -0.19264 C 0.17153 -0.23519 0.1658 -0.22803 0.17604 -0.24329 C 0.18629 -0.25855 0.19636 -0.27752 0.20417 -0.28492 C 0.21198 -0.29232 0.21945 -0.287 0.22344 -0.28769 " pathEditMode="relative" rAng="0" ptsTypes="aaaaa">
                                      <p:cBhvr>
                                        <p:cTn id="46" dur="1000" fill="hold"/>
                                        <p:tgtEl>
                                          <p:spTgt spid="84"/>
                                        </p:tgtEl>
                                        <p:attrNameLst>
                                          <p:attrName>ppt_x</p:attrName>
                                          <p:attrName>ppt_y</p:attrName>
                                        </p:attrNameLst>
                                      </p:cBhvr>
                                      <p:rCtr x="112" y="-153"/>
                                    </p:animMotion>
                                  </p:childTnLst>
                                </p:cTn>
                              </p:par>
                              <p:par>
                                <p:cTn id="47" presetID="0" presetClass="path" presetSubtype="0" accel="50000" decel="50000" fill="hold" grpId="1" nodeType="withEffect">
                                  <p:stCondLst>
                                    <p:cond delay="0"/>
                                  </p:stCondLst>
                                  <p:childTnLst>
                                    <p:animMotion origin="layout" path="M -3.05556E-6 -4.38483E-6 C 0.00539 -0.00046 0.01077 0.02174 0.03247 -0.00323 C 0.05417 -0.02821 0.10243 -0.1073 0.13004 -0.14963 C 0.15764 -0.19195 0.18195 -0.23358 0.19792 -0.25647 C 0.21389 -0.27937 0.22049 -0.28122 0.22639 -0.28769 " pathEditMode="relative" rAng="0" ptsTypes="aaaaa">
                                      <p:cBhvr>
                                        <p:cTn id="48" dur="1000" fill="hold"/>
                                        <p:tgtEl>
                                          <p:spTgt spid="85"/>
                                        </p:tgtEl>
                                        <p:attrNameLst>
                                          <p:attrName>ppt_x</p:attrName>
                                          <p:attrName>ppt_y</p:attrName>
                                        </p:attrNameLst>
                                      </p:cBhvr>
                                      <p:rCtr x="113" y="-133"/>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3" nodeType="clickEffect">
                                  <p:stCondLst>
                                    <p:cond delay="0"/>
                                  </p:stCondLst>
                                  <p:childTnLst>
                                    <p:animMotion origin="layout" path="M 0.22726 -0.28839 L 0.22726 0.18895 " pathEditMode="relative" rAng="0" ptsTypes="AA">
                                      <p:cBhvr>
                                        <p:cTn id="52" dur="1000" fill="hold"/>
                                        <p:tgtEl>
                                          <p:spTgt spid="85"/>
                                        </p:tgtEl>
                                        <p:attrNameLst>
                                          <p:attrName>ppt_x</p:attrName>
                                          <p:attrName>ppt_y</p:attrName>
                                        </p:attrNameLst>
                                      </p:cBhvr>
                                      <p:rCtr x="0" y="239"/>
                                    </p:animMotion>
                                  </p:childTnLst>
                                </p:cTn>
                              </p:par>
                              <p:par>
                                <p:cTn id="53" presetID="8" presetClass="emph" presetSubtype="0" fill="hold" grpId="2" nodeType="withEffect">
                                  <p:stCondLst>
                                    <p:cond delay="0"/>
                                  </p:stCondLst>
                                  <p:childTnLst>
                                    <p:animRot by="-86400000">
                                      <p:cBhvr>
                                        <p:cTn id="54" dur="1000" fill="hold"/>
                                        <p:tgtEl>
                                          <p:spTgt spid="85"/>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2" nodeType="clickEffect">
                                  <p:stCondLst>
                                    <p:cond delay="0"/>
                                  </p:stCondLst>
                                  <p:childTnLst>
                                    <p:animMotion origin="layout" path="M 0.33541 0.26764 L 0.51041 0.26764 " pathEditMode="relative" rAng="0" ptsTypes="AA">
                                      <p:cBhvr>
                                        <p:cTn id="58" dur="1000" fill="hold"/>
                                        <p:tgtEl>
                                          <p:spTgt spid="78"/>
                                        </p:tgtEl>
                                        <p:attrNameLst>
                                          <p:attrName>ppt_x</p:attrName>
                                          <p:attrName>ppt_y</p:attrName>
                                        </p:attrNameLst>
                                      </p:cBhvr>
                                      <p:rCtr x="87" y="0"/>
                                    </p:animMotion>
                                  </p:childTnLst>
                                </p:cTn>
                              </p:par>
                              <p:par>
                                <p:cTn id="59" presetID="10" presetClass="exit" presetSubtype="0" fill="hold" grpId="3" nodeType="withEffect">
                                  <p:stCondLst>
                                    <p:cond delay="500"/>
                                  </p:stCondLst>
                                  <p:childTnLst>
                                    <p:animEffect transition="out" filter="fade">
                                      <p:cBhvr>
                                        <p:cTn id="60" dur="1000"/>
                                        <p:tgtEl>
                                          <p:spTgt spid="78"/>
                                        </p:tgtEl>
                                      </p:cBhvr>
                                    </p:animEffect>
                                    <p:set>
                                      <p:cBhvr>
                                        <p:cTn id="61" dur="1" fill="hold">
                                          <p:stCondLst>
                                            <p:cond delay="999"/>
                                          </p:stCondLst>
                                        </p:cTn>
                                        <p:tgtEl>
                                          <p:spTgt spid="78"/>
                                        </p:tgtEl>
                                        <p:attrNameLst>
                                          <p:attrName>style.visibility</p:attrName>
                                        </p:attrNameLst>
                                      </p:cBhvr>
                                      <p:to>
                                        <p:strVal val="hidden"/>
                                      </p:to>
                                    </p:set>
                                  </p:childTnLst>
                                </p:cTn>
                              </p:par>
                              <p:par>
                                <p:cTn id="62" presetID="63" presetClass="path" presetSubtype="0" accel="50000" decel="50000" fill="hold" grpId="2" nodeType="withEffect">
                                  <p:stCondLst>
                                    <p:cond delay="500"/>
                                  </p:stCondLst>
                                  <p:childTnLst>
                                    <p:animMotion origin="layout" path="M 0.33611 0.26463 L 0.53541 0.26532 " pathEditMode="relative" rAng="0" ptsTypes="AA">
                                      <p:cBhvr>
                                        <p:cTn id="63" dur="1000" fill="hold"/>
                                        <p:tgtEl>
                                          <p:spTgt spid="79"/>
                                        </p:tgtEl>
                                        <p:attrNameLst>
                                          <p:attrName>ppt_x</p:attrName>
                                          <p:attrName>ppt_y</p:attrName>
                                        </p:attrNameLst>
                                      </p:cBhvr>
                                      <p:rCtr x="100" y="0"/>
                                    </p:animMotion>
                                  </p:childTnLst>
                                </p:cTn>
                              </p:par>
                              <p:par>
                                <p:cTn id="64" presetID="10" presetClass="exit" presetSubtype="0" fill="hold" grpId="3" nodeType="withEffect">
                                  <p:stCondLst>
                                    <p:cond delay="1000"/>
                                  </p:stCondLst>
                                  <p:childTnLst>
                                    <p:animEffect transition="out" filter="fade">
                                      <p:cBhvr>
                                        <p:cTn id="65" dur="1000"/>
                                        <p:tgtEl>
                                          <p:spTgt spid="79"/>
                                        </p:tgtEl>
                                      </p:cBhvr>
                                    </p:animEffect>
                                    <p:set>
                                      <p:cBhvr>
                                        <p:cTn id="66" dur="1" fill="hold">
                                          <p:stCondLst>
                                            <p:cond delay="999"/>
                                          </p:stCondLst>
                                        </p:cTn>
                                        <p:tgtEl>
                                          <p:spTgt spid="79"/>
                                        </p:tgtEl>
                                        <p:attrNameLst>
                                          <p:attrName>style.visibility</p:attrName>
                                        </p:attrNameLst>
                                      </p:cBhvr>
                                      <p:to>
                                        <p:strVal val="hidden"/>
                                      </p:to>
                                    </p:set>
                                  </p:childTnLst>
                                </p:cTn>
                              </p:par>
                              <p:par>
                                <p:cTn id="67" presetID="63" presetClass="path" presetSubtype="0" accel="50000" decel="50000" fill="hold" nodeType="withEffect">
                                  <p:stCondLst>
                                    <p:cond delay="1000"/>
                                  </p:stCondLst>
                                  <p:childTnLst>
                                    <p:animMotion origin="layout" path="M 0.33542 0.26764 L 0.56059 0.26764 " pathEditMode="relative" rAng="0" ptsTypes="AA">
                                      <p:cBhvr>
                                        <p:cTn id="68" dur="1000" fill="hold"/>
                                        <p:tgtEl>
                                          <p:spTgt spid="42"/>
                                        </p:tgtEl>
                                        <p:attrNameLst>
                                          <p:attrName>ppt_x</p:attrName>
                                          <p:attrName>ppt_y</p:attrName>
                                        </p:attrNameLst>
                                      </p:cBhvr>
                                      <p:rCtr x="112" y="0"/>
                                    </p:animMotion>
                                  </p:childTnLst>
                                </p:cTn>
                              </p:par>
                              <p:par>
                                <p:cTn id="69" presetID="10" presetClass="exit" presetSubtype="0" fill="hold" nodeType="withEffect">
                                  <p:stCondLst>
                                    <p:cond delay="1500"/>
                                  </p:stCondLst>
                                  <p:childTnLst>
                                    <p:animEffect transition="out" filter="fade">
                                      <p:cBhvr>
                                        <p:cTn id="70" dur="1000"/>
                                        <p:tgtEl>
                                          <p:spTgt spid="42"/>
                                        </p:tgtEl>
                                      </p:cBhvr>
                                    </p:animEffect>
                                    <p:set>
                                      <p:cBhvr>
                                        <p:cTn id="71" dur="1" fill="hold">
                                          <p:stCondLst>
                                            <p:cond delay="999"/>
                                          </p:stCondLst>
                                        </p:cTn>
                                        <p:tgtEl>
                                          <p:spTgt spid="42"/>
                                        </p:tgtEl>
                                        <p:attrNameLst>
                                          <p:attrName>style.visibility</p:attrName>
                                        </p:attrNameLst>
                                      </p:cBhvr>
                                      <p:to>
                                        <p:strVal val="hidden"/>
                                      </p:to>
                                    </p:set>
                                  </p:childTnLst>
                                </p:cTn>
                              </p:par>
                              <p:par>
                                <p:cTn id="72" presetID="63" presetClass="path" presetSubtype="0" accel="50000" decel="50000" fill="hold" nodeType="withEffect">
                                  <p:stCondLst>
                                    <p:cond delay="1500"/>
                                  </p:stCondLst>
                                  <p:childTnLst>
                                    <p:animMotion origin="layout" path="M 0.33611 0.26394 L 0.58559 0.26764 " pathEditMode="relative" rAng="0" ptsTypes="AA">
                                      <p:cBhvr>
                                        <p:cTn id="73" dur="1000" fill="hold"/>
                                        <p:tgtEl>
                                          <p:spTgt spid="48"/>
                                        </p:tgtEl>
                                        <p:attrNameLst>
                                          <p:attrName>ppt_x</p:attrName>
                                          <p:attrName>ppt_y</p:attrName>
                                        </p:attrNameLst>
                                      </p:cBhvr>
                                      <p:rCtr x="125" y="2"/>
                                    </p:animMotion>
                                  </p:childTnLst>
                                </p:cTn>
                              </p:par>
                              <p:par>
                                <p:cTn id="74" presetID="10" presetClass="exit" presetSubtype="0" fill="hold" nodeType="withEffect">
                                  <p:stCondLst>
                                    <p:cond delay="2000"/>
                                  </p:stCondLst>
                                  <p:childTnLst>
                                    <p:animEffect transition="out" filter="fade">
                                      <p:cBhvr>
                                        <p:cTn id="75" dur="1000"/>
                                        <p:tgtEl>
                                          <p:spTgt spid="48"/>
                                        </p:tgtEl>
                                      </p:cBhvr>
                                    </p:animEffect>
                                    <p:set>
                                      <p:cBhvr>
                                        <p:cTn id="76" dur="1" fill="hold">
                                          <p:stCondLst>
                                            <p:cond delay="999"/>
                                          </p:stCondLst>
                                        </p:cTn>
                                        <p:tgtEl>
                                          <p:spTgt spid="48"/>
                                        </p:tgtEl>
                                        <p:attrNameLst>
                                          <p:attrName>style.visibility</p:attrName>
                                        </p:attrNameLst>
                                      </p:cBhvr>
                                      <p:to>
                                        <p:strVal val="hidden"/>
                                      </p:to>
                                    </p:set>
                                  </p:childTnLst>
                                </p:cTn>
                              </p:par>
                              <p:par>
                                <p:cTn id="77" presetID="63" presetClass="path" presetSubtype="0" accel="50000" decel="50000" fill="hold" grpId="2" nodeType="withEffect">
                                  <p:stCondLst>
                                    <p:cond delay="2000"/>
                                  </p:stCondLst>
                                  <p:childTnLst>
                                    <p:animMotion origin="layout" path="M 0.33559 0.26764 L 0.61059 0.26764 " pathEditMode="relative" rAng="0" ptsTypes="AA">
                                      <p:cBhvr>
                                        <p:cTn id="78" dur="1000" fill="hold"/>
                                        <p:tgtEl>
                                          <p:spTgt spid="49"/>
                                        </p:tgtEl>
                                        <p:attrNameLst>
                                          <p:attrName>ppt_x</p:attrName>
                                          <p:attrName>ppt_y</p:attrName>
                                        </p:attrNameLst>
                                      </p:cBhvr>
                                      <p:rCtr x="138" y="0"/>
                                    </p:animMotion>
                                  </p:childTnLst>
                                </p:cTn>
                              </p:par>
                              <p:par>
                                <p:cTn id="79" presetID="10" presetClass="exit" presetSubtype="0" fill="hold" grpId="3" nodeType="withEffect">
                                  <p:stCondLst>
                                    <p:cond delay="2500"/>
                                  </p:stCondLst>
                                  <p:childTnLst>
                                    <p:animEffect transition="out" filter="fade">
                                      <p:cBhvr>
                                        <p:cTn id="80" dur="1000"/>
                                        <p:tgtEl>
                                          <p:spTgt spid="49"/>
                                        </p:tgtEl>
                                      </p:cBhvr>
                                    </p:animEffect>
                                    <p:set>
                                      <p:cBhvr>
                                        <p:cTn id="81" dur="1" fill="hold">
                                          <p:stCondLst>
                                            <p:cond delay="999"/>
                                          </p:stCondLst>
                                        </p:cTn>
                                        <p:tgtEl>
                                          <p:spTgt spid="49"/>
                                        </p:tgtEl>
                                        <p:attrNameLst>
                                          <p:attrName>style.visibility</p:attrName>
                                        </p:attrNameLst>
                                      </p:cBhvr>
                                      <p:to>
                                        <p:strVal val="hidden"/>
                                      </p:to>
                                    </p:set>
                                  </p:childTnLst>
                                </p:cTn>
                              </p:par>
                              <p:par>
                                <p:cTn id="82" presetID="63" presetClass="path" presetSubtype="0" accel="50000" decel="50000" fill="hold" grpId="2" nodeType="withEffect">
                                  <p:stCondLst>
                                    <p:cond delay="2500"/>
                                  </p:stCondLst>
                                  <p:childTnLst>
                                    <p:animMotion origin="layout" path="M 0.21875 -0.28753 L 0.51041 -0.28753 " pathEditMode="relative" rAng="0" ptsTypes="AA">
                                      <p:cBhvr>
                                        <p:cTn id="83" dur="1000" fill="hold"/>
                                        <p:tgtEl>
                                          <p:spTgt spid="84"/>
                                        </p:tgtEl>
                                        <p:attrNameLst>
                                          <p:attrName>ppt_x</p:attrName>
                                          <p:attrName>ppt_y</p:attrName>
                                        </p:attrNameLst>
                                      </p:cBhvr>
                                      <p:rCtr x="146" y="0"/>
                                    </p:animMotion>
                                  </p:childTnLst>
                                </p:cTn>
                              </p:par>
                              <p:par>
                                <p:cTn id="84" presetID="10" presetClass="exit" presetSubtype="0" fill="hold" grpId="3" nodeType="withEffect">
                                  <p:stCondLst>
                                    <p:cond delay="3000"/>
                                  </p:stCondLst>
                                  <p:childTnLst>
                                    <p:animEffect transition="out" filter="fade">
                                      <p:cBhvr>
                                        <p:cTn id="85" dur="1000"/>
                                        <p:tgtEl>
                                          <p:spTgt spid="84"/>
                                        </p:tgtEl>
                                      </p:cBhvr>
                                    </p:animEffect>
                                    <p:set>
                                      <p:cBhvr>
                                        <p:cTn id="86" dur="1" fill="hold">
                                          <p:stCondLst>
                                            <p:cond delay="999"/>
                                          </p:stCondLst>
                                        </p:cTn>
                                        <p:tgtEl>
                                          <p:spTgt spid="8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78" grpId="3" animBg="1"/>
      <p:bldP spid="79" grpId="0" animBg="1"/>
      <p:bldP spid="79" grpId="1" animBg="1"/>
      <p:bldP spid="79" grpId="2" animBg="1"/>
      <p:bldP spid="79" grpId="3" animBg="1"/>
      <p:bldP spid="84" grpId="0" animBg="1"/>
      <p:bldP spid="84" grpId="1" animBg="1"/>
      <p:bldP spid="84" grpId="2" animBg="1"/>
      <p:bldP spid="84" grpId="3" animBg="1"/>
      <p:bldP spid="85" grpId="0" animBg="1"/>
      <p:bldP spid="85" grpId="1" animBg="1"/>
      <p:bldP spid="85" grpId="2" animBg="1"/>
      <p:bldP spid="85" grpId="3" animBg="1"/>
      <p:bldP spid="42" grpId="0" animBg="1"/>
      <p:bldP spid="42" grpId="1" animBg="1"/>
      <p:bldP spid="48" grpId="0" animBg="1"/>
      <p:bldP spid="48" grpId="1" animBg="1"/>
      <p:bldP spid="49" grpId="0" animBg="1"/>
      <p:bldP spid="49" grpId="1" animBg="1"/>
      <p:bldP spid="49" grpId="2" animBg="1"/>
      <p:bldP spid="49" grpId="3" animBg="1"/>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t>Data Center Transport Requirements</a:t>
            </a:r>
          </a:p>
        </p:txBody>
      </p:sp>
      <p:sp>
        <p:nvSpPr>
          <p:cNvPr id="12" name="Slide Number Placeholder 11"/>
          <p:cNvSpPr>
            <a:spLocks noGrp="1"/>
          </p:cNvSpPr>
          <p:nvPr>
            <p:ph type="sldNum" sz="quarter" idx="12"/>
          </p:nvPr>
        </p:nvSpPr>
        <p:spPr/>
        <p:txBody>
          <a:bodyPr/>
          <a:lstStyle/>
          <a:p>
            <a:fld id="{96F468FF-8BB4-3349-8005-AE9F629C616D}" type="slidenum">
              <a:rPr lang="en-US" smtClean="0"/>
              <a:pPr/>
              <a:t>13</a:t>
            </a:fld>
            <a:endParaRPr lang="en-US"/>
          </a:p>
        </p:txBody>
      </p:sp>
      <p:sp>
        <p:nvSpPr>
          <p:cNvPr id="4" name="Rectangle 262"/>
          <p:cNvSpPr>
            <a:spLocks noGrp="1" noChangeArrowheads="1"/>
          </p:cNvSpPr>
          <p:nvPr/>
        </p:nvSpPr>
        <p:spPr bwMode="auto">
          <a:xfrm>
            <a:off x="381000" y="1447800"/>
            <a:ext cx="8839200" cy="3505200"/>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Font typeface="+mj-lt"/>
              <a:buAutoNum type="arabicPeriod"/>
              <a:defRPr/>
            </a:pPr>
            <a:r>
              <a:rPr lang="en-US" sz="2800" b="1" kern="0" dirty="0">
                <a:solidFill>
                  <a:srgbClr val="0000CC"/>
                </a:solidFill>
                <a:cs typeface="Times New Roman"/>
              </a:rPr>
              <a:t> High Burst Tolerance</a:t>
            </a:r>
          </a:p>
          <a:p>
            <a:pPr marL="742950" lvl="1" indent="-285750" eaLnBrk="0" hangingPunct="0">
              <a:spcBef>
                <a:spcPct val="25000"/>
              </a:spcBef>
              <a:buClr>
                <a:srgbClr val="000000"/>
              </a:buClr>
              <a:buFontTx/>
              <a:buChar char="–"/>
              <a:defRPr/>
            </a:pPr>
            <a:r>
              <a:rPr lang="en-US" sz="2400" kern="0" dirty="0" err="1">
                <a:solidFill>
                  <a:srgbClr val="000000"/>
                </a:solidFill>
                <a:cs typeface="Times New Roman"/>
              </a:rPr>
              <a:t>Incast</a:t>
            </a:r>
            <a:r>
              <a:rPr lang="en-US" sz="2400" kern="0" dirty="0">
                <a:solidFill>
                  <a:srgbClr val="000000"/>
                </a:solidFill>
                <a:cs typeface="Times New Roman"/>
              </a:rPr>
              <a:t> due to Partition/Aggregate is common.</a:t>
            </a:r>
          </a:p>
          <a:p>
            <a:pPr marL="742950" lvl="1" indent="-285750" defTabSz="914400" eaLnBrk="0" hangingPunct="0">
              <a:spcBef>
                <a:spcPct val="25000"/>
              </a:spcBef>
              <a:buClr>
                <a:srgbClr val="000000"/>
              </a:buClr>
              <a:defRPr/>
            </a:pPr>
            <a:endParaRPr lang="en-US" sz="1400" kern="0" dirty="0">
              <a:solidFill>
                <a:srgbClr val="000000"/>
              </a:solidFill>
              <a:cs typeface="Times New Roman"/>
            </a:endParaRPr>
          </a:p>
          <a:p>
            <a:pPr marL="342900" indent="-342900" defTabSz="914400" eaLnBrk="0" hangingPunct="0">
              <a:spcBef>
                <a:spcPct val="20000"/>
              </a:spcBef>
              <a:buFont typeface="+mj-lt"/>
              <a:buAutoNum type="arabicPeriod"/>
              <a:defRPr/>
            </a:pPr>
            <a:r>
              <a:rPr lang="en-US" sz="2800" b="1" kern="0" dirty="0">
                <a:solidFill>
                  <a:srgbClr val="0000CC"/>
                </a:solidFill>
                <a:cs typeface="Times New Roman"/>
              </a:rPr>
              <a:t> Low Latency</a:t>
            </a:r>
          </a:p>
          <a:p>
            <a:pPr marL="742950" lvl="1" indent="-285750" defTabSz="914400" eaLnBrk="0" hangingPunct="0">
              <a:spcBef>
                <a:spcPct val="25000"/>
              </a:spcBef>
              <a:buClr>
                <a:srgbClr val="000000"/>
              </a:buClr>
              <a:buFontTx/>
              <a:buChar char="–"/>
              <a:defRPr/>
            </a:pPr>
            <a:r>
              <a:rPr lang="en-US" sz="2400" kern="0" dirty="0">
                <a:solidFill>
                  <a:srgbClr val="000000"/>
                </a:solidFill>
                <a:cs typeface="Times New Roman"/>
              </a:rPr>
              <a:t>Short flows, queries</a:t>
            </a:r>
          </a:p>
          <a:p>
            <a:pPr marL="342900" indent="-342900" defTabSz="914400" eaLnBrk="0" hangingPunct="0">
              <a:spcBef>
                <a:spcPct val="20000"/>
              </a:spcBef>
              <a:defRPr/>
            </a:pPr>
            <a:endParaRPr lang="en-US" sz="1400" b="1" kern="0" dirty="0">
              <a:solidFill>
                <a:srgbClr val="3366CC"/>
              </a:solidFill>
              <a:cs typeface="Times New Roman"/>
            </a:endParaRPr>
          </a:p>
          <a:p>
            <a:pPr marL="342900" indent="-342900" defTabSz="914400" eaLnBrk="0" hangingPunct="0">
              <a:spcBef>
                <a:spcPct val="20000"/>
              </a:spcBef>
              <a:defRPr/>
            </a:pPr>
            <a:r>
              <a:rPr lang="en-US" sz="2800" b="1" kern="0" dirty="0">
                <a:solidFill>
                  <a:srgbClr val="0000CC"/>
                </a:solidFill>
                <a:cs typeface="Times New Roman"/>
              </a:rPr>
              <a:t>3. </a:t>
            </a:r>
            <a:r>
              <a:rPr lang="en-US" sz="2800" b="1" kern="0" dirty="0">
                <a:solidFill>
                  <a:srgbClr val="0000CC"/>
                </a:solidFill>
                <a:ea typeface="+mn-ea"/>
                <a:cs typeface="Times New Roman"/>
              </a:rPr>
              <a:t>High </a:t>
            </a:r>
            <a:r>
              <a:rPr lang="en-US" sz="2800" b="1" kern="0" dirty="0">
                <a:solidFill>
                  <a:srgbClr val="0000CC"/>
                </a:solidFill>
                <a:cs typeface="Times New Roman"/>
              </a:rPr>
              <a:t>T</a:t>
            </a:r>
            <a:r>
              <a:rPr lang="en-US" sz="2800" b="1" kern="0" dirty="0">
                <a:solidFill>
                  <a:srgbClr val="0000CC"/>
                </a:solidFill>
                <a:ea typeface="+mn-ea"/>
                <a:cs typeface="Times New Roman"/>
              </a:rPr>
              <a:t>hroughput </a:t>
            </a:r>
          </a:p>
          <a:p>
            <a:pPr marL="742950" lvl="1" indent="-285750" defTabSz="914400" eaLnBrk="0" hangingPunct="0">
              <a:spcBef>
                <a:spcPct val="25000"/>
              </a:spcBef>
              <a:buClr>
                <a:srgbClr val="000000"/>
              </a:buClr>
              <a:buFontTx/>
              <a:buChar char="–"/>
              <a:defRPr/>
            </a:pPr>
            <a:r>
              <a:rPr lang="en-US" sz="2400" kern="0" dirty="0">
                <a:solidFill>
                  <a:srgbClr val="000000"/>
                </a:solidFill>
                <a:cs typeface="Times New Roman"/>
              </a:rPr>
              <a:t>Continuous data updates, large file transfers</a:t>
            </a:r>
          </a:p>
          <a:p>
            <a:pPr marL="742950" lvl="1" indent="-285750" defTabSz="914400" eaLnBrk="0" hangingPunct="0">
              <a:spcBef>
                <a:spcPct val="25000"/>
              </a:spcBef>
              <a:buClr>
                <a:srgbClr val="000000"/>
              </a:buClr>
              <a:defRPr/>
            </a:pPr>
            <a:endParaRPr lang="en-US" sz="2400" kern="0" dirty="0">
              <a:solidFill>
                <a:srgbClr val="000000"/>
              </a:solidFill>
              <a:cs typeface="Times New Roman"/>
            </a:endParaRPr>
          </a:p>
          <a:p>
            <a:pPr marL="342900" indent="-342900" defTabSz="914400" eaLnBrk="0" hangingPunct="0">
              <a:spcBef>
                <a:spcPct val="20000"/>
              </a:spcBef>
              <a:buClr>
                <a:srgbClr val="000000"/>
              </a:buClr>
              <a:defRPr/>
            </a:pPr>
            <a:endParaRPr lang="en-US" sz="2400" u="sng" kern="0" dirty="0">
              <a:solidFill>
                <a:srgbClr val="FF0000"/>
              </a:solidFill>
              <a:cs typeface="Times New Roman"/>
            </a:endParaRPr>
          </a:p>
        </p:txBody>
      </p:sp>
      <p:sp useBgFill="1">
        <p:nvSpPr>
          <p:cNvPr id="11" name="Rounded Rectangle 10"/>
          <p:cNvSpPr/>
          <p:nvPr/>
        </p:nvSpPr>
        <p:spPr>
          <a:xfrm>
            <a:off x="914400" y="5257800"/>
            <a:ext cx="7620000" cy="9144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anchor="ctr"/>
          <a:lstStyle/>
          <a:p>
            <a:pPr marL="342900" lvl="0" indent="-342900" algn="ctr" defTabSz="914400" eaLnBrk="0" fontAlgn="base" hangingPunct="0">
              <a:spcBef>
                <a:spcPct val="20000"/>
              </a:spcBef>
              <a:spcAft>
                <a:spcPct val="0"/>
              </a:spcAft>
              <a:defRPr/>
            </a:pPr>
            <a:r>
              <a:rPr lang="en-US" sz="2800" b="1" dirty="0">
                <a:solidFill>
                  <a:srgbClr val="FF0000"/>
                </a:solidFill>
                <a:ea typeface="ＭＳ Ｐゴシック" charset="-128"/>
                <a:cs typeface="Arial"/>
              </a:rPr>
              <a:t>The challenge is to achieve these three together.</a:t>
            </a:r>
          </a:p>
        </p:txBody>
      </p:sp>
    </p:spTree>
    <p:custDataLst>
      <p:tags r:id="rId1"/>
    </p:custDataLst>
  </p:cSld>
  <p:clrMapOvr>
    <a:masterClrMapping/>
  </p:clrMapOvr>
  <p:transition spd="slow" advTm="2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2019300" y="3924300"/>
            <a:ext cx="48006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200" y="228600"/>
            <a:ext cx="8229600" cy="1143000"/>
          </a:xfrm>
        </p:spPr>
        <p:txBody>
          <a:bodyPr/>
          <a:lstStyle/>
          <a:p>
            <a:r>
              <a:rPr lang="en-US" dirty="0"/>
              <a:t>Tension Between Requirements</a:t>
            </a:r>
          </a:p>
        </p:txBody>
      </p:sp>
      <p:sp>
        <p:nvSpPr>
          <p:cNvPr id="18" name="Slide Number Placeholder 17"/>
          <p:cNvSpPr>
            <a:spLocks noGrp="1"/>
          </p:cNvSpPr>
          <p:nvPr>
            <p:ph type="sldNum" sz="quarter" idx="12"/>
          </p:nvPr>
        </p:nvSpPr>
        <p:spPr/>
        <p:txBody>
          <a:bodyPr/>
          <a:lstStyle/>
          <a:p>
            <a:fld id="{96F468FF-8BB4-3349-8005-AE9F629C616D}" type="slidenum">
              <a:rPr lang="en-US" smtClean="0"/>
              <a:pPr/>
              <a:t>14</a:t>
            </a:fld>
            <a:endParaRPr lang="en-US"/>
          </a:p>
        </p:txBody>
      </p:sp>
      <p:sp>
        <p:nvSpPr>
          <p:cNvPr id="7" name="TextBox 6"/>
          <p:cNvSpPr txBox="1"/>
          <p:nvPr/>
        </p:nvSpPr>
        <p:spPr>
          <a:xfrm>
            <a:off x="228601" y="2069068"/>
            <a:ext cx="3352799"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a:cs typeface="Times New Roman"/>
              </a:rPr>
              <a:t>High Burst Tolerance</a:t>
            </a:r>
          </a:p>
        </p:txBody>
      </p:sp>
      <p:sp>
        <p:nvSpPr>
          <p:cNvPr id="9" name="TextBox 8"/>
          <p:cNvSpPr txBox="1"/>
          <p:nvPr/>
        </p:nvSpPr>
        <p:spPr>
          <a:xfrm>
            <a:off x="228601" y="1676400"/>
            <a:ext cx="3302690"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a:cs typeface="Times New Roman"/>
              </a:rPr>
              <a:t>High Throughput</a:t>
            </a:r>
          </a:p>
        </p:txBody>
      </p:sp>
      <p:sp>
        <p:nvSpPr>
          <p:cNvPr id="12" name="TextBox 11"/>
          <p:cNvSpPr txBox="1"/>
          <p:nvPr/>
        </p:nvSpPr>
        <p:spPr>
          <a:xfrm>
            <a:off x="5791200" y="2057400"/>
            <a:ext cx="1801520" cy="461665"/>
          </a:xfrm>
          <a:prstGeom prst="rect">
            <a:avLst/>
          </a:prstGeom>
          <a:noFill/>
        </p:spPr>
        <p:txBody>
          <a:bodyPr wrap="square" rtlCol="0">
            <a:spAutoFit/>
          </a:bodyPr>
          <a:lstStyle/>
          <a:p>
            <a:pPr marL="342900" indent="-342900" defTabSz="914400" eaLnBrk="0" hangingPunct="0">
              <a:spcBef>
                <a:spcPct val="20000"/>
              </a:spcBef>
              <a:defRPr/>
            </a:pPr>
            <a:r>
              <a:rPr lang="en-US" sz="2400" b="1" kern="0" dirty="0">
                <a:cs typeface="Times New Roman"/>
              </a:rPr>
              <a:t>Low Latency</a:t>
            </a:r>
          </a:p>
        </p:txBody>
      </p:sp>
      <p:sp>
        <p:nvSpPr>
          <p:cNvPr id="17" name="TextBox 16"/>
          <p:cNvSpPr txBox="1"/>
          <p:nvPr/>
        </p:nvSpPr>
        <p:spPr>
          <a:xfrm>
            <a:off x="5319712" y="4262006"/>
            <a:ext cx="1385887" cy="523220"/>
          </a:xfrm>
          <a:prstGeom prst="rect">
            <a:avLst/>
          </a:prstGeom>
          <a:noFill/>
        </p:spPr>
        <p:txBody>
          <a:bodyPr wrap="square" rtlCol="0">
            <a:spAutoFit/>
          </a:bodyPr>
          <a:lstStyle/>
          <a:p>
            <a:r>
              <a:rPr lang="en-US" sz="2800" b="1" dirty="0">
                <a:solidFill>
                  <a:schemeClr val="bg1"/>
                </a:solidFill>
              </a:rPr>
              <a:t>DCTCP</a:t>
            </a:r>
          </a:p>
        </p:txBody>
      </p:sp>
      <p:sp>
        <p:nvSpPr>
          <p:cNvPr id="20" name="TextBox 19"/>
          <p:cNvSpPr txBox="1"/>
          <p:nvPr/>
        </p:nvSpPr>
        <p:spPr>
          <a:xfrm>
            <a:off x="533400" y="3200400"/>
            <a:ext cx="2666999" cy="1200329"/>
          </a:xfrm>
          <a:prstGeom prst="rect">
            <a:avLst/>
          </a:prstGeom>
          <a:noFill/>
        </p:spPr>
        <p:txBody>
          <a:bodyPr wrap="square" rtlCol="0">
            <a:spAutoFit/>
          </a:bodyPr>
          <a:lstStyle/>
          <a:p>
            <a:r>
              <a:rPr lang="en-US" sz="2400" b="1" dirty="0">
                <a:solidFill>
                  <a:srgbClr val="0000CC"/>
                </a:solidFill>
              </a:rPr>
              <a:t>Deep Buffers:</a:t>
            </a:r>
          </a:p>
          <a:p>
            <a:pPr>
              <a:buFont typeface="Wingdings" pitchFamily="2" charset="2"/>
              <a:buChar char="Ø"/>
            </a:pPr>
            <a:r>
              <a:rPr lang="en-US" sz="2400" dirty="0">
                <a:solidFill>
                  <a:srgbClr val="FF0000"/>
                </a:solidFill>
              </a:rPr>
              <a:t> Queuing Delays</a:t>
            </a:r>
          </a:p>
          <a:p>
            <a:r>
              <a:rPr lang="en-US" sz="2400" dirty="0">
                <a:solidFill>
                  <a:srgbClr val="FF0000"/>
                </a:solidFill>
              </a:rPr>
              <a:t>     Increase Latency</a:t>
            </a:r>
          </a:p>
        </p:txBody>
      </p:sp>
      <p:sp>
        <p:nvSpPr>
          <p:cNvPr id="21" name="TextBox 20"/>
          <p:cNvSpPr txBox="1"/>
          <p:nvPr/>
        </p:nvSpPr>
        <p:spPr>
          <a:xfrm>
            <a:off x="5715000" y="3200400"/>
            <a:ext cx="3352800" cy="1200329"/>
          </a:xfrm>
          <a:prstGeom prst="rect">
            <a:avLst/>
          </a:prstGeom>
          <a:noFill/>
        </p:spPr>
        <p:txBody>
          <a:bodyPr wrap="square" rtlCol="0">
            <a:spAutoFit/>
          </a:bodyPr>
          <a:lstStyle/>
          <a:p>
            <a:r>
              <a:rPr lang="en-US" sz="2400" b="1" dirty="0">
                <a:solidFill>
                  <a:srgbClr val="0000CC"/>
                </a:solidFill>
              </a:rPr>
              <a:t>Shallow Buffers:</a:t>
            </a:r>
          </a:p>
          <a:p>
            <a:pPr>
              <a:buFont typeface="Wingdings" pitchFamily="2" charset="2"/>
              <a:buChar char="Ø"/>
            </a:pPr>
            <a:r>
              <a:rPr lang="en-US" sz="2400" dirty="0">
                <a:solidFill>
                  <a:srgbClr val="FF0000"/>
                </a:solidFill>
              </a:rPr>
              <a:t> Bad for Bursts &amp; </a:t>
            </a:r>
          </a:p>
          <a:p>
            <a:r>
              <a:rPr lang="en-US" sz="2400" dirty="0">
                <a:solidFill>
                  <a:srgbClr val="FF0000"/>
                </a:solidFill>
              </a:rPr>
              <a:t>     Throughput   </a:t>
            </a:r>
          </a:p>
        </p:txBody>
      </p:sp>
      <p:sp>
        <p:nvSpPr>
          <p:cNvPr id="22" name="TextBox 21"/>
          <p:cNvSpPr txBox="1"/>
          <p:nvPr/>
        </p:nvSpPr>
        <p:spPr>
          <a:xfrm>
            <a:off x="533400" y="4807803"/>
            <a:ext cx="3581400" cy="1200329"/>
          </a:xfrm>
          <a:prstGeom prst="rect">
            <a:avLst/>
          </a:prstGeom>
          <a:noFill/>
        </p:spPr>
        <p:txBody>
          <a:bodyPr wrap="square" rtlCol="0">
            <a:spAutoFit/>
          </a:bodyPr>
          <a:lstStyle/>
          <a:p>
            <a:r>
              <a:rPr lang="en-US" sz="2400" b="1" dirty="0">
                <a:solidFill>
                  <a:srgbClr val="0000CC"/>
                </a:solidFill>
              </a:rPr>
              <a:t>Reduced </a:t>
            </a:r>
            <a:r>
              <a:rPr lang="en-US" sz="2400" b="1" dirty="0" err="1">
                <a:solidFill>
                  <a:srgbClr val="0000CC"/>
                </a:solidFill>
              </a:rPr>
              <a:t>RTO</a:t>
            </a:r>
            <a:r>
              <a:rPr lang="en-US" sz="2400" b="1" baseline="-25000" dirty="0" err="1">
                <a:solidFill>
                  <a:srgbClr val="0000CC"/>
                </a:solidFill>
              </a:rPr>
              <a:t>min</a:t>
            </a:r>
            <a:r>
              <a:rPr lang="en-US" sz="2400" b="1" baseline="-25000" dirty="0">
                <a:solidFill>
                  <a:srgbClr val="0000CC"/>
                </a:solidFill>
              </a:rPr>
              <a:t> </a:t>
            </a:r>
            <a:r>
              <a:rPr lang="en-US" sz="2400" b="1" dirty="0">
                <a:solidFill>
                  <a:srgbClr val="0000CC"/>
                </a:solidFill>
              </a:rPr>
              <a:t>(SIGCOMM ‘09)</a:t>
            </a:r>
          </a:p>
          <a:p>
            <a:pPr>
              <a:buFont typeface="Wingdings" pitchFamily="2" charset="2"/>
              <a:buChar char="Ø"/>
            </a:pPr>
            <a:r>
              <a:rPr lang="en-US" sz="2400" dirty="0">
                <a:solidFill>
                  <a:srgbClr val="FF0000"/>
                </a:solidFill>
              </a:rPr>
              <a:t> Doesn’t Help Latency</a:t>
            </a:r>
          </a:p>
        </p:txBody>
      </p:sp>
      <p:sp>
        <p:nvSpPr>
          <p:cNvPr id="23" name="TextBox 22"/>
          <p:cNvSpPr txBox="1"/>
          <p:nvPr/>
        </p:nvSpPr>
        <p:spPr>
          <a:xfrm>
            <a:off x="5715000" y="4800600"/>
            <a:ext cx="3429000" cy="1200329"/>
          </a:xfrm>
          <a:prstGeom prst="rect">
            <a:avLst/>
          </a:prstGeom>
          <a:noFill/>
        </p:spPr>
        <p:txBody>
          <a:bodyPr wrap="square" rtlCol="0">
            <a:spAutoFit/>
          </a:bodyPr>
          <a:lstStyle/>
          <a:p>
            <a:r>
              <a:rPr lang="en-US" sz="2400" b="1" dirty="0">
                <a:solidFill>
                  <a:srgbClr val="0000CC"/>
                </a:solidFill>
              </a:rPr>
              <a:t>AQM – RED:</a:t>
            </a:r>
          </a:p>
          <a:p>
            <a:pPr>
              <a:buFont typeface="Wingdings" pitchFamily="2" charset="2"/>
              <a:buChar char="Ø"/>
            </a:pPr>
            <a:r>
              <a:rPr lang="en-US" sz="2400" dirty="0">
                <a:solidFill>
                  <a:srgbClr val="FF0000"/>
                </a:solidFill>
              </a:rPr>
              <a:t> </a:t>
            </a:r>
            <a:r>
              <a:rPr lang="en-US" sz="2400" dirty="0" err="1">
                <a:solidFill>
                  <a:srgbClr val="FF0000"/>
                </a:solidFill>
              </a:rPr>
              <a:t>Avg</a:t>
            </a:r>
            <a:r>
              <a:rPr lang="en-US" sz="2400" dirty="0">
                <a:solidFill>
                  <a:srgbClr val="FF0000"/>
                </a:solidFill>
              </a:rPr>
              <a:t> Queue Not Fast</a:t>
            </a:r>
          </a:p>
          <a:p>
            <a:r>
              <a:rPr lang="en-US" sz="2400" dirty="0">
                <a:solidFill>
                  <a:srgbClr val="FF0000"/>
                </a:solidFill>
              </a:rPr>
              <a:t>     Enough for </a:t>
            </a:r>
            <a:r>
              <a:rPr lang="en-US" sz="2400" dirty="0" err="1">
                <a:solidFill>
                  <a:srgbClr val="FF0000"/>
                </a:solidFill>
              </a:rPr>
              <a:t>Incast</a:t>
            </a:r>
            <a:endParaRPr lang="en-US" sz="2400" dirty="0">
              <a:solidFill>
                <a:srgbClr val="FF0000"/>
              </a:solidFill>
            </a:endParaRPr>
          </a:p>
        </p:txBody>
      </p:sp>
      <p:pic>
        <p:nvPicPr>
          <p:cNvPr id="8193" name="Picture 1"/>
          <p:cNvPicPr>
            <a:picLocks noChangeAspect="1" noChangeArrowheads="1"/>
          </p:cNvPicPr>
          <p:nvPr/>
        </p:nvPicPr>
        <p:blipFill>
          <a:blip r:embed="rId4" cstate="print"/>
          <a:srcRect/>
          <a:stretch>
            <a:fillRect/>
          </a:stretch>
        </p:blipFill>
        <p:spPr bwMode="auto">
          <a:xfrm rot="16140000" flipH="1">
            <a:off x="3979600" y="1220063"/>
            <a:ext cx="800661" cy="2656570"/>
          </a:xfrm>
          <a:prstGeom prst="rect">
            <a:avLst/>
          </a:prstGeom>
          <a:noFill/>
          <a:ln w="9525">
            <a:noFill/>
            <a:miter lim="800000"/>
            <a:headEnd/>
            <a:tailEnd/>
          </a:ln>
          <a:effectLst/>
        </p:spPr>
      </p:pic>
      <p:cxnSp>
        <p:nvCxnSpPr>
          <p:cNvPr id="24" name="Straight Connector 23"/>
          <p:cNvCxnSpPr/>
          <p:nvPr/>
        </p:nvCxnSpPr>
        <p:spPr>
          <a:xfrm rot="10800000">
            <a:off x="2286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7912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useBgFill="1">
        <p:nvSpPr>
          <p:cNvPr id="32" name="Rounded Rectangle 31"/>
          <p:cNvSpPr/>
          <p:nvPr/>
        </p:nvSpPr>
        <p:spPr>
          <a:xfrm>
            <a:off x="1898168" y="5994142"/>
            <a:ext cx="5562599" cy="783193"/>
          </a:xfrm>
          <a:prstGeom prst="roundRect">
            <a:avLst/>
          </a:prstGeom>
          <a:ln>
            <a:noFill/>
          </a:ln>
          <a:effectLst>
            <a:innerShdw blurRad="2159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b="1" dirty="0">
                <a:solidFill>
                  <a:srgbClr val="FF0000"/>
                </a:solidFill>
              </a:rPr>
              <a:t>Objective:</a:t>
            </a:r>
          </a:p>
          <a:p>
            <a:pPr lvl="0" algn="ctr"/>
            <a:r>
              <a:rPr lang="en-US" sz="2000" b="1" dirty="0">
                <a:solidFill>
                  <a:srgbClr val="FF0000"/>
                </a:solidFill>
              </a:rPr>
              <a:t>Low Queue Occupancy &amp; High Throughput </a:t>
            </a:r>
          </a:p>
        </p:txBody>
      </p:sp>
    </p:spTree>
    <p:custDataLst>
      <p:tags r:id="rId1"/>
    </p:custDataLst>
  </p:cSld>
  <p:clrMapOvr>
    <a:masterClrMapping/>
  </p:clrMapOvr>
  <p:transition spd="slow" advTm="45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653605"/>
            <a:ext cx="5334000" cy="1384995"/>
          </a:xfrm>
          <a:prstGeom prst="rect">
            <a:avLst/>
          </a:prstGeom>
          <a:noFill/>
        </p:spPr>
        <p:txBody>
          <a:bodyPr wrap="square" rtlCol="0">
            <a:spAutoFit/>
          </a:bodyPr>
          <a:lstStyle/>
          <a:p>
            <a:pPr algn="ctr"/>
            <a:r>
              <a:rPr lang="en-US" sz="4400" b="1" dirty="0">
                <a:solidFill>
                  <a:srgbClr val="0000CC"/>
                </a:solidFill>
              </a:rPr>
              <a:t>The DCTCP Algorithm</a:t>
            </a:r>
          </a:p>
          <a:p>
            <a:pPr algn="ctr"/>
            <a:endParaRPr lang="en-US" sz="4000" dirty="0"/>
          </a:p>
        </p:txBody>
      </p:sp>
      <p:sp>
        <p:nvSpPr>
          <p:cNvPr id="6" name="Slide Number Placeholder 5"/>
          <p:cNvSpPr>
            <a:spLocks noGrp="1"/>
          </p:cNvSpPr>
          <p:nvPr>
            <p:ph type="sldNum" sz="quarter" idx="12"/>
          </p:nvPr>
        </p:nvSpPr>
        <p:spPr/>
        <p:txBody>
          <a:bodyPr/>
          <a:lstStyle/>
          <a:p>
            <a:pPr>
              <a:defRPr/>
            </a:pPr>
            <a:fld id="{597454EE-BB9B-1946-B650-43AA8497107D}" type="slidenum">
              <a:rPr lang="en-US" smtClean="0"/>
              <a:pPr>
                <a:defRPr/>
              </a:pPr>
              <a:t>15</a:t>
            </a:fld>
            <a:endParaRPr lang="en-US"/>
          </a:p>
        </p:txBody>
      </p:sp>
    </p:spTree>
  </p:cSld>
  <p:clrMapOvr>
    <a:masterClrMapping/>
  </p:clrMapOvr>
  <p:transition spd="slow" advTm="2761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2"/>
          <p:cNvGrpSpPr/>
          <p:nvPr/>
        </p:nvGrpSpPr>
        <p:grpSpPr>
          <a:xfrm>
            <a:off x="6583680" y="4419600"/>
            <a:ext cx="274320" cy="274320"/>
            <a:chOff x="6934200" y="2667000"/>
            <a:chExt cx="274320" cy="274320"/>
          </a:xfrm>
        </p:grpSpPr>
        <p:sp>
          <p:nvSpPr>
            <p:cNvPr id="84" name="Rectangle 163"/>
            <p:cNvSpPr>
              <a:spLocks noChangeArrowheads="1"/>
            </p:cNvSpPr>
            <p:nvPr/>
          </p:nvSpPr>
          <p:spPr bwMode="auto">
            <a:xfrm>
              <a:off x="6934200" y="2667000"/>
              <a:ext cx="274320" cy="27432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7" name="Oval 86"/>
            <p:cNvSpPr/>
            <p:nvPr/>
          </p:nvSpPr>
          <p:spPr>
            <a:xfrm>
              <a:off x="7005638" y="2733675"/>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1"/>
          <p:cNvGrpSpPr/>
          <p:nvPr/>
        </p:nvGrpSpPr>
        <p:grpSpPr>
          <a:xfrm>
            <a:off x="6586728" y="3279648"/>
            <a:ext cx="274320" cy="274320"/>
            <a:chOff x="6934200" y="2667000"/>
            <a:chExt cx="274320" cy="274320"/>
          </a:xfrm>
        </p:grpSpPr>
        <p:sp>
          <p:nvSpPr>
            <p:cNvPr id="80" name="Rectangle 163"/>
            <p:cNvSpPr>
              <a:spLocks noChangeArrowheads="1"/>
            </p:cNvSpPr>
            <p:nvPr/>
          </p:nvSpPr>
          <p:spPr bwMode="auto">
            <a:xfrm>
              <a:off x="6934200" y="26670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1" name="Oval 80"/>
            <p:cNvSpPr/>
            <p:nvPr/>
          </p:nvSpPr>
          <p:spPr>
            <a:xfrm>
              <a:off x="7005638" y="2733675"/>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9"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90" name="TextBox 89"/>
          <p:cNvSpPr txBox="1"/>
          <p:nvPr/>
        </p:nvSpPr>
        <p:spPr>
          <a:xfrm>
            <a:off x="6553200" y="3212068"/>
            <a:ext cx="358140" cy="369332"/>
          </a:xfrm>
          <a:prstGeom prst="rect">
            <a:avLst/>
          </a:prstGeom>
          <a:solidFill>
            <a:schemeClr val="bg1"/>
          </a:solidFill>
        </p:spPr>
        <p:txBody>
          <a:bodyPr wrap="square" rtlCol="0">
            <a:spAutoFit/>
          </a:bodyPr>
          <a:lstStyle/>
          <a:p>
            <a:endParaRPr lang="en-US" dirty="0"/>
          </a:p>
        </p:txBody>
      </p:sp>
      <p:pic>
        <p:nvPicPr>
          <p:cNvPr id="86" name="Picture 85" descr="server-gray.png"/>
          <p:cNvPicPr>
            <a:picLocks noChangeAspect="1"/>
          </p:cNvPicPr>
          <p:nvPr/>
        </p:nvPicPr>
        <p:blipFill>
          <a:blip r:embed="rId4" cstate="print"/>
          <a:stretch>
            <a:fillRect/>
          </a:stretch>
        </p:blipFill>
        <p:spPr>
          <a:xfrm>
            <a:off x="1369844" y="5502672"/>
            <a:ext cx="915278" cy="974328"/>
          </a:xfrm>
          <a:prstGeom prst="rect">
            <a:avLst/>
          </a:prstGeom>
        </p:spPr>
      </p:pic>
      <p:pic>
        <p:nvPicPr>
          <p:cNvPr id="89" name="Picture 88" descr="server-gray.png"/>
          <p:cNvPicPr>
            <a:picLocks noChangeAspect="1"/>
          </p:cNvPicPr>
          <p:nvPr/>
        </p:nvPicPr>
        <p:blipFill>
          <a:blip r:embed="rId4" cstate="print"/>
          <a:stretch>
            <a:fillRect/>
          </a:stretch>
        </p:blipFill>
        <p:spPr>
          <a:xfrm>
            <a:off x="1370722" y="1708944"/>
            <a:ext cx="915278" cy="974328"/>
          </a:xfrm>
          <a:prstGeom prst="rect">
            <a:avLst/>
          </a:prstGeom>
        </p:spPr>
      </p:pic>
      <p:sp>
        <p:nvSpPr>
          <p:cNvPr id="2" name="Title 1"/>
          <p:cNvSpPr>
            <a:spLocks noGrp="1"/>
          </p:cNvSpPr>
          <p:nvPr>
            <p:ph type="title"/>
          </p:nvPr>
        </p:nvSpPr>
        <p:spPr>
          <a:xfrm>
            <a:off x="457200" y="0"/>
            <a:ext cx="8229600" cy="1143000"/>
          </a:xfrm>
        </p:spPr>
        <p:txBody>
          <a:bodyPr/>
          <a:lstStyle/>
          <a:p>
            <a:r>
              <a:rPr lang="en-US" dirty="0"/>
              <a:t>Review: The TCP/ECN Control Loop</a:t>
            </a:r>
          </a:p>
        </p:txBody>
      </p:sp>
      <p:sp>
        <p:nvSpPr>
          <p:cNvPr id="4" name="Slide Number Placeholder 3"/>
          <p:cNvSpPr>
            <a:spLocks noGrp="1"/>
          </p:cNvSpPr>
          <p:nvPr>
            <p:ph type="sldNum" sz="quarter" idx="12"/>
          </p:nvPr>
        </p:nvSpPr>
        <p:spPr>
          <a:xfrm>
            <a:off x="6592824" y="6356350"/>
            <a:ext cx="2133600" cy="365125"/>
          </a:xfrm>
        </p:spPr>
        <p:txBody>
          <a:bodyPr/>
          <a:lstStyle/>
          <a:p>
            <a:fld id="{D6860B3D-D4F8-4840-B91D-0EEC232E35FC}" type="slidenum">
              <a:rPr lang="en-US" smtClean="0"/>
              <a:pPr/>
              <a:t>16</a:t>
            </a:fld>
            <a:endParaRPr lang="en-US"/>
          </a:p>
        </p:txBody>
      </p:sp>
      <p:cxnSp>
        <p:nvCxnSpPr>
          <p:cNvPr id="12" name="Straight Connector 11"/>
          <p:cNvCxnSpPr/>
          <p:nvPr/>
        </p:nvCxnSpPr>
        <p:spPr>
          <a:xfrm flipV="1">
            <a:off x="5318102" y="4069257"/>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28709" y="2196108"/>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27831" y="4191000"/>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1"/>
          <p:cNvGrpSpPr>
            <a:grpSpLocks/>
          </p:cNvGrpSpPr>
          <p:nvPr/>
        </p:nvGrpSpPr>
        <p:grpSpPr bwMode="auto">
          <a:xfrm>
            <a:off x="4038600" y="37663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p>
          </p:txBody>
        </p:sp>
      </p:grpSp>
      <p:sp>
        <p:nvSpPr>
          <p:cNvPr id="78"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41" name="TextBox 40"/>
          <p:cNvSpPr txBox="1"/>
          <p:nvPr/>
        </p:nvSpPr>
        <p:spPr>
          <a:xfrm>
            <a:off x="1141244" y="1251744"/>
            <a:ext cx="1295400" cy="369332"/>
          </a:xfrm>
          <a:prstGeom prst="rect">
            <a:avLst/>
          </a:prstGeom>
          <a:noFill/>
        </p:spPr>
        <p:txBody>
          <a:bodyPr wrap="square" rtlCol="0">
            <a:spAutoFit/>
          </a:bodyPr>
          <a:lstStyle/>
          <a:p>
            <a:r>
              <a:rPr lang="en-US" b="1" dirty="0"/>
              <a:t>Sender 1</a:t>
            </a:r>
          </a:p>
        </p:txBody>
      </p:sp>
      <p:sp>
        <p:nvSpPr>
          <p:cNvPr id="45" name="TextBox 44"/>
          <p:cNvSpPr txBox="1"/>
          <p:nvPr/>
        </p:nvSpPr>
        <p:spPr>
          <a:xfrm>
            <a:off x="1141244" y="5061744"/>
            <a:ext cx="1066800" cy="369332"/>
          </a:xfrm>
          <a:prstGeom prst="rect">
            <a:avLst/>
          </a:prstGeom>
          <a:noFill/>
        </p:spPr>
        <p:txBody>
          <a:bodyPr wrap="square" rtlCol="0">
            <a:spAutoFit/>
          </a:bodyPr>
          <a:lstStyle/>
          <a:p>
            <a:r>
              <a:rPr lang="en-US" b="1" dirty="0"/>
              <a:t>Sender 2</a:t>
            </a:r>
          </a:p>
        </p:txBody>
      </p:sp>
      <p:sp>
        <p:nvSpPr>
          <p:cNvPr id="46" name="TextBox 45"/>
          <p:cNvSpPr txBox="1"/>
          <p:nvPr/>
        </p:nvSpPr>
        <p:spPr>
          <a:xfrm>
            <a:off x="6856244" y="3048000"/>
            <a:ext cx="1144756" cy="369332"/>
          </a:xfrm>
          <a:prstGeom prst="rect">
            <a:avLst/>
          </a:prstGeom>
          <a:noFill/>
        </p:spPr>
        <p:txBody>
          <a:bodyPr wrap="square" rtlCol="0">
            <a:spAutoFit/>
          </a:bodyPr>
          <a:lstStyle/>
          <a:p>
            <a:r>
              <a:rPr lang="en-US" b="1" dirty="0"/>
              <a:t>Receiver</a:t>
            </a:r>
          </a:p>
        </p:txBody>
      </p:sp>
      <p:sp>
        <p:nvSpPr>
          <p:cNvPr id="33"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2" name="Rectangle 163"/>
          <p:cNvSpPr>
            <a:spLocks noChangeArrowheads="1"/>
          </p:cNvSpPr>
          <p:nvPr/>
        </p:nvSpPr>
        <p:spPr bwMode="auto">
          <a:xfrm>
            <a:off x="2017776" y="574929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5"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6"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7"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8"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9"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0"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1"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2"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3"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4"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5"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6"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7" name="Rectangle 163"/>
          <p:cNvSpPr>
            <a:spLocks noChangeArrowheads="1"/>
          </p:cNvSpPr>
          <p:nvPr/>
        </p:nvSpPr>
        <p:spPr bwMode="auto">
          <a:xfrm>
            <a:off x="2014728"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4"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5"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6"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7"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8"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19"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0"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1"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2"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3"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4"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25" name="Rectangle 163"/>
          <p:cNvSpPr>
            <a:spLocks noChangeArrowheads="1"/>
          </p:cNvSpPr>
          <p:nvPr/>
        </p:nvSpPr>
        <p:spPr bwMode="auto">
          <a:xfrm>
            <a:off x="6586728" y="32796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58" name="Rectangle 163"/>
          <p:cNvSpPr>
            <a:spLocks noChangeArrowheads="1"/>
          </p:cNvSpPr>
          <p:nvPr/>
        </p:nvSpPr>
        <p:spPr bwMode="auto">
          <a:xfrm>
            <a:off x="2017776"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64" name="Rectangle 163"/>
          <p:cNvSpPr>
            <a:spLocks noChangeArrowheads="1"/>
          </p:cNvSpPr>
          <p:nvPr/>
        </p:nvSpPr>
        <p:spPr bwMode="auto">
          <a:xfrm>
            <a:off x="2017776"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79" name="Rectangle 163"/>
          <p:cNvSpPr>
            <a:spLocks noChangeArrowheads="1"/>
          </p:cNvSpPr>
          <p:nvPr/>
        </p:nvSpPr>
        <p:spPr bwMode="auto">
          <a:xfrm>
            <a:off x="2017776" y="19171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85" name="Rectangle 163"/>
          <p:cNvSpPr>
            <a:spLocks noChangeArrowheads="1"/>
          </p:cNvSpPr>
          <p:nvPr/>
        </p:nvSpPr>
        <p:spPr bwMode="auto">
          <a:xfrm>
            <a:off x="2017776" y="5748528"/>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pic>
        <p:nvPicPr>
          <p:cNvPr id="5" name="Picture 4" descr="server2.jpg"/>
          <p:cNvPicPr>
            <a:picLocks noChangeAspect="1"/>
          </p:cNvPicPr>
          <p:nvPr/>
        </p:nvPicPr>
        <p:blipFill>
          <a:blip r:embed="rId5" cstate="print"/>
          <a:stretch>
            <a:fillRect/>
          </a:stretch>
        </p:blipFill>
        <p:spPr>
          <a:xfrm>
            <a:off x="6852201" y="3534338"/>
            <a:ext cx="1148799" cy="1102845"/>
          </a:xfrm>
          <a:prstGeom prst="rect">
            <a:avLst/>
          </a:prstGeom>
        </p:spPr>
      </p:pic>
      <p:sp>
        <p:nvSpPr>
          <p:cNvPr id="93" name="Oval 92"/>
          <p:cNvSpPr/>
          <p:nvPr/>
        </p:nvSpPr>
        <p:spPr>
          <a:xfrm>
            <a:off x="4514850" y="3962400"/>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307872" y="3962400"/>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08"/>
          <p:cNvGrpSpPr/>
          <p:nvPr/>
        </p:nvGrpSpPr>
        <p:grpSpPr>
          <a:xfrm>
            <a:off x="3581400" y="2819400"/>
            <a:ext cx="2133600" cy="1143794"/>
            <a:chOff x="3962400" y="2667000"/>
            <a:chExt cx="2133600" cy="1143794"/>
          </a:xfrm>
        </p:grpSpPr>
        <p:cxnSp>
          <p:nvCxnSpPr>
            <p:cNvPr id="97" name="Straight Arrow Connector 96"/>
            <p:cNvCxnSpPr/>
            <p:nvPr/>
          </p:nvCxnSpPr>
          <p:spPr>
            <a:xfrm rot="16200000" flipH="1">
              <a:off x="4501515" y="3358515"/>
              <a:ext cx="792480" cy="1104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4403330" y="3370661"/>
              <a:ext cx="796129" cy="84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962400" y="2667000"/>
              <a:ext cx="2133600" cy="400110"/>
            </a:xfrm>
            <a:prstGeom prst="rect">
              <a:avLst/>
            </a:prstGeom>
            <a:noFill/>
          </p:spPr>
          <p:txBody>
            <a:bodyPr wrap="square" rtlCol="0">
              <a:spAutoFit/>
            </a:bodyPr>
            <a:lstStyle/>
            <a:p>
              <a:r>
                <a:rPr lang="en-US" sz="2000" b="1" dirty="0">
                  <a:solidFill>
                    <a:srgbClr val="FF0000"/>
                  </a:solidFill>
                </a:rPr>
                <a:t>ECN Mark (1 bit)</a:t>
              </a:r>
              <a:endParaRPr lang="en-US" b="1" dirty="0">
                <a:solidFill>
                  <a:srgbClr val="FF0000"/>
                </a:solidFill>
              </a:endParaRPr>
            </a:p>
          </p:txBody>
        </p:sp>
      </p:grpSp>
      <p:sp>
        <p:nvSpPr>
          <p:cNvPr id="63" name="Rectangle 163"/>
          <p:cNvSpPr>
            <a:spLocks noChangeArrowheads="1"/>
          </p:cNvSpPr>
          <p:nvPr/>
        </p:nvSpPr>
        <p:spPr bwMode="auto">
          <a:xfrm>
            <a:off x="6583680" y="4419600"/>
            <a:ext cx="274320" cy="27432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endParaRPr>
          </a:p>
        </p:txBody>
      </p:sp>
      <p:sp>
        <p:nvSpPr>
          <p:cNvPr id="135" name="TextBox 134"/>
          <p:cNvSpPr txBox="1"/>
          <p:nvPr/>
        </p:nvSpPr>
        <p:spPr>
          <a:xfrm>
            <a:off x="6586728" y="3279648"/>
            <a:ext cx="293370" cy="369332"/>
          </a:xfrm>
          <a:prstGeom prst="rect">
            <a:avLst/>
          </a:prstGeom>
          <a:solidFill>
            <a:schemeClr val="bg1"/>
          </a:solidFill>
        </p:spPr>
        <p:txBody>
          <a:bodyPr wrap="square" rtlCol="0">
            <a:spAutoFit/>
          </a:bodyPr>
          <a:lstStyle/>
          <a:p>
            <a:endParaRPr lang="en-US" dirty="0"/>
          </a:p>
        </p:txBody>
      </p:sp>
      <p:sp>
        <p:nvSpPr>
          <p:cNvPr id="91" name="TextBox 90"/>
          <p:cNvSpPr txBox="1"/>
          <p:nvPr/>
        </p:nvSpPr>
        <p:spPr>
          <a:xfrm>
            <a:off x="6553200" y="4343400"/>
            <a:ext cx="358140" cy="369332"/>
          </a:xfrm>
          <a:prstGeom prst="rect">
            <a:avLst/>
          </a:prstGeom>
          <a:solidFill>
            <a:schemeClr val="bg1"/>
          </a:solidFill>
        </p:spPr>
        <p:txBody>
          <a:bodyPr wrap="square" rtlCol="0">
            <a:spAutoFit/>
          </a:bodyPr>
          <a:lstStyle/>
          <a:p>
            <a:endParaRPr lang="en-US" dirty="0"/>
          </a:p>
        </p:txBody>
      </p:sp>
      <p:sp>
        <p:nvSpPr>
          <p:cNvPr id="82" name="TextBox 81"/>
          <p:cNvSpPr txBox="1"/>
          <p:nvPr/>
        </p:nvSpPr>
        <p:spPr>
          <a:xfrm>
            <a:off x="2895600" y="1457980"/>
            <a:ext cx="5943600" cy="523220"/>
          </a:xfrm>
          <a:prstGeom prst="rect">
            <a:avLst/>
          </a:prstGeom>
          <a:noFill/>
        </p:spPr>
        <p:txBody>
          <a:bodyPr wrap="square" rtlCol="0">
            <a:spAutoFit/>
          </a:bodyPr>
          <a:lstStyle/>
          <a:p>
            <a:r>
              <a:rPr lang="en-US" sz="2800" b="1" dirty="0"/>
              <a:t>ECN = Explicit Congestion Notification</a:t>
            </a:r>
          </a:p>
        </p:txBody>
      </p:sp>
    </p:spTree>
    <p:custDataLst>
      <p:tags r:id="rId1"/>
    </p:custDataLst>
  </p:cSld>
  <p:clrMapOvr>
    <a:masterClrMapping/>
  </p:clrMapOvr>
  <p:transition spd="slow" advTm="70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268 -0.0037 C 0.0342 0.02662 0.10747 0.1338 0.14167 0.17778 C 0.17587 0.22199 0.15556 0.24653 0.21771 0.26135 C 0.27986 0.27616 0.45295 0.26528 0.51476 0.26621 " pathEditMode="relative" rAng="0" ptsTypes="aaaa">
                                      <p:cBhvr>
                                        <p:cTn id="6" dur="2000" fill="hold"/>
                                        <p:tgtEl>
                                          <p:spTgt spid="78"/>
                                        </p:tgtEl>
                                        <p:attrNameLst>
                                          <p:attrName>ppt_x</p:attrName>
                                          <p:attrName>ppt_y</p:attrName>
                                        </p:attrNameLst>
                                      </p:cBhvr>
                                      <p:rCtr x="251" y="140"/>
                                    </p:animMotion>
                                  </p:childTnLst>
                                </p:cTn>
                              </p:par>
                              <p:par>
                                <p:cTn id="7" presetID="0" presetClass="path" presetSubtype="0" accel="50000" decel="50000" fill="hold" grpId="0" nodeType="withEffect">
                                  <p:stCondLst>
                                    <p:cond delay="300"/>
                                  </p:stCondLst>
                                  <p:childTnLst>
                                    <p:animMotion origin="layout" path="M 0.01268 -0.0037 C 0.0342 0.02662 0.10747 0.1338 0.14167 0.17778 C 0.17587 0.22199 0.15556 0.24653 0.21771 0.26135 C 0.27986 0.27616 0.45295 0.26528 0.51476 0.26621 " pathEditMode="relative" rAng="0" ptsTypes="aaaa">
                                      <p:cBhvr>
                                        <p:cTn id="8" dur="2000" fill="hold"/>
                                        <p:tgtEl>
                                          <p:spTgt spid="65"/>
                                        </p:tgtEl>
                                        <p:attrNameLst>
                                          <p:attrName>ppt_x</p:attrName>
                                          <p:attrName>ppt_y</p:attrName>
                                        </p:attrNameLst>
                                      </p:cBhvr>
                                      <p:rCtr x="251" y="140"/>
                                    </p:animMotion>
                                  </p:childTnLst>
                                </p:cTn>
                              </p:par>
                              <p:par>
                                <p:cTn id="9" presetID="0" presetClass="path" presetSubtype="0" accel="50000" decel="50000" fill="hold" grpId="0" nodeType="withEffect">
                                  <p:stCondLst>
                                    <p:cond delay="600"/>
                                  </p:stCondLst>
                                  <p:childTnLst>
                                    <p:animMotion origin="layout" path="M 0.01268 -0.0037 C 0.0342 0.02662 0.10747 0.1338 0.14167 0.17778 C 0.17587 0.22199 0.15556 0.24653 0.21771 0.26135 C 0.27986 0.27616 0.45295 0.26528 0.51476 0.26621 " pathEditMode="relative" rAng="0" ptsTypes="aaaa">
                                      <p:cBhvr>
                                        <p:cTn id="10" dur="2000" fill="hold"/>
                                        <p:tgtEl>
                                          <p:spTgt spid="66"/>
                                        </p:tgtEl>
                                        <p:attrNameLst>
                                          <p:attrName>ppt_x</p:attrName>
                                          <p:attrName>ppt_y</p:attrName>
                                        </p:attrNameLst>
                                      </p:cBhvr>
                                      <p:rCtr x="251" y="140"/>
                                    </p:animMotion>
                                  </p:childTnLst>
                                </p:cTn>
                              </p:par>
                              <p:par>
                                <p:cTn id="11" presetID="0" presetClass="path" presetSubtype="0" accel="50000" decel="50000" fill="hold" grpId="0" nodeType="withEffect">
                                  <p:stCondLst>
                                    <p:cond delay="900"/>
                                  </p:stCondLst>
                                  <p:childTnLst>
                                    <p:animMotion origin="layout" path="M 0.01268 -0.0037 C 0.0342 0.02662 0.10747 0.1338 0.14167 0.17778 C 0.17587 0.22199 0.15556 0.24653 0.21771 0.26135 C 0.27986 0.27616 0.45295 0.26528 0.51476 0.26621 " pathEditMode="relative" rAng="0" ptsTypes="aaaa">
                                      <p:cBhvr>
                                        <p:cTn id="12" dur="2000" fill="hold"/>
                                        <p:tgtEl>
                                          <p:spTgt spid="67"/>
                                        </p:tgtEl>
                                        <p:attrNameLst>
                                          <p:attrName>ppt_x</p:attrName>
                                          <p:attrName>ppt_y</p:attrName>
                                        </p:attrNameLst>
                                      </p:cBhvr>
                                      <p:rCtr x="251" y="140"/>
                                    </p:animMotion>
                                  </p:childTnLst>
                                </p:cTn>
                              </p:par>
                              <p:par>
                                <p:cTn id="13" presetID="0" presetClass="path" presetSubtype="0" accel="50000" decel="50000" fill="hold" grpId="0" nodeType="withEffect">
                                  <p:stCondLst>
                                    <p:cond delay="1200"/>
                                  </p:stCondLst>
                                  <p:childTnLst>
                                    <p:animMotion origin="layout" path="M 0.01268 -0.0037 C 0.0342 0.02662 0.10747 0.1338 0.14167 0.17778 C 0.17587 0.22199 0.15556 0.24653 0.21771 0.26135 C 0.27986 0.27616 0.45295 0.26528 0.51476 0.26621 " pathEditMode="relative" rAng="0" ptsTypes="aaaa">
                                      <p:cBhvr>
                                        <p:cTn id="14" dur="2000" fill="hold"/>
                                        <p:tgtEl>
                                          <p:spTgt spid="68"/>
                                        </p:tgtEl>
                                        <p:attrNameLst>
                                          <p:attrName>ppt_x</p:attrName>
                                          <p:attrName>ppt_y</p:attrName>
                                        </p:attrNameLst>
                                      </p:cBhvr>
                                      <p:rCtr x="251" y="140"/>
                                    </p:animMotion>
                                  </p:childTnLst>
                                </p:cTn>
                              </p:par>
                              <p:par>
                                <p:cTn id="15" presetID="0" presetClass="path" presetSubtype="0" accel="50000" decel="50000" fill="hold" grpId="0" nodeType="withEffect">
                                  <p:stCondLst>
                                    <p:cond delay="1500"/>
                                  </p:stCondLst>
                                  <p:childTnLst>
                                    <p:animMotion origin="layout" path="M 0.01268 -0.0037 C 0.0342 0.02662 0.10747 0.1338 0.14167 0.17778 C 0.17587 0.22199 0.15556 0.24653 0.21771 0.26135 C 0.27986 0.27616 0.45295 0.26528 0.51476 0.26621 " pathEditMode="relative" rAng="0" ptsTypes="aaaa">
                                      <p:cBhvr>
                                        <p:cTn id="16" dur="2000" fill="hold"/>
                                        <p:tgtEl>
                                          <p:spTgt spid="69"/>
                                        </p:tgtEl>
                                        <p:attrNameLst>
                                          <p:attrName>ppt_x</p:attrName>
                                          <p:attrName>ppt_y</p:attrName>
                                        </p:attrNameLst>
                                      </p:cBhvr>
                                      <p:rCtr x="251" y="140"/>
                                    </p:animMotion>
                                  </p:childTnLst>
                                </p:cTn>
                              </p:par>
                              <p:par>
                                <p:cTn id="17" presetID="0" presetClass="path" presetSubtype="0" accel="50000" decel="50000" fill="hold" grpId="0" nodeType="withEffect">
                                  <p:stCondLst>
                                    <p:cond delay="1800"/>
                                  </p:stCondLst>
                                  <p:childTnLst>
                                    <p:animMotion origin="layout" path="M 0.01268 -0.0037 C 0.0342 0.02662 0.10747 0.1338 0.14167 0.17778 C 0.17587 0.22199 0.15556 0.24653 0.21771 0.26135 C 0.27986 0.27616 0.45295 0.26528 0.51476 0.26621 " pathEditMode="relative" rAng="0" ptsTypes="aaaa">
                                      <p:cBhvr>
                                        <p:cTn id="18" dur="2000" fill="hold"/>
                                        <p:tgtEl>
                                          <p:spTgt spid="70"/>
                                        </p:tgtEl>
                                        <p:attrNameLst>
                                          <p:attrName>ppt_x</p:attrName>
                                          <p:attrName>ppt_y</p:attrName>
                                        </p:attrNameLst>
                                      </p:cBhvr>
                                      <p:rCtr x="251" y="140"/>
                                    </p:animMotion>
                                  </p:childTnLst>
                                </p:cTn>
                              </p:par>
                              <p:par>
                                <p:cTn id="19" presetID="0" presetClass="path" presetSubtype="0" accel="50000" decel="50000" fill="hold" grpId="0" nodeType="withEffect">
                                  <p:stCondLst>
                                    <p:cond delay="2100"/>
                                  </p:stCondLst>
                                  <p:childTnLst>
                                    <p:animMotion origin="layout" path="M 0.01268 -0.0037 C 0.0342 0.02662 0.10747 0.1338 0.14167 0.17778 C 0.17587 0.22199 0.15556 0.24653 0.21771 0.26135 C 0.27986 0.27616 0.45295 0.26528 0.51476 0.26621 " pathEditMode="relative" rAng="0" ptsTypes="aaaa">
                                      <p:cBhvr>
                                        <p:cTn id="20" dur="2000" fill="hold"/>
                                        <p:tgtEl>
                                          <p:spTgt spid="71"/>
                                        </p:tgtEl>
                                        <p:attrNameLst>
                                          <p:attrName>ppt_x</p:attrName>
                                          <p:attrName>ppt_y</p:attrName>
                                        </p:attrNameLst>
                                      </p:cBhvr>
                                      <p:rCtr x="251" y="140"/>
                                    </p:animMotion>
                                  </p:childTnLst>
                                </p:cTn>
                              </p:par>
                              <p:par>
                                <p:cTn id="21" presetID="0" presetClass="path" presetSubtype="0" accel="50000" decel="50000" fill="hold" grpId="0" nodeType="withEffect">
                                  <p:stCondLst>
                                    <p:cond delay="2400"/>
                                  </p:stCondLst>
                                  <p:childTnLst>
                                    <p:animMotion origin="layout" path="M 0.01268 -0.0037 C 0.0342 0.02662 0.10747 0.1338 0.14167 0.17778 C 0.17587 0.22199 0.15556 0.24653 0.21771 0.26135 C 0.27986 0.27616 0.45295 0.26528 0.51476 0.26621 " pathEditMode="relative" rAng="0" ptsTypes="aaaa">
                                      <p:cBhvr>
                                        <p:cTn id="22" dur="2000" fill="hold"/>
                                        <p:tgtEl>
                                          <p:spTgt spid="72"/>
                                        </p:tgtEl>
                                        <p:attrNameLst>
                                          <p:attrName>ppt_x</p:attrName>
                                          <p:attrName>ppt_y</p:attrName>
                                        </p:attrNameLst>
                                      </p:cBhvr>
                                      <p:rCtr x="251" y="140"/>
                                    </p:animMotion>
                                  </p:childTnLst>
                                </p:cTn>
                              </p:par>
                              <p:par>
                                <p:cTn id="23" presetID="0" presetClass="path" presetSubtype="0" accel="50000" decel="50000" fill="hold" grpId="0" nodeType="withEffect">
                                  <p:stCondLst>
                                    <p:cond delay="2700"/>
                                  </p:stCondLst>
                                  <p:childTnLst>
                                    <p:animMotion origin="layout" path="M 0.01268 -0.0037 C 0.0342 0.02662 0.10747 0.1338 0.14167 0.17778 C 0.17587 0.22199 0.15556 0.24653 0.21771 0.26135 C 0.27986 0.27616 0.45295 0.26528 0.51476 0.26621 " pathEditMode="relative" rAng="0" ptsTypes="aaaa">
                                      <p:cBhvr>
                                        <p:cTn id="24" dur="2000" fill="hold"/>
                                        <p:tgtEl>
                                          <p:spTgt spid="73"/>
                                        </p:tgtEl>
                                        <p:attrNameLst>
                                          <p:attrName>ppt_x</p:attrName>
                                          <p:attrName>ppt_y</p:attrName>
                                        </p:attrNameLst>
                                      </p:cBhvr>
                                      <p:rCtr x="251" y="140"/>
                                    </p:animMotion>
                                  </p:childTnLst>
                                </p:cTn>
                              </p:par>
                              <p:par>
                                <p:cTn id="25" presetID="0" presetClass="path" presetSubtype="0" accel="50000" decel="50000" fill="hold" grpId="0" nodeType="withEffect">
                                  <p:stCondLst>
                                    <p:cond delay="3000"/>
                                  </p:stCondLst>
                                  <p:childTnLst>
                                    <p:animMotion origin="layout" path="M 0.01268 -0.0037 C 0.0342 0.02662 0.10747 0.1338 0.14167 0.17778 C 0.17587 0.22199 0.15556 0.24653 0.21771 0.26135 C 0.27986 0.27616 0.45295 0.26528 0.51476 0.26621 " pathEditMode="relative" rAng="0" ptsTypes="aaaa">
                                      <p:cBhvr>
                                        <p:cTn id="26" dur="2000" fill="hold"/>
                                        <p:tgtEl>
                                          <p:spTgt spid="74"/>
                                        </p:tgtEl>
                                        <p:attrNameLst>
                                          <p:attrName>ppt_x</p:attrName>
                                          <p:attrName>ppt_y</p:attrName>
                                        </p:attrNameLst>
                                      </p:cBhvr>
                                      <p:rCtr x="251" y="140"/>
                                    </p:animMotion>
                                  </p:childTnLst>
                                </p:cTn>
                              </p:par>
                              <p:par>
                                <p:cTn id="27" presetID="0" presetClass="path" presetSubtype="0" accel="50000" decel="50000" fill="hold" grpId="0" nodeType="withEffect">
                                  <p:stCondLst>
                                    <p:cond delay="3300"/>
                                  </p:stCondLst>
                                  <p:childTnLst>
                                    <p:animMotion origin="layout" path="M 0.01268 -0.0037 C 0.0342 0.02662 0.10747 0.1338 0.14167 0.17778 C 0.17587 0.22199 0.15556 0.24653 0.21771 0.26135 C 0.27986 0.27616 0.45295 0.26528 0.51476 0.26621 " pathEditMode="relative" rAng="0" ptsTypes="aaaa">
                                      <p:cBhvr>
                                        <p:cTn id="28" dur="2000" fill="hold"/>
                                        <p:tgtEl>
                                          <p:spTgt spid="75"/>
                                        </p:tgtEl>
                                        <p:attrNameLst>
                                          <p:attrName>ppt_x</p:attrName>
                                          <p:attrName>ppt_y</p:attrName>
                                        </p:attrNameLst>
                                      </p:cBhvr>
                                      <p:rCtr x="251" y="140"/>
                                    </p:animMotion>
                                  </p:childTnLst>
                                </p:cTn>
                              </p:par>
                              <p:par>
                                <p:cTn id="29" presetID="0" presetClass="path" presetSubtype="0" accel="50000" decel="50000" fill="hold" grpId="0" nodeType="withEffect">
                                  <p:stCondLst>
                                    <p:cond delay="3600"/>
                                  </p:stCondLst>
                                  <p:childTnLst>
                                    <p:animMotion origin="layout" path="M 0.01268 -0.0037 C 0.0342 0.02662 0.10747 0.1338 0.14167 0.17778 C 0.17587 0.22199 0.15556 0.24653 0.21771 0.26135 C 0.27986 0.27616 0.45295 0.26528 0.51476 0.26621 " pathEditMode="relative" rAng="0" ptsTypes="aaaa">
                                      <p:cBhvr>
                                        <p:cTn id="30" dur="2000" fill="hold"/>
                                        <p:tgtEl>
                                          <p:spTgt spid="76"/>
                                        </p:tgtEl>
                                        <p:attrNameLst>
                                          <p:attrName>ppt_x</p:attrName>
                                          <p:attrName>ppt_y</p:attrName>
                                        </p:attrNameLst>
                                      </p:cBhvr>
                                      <p:rCtr x="251" y="140"/>
                                    </p:animMotion>
                                  </p:childTnLst>
                                </p:cTn>
                              </p:par>
                              <p:par>
                                <p:cTn id="31" presetID="0" presetClass="path" presetSubtype="0" accel="50000" decel="50000" fill="hold" grpId="0" nodeType="withEffect">
                                  <p:stCondLst>
                                    <p:cond delay="3900"/>
                                  </p:stCondLst>
                                  <p:childTnLst>
                                    <p:animMotion origin="layout" path="M 0.01268 -0.0037 C 0.0342 0.02662 0.10747 0.1338 0.14167 0.17778 C 0.17587 0.22199 0.15556 0.24653 0.21771 0.26135 C 0.27986 0.27616 0.45295 0.26528 0.51476 0.26621 " pathEditMode="relative" rAng="0" ptsTypes="aaaa">
                                      <p:cBhvr>
                                        <p:cTn id="32" dur="2000" fill="hold"/>
                                        <p:tgtEl>
                                          <p:spTgt spid="77"/>
                                        </p:tgtEl>
                                        <p:attrNameLst>
                                          <p:attrName>ppt_x</p:attrName>
                                          <p:attrName>ppt_y</p:attrName>
                                        </p:attrNameLst>
                                      </p:cBhvr>
                                      <p:rCtr x="251" y="140"/>
                                    </p:animMotion>
                                  </p:childTnLst>
                                </p:cTn>
                              </p:par>
                              <p:par>
                                <p:cTn id="33" presetID="10" presetClass="exit" presetSubtype="0" fill="hold" grpId="0" nodeType="withEffect">
                                  <p:stCondLst>
                                    <p:cond delay="2000"/>
                                  </p:stCondLst>
                                  <p:childTnLst>
                                    <p:animEffect transition="out" filter="fade">
                                      <p:cBhvr>
                                        <p:cTn id="34" dur="300"/>
                                        <p:tgtEl>
                                          <p:spTgt spid="135"/>
                                        </p:tgtEl>
                                      </p:cBhvr>
                                    </p:animEffect>
                                    <p:set>
                                      <p:cBhvr>
                                        <p:cTn id="35" dur="1" fill="hold">
                                          <p:stCondLst>
                                            <p:cond delay="299"/>
                                          </p:stCondLst>
                                        </p:cTn>
                                        <p:tgtEl>
                                          <p:spTgt spid="135"/>
                                        </p:tgtEl>
                                        <p:attrNameLst>
                                          <p:attrName>style.visibility</p:attrName>
                                        </p:attrNameLst>
                                      </p:cBhvr>
                                      <p:to>
                                        <p:strVal val="hidden"/>
                                      </p:to>
                                    </p:set>
                                  </p:childTnLst>
                                </p:cTn>
                              </p:par>
                              <p:par>
                                <p:cTn id="36" presetID="10" presetClass="exit" presetSubtype="0" fill="hold" nodeType="withEffect">
                                  <p:stCondLst>
                                    <p:cond delay="2000"/>
                                  </p:stCondLst>
                                  <p:childTnLst>
                                    <p:animEffect transition="out" filter="fade">
                                      <p:cBhvr>
                                        <p:cTn id="37" dur="300"/>
                                        <p:tgtEl>
                                          <p:spTgt spid="78"/>
                                        </p:tgtEl>
                                      </p:cBhvr>
                                    </p:animEffect>
                                    <p:set>
                                      <p:cBhvr>
                                        <p:cTn id="38" dur="1" fill="hold">
                                          <p:stCondLst>
                                            <p:cond delay="299"/>
                                          </p:stCondLst>
                                        </p:cTn>
                                        <p:tgtEl>
                                          <p:spTgt spid="78"/>
                                        </p:tgtEl>
                                        <p:attrNameLst>
                                          <p:attrName>style.visibility</p:attrName>
                                        </p:attrNameLst>
                                      </p:cBhvr>
                                      <p:to>
                                        <p:strVal val="hidden"/>
                                      </p:to>
                                    </p:set>
                                  </p:childTnLst>
                                </p:cTn>
                              </p:par>
                              <p:par>
                                <p:cTn id="39" presetID="10" presetClass="exit" presetSubtype="0" fill="hold" nodeType="withEffect">
                                  <p:stCondLst>
                                    <p:cond delay="2300"/>
                                  </p:stCondLst>
                                  <p:childTnLst>
                                    <p:animEffect transition="out" filter="fade">
                                      <p:cBhvr>
                                        <p:cTn id="40" dur="300"/>
                                        <p:tgtEl>
                                          <p:spTgt spid="65"/>
                                        </p:tgtEl>
                                      </p:cBhvr>
                                    </p:animEffect>
                                    <p:set>
                                      <p:cBhvr>
                                        <p:cTn id="41" dur="1" fill="hold">
                                          <p:stCondLst>
                                            <p:cond delay="299"/>
                                          </p:stCondLst>
                                        </p:cTn>
                                        <p:tgtEl>
                                          <p:spTgt spid="65"/>
                                        </p:tgtEl>
                                        <p:attrNameLst>
                                          <p:attrName>style.visibility</p:attrName>
                                        </p:attrNameLst>
                                      </p:cBhvr>
                                      <p:to>
                                        <p:strVal val="hidden"/>
                                      </p:to>
                                    </p:set>
                                  </p:childTnLst>
                                </p:cTn>
                              </p:par>
                              <p:par>
                                <p:cTn id="42" presetID="10" presetClass="exit" presetSubtype="0" fill="hold" nodeType="withEffect">
                                  <p:stCondLst>
                                    <p:cond delay="2600"/>
                                  </p:stCondLst>
                                  <p:childTnLst>
                                    <p:animEffect transition="out" filter="fade">
                                      <p:cBhvr>
                                        <p:cTn id="43" dur="300"/>
                                        <p:tgtEl>
                                          <p:spTgt spid="66"/>
                                        </p:tgtEl>
                                      </p:cBhvr>
                                    </p:animEffect>
                                    <p:set>
                                      <p:cBhvr>
                                        <p:cTn id="44" dur="1" fill="hold">
                                          <p:stCondLst>
                                            <p:cond delay="299"/>
                                          </p:stCondLst>
                                        </p:cTn>
                                        <p:tgtEl>
                                          <p:spTgt spid="66"/>
                                        </p:tgtEl>
                                        <p:attrNameLst>
                                          <p:attrName>style.visibility</p:attrName>
                                        </p:attrNameLst>
                                      </p:cBhvr>
                                      <p:to>
                                        <p:strVal val="hidden"/>
                                      </p:to>
                                    </p:set>
                                  </p:childTnLst>
                                </p:cTn>
                              </p:par>
                              <p:par>
                                <p:cTn id="45" presetID="10" presetClass="exit" presetSubtype="0" fill="hold" nodeType="withEffect">
                                  <p:stCondLst>
                                    <p:cond delay="2900"/>
                                  </p:stCondLst>
                                  <p:childTnLst>
                                    <p:animEffect transition="out" filter="fade">
                                      <p:cBhvr>
                                        <p:cTn id="46" dur="300"/>
                                        <p:tgtEl>
                                          <p:spTgt spid="67"/>
                                        </p:tgtEl>
                                      </p:cBhvr>
                                    </p:animEffect>
                                    <p:set>
                                      <p:cBhvr>
                                        <p:cTn id="47" dur="1" fill="hold">
                                          <p:stCondLst>
                                            <p:cond delay="299"/>
                                          </p:stCondLst>
                                        </p:cTn>
                                        <p:tgtEl>
                                          <p:spTgt spid="67"/>
                                        </p:tgtEl>
                                        <p:attrNameLst>
                                          <p:attrName>style.visibility</p:attrName>
                                        </p:attrNameLst>
                                      </p:cBhvr>
                                      <p:to>
                                        <p:strVal val="hidden"/>
                                      </p:to>
                                    </p:set>
                                  </p:childTnLst>
                                </p:cTn>
                              </p:par>
                              <p:par>
                                <p:cTn id="48" presetID="10" presetClass="exit" presetSubtype="0" fill="hold" nodeType="withEffect">
                                  <p:stCondLst>
                                    <p:cond delay="3200"/>
                                  </p:stCondLst>
                                  <p:childTnLst>
                                    <p:animEffect transition="out" filter="fade">
                                      <p:cBhvr>
                                        <p:cTn id="49" dur="300"/>
                                        <p:tgtEl>
                                          <p:spTgt spid="68"/>
                                        </p:tgtEl>
                                      </p:cBhvr>
                                    </p:animEffect>
                                    <p:set>
                                      <p:cBhvr>
                                        <p:cTn id="50" dur="1" fill="hold">
                                          <p:stCondLst>
                                            <p:cond delay="299"/>
                                          </p:stCondLst>
                                        </p:cTn>
                                        <p:tgtEl>
                                          <p:spTgt spid="68"/>
                                        </p:tgtEl>
                                        <p:attrNameLst>
                                          <p:attrName>style.visibility</p:attrName>
                                        </p:attrNameLst>
                                      </p:cBhvr>
                                      <p:to>
                                        <p:strVal val="hidden"/>
                                      </p:to>
                                    </p:set>
                                  </p:childTnLst>
                                </p:cTn>
                              </p:par>
                              <p:par>
                                <p:cTn id="51" presetID="10" presetClass="exit" presetSubtype="0" fill="hold" nodeType="withEffect">
                                  <p:stCondLst>
                                    <p:cond delay="3500"/>
                                  </p:stCondLst>
                                  <p:childTnLst>
                                    <p:animEffect transition="out" filter="fade">
                                      <p:cBhvr>
                                        <p:cTn id="52" dur="300"/>
                                        <p:tgtEl>
                                          <p:spTgt spid="69"/>
                                        </p:tgtEl>
                                      </p:cBhvr>
                                    </p:animEffect>
                                    <p:set>
                                      <p:cBhvr>
                                        <p:cTn id="53" dur="1" fill="hold">
                                          <p:stCondLst>
                                            <p:cond delay="299"/>
                                          </p:stCondLst>
                                        </p:cTn>
                                        <p:tgtEl>
                                          <p:spTgt spid="69"/>
                                        </p:tgtEl>
                                        <p:attrNameLst>
                                          <p:attrName>style.visibility</p:attrName>
                                        </p:attrNameLst>
                                      </p:cBhvr>
                                      <p:to>
                                        <p:strVal val="hidden"/>
                                      </p:to>
                                    </p:set>
                                  </p:childTnLst>
                                </p:cTn>
                              </p:par>
                              <p:par>
                                <p:cTn id="54" presetID="10" presetClass="exit" presetSubtype="0" fill="hold" nodeType="withEffect">
                                  <p:stCondLst>
                                    <p:cond delay="3800"/>
                                  </p:stCondLst>
                                  <p:childTnLst>
                                    <p:animEffect transition="out" filter="fade">
                                      <p:cBhvr>
                                        <p:cTn id="55" dur="300"/>
                                        <p:tgtEl>
                                          <p:spTgt spid="70"/>
                                        </p:tgtEl>
                                      </p:cBhvr>
                                    </p:animEffect>
                                    <p:set>
                                      <p:cBhvr>
                                        <p:cTn id="56" dur="1" fill="hold">
                                          <p:stCondLst>
                                            <p:cond delay="299"/>
                                          </p:stCondLst>
                                        </p:cTn>
                                        <p:tgtEl>
                                          <p:spTgt spid="70"/>
                                        </p:tgtEl>
                                        <p:attrNameLst>
                                          <p:attrName>style.visibility</p:attrName>
                                        </p:attrNameLst>
                                      </p:cBhvr>
                                      <p:to>
                                        <p:strVal val="hidden"/>
                                      </p:to>
                                    </p:set>
                                  </p:childTnLst>
                                </p:cTn>
                              </p:par>
                              <p:par>
                                <p:cTn id="57" presetID="10" presetClass="exit" presetSubtype="0" fill="hold" nodeType="withEffect">
                                  <p:stCondLst>
                                    <p:cond delay="4100"/>
                                  </p:stCondLst>
                                  <p:childTnLst>
                                    <p:animEffect transition="out" filter="fade">
                                      <p:cBhvr>
                                        <p:cTn id="58" dur="300"/>
                                        <p:tgtEl>
                                          <p:spTgt spid="71"/>
                                        </p:tgtEl>
                                      </p:cBhvr>
                                    </p:animEffect>
                                    <p:set>
                                      <p:cBhvr>
                                        <p:cTn id="59" dur="1" fill="hold">
                                          <p:stCondLst>
                                            <p:cond delay="299"/>
                                          </p:stCondLst>
                                        </p:cTn>
                                        <p:tgtEl>
                                          <p:spTgt spid="71"/>
                                        </p:tgtEl>
                                        <p:attrNameLst>
                                          <p:attrName>style.visibility</p:attrName>
                                        </p:attrNameLst>
                                      </p:cBhvr>
                                      <p:to>
                                        <p:strVal val="hidden"/>
                                      </p:to>
                                    </p:set>
                                  </p:childTnLst>
                                </p:cTn>
                              </p:par>
                              <p:par>
                                <p:cTn id="60" presetID="10" presetClass="exit" presetSubtype="0" fill="hold" nodeType="withEffect">
                                  <p:stCondLst>
                                    <p:cond delay="4400"/>
                                  </p:stCondLst>
                                  <p:childTnLst>
                                    <p:animEffect transition="out" filter="fade">
                                      <p:cBhvr>
                                        <p:cTn id="61" dur="300"/>
                                        <p:tgtEl>
                                          <p:spTgt spid="72"/>
                                        </p:tgtEl>
                                      </p:cBhvr>
                                    </p:animEffect>
                                    <p:set>
                                      <p:cBhvr>
                                        <p:cTn id="62" dur="1" fill="hold">
                                          <p:stCondLst>
                                            <p:cond delay="299"/>
                                          </p:stCondLst>
                                        </p:cTn>
                                        <p:tgtEl>
                                          <p:spTgt spid="72"/>
                                        </p:tgtEl>
                                        <p:attrNameLst>
                                          <p:attrName>style.visibility</p:attrName>
                                        </p:attrNameLst>
                                      </p:cBhvr>
                                      <p:to>
                                        <p:strVal val="hidden"/>
                                      </p:to>
                                    </p:set>
                                  </p:childTnLst>
                                </p:cTn>
                              </p:par>
                              <p:par>
                                <p:cTn id="63" presetID="10" presetClass="exit" presetSubtype="0" fill="hold" nodeType="withEffect">
                                  <p:stCondLst>
                                    <p:cond delay="4700"/>
                                  </p:stCondLst>
                                  <p:childTnLst>
                                    <p:animEffect transition="out" filter="fade">
                                      <p:cBhvr>
                                        <p:cTn id="64" dur="300"/>
                                        <p:tgtEl>
                                          <p:spTgt spid="73"/>
                                        </p:tgtEl>
                                      </p:cBhvr>
                                    </p:animEffect>
                                    <p:set>
                                      <p:cBhvr>
                                        <p:cTn id="65" dur="1" fill="hold">
                                          <p:stCondLst>
                                            <p:cond delay="299"/>
                                          </p:stCondLst>
                                        </p:cTn>
                                        <p:tgtEl>
                                          <p:spTgt spid="73"/>
                                        </p:tgtEl>
                                        <p:attrNameLst>
                                          <p:attrName>style.visibility</p:attrName>
                                        </p:attrNameLst>
                                      </p:cBhvr>
                                      <p:to>
                                        <p:strVal val="hidden"/>
                                      </p:to>
                                    </p:set>
                                  </p:childTnLst>
                                </p:cTn>
                              </p:par>
                              <p:par>
                                <p:cTn id="66" presetID="10" presetClass="exit" presetSubtype="0" fill="hold" nodeType="withEffect">
                                  <p:stCondLst>
                                    <p:cond delay="5000"/>
                                  </p:stCondLst>
                                  <p:childTnLst>
                                    <p:animEffect transition="out" filter="fade">
                                      <p:cBhvr>
                                        <p:cTn id="67" dur="300"/>
                                        <p:tgtEl>
                                          <p:spTgt spid="74"/>
                                        </p:tgtEl>
                                      </p:cBhvr>
                                    </p:animEffect>
                                    <p:set>
                                      <p:cBhvr>
                                        <p:cTn id="68" dur="1" fill="hold">
                                          <p:stCondLst>
                                            <p:cond delay="299"/>
                                          </p:stCondLst>
                                        </p:cTn>
                                        <p:tgtEl>
                                          <p:spTgt spid="74"/>
                                        </p:tgtEl>
                                        <p:attrNameLst>
                                          <p:attrName>style.visibility</p:attrName>
                                        </p:attrNameLst>
                                      </p:cBhvr>
                                      <p:to>
                                        <p:strVal val="hidden"/>
                                      </p:to>
                                    </p:set>
                                  </p:childTnLst>
                                </p:cTn>
                              </p:par>
                              <p:par>
                                <p:cTn id="69" presetID="10" presetClass="exit" presetSubtype="0" fill="hold" nodeType="withEffect">
                                  <p:stCondLst>
                                    <p:cond delay="5300"/>
                                  </p:stCondLst>
                                  <p:childTnLst>
                                    <p:animEffect transition="out" filter="fade">
                                      <p:cBhvr>
                                        <p:cTn id="70" dur="300"/>
                                        <p:tgtEl>
                                          <p:spTgt spid="75"/>
                                        </p:tgtEl>
                                      </p:cBhvr>
                                    </p:animEffect>
                                    <p:set>
                                      <p:cBhvr>
                                        <p:cTn id="71" dur="1" fill="hold">
                                          <p:stCondLst>
                                            <p:cond delay="299"/>
                                          </p:stCondLst>
                                        </p:cTn>
                                        <p:tgtEl>
                                          <p:spTgt spid="75"/>
                                        </p:tgtEl>
                                        <p:attrNameLst>
                                          <p:attrName>style.visibility</p:attrName>
                                        </p:attrNameLst>
                                      </p:cBhvr>
                                      <p:to>
                                        <p:strVal val="hidden"/>
                                      </p:to>
                                    </p:set>
                                  </p:childTnLst>
                                </p:cTn>
                              </p:par>
                              <p:par>
                                <p:cTn id="72" presetID="10" presetClass="exit" presetSubtype="0" fill="hold" nodeType="withEffect">
                                  <p:stCondLst>
                                    <p:cond delay="5600"/>
                                  </p:stCondLst>
                                  <p:childTnLst>
                                    <p:animEffect transition="out" filter="fade">
                                      <p:cBhvr>
                                        <p:cTn id="73" dur="300"/>
                                        <p:tgtEl>
                                          <p:spTgt spid="76"/>
                                        </p:tgtEl>
                                      </p:cBhvr>
                                    </p:animEffect>
                                    <p:set>
                                      <p:cBhvr>
                                        <p:cTn id="74" dur="1" fill="hold">
                                          <p:stCondLst>
                                            <p:cond delay="299"/>
                                          </p:stCondLst>
                                        </p:cTn>
                                        <p:tgtEl>
                                          <p:spTgt spid="76"/>
                                        </p:tgtEl>
                                        <p:attrNameLst>
                                          <p:attrName>style.visibility</p:attrName>
                                        </p:attrNameLst>
                                      </p:cBhvr>
                                      <p:to>
                                        <p:strVal val="hidden"/>
                                      </p:to>
                                    </p:set>
                                  </p:childTnLst>
                                </p:cTn>
                              </p:par>
                              <p:par>
                                <p:cTn id="75" presetID="10" presetClass="exit" presetSubtype="0" fill="hold" nodeType="withEffect">
                                  <p:stCondLst>
                                    <p:cond delay="5900"/>
                                  </p:stCondLst>
                                  <p:childTnLst>
                                    <p:animEffect transition="out" filter="fade">
                                      <p:cBhvr>
                                        <p:cTn id="76" dur="300"/>
                                        <p:tgtEl>
                                          <p:spTgt spid="77"/>
                                        </p:tgtEl>
                                      </p:cBhvr>
                                    </p:animEffect>
                                    <p:set>
                                      <p:cBhvr>
                                        <p:cTn id="77" dur="1" fill="hold">
                                          <p:stCondLst>
                                            <p:cond delay="299"/>
                                          </p:stCondLst>
                                        </p:cTn>
                                        <p:tgtEl>
                                          <p:spTgt spid="77"/>
                                        </p:tgtEl>
                                        <p:attrNameLst>
                                          <p:attrName>style.visibility</p:attrName>
                                        </p:attrNameLst>
                                      </p:cBhvr>
                                      <p:to>
                                        <p:strVal val="hidden"/>
                                      </p:to>
                                    </p:set>
                                  </p:childTnLst>
                                </p:cTn>
                              </p:par>
                              <p:par>
                                <p:cTn id="78"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79" dur="2000" fill="hold"/>
                                        <p:tgtEl>
                                          <p:spTgt spid="33"/>
                                        </p:tgtEl>
                                        <p:attrNameLst>
                                          <p:attrName>ppt_x</p:attrName>
                                          <p:attrName>ppt_y</p:attrName>
                                        </p:attrNameLst>
                                      </p:cBhvr>
                                      <p:rCtr x="-235" y="-103"/>
                                    </p:animMotion>
                                  </p:childTnLst>
                                </p:cTn>
                              </p:par>
                              <p:par>
                                <p:cTn id="80" presetID="0" presetClass="path" presetSubtype="0" accel="50000" decel="50000" fill="hold" grpId="0" nodeType="withEffect">
                                  <p:stCondLst>
                                    <p:cond delay="26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1" dur="2000" fill="hold"/>
                                        <p:tgtEl>
                                          <p:spTgt spid="114"/>
                                        </p:tgtEl>
                                        <p:attrNameLst>
                                          <p:attrName>ppt_x</p:attrName>
                                          <p:attrName>ppt_y</p:attrName>
                                        </p:attrNameLst>
                                      </p:cBhvr>
                                      <p:rCtr x="-235" y="-103"/>
                                    </p:animMotion>
                                  </p:childTnLst>
                                </p:cTn>
                              </p:par>
                              <p:par>
                                <p:cTn id="82" presetID="0" presetClass="path" presetSubtype="0" accel="50000" decel="50000" fill="hold" grpId="0" nodeType="withEffect">
                                  <p:stCondLst>
                                    <p:cond delay="29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3" dur="2000" fill="hold"/>
                                        <p:tgtEl>
                                          <p:spTgt spid="115"/>
                                        </p:tgtEl>
                                        <p:attrNameLst>
                                          <p:attrName>ppt_x</p:attrName>
                                          <p:attrName>ppt_y</p:attrName>
                                        </p:attrNameLst>
                                      </p:cBhvr>
                                      <p:rCtr x="-235" y="-103"/>
                                    </p:animMotion>
                                  </p:childTnLst>
                                </p:cTn>
                              </p:par>
                              <p:par>
                                <p:cTn id="84" presetID="0" presetClass="path" presetSubtype="0" accel="50000" decel="50000" fill="hold" grpId="0" nodeType="withEffect">
                                  <p:stCondLst>
                                    <p:cond delay="32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5" dur="2000" fill="hold"/>
                                        <p:tgtEl>
                                          <p:spTgt spid="116"/>
                                        </p:tgtEl>
                                        <p:attrNameLst>
                                          <p:attrName>ppt_x</p:attrName>
                                          <p:attrName>ppt_y</p:attrName>
                                        </p:attrNameLst>
                                      </p:cBhvr>
                                      <p:rCtr x="-235" y="-103"/>
                                    </p:animMotion>
                                  </p:childTnLst>
                                </p:cTn>
                              </p:par>
                              <p:par>
                                <p:cTn id="86" presetID="0" presetClass="path" presetSubtype="0" accel="50000" decel="50000" fill="hold" grpId="0" nodeType="withEffect">
                                  <p:stCondLst>
                                    <p:cond delay="35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7" dur="2000" fill="hold"/>
                                        <p:tgtEl>
                                          <p:spTgt spid="117"/>
                                        </p:tgtEl>
                                        <p:attrNameLst>
                                          <p:attrName>ppt_x</p:attrName>
                                          <p:attrName>ppt_y</p:attrName>
                                        </p:attrNameLst>
                                      </p:cBhvr>
                                      <p:rCtr x="-235" y="-103"/>
                                    </p:animMotion>
                                  </p:childTnLst>
                                </p:cTn>
                              </p:par>
                              <p:par>
                                <p:cTn id="88" presetID="0" presetClass="path" presetSubtype="0" accel="50000" decel="50000" fill="hold" grpId="0" nodeType="withEffect">
                                  <p:stCondLst>
                                    <p:cond delay="38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9" dur="2000" fill="hold"/>
                                        <p:tgtEl>
                                          <p:spTgt spid="118"/>
                                        </p:tgtEl>
                                        <p:attrNameLst>
                                          <p:attrName>ppt_x</p:attrName>
                                          <p:attrName>ppt_y</p:attrName>
                                        </p:attrNameLst>
                                      </p:cBhvr>
                                      <p:rCtr x="-235" y="-103"/>
                                    </p:animMotion>
                                  </p:childTnLst>
                                </p:cTn>
                              </p:par>
                              <p:par>
                                <p:cTn id="90" presetID="0" presetClass="path" presetSubtype="0" accel="50000" decel="50000" fill="hold" grpId="0" nodeType="withEffect">
                                  <p:stCondLst>
                                    <p:cond delay="41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1" dur="2000" fill="hold"/>
                                        <p:tgtEl>
                                          <p:spTgt spid="119"/>
                                        </p:tgtEl>
                                        <p:attrNameLst>
                                          <p:attrName>ppt_x</p:attrName>
                                          <p:attrName>ppt_y</p:attrName>
                                        </p:attrNameLst>
                                      </p:cBhvr>
                                      <p:rCtr x="-235" y="-103"/>
                                    </p:animMotion>
                                  </p:childTnLst>
                                </p:cTn>
                              </p:par>
                              <p:par>
                                <p:cTn id="92" presetID="0" presetClass="path" presetSubtype="0" accel="50000" decel="50000" fill="hold" grpId="0" nodeType="withEffect">
                                  <p:stCondLst>
                                    <p:cond delay="4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3" dur="2000" fill="hold"/>
                                        <p:tgtEl>
                                          <p:spTgt spid="120"/>
                                        </p:tgtEl>
                                        <p:attrNameLst>
                                          <p:attrName>ppt_x</p:attrName>
                                          <p:attrName>ppt_y</p:attrName>
                                        </p:attrNameLst>
                                      </p:cBhvr>
                                      <p:rCtr x="-235" y="-103"/>
                                    </p:animMotion>
                                  </p:childTnLst>
                                </p:cTn>
                              </p:par>
                              <p:par>
                                <p:cTn id="94" presetID="0" presetClass="path" presetSubtype="0" accel="50000" decel="50000" fill="hold" grpId="0" nodeType="withEffect">
                                  <p:stCondLst>
                                    <p:cond delay="4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5" dur="2000" fill="hold"/>
                                        <p:tgtEl>
                                          <p:spTgt spid="121"/>
                                        </p:tgtEl>
                                        <p:attrNameLst>
                                          <p:attrName>ppt_x</p:attrName>
                                          <p:attrName>ppt_y</p:attrName>
                                        </p:attrNameLst>
                                      </p:cBhvr>
                                      <p:rCtr x="-235" y="-103"/>
                                    </p:animMotion>
                                  </p:childTnLst>
                                </p:cTn>
                              </p:par>
                              <p:par>
                                <p:cTn id="96" presetID="0" presetClass="path" presetSubtype="0" accel="50000" decel="50000" fill="hold" grpId="0" nodeType="withEffect">
                                  <p:stCondLst>
                                    <p:cond delay="5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7" dur="2000" fill="hold"/>
                                        <p:tgtEl>
                                          <p:spTgt spid="122"/>
                                        </p:tgtEl>
                                        <p:attrNameLst>
                                          <p:attrName>ppt_x</p:attrName>
                                          <p:attrName>ppt_y</p:attrName>
                                        </p:attrNameLst>
                                      </p:cBhvr>
                                      <p:rCtr x="-235" y="-103"/>
                                    </p:animMotion>
                                  </p:childTnLst>
                                </p:cTn>
                              </p:par>
                              <p:par>
                                <p:cTn id="98" presetID="0" presetClass="path" presetSubtype="0" accel="50000" decel="50000" fill="hold" grpId="0" nodeType="withEffect">
                                  <p:stCondLst>
                                    <p:cond delay="5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9" dur="2000" fill="hold"/>
                                        <p:tgtEl>
                                          <p:spTgt spid="123"/>
                                        </p:tgtEl>
                                        <p:attrNameLst>
                                          <p:attrName>ppt_x</p:attrName>
                                          <p:attrName>ppt_y</p:attrName>
                                        </p:attrNameLst>
                                      </p:cBhvr>
                                      <p:rCtr x="-235" y="-103"/>
                                    </p:animMotion>
                                  </p:childTnLst>
                                </p:cTn>
                              </p:par>
                              <p:par>
                                <p:cTn id="100" presetID="0" presetClass="path" presetSubtype="0" accel="50000" decel="50000" fill="hold" grpId="0" nodeType="withEffect">
                                  <p:stCondLst>
                                    <p:cond delay="5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1" dur="2000" fill="hold"/>
                                        <p:tgtEl>
                                          <p:spTgt spid="124"/>
                                        </p:tgtEl>
                                        <p:attrNameLst>
                                          <p:attrName>ppt_x</p:attrName>
                                          <p:attrName>ppt_y</p:attrName>
                                        </p:attrNameLst>
                                      </p:cBhvr>
                                      <p:rCtr x="-235" y="-103"/>
                                    </p:animMotion>
                                  </p:childTnLst>
                                </p:cTn>
                              </p:par>
                              <p:par>
                                <p:cTn id="102" presetID="0" presetClass="path" presetSubtype="0" accel="50000" decel="50000" fill="hold" grpId="0" nodeType="withEffect">
                                  <p:stCondLst>
                                    <p:cond delay="6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3" dur="2000" fill="hold"/>
                                        <p:tgtEl>
                                          <p:spTgt spid="125"/>
                                        </p:tgtEl>
                                        <p:attrNameLst>
                                          <p:attrName>ppt_x</p:attrName>
                                          <p:attrName>ppt_y</p:attrName>
                                        </p:attrNameLst>
                                      </p:cBhvr>
                                      <p:rCtr x="-235" y="-103"/>
                                    </p:animMotion>
                                  </p:childTnLst>
                                </p:cTn>
                              </p:par>
                              <p:par>
                                <p:cTn id="104" presetID="10" presetClass="exit" presetSubtype="0" fill="hold" grpId="1" nodeType="withEffect">
                                  <p:stCondLst>
                                    <p:cond delay="4300"/>
                                  </p:stCondLst>
                                  <p:childTnLst>
                                    <p:animEffect transition="out" filter="fade">
                                      <p:cBhvr>
                                        <p:cTn id="105" dur="300"/>
                                        <p:tgtEl>
                                          <p:spTgt spid="33"/>
                                        </p:tgtEl>
                                      </p:cBhvr>
                                    </p:animEffect>
                                    <p:set>
                                      <p:cBhvr>
                                        <p:cTn id="106" dur="1" fill="hold">
                                          <p:stCondLst>
                                            <p:cond delay="299"/>
                                          </p:stCondLst>
                                        </p:cTn>
                                        <p:tgtEl>
                                          <p:spTgt spid="33"/>
                                        </p:tgtEl>
                                        <p:attrNameLst>
                                          <p:attrName>style.visibility</p:attrName>
                                        </p:attrNameLst>
                                      </p:cBhvr>
                                      <p:to>
                                        <p:strVal val="hidden"/>
                                      </p:to>
                                    </p:set>
                                  </p:childTnLst>
                                </p:cTn>
                              </p:par>
                              <p:par>
                                <p:cTn id="107" presetID="10" presetClass="exit" presetSubtype="0" fill="hold" grpId="1" nodeType="withEffect">
                                  <p:stCondLst>
                                    <p:cond delay="4600"/>
                                  </p:stCondLst>
                                  <p:childTnLst>
                                    <p:animEffect transition="out" filter="fade">
                                      <p:cBhvr>
                                        <p:cTn id="108" dur="300"/>
                                        <p:tgtEl>
                                          <p:spTgt spid="114"/>
                                        </p:tgtEl>
                                      </p:cBhvr>
                                    </p:animEffect>
                                    <p:set>
                                      <p:cBhvr>
                                        <p:cTn id="109" dur="1" fill="hold">
                                          <p:stCondLst>
                                            <p:cond delay="299"/>
                                          </p:stCondLst>
                                        </p:cTn>
                                        <p:tgtEl>
                                          <p:spTgt spid="114"/>
                                        </p:tgtEl>
                                        <p:attrNameLst>
                                          <p:attrName>style.visibility</p:attrName>
                                        </p:attrNameLst>
                                      </p:cBhvr>
                                      <p:to>
                                        <p:strVal val="hidden"/>
                                      </p:to>
                                    </p:set>
                                  </p:childTnLst>
                                </p:cTn>
                              </p:par>
                              <p:par>
                                <p:cTn id="110" presetID="10" presetClass="exit" presetSubtype="0" fill="hold" grpId="1" nodeType="withEffect">
                                  <p:stCondLst>
                                    <p:cond delay="4900"/>
                                  </p:stCondLst>
                                  <p:childTnLst>
                                    <p:animEffect transition="out" filter="fade">
                                      <p:cBhvr>
                                        <p:cTn id="111" dur="300"/>
                                        <p:tgtEl>
                                          <p:spTgt spid="115"/>
                                        </p:tgtEl>
                                      </p:cBhvr>
                                    </p:animEffect>
                                    <p:set>
                                      <p:cBhvr>
                                        <p:cTn id="112" dur="1" fill="hold">
                                          <p:stCondLst>
                                            <p:cond delay="299"/>
                                          </p:stCondLst>
                                        </p:cTn>
                                        <p:tgtEl>
                                          <p:spTgt spid="115"/>
                                        </p:tgtEl>
                                        <p:attrNameLst>
                                          <p:attrName>style.visibility</p:attrName>
                                        </p:attrNameLst>
                                      </p:cBhvr>
                                      <p:to>
                                        <p:strVal val="hidden"/>
                                      </p:to>
                                    </p:set>
                                  </p:childTnLst>
                                </p:cTn>
                              </p:par>
                              <p:par>
                                <p:cTn id="113" presetID="10" presetClass="exit" presetSubtype="0" fill="hold" grpId="1" nodeType="withEffect">
                                  <p:stCondLst>
                                    <p:cond delay="5200"/>
                                  </p:stCondLst>
                                  <p:childTnLst>
                                    <p:animEffect transition="out" filter="fade">
                                      <p:cBhvr>
                                        <p:cTn id="114" dur="300"/>
                                        <p:tgtEl>
                                          <p:spTgt spid="116"/>
                                        </p:tgtEl>
                                      </p:cBhvr>
                                    </p:animEffect>
                                    <p:set>
                                      <p:cBhvr>
                                        <p:cTn id="115" dur="1" fill="hold">
                                          <p:stCondLst>
                                            <p:cond delay="299"/>
                                          </p:stCondLst>
                                        </p:cTn>
                                        <p:tgtEl>
                                          <p:spTgt spid="116"/>
                                        </p:tgtEl>
                                        <p:attrNameLst>
                                          <p:attrName>style.visibility</p:attrName>
                                        </p:attrNameLst>
                                      </p:cBhvr>
                                      <p:to>
                                        <p:strVal val="hidden"/>
                                      </p:to>
                                    </p:set>
                                  </p:childTnLst>
                                </p:cTn>
                              </p:par>
                              <p:par>
                                <p:cTn id="116" presetID="10" presetClass="exit" presetSubtype="0" fill="hold" grpId="1" nodeType="withEffect">
                                  <p:stCondLst>
                                    <p:cond delay="5500"/>
                                  </p:stCondLst>
                                  <p:childTnLst>
                                    <p:animEffect transition="out" filter="fade">
                                      <p:cBhvr>
                                        <p:cTn id="117" dur="300"/>
                                        <p:tgtEl>
                                          <p:spTgt spid="117"/>
                                        </p:tgtEl>
                                      </p:cBhvr>
                                    </p:animEffect>
                                    <p:set>
                                      <p:cBhvr>
                                        <p:cTn id="118" dur="1" fill="hold">
                                          <p:stCondLst>
                                            <p:cond delay="299"/>
                                          </p:stCondLst>
                                        </p:cTn>
                                        <p:tgtEl>
                                          <p:spTgt spid="117"/>
                                        </p:tgtEl>
                                        <p:attrNameLst>
                                          <p:attrName>style.visibility</p:attrName>
                                        </p:attrNameLst>
                                      </p:cBhvr>
                                      <p:to>
                                        <p:strVal val="hidden"/>
                                      </p:to>
                                    </p:set>
                                  </p:childTnLst>
                                </p:cTn>
                              </p:par>
                              <p:par>
                                <p:cTn id="119" presetID="10" presetClass="exit" presetSubtype="0" fill="hold" grpId="1" nodeType="withEffect">
                                  <p:stCondLst>
                                    <p:cond delay="5800"/>
                                  </p:stCondLst>
                                  <p:childTnLst>
                                    <p:animEffect transition="out" filter="fade">
                                      <p:cBhvr>
                                        <p:cTn id="120" dur="300"/>
                                        <p:tgtEl>
                                          <p:spTgt spid="118"/>
                                        </p:tgtEl>
                                      </p:cBhvr>
                                    </p:animEffect>
                                    <p:set>
                                      <p:cBhvr>
                                        <p:cTn id="121" dur="1" fill="hold">
                                          <p:stCondLst>
                                            <p:cond delay="299"/>
                                          </p:stCondLst>
                                        </p:cTn>
                                        <p:tgtEl>
                                          <p:spTgt spid="118"/>
                                        </p:tgtEl>
                                        <p:attrNameLst>
                                          <p:attrName>style.visibility</p:attrName>
                                        </p:attrNameLst>
                                      </p:cBhvr>
                                      <p:to>
                                        <p:strVal val="hidden"/>
                                      </p:to>
                                    </p:set>
                                  </p:childTnLst>
                                </p:cTn>
                              </p:par>
                              <p:par>
                                <p:cTn id="122" presetID="10" presetClass="exit" presetSubtype="0" fill="hold" grpId="1" nodeType="withEffect">
                                  <p:stCondLst>
                                    <p:cond delay="6100"/>
                                  </p:stCondLst>
                                  <p:childTnLst>
                                    <p:animEffect transition="out" filter="fade">
                                      <p:cBhvr>
                                        <p:cTn id="123" dur="300"/>
                                        <p:tgtEl>
                                          <p:spTgt spid="119"/>
                                        </p:tgtEl>
                                      </p:cBhvr>
                                    </p:animEffect>
                                    <p:set>
                                      <p:cBhvr>
                                        <p:cTn id="124" dur="1" fill="hold">
                                          <p:stCondLst>
                                            <p:cond delay="299"/>
                                          </p:stCondLst>
                                        </p:cTn>
                                        <p:tgtEl>
                                          <p:spTgt spid="119"/>
                                        </p:tgtEl>
                                        <p:attrNameLst>
                                          <p:attrName>style.visibility</p:attrName>
                                        </p:attrNameLst>
                                      </p:cBhvr>
                                      <p:to>
                                        <p:strVal val="hidden"/>
                                      </p:to>
                                    </p:set>
                                  </p:childTnLst>
                                </p:cTn>
                              </p:par>
                              <p:par>
                                <p:cTn id="125" presetID="10" presetClass="exit" presetSubtype="0" fill="hold" grpId="1" nodeType="withEffect">
                                  <p:stCondLst>
                                    <p:cond delay="6400"/>
                                  </p:stCondLst>
                                  <p:childTnLst>
                                    <p:animEffect transition="out" filter="fade">
                                      <p:cBhvr>
                                        <p:cTn id="126" dur="300"/>
                                        <p:tgtEl>
                                          <p:spTgt spid="120"/>
                                        </p:tgtEl>
                                      </p:cBhvr>
                                    </p:animEffect>
                                    <p:set>
                                      <p:cBhvr>
                                        <p:cTn id="127" dur="1" fill="hold">
                                          <p:stCondLst>
                                            <p:cond delay="299"/>
                                          </p:stCondLst>
                                        </p:cTn>
                                        <p:tgtEl>
                                          <p:spTgt spid="120"/>
                                        </p:tgtEl>
                                        <p:attrNameLst>
                                          <p:attrName>style.visibility</p:attrName>
                                        </p:attrNameLst>
                                      </p:cBhvr>
                                      <p:to>
                                        <p:strVal val="hidden"/>
                                      </p:to>
                                    </p:set>
                                  </p:childTnLst>
                                </p:cTn>
                              </p:par>
                              <p:par>
                                <p:cTn id="128" presetID="10" presetClass="exit" presetSubtype="0" fill="hold" grpId="1" nodeType="withEffect">
                                  <p:stCondLst>
                                    <p:cond delay="6700"/>
                                  </p:stCondLst>
                                  <p:childTnLst>
                                    <p:animEffect transition="out" filter="fade">
                                      <p:cBhvr>
                                        <p:cTn id="129" dur="300"/>
                                        <p:tgtEl>
                                          <p:spTgt spid="121"/>
                                        </p:tgtEl>
                                      </p:cBhvr>
                                    </p:animEffect>
                                    <p:set>
                                      <p:cBhvr>
                                        <p:cTn id="130" dur="1" fill="hold">
                                          <p:stCondLst>
                                            <p:cond delay="299"/>
                                          </p:stCondLst>
                                        </p:cTn>
                                        <p:tgtEl>
                                          <p:spTgt spid="121"/>
                                        </p:tgtEl>
                                        <p:attrNameLst>
                                          <p:attrName>style.visibility</p:attrName>
                                        </p:attrNameLst>
                                      </p:cBhvr>
                                      <p:to>
                                        <p:strVal val="hidden"/>
                                      </p:to>
                                    </p:set>
                                  </p:childTnLst>
                                </p:cTn>
                              </p:par>
                              <p:par>
                                <p:cTn id="131" presetID="10" presetClass="exit" presetSubtype="0" fill="hold" grpId="1" nodeType="withEffect">
                                  <p:stCondLst>
                                    <p:cond delay="7000"/>
                                  </p:stCondLst>
                                  <p:childTnLst>
                                    <p:animEffect transition="out" filter="fade">
                                      <p:cBhvr>
                                        <p:cTn id="132" dur="300"/>
                                        <p:tgtEl>
                                          <p:spTgt spid="122"/>
                                        </p:tgtEl>
                                      </p:cBhvr>
                                    </p:animEffect>
                                    <p:set>
                                      <p:cBhvr>
                                        <p:cTn id="133" dur="1" fill="hold">
                                          <p:stCondLst>
                                            <p:cond delay="299"/>
                                          </p:stCondLst>
                                        </p:cTn>
                                        <p:tgtEl>
                                          <p:spTgt spid="122"/>
                                        </p:tgtEl>
                                        <p:attrNameLst>
                                          <p:attrName>style.visibility</p:attrName>
                                        </p:attrNameLst>
                                      </p:cBhvr>
                                      <p:to>
                                        <p:strVal val="hidden"/>
                                      </p:to>
                                    </p:set>
                                  </p:childTnLst>
                                </p:cTn>
                              </p:par>
                              <p:par>
                                <p:cTn id="134" presetID="10" presetClass="exit" presetSubtype="0" fill="hold" grpId="1" nodeType="withEffect">
                                  <p:stCondLst>
                                    <p:cond delay="7300"/>
                                  </p:stCondLst>
                                  <p:childTnLst>
                                    <p:animEffect transition="out" filter="fade">
                                      <p:cBhvr>
                                        <p:cTn id="135" dur="300"/>
                                        <p:tgtEl>
                                          <p:spTgt spid="123"/>
                                        </p:tgtEl>
                                      </p:cBhvr>
                                    </p:animEffect>
                                    <p:set>
                                      <p:cBhvr>
                                        <p:cTn id="136" dur="1" fill="hold">
                                          <p:stCondLst>
                                            <p:cond delay="299"/>
                                          </p:stCondLst>
                                        </p:cTn>
                                        <p:tgtEl>
                                          <p:spTgt spid="123"/>
                                        </p:tgtEl>
                                        <p:attrNameLst>
                                          <p:attrName>style.visibility</p:attrName>
                                        </p:attrNameLst>
                                      </p:cBhvr>
                                      <p:to>
                                        <p:strVal val="hidden"/>
                                      </p:to>
                                    </p:set>
                                  </p:childTnLst>
                                </p:cTn>
                              </p:par>
                              <p:par>
                                <p:cTn id="137" presetID="10" presetClass="exit" presetSubtype="0" fill="hold" nodeType="withEffect">
                                  <p:stCondLst>
                                    <p:cond delay="7600"/>
                                  </p:stCondLst>
                                  <p:childTnLst>
                                    <p:animEffect transition="out" filter="fade">
                                      <p:cBhvr>
                                        <p:cTn id="138" dur="300"/>
                                        <p:tgtEl>
                                          <p:spTgt spid="124"/>
                                        </p:tgtEl>
                                      </p:cBhvr>
                                    </p:animEffect>
                                    <p:set>
                                      <p:cBhvr>
                                        <p:cTn id="139" dur="1" fill="hold">
                                          <p:stCondLst>
                                            <p:cond delay="299"/>
                                          </p:stCondLst>
                                        </p:cTn>
                                        <p:tgtEl>
                                          <p:spTgt spid="124"/>
                                        </p:tgtEl>
                                        <p:attrNameLst>
                                          <p:attrName>style.visibility</p:attrName>
                                        </p:attrNameLst>
                                      </p:cBhvr>
                                      <p:to>
                                        <p:strVal val="hidden"/>
                                      </p:to>
                                    </p:set>
                                  </p:childTnLst>
                                </p:cTn>
                              </p:par>
                              <p:par>
                                <p:cTn id="140" presetID="10" presetClass="exit" presetSubtype="0" fill="hold" nodeType="withEffect">
                                  <p:stCondLst>
                                    <p:cond delay="7900"/>
                                  </p:stCondLst>
                                  <p:childTnLst>
                                    <p:animEffect transition="out" filter="fade">
                                      <p:cBhvr>
                                        <p:cTn id="141" dur="300"/>
                                        <p:tgtEl>
                                          <p:spTgt spid="125"/>
                                        </p:tgtEl>
                                      </p:cBhvr>
                                    </p:animEffect>
                                    <p:set>
                                      <p:cBhvr>
                                        <p:cTn id="142" dur="1" fill="hold">
                                          <p:stCondLst>
                                            <p:cond delay="299"/>
                                          </p:stCondLst>
                                        </p:cTn>
                                        <p:tgtEl>
                                          <p:spTgt spid="12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0" presetClass="path" presetSubtype="0" accel="50000" decel="50000" fill="hold" grpId="0"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150" dur="1000" fill="hold"/>
                                        <p:tgtEl>
                                          <p:spTgt spid="58"/>
                                        </p:tgtEl>
                                        <p:attrNameLst>
                                          <p:attrName>ppt_x</p:attrName>
                                          <p:attrName>ppt_y</p:attrName>
                                        </p:attrNameLst>
                                      </p:cBhvr>
                                      <p:rCtr x="164" y="140"/>
                                    </p:animMotion>
                                  </p:childTnLst>
                                </p:cTn>
                              </p:par>
                              <p:par>
                                <p:cTn id="151" presetID="0" presetClass="path" presetSubtype="0" accel="50000" decel="50000" fill="hold" grpId="0" nodeType="withEffect">
                                  <p:stCondLst>
                                    <p:cond delay="500"/>
                                  </p:stCondLst>
                                  <p:childTnLst>
                                    <p:animMotion origin="layout" path="M 0.01268 -0.0037 C 0.0342 0.02662 0.10747 0.1338 0.14167 0.17778 C 0.17587 0.222 0.18854 0.2463 0.21771 0.26135 C 0.24688 0.27639 0.29584 0.26667 0.31632 0.26806 " pathEditMode="relative" rAng="0" ptsTypes="aaaa">
                                      <p:cBhvr>
                                        <p:cTn id="152" dur="1000" fill="hold"/>
                                        <p:tgtEl>
                                          <p:spTgt spid="64"/>
                                        </p:tgtEl>
                                        <p:attrNameLst>
                                          <p:attrName>ppt_x</p:attrName>
                                          <p:attrName>ppt_y</p:attrName>
                                        </p:attrNameLst>
                                      </p:cBhvr>
                                      <p:rCtr x="152" y="140"/>
                                    </p:animMotion>
                                  </p:childTnLst>
                                </p:cTn>
                              </p:par>
                              <p:par>
                                <p:cTn id="153" presetID="0" presetClass="path" presetSubtype="0" accel="50000" decel="50000" fill="hold" grpId="0" nodeType="withEffect">
                                  <p:stCondLst>
                                    <p:cond delay="1000"/>
                                  </p:stCondLst>
                                  <p:childTnLst>
                                    <p:animMotion origin="layout" path="M 0.01198 -0.0007 C 0.03837 -0.04051 0.06476 -0.08032 0.09063 -0.11806 C 0.1165 -0.15579 0.14914 -0.20185 0.16771 -0.22778 C 0.18629 -0.2537 0.1908 -0.26296 0.20174 -0.27315 C 0.21268 -0.28333 0.21858 -0.28634 0.23386 -0.28889 C 0.24914 -0.29144 0.28143 -0.28912 0.29393 -0.28912 " pathEditMode="relative" rAng="0" ptsTypes="aaaaaa">
                                      <p:cBhvr>
                                        <p:cTn id="154" dur="1000" fill="hold"/>
                                        <p:tgtEl>
                                          <p:spTgt spid="62"/>
                                        </p:tgtEl>
                                        <p:attrNameLst>
                                          <p:attrName>ppt_x</p:attrName>
                                          <p:attrName>ppt_y</p:attrName>
                                        </p:attrNameLst>
                                      </p:cBhvr>
                                      <p:rCtr x="141" y="-145"/>
                                    </p:animMotion>
                                  </p:childTnLst>
                                </p:cTn>
                              </p:par>
                              <p:par>
                                <p:cTn id="155" presetID="0" presetClass="path" presetSubtype="0" accel="50000" decel="50000" fill="hold" grpId="0" nodeType="withEffect">
                                  <p:stCondLst>
                                    <p:cond delay="1500"/>
                                  </p:stCondLst>
                                  <p:childTnLst>
                                    <p:animMotion origin="layout" path="M 0.01268 -0.0037 C 0.0342 0.02662 0.10747 0.1338 0.14167 0.17778 C 0.17587 0.222 0.19601 0.2463 0.21771 0.26135 C 0.23941 0.27639 0.26042 0.26667 0.27153 0.26806 " pathEditMode="relative" rAng="0" ptsTypes="aaaa">
                                      <p:cBhvr>
                                        <p:cTn id="156" dur="1000" fill="hold"/>
                                        <p:tgtEl>
                                          <p:spTgt spid="79"/>
                                        </p:tgtEl>
                                        <p:attrNameLst>
                                          <p:attrName>ppt_x</p:attrName>
                                          <p:attrName>ppt_y</p:attrName>
                                        </p:attrNameLst>
                                      </p:cBhvr>
                                      <p:rCtr x="129" y="140"/>
                                    </p:animMotion>
                                  </p:childTnLst>
                                </p:cTn>
                              </p:par>
                              <p:par>
                                <p:cTn id="157" presetID="0" presetClass="path" presetSubtype="0" accel="50000" decel="50000" fill="hold" grpId="0" nodeType="withEffect">
                                  <p:stCondLst>
                                    <p:cond delay="2000"/>
                                  </p:stCondLst>
                                  <p:childTnLst>
                                    <p:animMotion origin="layout" path="M 0.01198 -0.00069 C 0.03837 -0.0405 0.06476 -0.08032 0.09063 -0.11805 C 0.1165 -0.15578 0.14914 -0.20185 0.16771 -0.22777 C 0.18629 -0.2537 0.1908 -0.26296 0.20174 -0.27314 C 0.21268 -0.28333 0.22604 -0.28657 0.23386 -0.28888 C 0.24167 -0.2912 0.24549 -0.28796 0.24844 -0.28773 " pathEditMode="relative" rAng="0" ptsTypes="aaaaaa">
                                      <p:cBhvr>
                                        <p:cTn id="158" dur="1000" fill="hold"/>
                                        <p:tgtEl>
                                          <p:spTgt spid="85"/>
                                        </p:tgtEl>
                                        <p:attrNameLst>
                                          <p:attrName>ppt_x</p:attrName>
                                          <p:attrName>ppt_y</p:attrName>
                                        </p:attrNameLst>
                                      </p:cBhvr>
                                      <p:rCtr x="118" y="-145"/>
                                    </p:animMotion>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63" presetClass="path" presetSubtype="0" accel="50000" decel="50000" fill="hold" grpId="1" nodeType="withEffect">
                                  <p:stCondLst>
                                    <p:cond delay="0"/>
                                  </p:stCondLst>
                                  <p:childTnLst>
                                    <p:animMotion origin="layout" path="M 0.33541 0.26764 L 0.51041 0.26764 " pathEditMode="relative" rAng="0" ptsTypes="AA">
                                      <p:cBhvr>
                                        <p:cTn id="173" dur="2000" fill="hold"/>
                                        <p:tgtEl>
                                          <p:spTgt spid="58"/>
                                        </p:tgtEl>
                                        <p:attrNameLst>
                                          <p:attrName>ppt_x</p:attrName>
                                          <p:attrName>ppt_y</p:attrName>
                                        </p:attrNameLst>
                                      </p:cBhvr>
                                      <p:rCtr x="87" y="0"/>
                                    </p:animMotion>
                                  </p:childTnLst>
                                </p:cTn>
                              </p:par>
                              <p:par>
                                <p:cTn id="174" presetID="10" presetClass="exit" presetSubtype="0" fill="hold" grpId="2" nodeType="withEffect">
                                  <p:stCondLst>
                                    <p:cond delay="1800"/>
                                  </p:stCondLst>
                                  <p:childTnLst>
                                    <p:animEffect transition="out" filter="fade">
                                      <p:cBhvr>
                                        <p:cTn id="175" dur="500"/>
                                        <p:tgtEl>
                                          <p:spTgt spid="58"/>
                                        </p:tgtEl>
                                      </p:cBhvr>
                                    </p:animEffect>
                                    <p:set>
                                      <p:cBhvr>
                                        <p:cTn id="176" dur="1" fill="hold">
                                          <p:stCondLst>
                                            <p:cond delay="499"/>
                                          </p:stCondLst>
                                        </p:cTn>
                                        <p:tgtEl>
                                          <p:spTgt spid="58"/>
                                        </p:tgtEl>
                                        <p:attrNameLst>
                                          <p:attrName>style.visibility</p:attrName>
                                        </p:attrNameLst>
                                      </p:cBhvr>
                                      <p:to>
                                        <p:strVal val="hidden"/>
                                      </p:to>
                                    </p:set>
                                  </p:childTnLst>
                                </p:cTn>
                              </p:par>
                              <p:par>
                                <p:cTn id="177" presetID="10" presetClass="exit" presetSubtype="0" fill="hold" grpId="0" nodeType="withEffect">
                                  <p:stCondLst>
                                    <p:cond delay="1800"/>
                                  </p:stCondLst>
                                  <p:childTnLst>
                                    <p:animEffect transition="out" filter="fade">
                                      <p:cBhvr>
                                        <p:cTn id="178" dur="500"/>
                                        <p:tgtEl>
                                          <p:spTgt spid="90"/>
                                        </p:tgtEl>
                                      </p:cBhvr>
                                    </p:animEffect>
                                    <p:set>
                                      <p:cBhvr>
                                        <p:cTn id="179" dur="1" fill="hold">
                                          <p:stCondLst>
                                            <p:cond delay="499"/>
                                          </p:stCondLst>
                                        </p:cTn>
                                        <p:tgtEl>
                                          <p:spTgt spid="90"/>
                                        </p:tgtEl>
                                        <p:attrNameLst>
                                          <p:attrName>style.visibility</p:attrName>
                                        </p:attrNameLst>
                                      </p:cBhvr>
                                      <p:to>
                                        <p:strVal val="hidden"/>
                                      </p:to>
                                    </p:set>
                                  </p:childTnLst>
                                </p:cTn>
                              </p:par>
                              <p:par>
                                <p:cTn id="180"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81" dur="2000" fill="hold"/>
                                        <p:tgtEl>
                                          <p:spTgt spid="59"/>
                                        </p:tgtEl>
                                        <p:attrNameLst>
                                          <p:attrName>ppt_x</p:attrName>
                                          <p:attrName>ppt_y</p:attrName>
                                        </p:attrNameLst>
                                      </p:cBhvr>
                                      <p:rCtr x="-235" y="-103"/>
                                    </p:animMotion>
                                  </p:childTnLst>
                                </p:cTn>
                              </p:par>
                              <p:par>
                                <p:cTn id="182" presetID="10" presetClass="exit" presetSubtype="0" fill="hold" nodeType="withEffect">
                                  <p:stCondLst>
                                    <p:cond delay="4100"/>
                                  </p:stCondLst>
                                  <p:childTnLst>
                                    <p:animEffect transition="out" filter="fade">
                                      <p:cBhvr>
                                        <p:cTn id="183" dur="500"/>
                                        <p:tgtEl>
                                          <p:spTgt spid="59"/>
                                        </p:tgtEl>
                                      </p:cBhvr>
                                    </p:animEffect>
                                    <p:set>
                                      <p:cBhvr>
                                        <p:cTn id="184" dur="1" fill="hold">
                                          <p:stCondLst>
                                            <p:cond delay="499"/>
                                          </p:stCondLst>
                                        </p:cTn>
                                        <p:tgtEl>
                                          <p:spTgt spid="59"/>
                                        </p:tgtEl>
                                        <p:attrNameLst>
                                          <p:attrName>style.visibility</p:attrName>
                                        </p:attrNameLst>
                                      </p:cBhvr>
                                      <p:to>
                                        <p:strVal val="hidden"/>
                                      </p:to>
                                    </p:set>
                                  </p:childTnLst>
                                </p:cTn>
                              </p:par>
                              <p:par>
                                <p:cTn id="185" presetID="63" presetClass="path" presetSubtype="0" accel="50000" decel="50000" fill="hold" grpId="1" nodeType="withEffect">
                                  <p:stCondLst>
                                    <p:cond delay="500"/>
                                  </p:stCondLst>
                                  <p:childTnLst>
                                    <p:animMotion origin="layout" path="M 0.3158 0.26598 L 0.51424 0.26505 " pathEditMode="relative" rAng="0" ptsTypes="AA">
                                      <p:cBhvr>
                                        <p:cTn id="186" dur="2000" fill="hold"/>
                                        <p:tgtEl>
                                          <p:spTgt spid="64"/>
                                        </p:tgtEl>
                                        <p:attrNameLst>
                                          <p:attrName>ppt_x</p:attrName>
                                          <p:attrName>ppt_y</p:attrName>
                                        </p:attrNameLst>
                                      </p:cBhvr>
                                      <p:rCtr x="99" y="0"/>
                                    </p:animMotion>
                                  </p:childTnLst>
                                </p:cTn>
                              </p:par>
                              <p:par>
                                <p:cTn id="187" presetID="10" presetClass="exit" presetSubtype="0" fill="hold" grpId="2" nodeType="withEffect">
                                  <p:stCondLst>
                                    <p:cond delay="2200"/>
                                  </p:stCondLst>
                                  <p:childTnLst>
                                    <p:animEffect transition="out" filter="fade">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par>
                                <p:cTn id="190" presetID="0" presetClass="path" presetSubtype="0" accel="50000" decel="50000" fill="hold" grpId="0" nodeType="withEffect">
                                  <p:stCondLst>
                                    <p:cond delay="2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91" dur="2000" fill="hold"/>
                                        <p:tgtEl>
                                          <p:spTgt spid="60"/>
                                        </p:tgtEl>
                                        <p:attrNameLst>
                                          <p:attrName>ppt_x</p:attrName>
                                          <p:attrName>ppt_y</p:attrName>
                                        </p:attrNameLst>
                                      </p:cBhvr>
                                      <p:rCtr x="-235" y="-103"/>
                                    </p:animMotion>
                                  </p:childTnLst>
                                </p:cTn>
                              </p:par>
                              <p:par>
                                <p:cTn id="192" presetID="10" presetClass="exit" presetSubtype="0" fill="hold" nodeType="withEffect">
                                  <p:stCondLst>
                                    <p:cond delay="4500"/>
                                  </p:stCondLst>
                                  <p:childTnLst>
                                    <p:animEffect transition="out" filter="fade">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63" presetClass="path" presetSubtype="0" accel="50000" decel="50000" fill="hold" grpId="1" nodeType="withEffect">
                                  <p:stCondLst>
                                    <p:cond delay="1000"/>
                                  </p:stCondLst>
                                  <p:childTnLst>
                                    <p:animMotion origin="layout" path="M 0.29393 -0.29259 L 0.51268 -0.29259 " pathEditMode="relative" rAng="0" ptsTypes="AA">
                                      <p:cBhvr>
                                        <p:cTn id="196" dur="2000" fill="hold"/>
                                        <p:tgtEl>
                                          <p:spTgt spid="62"/>
                                        </p:tgtEl>
                                        <p:attrNameLst>
                                          <p:attrName>ppt_x</p:attrName>
                                          <p:attrName>ppt_y</p:attrName>
                                        </p:attrNameLst>
                                      </p:cBhvr>
                                      <p:rCtr x="109" y="0"/>
                                    </p:animMotion>
                                  </p:childTnLst>
                                </p:cTn>
                              </p:par>
                              <p:par>
                                <p:cTn id="197" presetID="10" presetClass="exit" presetSubtype="0" fill="hold" grpId="2" nodeType="withEffect">
                                  <p:stCondLst>
                                    <p:cond delay="2800"/>
                                  </p:stCondLst>
                                  <p:childTnLst>
                                    <p:animEffect transition="out" filter="fade">
                                      <p:cBhvr>
                                        <p:cTn id="198" dur="500"/>
                                        <p:tgtEl>
                                          <p:spTgt spid="62"/>
                                        </p:tgtEl>
                                      </p:cBhvr>
                                    </p:animEffect>
                                    <p:set>
                                      <p:cBhvr>
                                        <p:cTn id="199" dur="1" fill="hold">
                                          <p:stCondLst>
                                            <p:cond delay="499"/>
                                          </p:stCondLst>
                                        </p:cTn>
                                        <p:tgtEl>
                                          <p:spTgt spid="62"/>
                                        </p:tgtEl>
                                        <p:attrNameLst>
                                          <p:attrName>style.visibility</p:attrName>
                                        </p:attrNameLst>
                                      </p:cBhvr>
                                      <p:to>
                                        <p:strVal val="hidden"/>
                                      </p:to>
                                    </p:set>
                                  </p:childTnLst>
                                </p:cTn>
                              </p:par>
                              <p:par>
                                <p:cTn id="200" presetID="10" presetClass="exit" presetSubtype="0" fill="hold" grpId="0" nodeType="withEffect">
                                  <p:stCondLst>
                                    <p:cond delay="2800"/>
                                  </p:stCondLst>
                                  <p:childTnLst>
                                    <p:animEffect transition="out" filter="fade">
                                      <p:cBhvr>
                                        <p:cTn id="201" dur="500"/>
                                        <p:tgtEl>
                                          <p:spTgt spid="91"/>
                                        </p:tgtEl>
                                      </p:cBhvr>
                                    </p:animEffect>
                                    <p:set>
                                      <p:cBhvr>
                                        <p:cTn id="202" dur="1" fill="hold">
                                          <p:stCondLst>
                                            <p:cond delay="499"/>
                                          </p:stCondLst>
                                        </p:cTn>
                                        <p:tgtEl>
                                          <p:spTgt spid="91"/>
                                        </p:tgtEl>
                                        <p:attrNameLst>
                                          <p:attrName>style.visibility</p:attrName>
                                        </p:attrNameLst>
                                      </p:cBhvr>
                                      <p:to>
                                        <p:strVal val="hidden"/>
                                      </p:to>
                                    </p:set>
                                  </p:childTnLst>
                                </p:cTn>
                              </p:par>
                              <p:par>
                                <p:cTn id="203" presetID="0" presetClass="path" presetSubtype="0" accel="50000" decel="50000" fill="hold" grpId="0" nodeType="withEffect">
                                  <p:stCondLst>
                                    <p:cond delay="3300"/>
                                  </p:stCondLst>
                                  <p:childTnLst>
                                    <p:animMotion origin="layout" path="M 0.00035 -0.0007 C -0.03871 0.00023 -0.17638 -0.00625 -0.23454 0.00463 C -0.2927 0.01551 -0.31562 0.03819 -0.34826 0.06458 C -0.3809 0.09097 -0.40972 0.13426 -0.43073 0.16296 C -0.45173 0.19166 -0.46545 0.22106 -0.47448 0.23634 " pathEditMode="relative" rAng="0" ptsTypes="aaaaa">
                                      <p:cBhvr>
                                        <p:cTn id="204" dur="2000" fill="hold"/>
                                        <p:tgtEl>
                                          <p:spTgt spid="63"/>
                                        </p:tgtEl>
                                        <p:attrNameLst>
                                          <p:attrName>ppt_x</p:attrName>
                                          <p:attrName>ppt_y</p:attrName>
                                        </p:attrNameLst>
                                      </p:cBhvr>
                                      <p:rCtr x="-237" y="116"/>
                                    </p:animMotion>
                                  </p:childTnLst>
                                </p:cTn>
                              </p:par>
                              <p:par>
                                <p:cTn id="205" presetID="10" presetClass="exit" presetSubtype="0" fill="hold" nodeType="withEffect">
                                  <p:stCondLst>
                                    <p:cond delay="5100"/>
                                  </p:stCondLst>
                                  <p:childTnLst>
                                    <p:animEffect transition="out" filter="fade">
                                      <p:cBhvr>
                                        <p:cTn id="206" dur="500"/>
                                        <p:tgtEl>
                                          <p:spTgt spid="63"/>
                                        </p:tgtEl>
                                      </p:cBhvr>
                                    </p:animEffect>
                                    <p:set>
                                      <p:cBhvr>
                                        <p:cTn id="207" dur="1" fill="hold">
                                          <p:stCondLst>
                                            <p:cond delay="499"/>
                                          </p:stCondLst>
                                        </p:cTn>
                                        <p:tgtEl>
                                          <p:spTgt spid="63"/>
                                        </p:tgtEl>
                                        <p:attrNameLst>
                                          <p:attrName>style.visibility</p:attrName>
                                        </p:attrNameLst>
                                      </p:cBhvr>
                                      <p:to>
                                        <p:strVal val="hidden"/>
                                      </p:to>
                                    </p:set>
                                  </p:childTnLst>
                                </p:cTn>
                              </p:par>
                              <p:par>
                                <p:cTn id="208" presetID="63" presetClass="path" presetSubtype="0" accel="50000" decel="50000" fill="hold" grpId="1" nodeType="withEffect">
                                  <p:stCondLst>
                                    <p:cond delay="1500"/>
                                  </p:stCondLst>
                                  <p:childTnLst>
                                    <p:animMotion origin="layout" path="M 0.27101 0.26737 L 0.51424 0.26598 " pathEditMode="relative" rAng="0" ptsTypes="AA">
                                      <p:cBhvr>
                                        <p:cTn id="209" dur="2000" fill="hold"/>
                                        <p:tgtEl>
                                          <p:spTgt spid="79"/>
                                        </p:tgtEl>
                                        <p:attrNameLst>
                                          <p:attrName>ppt_x</p:attrName>
                                          <p:attrName>ppt_y</p:attrName>
                                        </p:attrNameLst>
                                      </p:cBhvr>
                                      <p:rCtr x="122" y="-1"/>
                                    </p:animMotion>
                                  </p:childTnLst>
                                </p:cTn>
                              </p:par>
                              <p:par>
                                <p:cTn id="210" presetID="63" presetClass="path" presetSubtype="0" accel="50000" decel="50000" fill="hold" grpId="1" nodeType="withEffect">
                                  <p:stCondLst>
                                    <p:cond delay="1500"/>
                                  </p:stCondLst>
                                  <p:childTnLst>
                                    <p:animMotion origin="layout" path="M 0.00104 0.00139 L 0.24479 0.0007 " pathEditMode="relative" rAng="0" ptsTypes="AA">
                                      <p:cBhvr>
                                        <p:cTn id="211" dur="2000" fill="hold"/>
                                        <p:tgtEl>
                                          <p:spTgt spid="93"/>
                                        </p:tgtEl>
                                        <p:attrNameLst>
                                          <p:attrName>ppt_x</p:attrName>
                                          <p:attrName>ppt_y</p:attrName>
                                        </p:attrNameLst>
                                      </p:cBhvr>
                                      <p:rCtr x="122" y="0"/>
                                    </p:animMotion>
                                  </p:childTnLst>
                                </p:cTn>
                              </p:par>
                              <p:par>
                                <p:cTn id="212" presetID="10" presetClass="exit" presetSubtype="0" fill="hold" grpId="2" nodeType="withEffect">
                                  <p:stCondLst>
                                    <p:cond delay="3300"/>
                                  </p:stCondLst>
                                  <p:childTnLst>
                                    <p:animEffect transition="out" filter="fade">
                                      <p:cBhvr>
                                        <p:cTn id="213" dur="500"/>
                                        <p:tgtEl>
                                          <p:spTgt spid="79"/>
                                        </p:tgtEl>
                                      </p:cBhvr>
                                    </p:animEffect>
                                    <p:set>
                                      <p:cBhvr>
                                        <p:cTn id="214" dur="1" fill="hold">
                                          <p:stCondLst>
                                            <p:cond delay="499"/>
                                          </p:stCondLst>
                                        </p:cTn>
                                        <p:tgtEl>
                                          <p:spTgt spid="79"/>
                                        </p:tgtEl>
                                        <p:attrNameLst>
                                          <p:attrName>style.visibility</p:attrName>
                                        </p:attrNameLst>
                                      </p:cBhvr>
                                      <p:to>
                                        <p:strVal val="hidden"/>
                                      </p:to>
                                    </p:set>
                                  </p:childTnLst>
                                </p:cTn>
                              </p:par>
                              <p:par>
                                <p:cTn id="215" presetID="10" presetClass="exit" presetSubtype="0" fill="hold" grpId="2" nodeType="withEffect">
                                  <p:stCondLst>
                                    <p:cond delay="3300"/>
                                  </p:stCondLst>
                                  <p:childTnLst>
                                    <p:animEffect transition="out" filter="fade">
                                      <p:cBhvr>
                                        <p:cTn id="216" dur="500"/>
                                        <p:tgtEl>
                                          <p:spTgt spid="93"/>
                                        </p:tgtEl>
                                      </p:cBhvr>
                                    </p:animEffect>
                                    <p:set>
                                      <p:cBhvr>
                                        <p:cTn id="217" dur="1" fill="hold">
                                          <p:stCondLst>
                                            <p:cond delay="499"/>
                                          </p:stCondLst>
                                        </p:cTn>
                                        <p:tgtEl>
                                          <p:spTgt spid="93"/>
                                        </p:tgtEl>
                                        <p:attrNameLst>
                                          <p:attrName>style.visibility</p:attrName>
                                        </p:attrNameLst>
                                      </p:cBhvr>
                                      <p:to>
                                        <p:strVal val="hidden"/>
                                      </p:to>
                                    </p:set>
                                  </p:childTnLst>
                                </p:cTn>
                              </p:par>
                              <p:par>
                                <p:cTn id="218" presetID="0" presetClass="path" presetSubtype="0" accel="50000" decel="50000" fill="hold" nodeType="withEffect">
                                  <p:stCondLst>
                                    <p:cond delay="3800"/>
                                  </p:stCondLst>
                                  <p:childTnLst>
                                    <p:animMotion origin="layout" path="M -0.00191 0.00277 C -0.09705 0.00416 -0.19218 0.00578 -0.2493 -0.00232 C -0.30642 -0.01041 -0.30781 -0.0111 -0.34427 -0.04556 C -0.38073 -0.08002 -0.42448 -0.14454 -0.46805 -0.20907 " pathEditMode="relative" rAng="0" ptsTypes="aaaA">
                                      <p:cBhvr>
                                        <p:cTn id="219" dur="2000" fill="hold"/>
                                        <p:tgtEl>
                                          <p:spTgt spid="6"/>
                                        </p:tgtEl>
                                        <p:attrNameLst>
                                          <p:attrName>ppt_x</p:attrName>
                                          <p:attrName>ppt_y</p:attrName>
                                        </p:attrNameLst>
                                      </p:cBhvr>
                                      <p:rCtr x="-233" y="-105"/>
                                    </p:animMotion>
                                  </p:childTnLst>
                                </p:cTn>
                              </p:par>
                              <p:par>
                                <p:cTn id="220" presetID="10" presetClass="exit" presetSubtype="0" fill="hold" nodeType="withEffect">
                                  <p:stCondLst>
                                    <p:cond delay="5600"/>
                                  </p:stCondLst>
                                  <p:childTnLst>
                                    <p:animEffect transition="out" filter="fade">
                                      <p:cBhvr>
                                        <p:cTn id="221" dur="500"/>
                                        <p:tgtEl>
                                          <p:spTgt spid="6"/>
                                        </p:tgtEl>
                                      </p:cBhvr>
                                    </p:animEffect>
                                    <p:set>
                                      <p:cBhvr>
                                        <p:cTn id="222" dur="1" fill="hold">
                                          <p:stCondLst>
                                            <p:cond delay="499"/>
                                          </p:stCondLst>
                                        </p:cTn>
                                        <p:tgtEl>
                                          <p:spTgt spid="6"/>
                                        </p:tgtEl>
                                        <p:attrNameLst>
                                          <p:attrName>style.visibility</p:attrName>
                                        </p:attrNameLst>
                                      </p:cBhvr>
                                      <p:to>
                                        <p:strVal val="hidden"/>
                                      </p:to>
                                    </p:set>
                                  </p:childTnLst>
                                </p:cTn>
                              </p:par>
                              <p:par>
                                <p:cTn id="223" presetID="63" presetClass="path" presetSubtype="0" accel="50000" decel="50000" fill="hold" grpId="1" nodeType="withEffect">
                                  <p:stCondLst>
                                    <p:cond delay="2000"/>
                                  </p:stCondLst>
                                  <p:childTnLst>
                                    <p:animMotion origin="layout" path="M 0.24219 -0.28935 L 0.51268 -0.29236 " pathEditMode="relative" rAng="0" ptsTypes="AA">
                                      <p:cBhvr>
                                        <p:cTn id="224" dur="2000" fill="hold"/>
                                        <p:tgtEl>
                                          <p:spTgt spid="85"/>
                                        </p:tgtEl>
                                        <p:attrNameLst>
                                          <p:attrName>ppt_x</p:attrName>
                                          <p:attrName>ppt_y</p:attrName>
                                        </p:attrNameLst>
                                      </p:cBhvr>
                                      <p:rCtr x="135" y="-2"/>
                                    </p:animMotion>
                                  </p:childTnLst>
                                </p:cTn>
                              </p:par>
                              <p:par>
                                <p:cTn id="225" presetID="63" presetClass="path" presetSubtype="0" accel="50000" decel="50000" fill="hold" grpId="1" nodeType="withEffect">
                                  <p:stCondLst>
                                    <p:cond delay="2000"/>
                                  </p:stCondLst>
                                  <p:childTnLst>
                                    <p:animMotion origin="layout" path="M -0.00556 0.0007 L 0.26684 0.00139 " pathEditMode="relative" rAng="0" ptsTypes="AA">
                                      <p:cBhvr>
                                        <p:cTn id="226" dur="2000" fill="hold"/>
                                        <p:tgtEl>
                                          <p:spTgt spid="95"/>
                                        </p:tgtEl>
                                        <p:attrNameLst>
                                          <p:attrName>ppt_x</p:attrName>
                                          <p:attrName>ppt_y</p:attrName>
                                        </p:attrNameLst>
                                      </p:cBhvr>
                                      <p:rCtr x="136" y="0"/>
                                    </p:animMotion>
                                  </p:childTnLst>
                                </p:cTn>
                              </p:par>
                              <p:par>
                                <p:cTn id="227" presetID="10" presetClass="exit" presetSubtype="0" fill="hold" grpId="2" nodeType="withEffect">
                                  <p:stCondLst>
                                    <p:cond delay="3500"/>
                                  </p:stCondLst>
                                  <p:childTnLst>
                                    <p:animEffect transition="out" filter="fade">
                                      <p:cBhvr>
                                        <p:cTn id="228" dur="800"/>
                                        <p:tgtEl>
                                          <p:spTgt spid="85"/>
                                        </p:tgtEl>
                                      </p:cBhvr>
                                    </p:animEffect>
                                    <p:set>
                                      <p:cBhvr>
                                        <p:cTn id="229" dur="1" fill="hold">
                                          <p:stCondLst>
                                            <p:cond delay="799"/>
                                          </p:stCondLst>
                                        </p:cTn>
                                        <p:tgtEl>
                                          <p:spTgt spid="85"/>
                                        </p:tgtEl>
                                        <p:attrNameLst>
                                          <p:attrName>style.visibility</p:attrName>
                                        </p:attrNameLst>
                                      </p:cBhvr>
                                      <p:to>
                                        <p:strVal val="hidden"/>
                                      </p:to>
                                    </p:set>
                                  </p:childTnLst>
                                </p:cTn>
                              </p:par>
                              <p:par>
                                <p:cTn id="230" presetID="10" presetClass="exit" presetSubtype="0" fill="hold" grpId="2" nodeType="withEffect">
                                  <p:stCondLst>
                                    <p:cond delay="3500"/>
                                  </p:stCondLst>
                                  <p:childTnLst>
                                    <p:animEffect transition="out" filter="fade">
                                      <p:cBhvr>
                                        <p:cTn id="231" dur="800"/>
                                        <p:tgtEl>
                                          <p:spTgt spid="95"/>
                                        </p:tgtEl>
                                      </p:cBhvr>
                                    </p:animEffect>
                                    <p:set>
                                      <p:cBhvr>
                                        <p:cTn id="232" dur="1" fill="hold">
                                          <p:stCondLst>
                                            <p:cond delay="799"/>
                                          </p:stCondLst>
                                        </p:cTn>
                                        <p:tgtEl>
                                          <p:spTgt spid="95"/>
                                        </p:tgtEl>
                                        <p:attrNameLst>
                                          <p:attrName>style.visibility</p:attrName>
                                        </p:attrNameLst>
                                      </p:cBhvr>
                                      <p:to>
                                        <p:strVal val="hidden"/>
                                      </p:to>
                                    </p:set>
                                  </p:childTnLst>
                                </p:cTn>
                              </p:par>
                              <p:par>
                                <p:cTn id="233" presetID="0" presetClass="path" presetSubtype="0" accel="50000" decel="50000" fill="hold" nodeType="withEffect">
                                  <p:stCondLst>
                                    <p:cond delay="4300"/>
                                  </p:stCondLst>
                                  <p:childTnLst>
                                    <p:animMotion origin="layout" path="M -2.5E-6 3.7037E-7 C -0.03698 0.00023 -0.16146 -0.01157 -0.22153 0.00116 C -0.28159 0.01389 -0.31788 0.0375 -0.36024 0.07616 C -0.4026 0.11481 -0.45139 0.20023 -0.47534 0.23287 " pathEditMode="relative" rAng="0" ptsTypes="aaaa">
                                      <p:cBhvr>
                                        <p:cTn id="234" dur="2000" fill="hold"/>
                                        <p:tgtEl>
                                          <p:spTgt spid="3"/>
                                        </p:tgtEl>
                                        <p:attrNameLst>
                                          <p:attrName>ppt_x</p:attrName>
                                          <p:attrName>ppt_y</p:attrName>
                                        </p:attrNameLst>
                                      </p:cBhvr>
                                      <p:rCtr x="-238" y="111"/>
                                    </p:animMotion>
                                  </p:childTnLst>
                                </p:cTn>
                              </p:par>
                              <p:par>
                                <p:cTn id="235" presetID="10" presetClass="exit" presetSubtype="0" fill="hold" nodeType="withEffect">
                                  <p:stCondLst>
                                    <p:cond delay="6100"/>
                                  </p:stCondLst>
                                  <p:childTnLst>
                                    <p:animEffect transition="out" filter="fade">
                                      <p:cBhvr>
                                        <p:cTn id="236" dur="500"/>
                                        <p:tgtEl>
                                          <p:spTgt spid="3"/>
                                        </p:tgtEl>
                                      </p:cBhvr>
                                    </p:animEffect>
                                    <p:set>
                                      <p:cBhvr>
                                        <p:cTn id="2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90" grpId="0" animBg="1"/>
      <p:bldP spid="78" grpId="0" animBg="1"/>
      <p:bldP spid="33" grpId="0" animBg="1"/>
      <p:bldP spid="33" grpId="1" animBg="1"/>
      <p:bldP spid="62" grpId="0" animBg="1"/>
      <p:bldP spid="62" grpId="1" animBg="1"/>
      <p:bldP spid="62" grpId="2"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5" grpId="0" animBg="1"/>
      <p:bldP spid="58" grpId="0" animBg="1"/>
      <p:bldP spid="58" grpId="1" animBg="1"/>
      <p:bldP spid="58" grpId="2" animBg="1"/>
      <p:bldP spid="64" grpId="0" animBg="1"/>
      <p:bldP spid="64" grpId="1" animBg="1"/>
      <p:bldP spid="64" grpId="2" animBg="1"/>
      <p:bldP spid="79" grpId="0" animBg="1"/>
      <p:bldP spid="79" grpId="1" animBg="1"/>
      <p:bldP spid="79" grpId="2" animBg="1"/>
      <p:bldP spid="85" grpId="0" animBg="1"/>
      <p:bldP spid="85" grpId="1" animBg="1"/>
      <p:bldP spid="85" grpId="2" animBg="1"/>
      <p:bldP spid="93" grpId="0" animBg="1"/>
      <p:bldP spid="93" grpId="1" animBg="1"/>
      <p:bldP spid="93" grpId="2" animBg="1"/>
      <p:bldP spid="95" grpId="0" animBg="1"/>
      <p:bldP spid="95" grpId="1" animBg="1"/>
      <p:bldP spid="95" grpId="2" animBg="1"/>
      <p:bldP spid="63" grpId="0" animBg="1"/>
      <p:bldP spid="135" grpId="0" animBg="1"/>
      <p:bldP spid="9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514600" y="5955268"/>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
            <a:ext cx="8229600" cy="1143000"/>
          </a:xfrm>
        </p:spPr>
        <p:txBody>
          <a:bodyPr>
            <a:normAutofit fontScale="90000"/>
          </a:bodyPr>
          <a:lstStyle/>
          <a:p>
            <a:r>
              <a:rPr lang="en-US" dirty="0"/>
              <a:t>Small Queues &amp; TCP Throughput:</a:t>
            </a:r>
            <a:br>
              <a:rPr lang="en-US" dirty="0"/>
            </a:br>
            <a:r>
              <a:rPr lang="en-US" sz="3200" dirty="0"/>
              <a:t>The Buffer Sizing Story</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r>
              <a:rPr lang="en-US" dirty="0"/>
              <a:t>17</a:t>
            </a:r>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3505200"/>
          </a:xfrm>
        </p:spPr>
        <p:txBody>
          <a:bodyPr>
            <a:normAutofit/>
          </a:bodyPr>
          <a:lstStyle/>
          <a:p>
            <a:r>
              <a:rPr lang="en-US" sz="2400" dirty="0">
                <a:solidFill>
                  <a:srgbClr val="0000CC"/>
                </a:solidFill>
              </a:rPr>
              <a:t>Bandwidth-delay product rule of thumb:</a:t>
            </a:r>
          </a:p>
          <a:p>
            <a:pPr lvl="1"/>
            <a:r>
              <a:rPr lang="en-US" sz="2000" dirty="0"/>
              <a:t>A single flow needs                     buffers for </a:t>
            </a:r>
            <a:r>
              <a:rPr lang="en-US" sz="2000" b="1" dirty="0">
                <a:solidFill>
                  <a:srgbClr val="FF0000"/>
                </a:solidFill>
              </a:rPr>
              <a:t>100% Throughput.</a:t>
            </a:r>
          </a:p>
          <a:p>
            <a:pPr lvl="1">
              <a:buNone/>
            </a:pPr>
            <a:endParaRPr lang="en-US" sz="2000" dirty="0"/>
          </a:p>
          <a:p>
            <a:pPr lvl="1">
              <a:buNone/>
            </a:pPr>
            <a:endParaRPr lang="en-US" sz="2000" dirty="0"/>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9"/>
          <p:cNvSpPr txBox="1">
            <a:spLocks noChangeArrowheads="1"/>
          </p:cNvSpPr>
          <p:nvPr/>
        </p:nvSpPr>
        <p:spPr bwMode="auto">
          <a:xfrm>
            <a:off x="2057400" y="4812268"/>
            <a:ext cx="314510" cy="369332"/>
          </a:xfrm>
          <a:prstGeom prst="rect">
            <a:avLst/>
          </a:prstGeom>
          <a:noFill/>
          <a:ln w="9525">
            <a:noFill/>
            <a:miter lim="800000"/>
            <a:headEnd/>
            <a:tailEnd/>
          </a:ln>
          <a:effectLst/>
        </p:spPr>
        <p:txBody>
          <a:bodyPr wrap="none">
            <a:spAutoFit/>
          </a:bodyPr>
          <a:lstStyle/>
          <a:p>
            <a:r>
              <a:rPr lang="en-US" b="1" dirty="0"/>
              <a:t>B</a:t>
            </a:r>
          </a:p>
        </p:txBody>
      </p:sp>
      <p:sp>
        <p:nvSpPr>
          <p:cNvPr id="76" name="Freeform 5"/>
          <p:cNvSpPr>
            <a:spLocks/>
          </p:cNvSpPr>
          <p:nvPr/>
        </p:nvSpPr>
        <p:spPr bwMode="auto">
          <a:xfrm>
            <a:off x="2449689" y="3429000"/>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77" name="Text Box 19"/>
          <p:cNvSpPr txBox="1">
            <a:spLocks noChangeArrowheads="1"/>
          </p:cNvSpPr>
          <p:nvPr/>
        </p:nvSpPr>
        <p:spPr bwMode="auto">
          <a:xfrm>
            <a:off x="1637322" y="3593068"/>
            <a:ext cx="724878" cy="369332"/>
          </a:xfrm>
          <a:prstGeom prst="rect">
            <a:avLst/>
          </a:prstGeom>
          <a:noFill/>
          <a:ln w="9525">
            <a:noFill/>
            <a:miter lim="800000"/>
            <a:headEnd/>
            <a:tailEnd/>
          </a:ln>
          <a:effectLst/>
        </p:spPr>
        <p:txBody>
          <a:bodyPr wrap="none">
            <a:spAutoFit/>
          </a:bodyPr>
          <a:lstStyle/>
          <a:p>
            <a:r>
              <a:rPr lang="en-US" b="1" dirty="0" err="1"/>
              <a:t>Cwnd</a:t>
            </a:r>
            <a:endParaRPr lang="en-US" b="1" dirty="0"/>
          </a:p>
        </p:txBody>
      </p:sp>
      <p:cxnSp>
        <p:nvCxnSpPr>
          <p:cNvPr id="80" name="Straight Connector 79"/>
          <p:cNvCxnSpPr/>
          <p:nvPr/>
        </p:nvCxnSpPr>
        <p:spPr>
          <a:xfrm>
            <a:off x="2477478" y="4998482"/>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93"/>
          <p:cNvGrpSpPr/>
          <p:nvPr/>
        </p:nvGrpSpPr>
        <p:grpSpPr>
          <a:xfrm>
            <a:off x="2566378" y="3556000"/>
            <a:ext cx="4483100" cy="609600"/>
            <a:chOff x="2374900" y="3962400"/>
            <a:chExt cx="4483100" cy="609600"/>
          </a:xfrm>
        </p:grpSpPr>
        <p:grpSp>
          <p:nvGrpSpPr>
            <p:cNvPr id="27" name="Group 91"/>
            <p:cNvGrpSpPr/>
            <p:nvPr/>
          </p:nvGrpSpPr>
          <p:grpSpPr>
            <a:xfrm>
              <a:off x="2374900" y="3962400"/>
              <a:ext cx="3797300" cy="609600"/>
              <a:chOff x="2451100" y="3962400"/>
              <a:chExt cx="3797300" cy="609600"/>
            </a:xfrm>
          </p:grpSpPr>
          <p:grpSp>
            <p:nvGrpSpPr>
              <p:cNvPr id="28" name="Group 21"/>
              <p:cNvGrpSpPr>
                <a:grpSpLocks/>
              </p:cNvGrpSpPr>
              <p:nvPr/>
            </p:nvGrpSpPr>
            <p:grpSpPr bwMode="auto">
              <a:xfrm>
                <a:off x="2451100" y="3962400"/>
                <a:ext cx="1892299" cy="609600"/>
                <a:chOff x="1632" y="2832"/>
                <a:chExt cx="720" cy="432"/>
              </a:xfrm>
            </p:grpSpPr>
            <p:sp>
              <p:nvSpPr>
                <p:cNvPr id="8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83"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30" name="Group 21"/>
              <p:cNvGrpSpPr>
                <a:grpSpLocks/>
              </p:cNvGrpSpPr>
              <p:nvPr/>
            </p:nvGrpSpPr>
            <p:grpSpPr bwMode="auto">
              <a:xfrm>
                <a:off x="4356101" y="3962400"/>
                <a:ext cx="1892299" cy="609600"/>
                <a:chOff x="1632" y="2832"/>
                <a:chExt cx="720" cy="432"/>
              </a:xfrm>
            </p:grpSpPr>
            <p:sp>
              <p:nvSpPr>
                <p:cNvPr id="86"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87"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sp>
          <p:nvSpPr>
            <p:cNvPr id="93" name="Freeform 22"/>
            <p:cNvSpPr>
              <a:spLocks/>
            </p:cNvSpPr>
            <p:nvPr/>
          </p:nvSpPr>
          <p:spPr bwMode="auto">
            <a:xfrm>
              <a:off x="6172200" y="4335290"/>
              <a:ext cx="685800" cy="23671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grpSp>
      <p:grpSp>
        <p:nvGrpSpPr>
          <p:cNvPr id="31" name="Group 109"/>
          <p:cNvGrpSpPr/>
          <p:nvPr/>
        </p:nvGrpSpPr>
        <p:grpSpPr>
          <a:xfrm>
            <a:off x="2553678" y="4953000"/>
            <a:ext cx="4038600" cy="609600"/>
            <a:chOff x="2362200" y="5867400"/>
            <a:chExt cx="4038600" cy="609600"/>
          </a:xfrm>
        </p:grpSpPr>
        <p:grpSp>
          <p:nvGrpSpPr>
            <p:cNvPr id="34" name="Group 108"/>
            <p:cNvGrpSpPr/>
            <p:nvPr/>
          </p:nvGrpSpPr>
          <p:grpSpPr>
            <a:xfrm>
              <a:off x="2362200" y="5867400"/>
              <a:ext cx="4038600" cy="609600"/>
              <a:chOff x="2362200" y="5867400"/>
              <a:chExt cx="4038600" cy="609600"/>
            </a:xfrm>
          </p:grpSpPr>
          <p:grpSp>
            <p:nvGrpSpPr>
              <p:cNvPr id="37" name="Group 21"/>
              <p:cNvGrpSpPr>
                <a:grpSpLocks/>
              </p:cNvGrpSpPr>
              <p:nvPr/>
            </p:nvGrpSpPr>
            <p:grpSpPr bwMode="auto">
              <a:xfrm>
                <a:off x="2362200" y="5867400"/>
                <a:ext cx="1892299" cy="609600"/>
                <a:chOff x="1632" y="2832"/>
                <a:chExt cx="720" cy="432"/>
              </a:xfrm>
            </p:grpSpPr>
            <p:sp>
              <p:nvSpPr>
                <p:cNvPr id="10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03"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sp>
            <p:nvSpPr>
              <p:cNvPr id="100" name="Freeform 22"/>
              <p:cNvSpPr>
                <a:spLocks/>
              </p:cNvSpPr>
              <p:nvPr/>
            </p:nvSpPr>
            <p:spPr bwMode="auto">
              <a:xfrm>
                <a:off x="4267201" y="5867400"/>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01" name="Line 23"/>
              <p:cNvSpPr>
                <a:spLocks noChangeShapeType="1"/>
              </p:cNvSpPr>
              <p:nvPr/>
            </p:nvSpPr>
            <p:spPr bwMode="auto">
              <a:xfrm>
                <a:off x="6019801" y="5878138"/>
                <a:ext cx="76199" cy="368211"/>
              </a:xfrm>
              <a:prstGeom prst="line">
                <a:avLst/>
              </a:prstGeom>
              <a:noFill/>
              <a:ln w="19050">
                <a:solidFill>
                  <a:srgbClr val="FF0000"/>
                </a:solidFill>
                <a:round/>
                <a:headEnd/>
                <a:tailEnd/>
              </a:ln>
              <a:effectLst/>
            </p:spPr>
            <p:txBody>
              <a:bodyPr/>
              <a:lstStyle/>
              <a:p>
                <a:endParaRPr lang="en-US"/>
              </a:p>
            </p:txBody>
          </p:sp>
          <p:sp>
            <p:nvSpPr>
              <p:cNvPr id="104" name="Line 23"/>
              <p:cNvSpPr>
                <a:spLocks noChangeShapeType="1"/>
              </p:cNvSpPr>
              <p:nvPr/>
            </p:nvSpPr>
            <p:spPr bwMode="auto">
              <a:xfrm>
                <a:off x="6096001" y="6248401"/>
                <a:ext cx="304799" cy="0"/>
              </a:xfrm>
              <a:prstGeom prst="line">
                <a:avLst/>
              </a:prstGeom>
              <a:noFill/>
              <a:ln w="19050">
                <a:solidFill>
                  <a:srgbClr val="FF0000"/>
                </a:solidFill>
                <a:round/>
                <a:headEnd/>
                <a:tailEnd/>
              </a:ln>
              <a:effectLst/>
            </p:spPr>
            <p:txBody>
              <a:bodyPr/>
              <a:lstStyle/>
              <a:p>
                <a:endParaRPr lang="en-US"/>
              </a:p>
            </p:txBody>
          </p:sp>
        </p:grpSp>
        <p:sp>
          <p:nvSpPr>
            <p:cNvPr id="105" name="Line 23"/>
            <p:cNvSpPr>
              <a:spLocks noChangeShapeType="1"/>
            </p:cNvSpPr>
            <p:nvPr/>
          </p:nvSpPr>
          <p:spPr bwMode="auto">
            <a:xfrm>
              <a:off x="4210755" y="6248400"/>
              <a:ext cx="457200" cy="0"/>
            </a:xfrm>
            <a:prstGeom prst="line">
              <a:avLst/>
            </a:prstGeom>
            <a:noFill/>
            <a:ln w="19050">
              <a:solidFill>
                <a:srgbClr val="FF0000"/>
              </a:solidFill>
              <a:round/>
              <a:headEnd/>
              <a:tailEnd/>
            </a:ln>
            <a:effectLst/>
          </p:spPr>
          <p:txBody>
            <a:bodyPr/>
            <a:lstStyle/>
            <a:p>
              <a:endParaRPr lang="en-US"/>
            </a:p>
          </p:txBody>
        </p:sp>
        <p:sp>
          <p:nvSpPr>
            <p:cNvPr id="106" name="Line 23"/>
            <p:cNvSpPr>
              <a:spLocks noChangeShapeType="1"/>
            </p:cNvSpPr>
            <p:nvPr/>
          </p:nvSpPr>
          <p:spPr bwMode="auto">
            <a:xfrm>
              <a:off x="2362200" y="6248400"/>
              <a:ext cx="457200" cy="0"/>
            </a:xfrm>
            <a:prstGeom prst="line">
              <a:avLst/>
            </a:prstGeom>
            <a:noFill/>
            <a:ln w="19050">
              <a:solidFill>
                <a:srgbClr val="FF0000"/>
              </a:solidFill>
              <a:round/>
              <a:headEnd/>
              <a:tailEnd/>
            </a:ln>
            <a:effectLst/>
          </p:spPr>
          <p:txBody>
            <a:bodyPr/>
            <a:lstStyle/>
            <a:p>
              <a:endParaRPr lang="en-US"/>
            </a:p>
          </p:txBody>
        </p:sp>
      </p:grpSp>
      <p:grpSp>
        <p:nvGrpSpPr>
          <p:cNvPr id="40" name="Group 110"/>
          <p:cNvGrpSpPr/>
          <p:nvPr/>
        </p:nvGrpSpPr>
        <p:grpSpPr>
          <a:xfrm>
            <a:off x="2438400" y="4465320"/>
            <a:ext cx="4339615" cy="1187704"/>
            <a:chOff x="4304322" y="4338320"/>
            <a:chExt cx="4339615" cy="1187704"/>
          </a:xfrm>
        </p:grpSpPr>
        <p:sp>
          <p:nvSpPr>
            <p:cNvPr id="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7" name="Rectangle 106"/>
            <p:cNvSpPr/>
            <p:nvPr/>
          </p:nvSpPr>
          <p:spPr>
            <a:xfrm>
              <a:off x="4380522" y="5221224"/>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 Box 19"/>
          <p:cNvSpPr txBox="1">
            <a:spLocks noChangeArrowheads="1"/>
          </p:cNvSpPr>
          <p:nvPr/>
        </p:nvSpPr>
        <p:spPr bwMode="auto">
          <a:xfrm>
            <a:off x="1163154" y="4431268"/>
            <a:ext cx="1199046" cy="369332"/>
          </a:xfrm>
          <a:prstGeom prst="rect">
            <a:avLst/>
          </a:prstGeom>
          <a:noFill/>
          <a:ln w="9525">
            <a:noFill/>
            <a:miter lim="800000"/>
            <a:headEnd/>
            <a:tailEnd/>
          </a:ln>
          <a:effectLst/>
        </p:spPr>
        <p:txBody>
          <a:bodyPr wrap="none">
            <a:spAutoFit/>
          </a:bodyPr>
          <a:lstStyle/>
          <a:p>
            <a:r>
              <a:rPr lang="en-US" b="1" dirty="0"/>
              <a:t>Buffer Size</a:t>
            </a:r>
          </a:p>
        </p:txBody>
      </p:sp>
      <p:sp>
        <p:nvSpPr>
          <p:cNvPr id="98" name="Freeform 5"/>
          <p:cNvSpPr>
            <a:spLocks/>
          </p:cNvSpPr>
          <p:nvPr/>
        </p:nvSpPr>
        <p:spPr bwMode="auto">
          <a:xfrm>
            <a:off x="2438400" y="5619988"/>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99" name="Text Box 19"/>
          <p:cNvSpPr txBox="1">
            <a:spLocks noChangeArrowheads="1"/>
          </p:cNvSpPr>
          <p:nvPr/>
        </p:nvSpPr>
        <p:spPr bwMode="auto">
          <a:xfrm>
            <a:off x="990600" y="5498068"/>
            <a:ext cx="1307153" cy="369332"/>
          </a:xfrm>
          <a:prstGeom prst="rect">
            <a:avLst/>
          </a:prstGeom>
          <a:noFill/>
          <a:ln w="9525">
            <a:noFill/>
            <a:miter lim="800000"/>
            <a:headEnd/>
            <a:tailEnd/>
          </a:ln>
          <a:effectLst/>
        </p:spPr>
        <p:txBody>
          <a:bodyPr wrap="none">
            <a:spAutoFit/>
          </a:bodyPr>
          <a:lstStyle/>
          <a:p>
            <a:r>
              <a:rPr lang="en-US" b="1" dirty="0"/>
              <a:t>Throughput</a:t>
            </a:r>
          </a:p>
        </p:txBody>
      </p:sp>
      <p:sp>
        <p:nvSpPr>
          <p:cNvPr id="108" name="Text Box 19"/>
          <p:cNvSpPr txBox="1">
            <a:spLocks noChangeArrowheads="1"/>
          </p:cNvSpPr>
          <p:nvPr/>
        </p:nvSpPr>
        <p:spPr bwMode="auto">
          <a:xfrm>
            <a:off x="1676400" y="5802868"/>
            <a:ext cx="704039" cy="369332"/>
          </a:xfrm>
          <a:prstGeom prst="rect">
            <a:avLst/>
          </a:prstGeom>
          <a:noFill/>
          <a:ln w="9525">
            <a:noFill/>
            <a:miter lim="800000"/>
            <a:headEnd/>
            <a:tailEnd/>
          </a:ln>
          <a:effectLst/>
        </p:spPr>
        <p:txBody>
          <a:bodyPr wrap="none">
            <a:spAutoFit/>
          </a:bodyPr>
          <a:lstStyle/>
          <a:p>
            <a:r>
              <a:rPr lang="en-US" b="1" dirty="0"/>
              <a:t>100%</a:t>
            </a:r>
          </a:p>
        </p:txBody>
      </p:sp>
      <p:grpSp>
        <p:nvGrpSpPr>
          <p:cNvPr id="43" name="Group 123"/>
          <p:cNvGrpSpPr/>
          <p:nvPr/>
        </p:nvGrpSpPr>
        <p:grpSpPr>
          <a:xfrm>
            <a:off x="2590800" y="5955268"/>
            <a:ext cx="4251008" cy="228600"/>
            <a:chOff x="2514600" y="5638800"/>
            <a:chExt cx="4251008" cy="228600"/>
          </a:xfrm>
        </p:grpSpPr>
        <p:sp>
          <p:nvSpPr>
            <p:cNvPr id="119" name="Freeform 22"/>
            <p:cNvSpPr>
              <a:spLocks/>
            </p:cNvSpPr>
            <p:nvPr/>
          </p:nvSpPr>
          <p:spPr bwMode="auto">
            <a:xfrm>
              <a:off x="2514600" y="5638800"/>
              <a:ext cx="457200"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20" name="Line 23"/>
            <p:cNvSpPr>
              <a:spLocks noChangeShapeType="1"/>
            </p:cNvSpPr>
            <p:nvPr/>
          </p:nvSpPr>
          <p:spPr bwMode="auto">
            <a:xfrm>
              <a:off x="4359592" y="5638800"/>
              <a:ext cx="47307" cy="228600"/>
            </a:xfrm>
            <a:prstGeom prst="line">
              <a:avLst/>
            </a:prstGeom>
            <a:noFill/>
            <a:ln w="19050">
              <a:solidFill>
                <a:srgbClr val="FF0000"/>
              </a:solidFill>
              <a:round/>
              <a:headEnd/>
              <a:tailEnd/>
            </a:ln>
            <a:effectLst/>
          </p:spPr>
          <p:txBody>
            <a:bodyPr/>
            <a:lstStyle/>
            <a:p>
              <a:endParaRPr lang="en-US"/>
            </a:p>
          </p:txBody>
        </p:sp>
        <p:sp>
          <p:nvSpPr>
            <p:cNvPr id="116" name="Freeform 22"/>
            <p:cNvSpPr>
              <a:spLocks/>
            </p:cNvSpPr>
            <p:nvPr/>
          </p:nvSpPr>
          <p:spPr bwMode="auto">
            <a:xfrm>
              <a:off x="4419601"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18" name="Line 23"/>
            <p:cNvSpPr>
              <a:spLocks noChangeShapeType="1"/>
            </p:cNvSpPr>
            <p:nvPr/>
          </p:nvSpPr>
          <p:spPr bwMode="auto">
            <a:xfrm>
              <a:off x="4876801" y="5638801"/>
              <a:ext cx="1371599" cy="0"/>
            </a:xfrm>
            <a:prstGeom prst="line">
              <a:avLst/>
            </a:prstGeom>
            <a:noFill/>
            <a:ln w="19050">
              <a:solidFill>
                <a:srgbClr val="FF0000"/>
              </a:solidFill>
              <a:round/>
              <a:headEnd/>
              <a:tailEnd/>
            </a:ln>
            <a:effectLst/>
          </p:spPr>
          <p:txBody>
            <a:bodyPr/>
            <a:lstStyle/>
            <a:p>
              <a:endParaRPr lang="en-US"/>
            </a:p>
          </p:txBody>
        </p:sp>
        <p:sp>
          <p:nvSpPr>
            <p:cNvPr id="121" name="Line 23"/>
            <p:cNvSpPr>
              <a:spLocks noChangeShapeType="1"/>
            </p:cNvSpPr>
            <p:nvPr/>
          </p:nvSpPr>
          <p:spPr bwMode="auto">
            <a:xfrm>
              <a:off x="2971800" y="5638800"/>
              <a:ext cx="1371600" cy="0"/>
            </a:xfrm>
            <a:prstGeom prst="line">
              <a:avLst/>
            </a:prstGeom>
            <a:noFill/>
            <a:ln w="19050">
              <a:solidFill>
                <a:srgbClr val="FF0000"/>
              </a:solidFill>
              <a:round/>
              <a:headEnd/>
              <a:tailEnd/>
            </a:ln>
            <a:effectLst/>
          </p:spPr>
          <p:txBody>
            <a:bodyPr/>
            <a:lstStyle/>
            <a:p>
              <a:endParaRPr lang="en-US"/>
            </a:p>
          </p:txBody>
        </p:sp>
        <p:sp>
          <p:nvSpPr>
            <p:cNvPr id="122" name="Line 23"/>
            <p:cNvSpPr>
              <a:spLocks noChangeShapeType="1"/>
            </p:cNvSpPr>
            <p:nvPr/>
          </p:nvSpPr>
          <p:spPr bwMode="auto">
            <a:xfrm>
              <a:off x="6248400" y="5638800"/>
              <a:ext cx="47307" cy="228600"/>
            </a:xfrm>
            <a:prstGeom prst="line">
              <a:avLst/>
            </a:prstGeom>
            <a:noFill/>
            <a:ln w="19050">
              <a:solidFill>
                <a:srgbClr val="FF0000"/>
              </a:solidFill>
              <a:round/>
              <a:headEnd/>
              <a:tailEnd/>
            </a:ln>
            <a:effectLst/>
          </p:spPr>
          <p:txBody>
            <a:bodyPr/>
            <a:lstStyle/>
            <a:p>
              <a:endParaRPr lang="en-US"/>
            </a:p>
          </p:txBody>
        </p:sp>
        <p:sp>
          <p:nvSpPr>
            <p:cNvPr id="123" name="Freeform 22"/>
            <p:cNvSpPr>
              <a:spLocks/>
            </p:cNvSpPr>
            <p:nvPr/>
          </p:nvSpPr>
          <p:spPr bwMode="auto">
            <a:xfrm>
              <a:off x="6308409"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gr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5841" y="1828800"/>
            <a:ext cx="1057609" cy="384048"/>
          </a:xfrm>
          <a:prstGeom prst="rect">
            <a:avLst/>
          </a:prstGeom>
          <a:noFill/>
        </p:spPr>
      </p:pic>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spd="slow"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514600" y="5955268"/>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Line 23"/>
          <p:cNvSpPr>
            <a:spLocks noChangeShapeType="1"/>
          </p:cNvSpPr>
          <p:nvPr/>
        </p:nvSpPr>
        <p:spPr bwMode="auto">
          <a:xfrm>
            <a:off x="2514600" y="5955030"/>
            <a:ext cx="4193858" cy="0"/>
          </a:xfrm>
          <a:prstGeom prst="line">
            <a:avLst/>
          </a:prstGeom>
          <a:noFill/>
          <a:ln w="19050">
            <a:solidFill>
              <a:srgbClr val="FF0000"/>
            </a:solidFill>
            <a:round/>
            <a:headEnd/>
            <a:tailEnd/>
          </a:ln>
          <a:effectLst/>
        </p:spPr>
        <p:txBody>
          <a:bodyPr/>
          <a:lstStyle/>
          <a:p>
            <a:endParaRPr lang="en-US"/>
          </a:p>
        </p:txBody>
      </p:sp>
      <p:sp>
        <p:nvSpPr>
          <p:cNvPr id="2" name="Title 1"/>
          <p:cNvSpPr>
            <a:spLocks noGrp="1"/>
          </p:cNvSpPr>
          <p:nvPr>
            <p:ph type="title"/>
          </p:nvPr>
        </p:nvSpPr>
        <p:spPr>
          <a:xfrm>
            <a:off x="457200" y="76200"/>
            <a:ext cx="8229600" cy="1143000"/>
          </a:xfrm>
        </p:spPr>
        <p:txBody>
          <a:bodyPr>
            <a:normAutofit fontScale="90000"/>
          </a:bodyPr>
          <a:lstStyle/>
          <a:p>
            <a:r>
              <a:rPr lang="en-US" dirty="0"/>
              <a:t>Small Queues &amp; TCP Throughput:</a:t>
            </a:r>
            <a:br>
              <a:rPr lang="en-US" dirty="0"/>
            </a:br>
            <a:r>
              <a:rPr lang="en-US" sz="3200" dirty="0"/>
              <a:t>The Buffer Sizing Story</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r>
              <a:rPr lang="en-US" dirty="0"/>
              <a:t>17</a:t>
            </a:r>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3505200"/>
          </a:xfrm>
        </p:spPr>
        <p:txBody>
          <a:bodyPr>
            <a:normAutofit/>
          </a:bodyPr>
          <a:lstStyle/>
          <a:p>
            <a:r>
              <a:rPr lang="en-US" sz="2400" dirty="0">
                <a:solidFill>
                  <a:srgbClr val="0000CC"/>
                </a:solidFill>
              </a:rPr>
              <a:t>Bandwidth-delay product rule of thumb:</a:t>
            </a:r>
          </a:p>
          <a:p>
            <a:pPr lvl="1"/>
            <a:r>
              <a:rPr lang="en-US" sz="2000" dirty="0"/>
              <a:t>A single flow needs                     buffers for </a:t>
            </a:r>
            <a:r>
              <a:rPr lang="en-US" sz="2000" b="1" dirty="0">
                <a:solidFill>
                  <a:srgbClr val="FF0000"/>
                </a:solidFill>
              </a:rPr>
              <a:t>100% Throughput.</a:t>
            </a:r>
          </a:p>
          <a:p>
            <a:pPr lvl="1">
              <a:buNone/>
            </a:pPr>
            <a:endParaRPr lang="en-US" sz="800" b="1" dirty="0">
              <a:solidFill>
                <a:srgbClr val="FF0000"/>
              </a:solidFill>
            </a:endParaRPr>
          </a:p>
          <a:p>
            <a:r>
              <a:rPr lang="en-US" sz="2400" dirty="0" err="1">
                <a:solidFill>
                  <a:srgbClr val="0000CC"/>
                </a:solidFill>
              </a:rPr>
              <a:t>Appenzeller</a:t>
            </a:r>
            <a:r>
              <a:rPr lang="en-US" sz="2400" b="1" dirty="0">
                <a:solidFill>
                  <a:srgbClr val="0000CC"/>
                </a:solidFill>
              </a:rPr>
              <a:t> </a:t>
            </a:r>
            <a:r>
              <a:rPr lang="en-US" sz="2400" dirty="0">
                <a:solidFill>
                  <a:srgbClr val="0000CC"/>
                </a:solidFill>
              </a:rPr>
              <a:t>rule of thumb (SIGCOMM ‘04):</a:t>
            </a:r>
          </a:p>
          <a:p>
            <a:pPr lvl="1"/>
            <a:r>
              <a:rPr lang="en-US" sz="2000" dirty="0"/>
              <a:t>Large # of flows:                                is enough.</a:t>
            </a:r>
          </a:p>
          <a:p>
            <a:pPr lvl="1">
              <a:buNone/>
            </a:pPr>
            <a:endParaRPr lang="en-US" sz="800" dirty="0"/>
          </a:p>
          <a:p>
            <a:pPr lvl="1"/>
            <a:endParaRPr lang="en-US" sz="2000" dirty="0"/>
          </a:p>
          <a:p>
            <a:pPr lvl="1">
              <a:buNone/>
            </a:pPr>
            <a:endParaRPr lang="en-US" sz="2000" dirty="0"/>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9"/>
          <p:cNvSpPr txBox="1">
            <a:spLocks noChangeArrowheads="1"/>
          </p:cNvSpPr>
          <p:nvPr/>
        </p:nvSpPr>
        <p:spPr bwMode="auto">
          <a:xfrm>
            <a:off x="2057400" y="4812268"/>
            <a:ext cx="314510" cy="369332"/>
          </a:xfrm>
          <a:prstGeom prst="rect">
            <a:avLst/>
          </a:prstGeom>
          <a:noFill/>
          <a:ln w="9525">
            <a:noFill/>
            <a:miter lim="800000"/>
            <a:headEnd/>
            <a:tailEnd/>
          </a:ln>
          <a:effectLst/>
        </p:spPr>
        <p:txBody>
          <a:bodyPr wrap="none">
            <a:spAutoFit/>
          </a:bodyPr>
          <a:lstStyle/>
          <a:p>
            <a:r>
              <a:rPr lang="en-US" b="1" dirty="0"/>
              <a:t>B</a:t>
            </a:r>
          </a:p>
        </p:txBody>
      </p:sp>
      <p:grpSp>
        <p:nvGrpSpPr>
          <p:cNvPr id="3" name="Group 83"/>
          <p:cNvGrpSpPr/>
          <p:nvPr/>
        </p:nvGrpSpPr>
        <p:grpSpPr>
          <a:xfrm>
            <a:off x="2526691" y="3581400"/>
            <a:ext cx="4251325" cy="508000"/>
            <a:chOff x="2335213" y="3962400"/>
            <a:chExt cx="4251325" cy="508000"/>
          </a:xfrm>
        </p:grpSpPr>
        <p:grpSp>
          <p:nvGrpSpPr>
            <p:cNvPr id="5" name="Group 8"/>
            <p:cNvGrpSpPr>
              <a:grpSpLocks/>
            </p:cNvGrpSpPr>
            <p:nvPr/>
          </p:nvGrpSpPr>
          <p:grpSpPr bwMode="auto">
            <a:xfrm>
              <a:off x="5573713" y="3984625"/>
              <a:ext cx="661987" cy="228600"/>
              <a:chOff x="1200" y="1536"/>
              <a:chExt cx="417" cy="144"/>
            </a:xfrm>
          </p:grpSpPr>
          <p:sp>
            <p:nvSpPr>
              <p:cNvPr id="25" name="Freeform 9"/>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26" name="Line 10"/>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nvGrpSpPr>
            <p:cNvPr id="6" name="Group 21"/>
            <p:cNvGrpSpPr>
              <a:grpSpLocks/>
            </p:cNvGrpSpPr>
            <p:nvPr/>
          </p:nvGrpSpPr>
          <p:grpSpPr bwMode="auto">
            <a:xfrm>
              <a:off x="2335213" y="4098925"/>
              <a:ext cx="709612" cy="228600"/>
              <a:chOff x="1632" y="2832"/>
              <a:chExt cx="720" cy="432"/>
            </a:xfrm>
          </p:grpSpPr>
          <p:sp>
            <p:nvSpPr>
              <p:cNvPr id="3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3"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7" name="Group 24"/>
            <p:cNvGrpSpPr>
              <a:grpSpLocks/>
            </p:cNvGrpSpPr>
            <p:nvPr/>
          </p:nvGrpSpPr>
          <p:grpSpPr bwMode="auto">
            <a:xfrm>
              <a:off x="3044825" y="4241800"/>
              <a:ext cx="314325" cy="152400"/>
              <a:chOff x="2064" y="1584"/>
              <a:chExt cx="190" cy="192"/>
            </a:xfrm>
          </p:grpSpPr>
          <p:sp>
            <p:nvSpPr>
              <p:cNvPr id="35" name="Freeform 25"/>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6" name="Line 26"/>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8" name="Group 27"/>
            <p:cNvGrpSpPr>
              <a:grpSpLocks/>
            </p:cNvGrpSpPr>
            <p:nvPr/>
          </p:nvGrpSpPr>
          <p:grpSpPr bwMode="auto">
            <a:xfrm>
              <a:off x="4600575" y="4000500"/>
              <a:ext cx="974725" cy="381000"/>
              <a:chOff x="3052" y="1488"/>
              <a:chExt cx="614" cy="240"/>
            </a:xfrm>
          </p:grpSpPr>
          <p:sp>
            <p:nvSpPr>
              <p:cNvPr id="38" name="Freeform 28"/>
              <p:cNvSpPr>
                <a:spLocks/>
              </p:cNvSpPr>
              <p:nvPr/>
            </p:nvSpPr>
            <p:spPr bwMode="auto">
              <a:xfrm>
                <a:off x="3052" y="1488"/>
                <a:ext cx="592" cy="24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39" name="Line 29"/>
              <p:cNvSpPr>
                <a:spLocks noChangeShapeType="1"/>
              </p:cNvSpPr>
              <p:nvPr/>
            </p:nvSpPr>
            <p:spPr bwMode="auto">
              <a:xfrm>
                <a:off x="3644" y="1488"/>
                <a:ext cx="22" cy="156"/>
              </a:xfrm>
              <a:prstGeom prst="line">
                <a:avLst/>
              </a:prstGeom>
              <a:noFill/>
              <a:ln w="19050">
                <a:solidFill>
                  <a:srgbClr val="FF0000"/>
                </a:solidFill>
                <a:round/>
                <a:headEnd/>
                <a:tailEnd/>
              </a:ln>
              <a:effectLst/>
            </p:spPr>
            <p:txBody>
              <a:bodyPr/>
              <a:lstStyle/>
              <a:p>
                <a:endParaRPr lang="en-US"/>
              </a:p>
            </p:txBody>
          </p:sp>
        </p:grpSp>
        <p:grpSp>
          <p:nvGrpSpPr>
            <p:cNvPr id="9" name="Group 30"/>
            <p:cNvGrpSpPr>
              <a:grpSpLocks/>
            </p:cNvGrpSpPr>
            <p:nvPr/>
          </p:nvGrpSpPr>
          <p:grpSpPr bwMode="auto">
            <a:xfrm>
              <a:off x="3359150" y="3971925"/>
              <a:ext cx="974725" cy="381000"/>
              <a:chOff x="3052" y="1488"/>
              <a:chExt cx="614" cy="240"/>
            </a:xfrm>
          </p:grpSpPr>
          <p:sp>
            <p:nvSpPr>
              <p:cNvPr id="41" name="Freeform 31"/>
              <p:cNvSpPr>
                <a:spLocks/>
              </p:cNvSpPr>
              <p:nvPr/>
            </p:nvSpPr>
            <p:spPr bwMode="auto">
              <a:xfrm>
                <a:off x="3052" y="1488"/>
                <a:ext cx="592" cy="24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42" name="Line 32"/>
              <p:cNvSpPr>
                <a:spLocks noChangeShapeType="1"/>
              </p:cNvSpPr>
              <p:nvPr/>
            </p:nvSpPr>
            <p:spPr bwMode="auto">
              <a:xfrm>
                <a:off x="3644" y="1488"/>
                <a:ext cx="22" cy="156"/>
              </a:xfrm>
              <a:prstGeom prst="line">
                <a:avLst/>
              </a:prstGeom>
              <a:noFill/>
              <a:ln w="19050">
                <a:solidFill>
                  <a:srgbClr val="FF0000"/>
                </a:solidFill>
                <a:round/>
                <a:headEnd/>
                <a:tailEnd/>
              </a:ln>
              <a:effectLst/>
            </p:spPr>
            <p:txBody>
              <a:bodyPr/>
              <a:lstStyle/>
              <a:p>
                <a:endParaRPr lang="en-US"/>
              </a:p>
            </p:txBody>
          </p:sp>
        </p:grpSp>
        <p:grpSp>
          <p:nvGrpSpPr>
            <p:cNvPr id="10" name="Group 33"/>
            <p:cNvGrpSpPr>
              <a:grpSpLocks/>
            </p:cNvGrpSpPr>
            <p:nvPr/>
          </p:nvGrpSpPr>
          <p:grpSpPr bwMode="auto">
            <a:xfrm>
              <a:off x="4330700" y="4013200"/>
              <a:ext cx="2255838" cy="457200"/>
              <a:chOff x="2340" y="2124"/>
              <a:chExt cx="1421" cy="288"/>
            </a:xfrm>
          </p:grpSpPr>
          <p:grpSp>
            <p:nvGrpSpPr>
              <p:cNvPr id="11" name="Group 34"/>
              <p:cNvGrpSpPr>
                <a:grpSpLocks/>
              </p:cNvGrpSpPr>
              <p:nvPr/>
            </p:nvGrpSpPr>
            <p:grpSpPr bwMode="auto">
              <a:xfrm>
                <a:off x="2977" y="2244"/>
                <a:ext cx="190" cy="144"/>
                <a:chOff x="2380" y="1536"/>
                <a:chExt cx="190" cy="144"/>
              </a:xfrm>
            </p:grpSpPr>
            <p:sp>
              <p:nvSpPr>
                <p:cNvPr id="57" name="Freeform 35"/>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8" name="Line 36"/>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2" name="Group 37"/>
              <p:cNvGrpSpPr>
                <a:grpSpLocks/>
              </p:cNvGrpSpPr>
              <p:nvPr/>
            </p:nvGrpSpPr>
            <p:grpSpPr bwMode="auto">
              <a:xfrm>
                <a:off x="2340" y="2124"/>
                <a:ext cx="447" cy="144"/>
                <a:chOff x="1632" y="2832"/>
                <a:chExt cx="720" cy="432"/>
              </a:xfrm>
            </p:grpSpPr>
            <p:sp>
              <p:nvSpPr>
                <p:cNvPr id="55" name="Freeform 38"/>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6" name="Line 39"/>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14" name="Group 40"/>
              <p:cNvGrpSpPr>
                <a:grpSpLocks/>
              </p:cNvGrpSpPr>
              <p:nvPr/>
            </p:nvGrpSpPr>
            <p:grpSpPr bwMode="auto">
              <a:xfrm>
                <a:off x="2787" y="2160"/>
                <a:ext cx="190" cy="192"/>
                <a:chOff x="2064" y="1584"/>
                <a:chExt cx="190" cy="192"/>
              </a:xfrm>
            </p:grpSpPr>
            <p:sp>
              <p:nvSpPr>
                <p:cNvPr id="53" name="Freeform 41"/>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4" name="Line 42"/>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15" name="Group 43"/>
              <p:cNvGrpSpPr>
                <a:grpSpLocks/>
              </p:cNvGrpSpPr>
              <p:nvPr/>
            </p:nvGrpSpPr>
            <p:grpSpPr bwMode="auto">
              <a:xfrm>
                <a:off x="3167" y="2316"/>
                <a:ext cx="177" cy="96"/>
                <a:chOff x="2380" y="1536"/>
                <a:chExt cx="190" cy="144"/>
              </a:xfrm>
            </p:grpSpPr>
            <p:sp>
              <p:nvSpPr>
                <p:cNvPr id="51" name="Freeform 44"/>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2" name="Line 45"/>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6" name="Group 46"/>
              <p:cNvGrpSpPr>
                <a:grpSpLocks/>
              </p:cNvGrpSpPr>
              <p:nvPr/>
            </p:nvGrpSpPr>
            <p:grpSpPr bwMode="auto">
              <a:xfrm>
                <a:off x="3344" y="2250"/>
                <a:ext cx="417" cy="144"/>
                <a:chOff x="1200" y="1536"/>
                <a:chExt cx="417" cy="144"/>
              </a:xfrm>
            </p:grpSpPr>
            <p:sp>
              <p:nvSpPr>
                <p:cNvPr id="49" name="Freeform 47"/>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50" name="Line 48"/>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grpSp>
          <p:nvGrpSpPr>
            <p:cNvPr id="17" name="Group 49"/>
            <p:cNvGrpSpPr>
              <a:grpSpLocks/>
            </p:cNvGrpSpPr>
            <p:nvPr/>
          </p:nvGrpSpPr>
          <p:grpSpPr bwMode="auto">
            <a:xfrm>
              <a:off x="2344738" y="3962400"/>
              <a:ext cx="2255837" cy="457200"/>
              <a:chOff x="2340" y="2124"/>
              <a:chExt cx="1421" cy="288"/>
            </a:xfrm>
          </p:grpSpPr>
          <p:grpSp>
            <p:nvGrpSpPr>
              <p:cNvPr id="18" name="Group 50"/>
              <p:cNvGrpSpPr>
                <a:grpSpLocks/>
              </p:cNvGrpSpPr>
              <p:nvPr/>
            </p:nvGrpSpPr>
            <p:grpSpPr bwMode="auto">
              <a:xfrm>
                <a:off x="2977" y="2244"/>
                <a:ext cx="190" cy="144"/>
                <a:chOff x="2380" y="1536"/>
                <a:chExt cx="190" cy="144"/>
              </a:xfrm>
            </p:grpSpPr>
            <p:sp>
              <p:nvSpPr>
                <p:cNvPr id="73" name="Freeform 51"/>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4" name="Line 52"/>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19" name="Group 53"/>
              <p:cNvGrpSpPr>
                <a:grpSpLocks/>
              </p:cNvGrpSpPr>
              <p:nvPr/>
            </p:nvGrpSpPr>
            <p:grpSpPr bwMode="auto">
              <a:xfrm>
                <a:off x="2340" y="2124"/>
                <a:ext cx="447" cy="144"/>
                <a:chOff x="1632" y="2832"/>
                <a:chExt cx="720" cy="432"/>
              </a:xfrm>
            </p:grpSpPr>
            <p:sp>
              <p:nvSpPr>
                <p:cNvPr id="71" name="Freeform 54"/>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2" name="Line 55"/>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grpSp>
            <p:nvGrpSpPr>
              <p:cNvPr id="20" name="Group 56"/>
              <p:cNvGrpSpPr>
                <a:grpSpLocks/>
              </p:cNvGrpSpPr>
              <p:nvPr/>
            </p:nvGrpSpPr>
            <p:grpSpPr bwMode="auto">
              <a:xfrm>
                <a:off x="2787" y="2160"/>
                <a:ext cx="190" cy="192"/>
                <a:chOff x="2064" y="1584"/>
                <a:chExt cx="190" cy="192"/>
              </a:xfrm>
            </p:grpSpPr>
            <p:sp>
              <p:nvSpPr>
                <p:cNvPr id="69" name="Freeform 57"/>
                <p:cNvSpPr>
                  <a:spLocks/>
                </p:cNvSpPr>
                <p:nvPr/>
              </p:nvSpPr>
              <p:spPr bwMode="auto">
                <a:xfrm>
                  <a:off x="2064" y="1584"/>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70" name="Line 58"/>
                <p:cNvSpPr>
                  <a:spLocks noChangeShapeType="1"/>
                </p:cNvSpPr>
                <p:nvPr/>
              </p:nvSpPr>
              <p:spPr bwMode="auto">
                <a:xfrm>
                  <a:off x="2241" y="1584"/>
                  <a:ext cx="13" cy="192"/>
                </a:xfrm>
                <a:prstGeom prst="line">
                  <a:avLst/>
                </a:prstGeom>
                <a:noFill/>
                <a:ln w="19050">
                  <a:solidFill>
                    <a:srgbClr val="FF0000"/>
                  </a:solidFill>
                  <a:round/>
                  <a:headEnd/>
                  <a:tailEnd/>
                </a:ln>
                <a:effectLst/>
              </p:spPr>
              <p:txBody>
                <a:bodyPr/>
                <a:lstStyle/>
                <a:p>
                  <a:endParaRPr lang="en-US"/>
                </a:p>
              </p:txBody>
            </p:sp>
          </p:grpSp>
          <p:grpSp>
            <p:nvGrpSpPr>
              <p:cNvPr id="21" name="Group 59"/>
              <p:cNvGrpSpPr>
                <a:grpSpLocks/>
              </p:cNvGrpSpPr>
              <p:nvPr/>
            </p:nvGrpSpPr>
            <p:grpSpPr bwMode="auto">
              <a:xfrm>
                <a:off x="3167" y="2316"/>
                <a:ext cx="177" cy="96"/>
                <a:chOff x="2380" y="1536"/>
                <a:chExt cx="190" cy="144"/>
              </a:xfrm>
            </p:grpSpPr>
            <p:sp>
              <p:nvSpPr>
                <p:cNvPr id="67" name="Freeform 60"/>
                <p:cNvSpPr>
                  <a:spLocks/>
                </p:cNvSpPr>
                <p:nvPr/>
              </p:nvSpPr>
              <p:spPr bwMode="auto">
                <a:xfrm>
                  <a:off x="2380" y="1536"/>
                  <a:ext cx="177" cy="96"/>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68" name="Line 61"/>
                <p:cNvSpPr>
                  <a:spLocks noChangeShapeType="1"/>
                </p:cNvSpPr>
                <p:nvPr/>
              </p:nvSpPr>
              <p:spPr bwMode="auto">
                <a:xfrm>
                  <a:off x="2557" y="1536"/>
                  <a:ext cx="13" cy="144"/>
                </a:xfrm>
                <a:prstGeom prst="line">
                  <a:avLst/>
                </a:prstGeom>
                <a:noFill/>
                <a:ln w="19050">
                  <a:solidFill>
                    <a:srgbClr val="FF0000"/>
                  </a:solidFill>
                  <a:round/>
                  <a:headEnd/>
                  <a:tailEnd/>
                </a:ln>
                <a:effectLst/>
              </p:spPr>
              <p:txBody>
                <a:bodyPr/>
                <a:lstStyle/>
                <a:p>
                  <a:endParaRPr lang="en-US"/>
                </a:p>
              </p:txBody>
            </p:sp>
          </p:grpSp>
          <p:grpSp>
            <p:nvGrpSpPr>
              <p:cNvPr id="22" name="Group 62"/>
              <p:cNvGrpSpPr>
                <a:grpSpLocks/>
              </p:cNvGrpSpPr>
              <p:nvPr/>
            </p:nvGrpSpPr>
            <p:grpSpPr bwMode="auto">
              <a:xfrm>
                <a:off x="3344" y="2250"/>
                <a:ext cx="417" cy="144"/>
                <a:chOff x="1200" y="1536"/>
                <a:chExt cx="417" cy="144"/>
              </a:xfrm>
            </p:grpSpPr>
            <p:sp>
              <p:nvSpPr>
                <p:cNvPr id="65" name="Freeform 63"/>
                <p:cNvSpPr>
                  <a:spLocks/>
                </p:cNvSpPr>
                <p:nvPr/>
              </p:nvSpPr>
              <p:spPr bwMode="auto">
                <a:xfrm>
                  <a:off x="1200" y="1536"/>
                  <a:ext cx="417" cy="144"/>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66" name="Line 64"/>
                <p:cNvSpPr>
                  <a:spLocks noChangeShapeType="1"/>
                </p:cNvSpPr>
                <p:nvPr/>
              </p:nvSpPr>
              <p:spPr bwMode="auto">
                <a:xfrm>
                  <a:off x="1617" y="1536"/>
                  <a:ext cx="0" cy="144"/>
                </a:xfrm>
                <a:prstGeom prst="line">
                  <a:avLst/>
                </a:prstGeom>
                <a:noFill/>
                <a:ln w="19050">
                  <a:solidFill>
                    <a:srgbClr val="FF0000"/>
                  </a:solidFill>
                  <a:round/>
                  <a:headEnd/>
                  <a:tailEnd/>
                </a:ln>
                <a:effectLst/>
              </p:spPr>
              <p:txBody>
                <a:bodyPr/>
                <a:lstStyle/>
                <a:p>
                  <a:endParaRPr lang="en-US"/>
                </a:p>
              </p:txBody>
            </p:sp>
          </p:grpSp>
        </p:grpSp>
      </p:grpSp>
      <p:sp>
        <p:nvSpPr>
          <p:cNvPr id="76" name="Freeform 5"/>
          <p:cNvSpPr>
            <a:spLocks/>
          </p:cNvSpPr>
          <p:nvPr/>
        </p:nvSpPr>
        <p:spPr bwMode="auto">
          <a:xfrm>
            <a:off x="2449689" y="3429000"/>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77" name="Text Box 19"/>
          <p:cNvSpPr txBox="1">
            <a:spLocks noChangeArrowheads="1"/>
          </p:cNvSpPr>
          <p:nvPr/>
        </p:nvSpPr>
        <p:spPr bwMode="auto">
          <a:xfrm>
            <a:off x="1637322" y="3593068"/>
            <a:ext cx="724878" cy="369332"/>
          </a:xfrm>
          <a:prstGeom prst="rect">
            <a:avLst/>
          </a:prstGeom>
          <a:noFill/>
          <a:ln w="9525">
            <a:noFill/>
            <a:miter lim="800000"/>
            <a:headEnd/>
            <a:tailEnd/>
          </a:ln>
          <a:effectLst/>
        </p:spPr>
        <p:txBody>
          <a:bodyPr wrap="none">
            <a:spAutoFit/>
          </a:bodyPr>
          <a:lstStyle/>
          <a:p>
            <a:r>
              <a:rPr lang="en-US" b="1" dirty="0" err="1"/>
              <a:t>Cwnd</a:t>
            </a:r>
            <a:endParaRPr lang="en-US" b="1" dirty="0"/>
          </a:p>
        </p:txBody>
      </p:sp>
      <p:cxnSp>
        <p:nvCxnSpPr>
          <p:cNvPr id="80" name="Straight Connector 79"/>
          <p:cNvCxnSpPr/>
          <p:nvPr/>
        </p:nvCxnSpPr>
        <p:spPr>
          <a:xfrm>
            <a:off x="2477478" y="4998482"/>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110"/>
          <p:cNvGrpSpPr/>
          <p:nvPr/>
        </p:nvGrpSpPr>
        <p:grpSpPr>
          <a:xfrm>
            <a:off x="2438400" y="4465320"/>
            <a:ext cx="4339615" cy="1187704"/>
            <a:chOff x="4304322" y="4338320"/>
            <a:chExt cx="4339615" cy="1187704"/>
          </a:xfrm>
        </p:grpSpPr>
        <p:sp>
          <p:nvSpPr>
            <p:cNvPr id="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7" name="Rectangle 106"/>
            <p:cNvSpPr/>
            <p:nvPr/>
          </p:nvSpPr>
          <p:spPr>
            <a:xfrm>
              <a:off x="4380522" y="5221224"/>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 Box 19"/>
          <p:cNvSpPr txBox="1">
            <a:spLocks noChangeArrowheads="1"/>
          </p:cNvSpPr>
          <p:nvPr/>
        </p:nvSpPr>
        <p:spPr bwMode="auto">
          <a:xfrm>
            <a:off x="1163154" y="4431268"/>
            <a:ext cx="1199046" cy="369332"/>
          </a:xfrm>
          <a:prstGeom prst="rect">
            <a:avLst/>
          </a:prstGeom>
          <a:noFill/>
          <a:ln w="9525">
            <a:noFill/>
            <a:miter lim="800000"/>
            <a:headEnd/>
            <a:tailEnd/>
          </a:ln>
          <a:effectLst/>
        </p:spPr>
        <p:txBody>
          <a:bodyPr wrap="none">
            <a:spAutoFit/>
          </a:bodyPr>
          <a:lstStyle/>
          <a:p>
            <a:r>
              <a:rPr lang="en-US" b="1" dirty="0"/>
              <a:t>Buffer Size</a:t>
            </a:r>
          </a:p>
        </p:txBody>
      </p:sp>
      <p:sp>
        <p:nvSpPr>
          <p:cNvPr id="98" name="Freeform 5"/>
          <p:cNvSpPr>
            <a:spLocks/>
          </p:cNvSpPr>
          <p:nvPr/>
        </p:nvSpPr>
        <p:spPr bwMode="auto">
          <a:xfrm>
            <a:off x="2438400" y="5619988"/>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99" name="Text Box 19"/>
          <p:cNvSpPr txBox="1">
            <a:spLocks noChangeArrowheads="1"/>
          </p:cNvSpPr>
          <p:nvPr/>
        </p:nvSpPr>
        <p:spPr bwMode="auto">
          <a:xfrm>
            <a:off x="990600" y="5498068"/>
            <a:ext cx="1307153" cy="369332"/>
          </a:xfrm>
          <a:prstGeom prst="rect">
            <a:avLst/>
          </a:prstGeom>
          <a:noFill/>
          <a:ln w="9525">
            <a:noFill/>
            <a:miter lim="800000"/>
            <a:headEnd/>
            <a:tailEnd/>
          </a:ln>
          <a:effectLst/>
        </p:spPr>
        <p:txBody>
          <a:bodyPr wrap="none">
            <a:spAutoFit/>
          </a:bodyPr>
          <a:lstStyle/>
          <a:p>
            <a:r>
              <a:rPr lang="en-US" b="1" dirty="0"/>
              <a:t>Throughput</a:t>
            </a:r>
          </a:p>
        </p:txBody>
      </p:sp>
      <p:sp>
        <p:nvSpPr>
          <p:cNvPr id="108" name="Text Box 19"/>
          <p:cNvSpPr txBox="1">
            <a:spLocks noChangeArrowheads="1"/>
          </p:cNvSpPr>
          <p:nvPr/>
        </p:nvSpPr>
        <p:spPr bwMode="auto">
          <a:xfrm>
            <a:off x="1676400" y="5802868"/>
            <a:ext cx="704039" cy="369332"/>
          </a:xfrm>
          <a:prstGeom prst="rect">
            <a:avLst/>
          </a:prstGeom>
          <a:noFill/>
          <a:ln w="9525">
            <a:noFill/>
            <a:miter lim="800000"/>
            <a:headEnd/>
            <a:tailEnd/>
          </a:ln>
          <a:effectLst/>
        </p:spPr>
        <p:txBody>
          <a:bodyPr wrap="none">
            <a:spAutoFit/>
          </a:bodyPr>
          <a:lstStyle/>
          <a:p>
            <a:r>
              <a:rPr lang="en-US" b="1" dirty="0"/>
              <a:t>100%</a:t>
            </a: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5841" y="1828800"/>
            <a:ext cx="1057609" cy="384048"/>
          </a:xfrm>
          <a:prstGeom prst="rect">
            <a:avLst/>
          </a:prstGeom>
          <a:noFill/>
        </p:spPr>
      </p:pic>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5600" y="2720340"/>
            <a:ext cx="1652016" cy="438912"/>
          </a:xfrm>
          <a:prstGeom prst="rect">
            <a:avLst/>
          </a:prstGeom>
          <a:noFill/>
        </p:spPr>
      </p:pic>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7" name="Freeform 136"/>
          <p:cNvSpPr/>
          <p:nvPr/>
        </p:nvSpPr>
        <p:spPr>
          <a:xfrm>
            <a:off x="2501735" y="4905919"/>
            <a:ext cx="4263390" cy="417195"/>
          </a:xfrm>
          <a:custGeom>
            <a:avLst/>
            <a:gdLst>
              <a:gd name="connsiteX0" fmla="*/ 0 w 4263390"/>
              <a:gd name="connsiteY0" fmla="*/ 327660 h 331470"/>
              <a:gd name="connsiteX1" fmla="*/ 80010 w 4263390"/>
              <a:gd name="connsiteY1" fmla="*/ 236220 h 331470"/>
              <a:gd name="connsiteX2" fmla="*/ 160020 w 4263390"/>
              <a:gd name="connsiteY2" fmla="*/ 327660 h 331470"/>
              <a:gd name="connsiteX3" fmla="*/ 182880 w 4263390"/>
              <a:gd name="connsiteY3" fmla="*/ 247650 h 331470"/>
              <a:gd name="connsiteX4" fmla="*/ 274320 w 4263390"/>
              <a:gd name="connsiteY4" fmla="*/ 144780 h 331470"/>
              <a:gd name="connsiteX5" fmla="*/ 285750 w 4263390"/>
              <a:gd name="connsiteY5" fmla="*/ 259080 h 331470"/>
              <a:gd name="connsiteX6" fmla="*/ 388620 w 4263390"/>
              <a:gd name="connsiteY6" fmla="*/ 213360 h 331470"/>
              <a:gd name="connsiteX7" fmla="*/ 434340 w 4263390"/>
              <a:gd name="connsiteY7" fmla="*/ 293370 h 331470"/>
              <a:gd name="connsiteX8" fmla="*/ 560070 w 4263390"/>
              <a:gd name="connsiteY8" fmla="*/ 121920 h 331470"/>
              <a:gd name="connsiteX9" fmla="*/ 628650 w 4263390"/>
              <a:gd name="connsiteY9" fmla="*/ 304800 h 331470"/>
              <a:gd name="connsiteX10" fmla="*/ 777240 w 4263390"/>
              <a:gd name="connsiteY10" fmla="*/ 99060 h 331470"/>
              <a:gd name="connsiteX11" fmla="*/ 822960 w 4263390"/>
              <a:gd name="connsiteY11" fmla="*/ 293370 h 331470"/>
              <a:gd name="connsiteX12" fmla="*/ 971550 w 4263390"/>
              <a:gd name="connsiteY12" fmla="*/ 133350 h 331470"/>
              <a:gd name="connsiteX13" fmla="*/ 1040130 w 4263390"/>
              <a:gd name="connsiteY13" fmla="*/ 270510 h 331470"/>
              <a:gd name="connsiteX14" fmla="*/ 1085850 w 4263390"/>
              <a:gd name="connsiteY14" fmla="*/ 167640 h 331470"/>
              <a:gd name="connsiteX15" fmla="*/ 1120140 w 4263390"/>
              <a:gd name="connsiteY15" fmla="*/ 281940 h 331470"/>
              <a:gd name="connsiteX16" fmla="*/ 1177290 w 4263390"/>
              <a:gd name="connsiteY16" fmla="*/ 64770 h 331470"/>
              <a:gd name="connsiteX17" fmla="*/ 1200150 w 4263390"/>
              <a:gd name="connsiteY17" fmla="*/ 281940 h 331470"/>
              <a:gd name="connsiteX18" fmla="*/ 1245870 w 4263390"/>
              <a:gd name="connsiteY18" fmla="*/ 179070 h 331470"/>
              <a:gd name="connsiteX19" fmla="*/ 1325880 w 4263390"/>
              <a:gd name="connsiteY19" fmla="*/ 281940 h 331470"/>
              <a:gd name="connsiteX20" fmla="*/ 1405890 w 4263390"/>
              <a:gd name="connsiteY20" fmla="*/ 41910 h 331470"/>
              <a:gd name="connsiteX21" fmla="*/ 1611630 w 4263390"/>
              <a:gd name="connsiteY21" fmla="*/ 304800 h 331470"/>
              <a:gd name="connsiteX22" fmla="*/ 1703070 w 4263390"/>
              <a:gd name="connsiteY22" fmla="*/ 201930 h 331470"/>
              <a:gd name="connsiteX23" fmla="*/ 1748790 w 4263390"/>
              <a:gd name="connsiteY23" fmla="*/ 304800 h 331470"/>
              <a:gd name="connsiteX24" fmla="*/ 1828800 w 4263390"/>
              <a:gd name="connsiteY24" fmla="*/ 201930 h 331470"/>
              <a:gd name="connsiteX25" fmla="*/ 1828800 w 4263390"/>
              <a:gd name="connsiteY25" fmla="*/ 110490 h 331470"/>
              <a:gd name="connsiteX26" fmla="*/ 1931670 w 4263390"/>
              <a:gd name="connsiteY26" fmla="*/ 236220 h 331470"/>
              <a:gd name="connsiteX27" fmla="*/ 2057400 w 4263390"/>
              <a:gd name="connsiteY27" fmla="*/ 133350 h 331470"/>
              <a:gd name="connsiteX28" fmla="*/ 2103120 w 4263390"/>
              <a:gd name="connsiteY28" fmla="*/ 304800 h 331470"/>
              <a:gd name="connsiteX29" fmla="*/ 2171700 w 4263390"/>
              <a:gd name="connsiteY29" fmla="*/ 64770 h 331470"/>
              <a:gd name="connsiteX30" fmla="*/ 2228850 w 4263390"/>
              <a:gd name="connsiteY30" fmla="*/ 236220 h 331470"/>
              <a:gd name="connsiteX31" fmla="*/ 2297430 w 4263390"/>
              <a:gd name="connsiteY31" fmla="*/ 156210 h 331470"/>
              <a:gd name="connsiteX32" fmla="*/ 2343150 w 4263390"/>
              <a:gd name="connsiteY32" fmla="*/ 247650 h 331470"/>
              <a:gd name="connsiteX33" fmla="*/ 2388870 w 4263390"/>
              <a:gd name="connsiteY33" fmla="*/ 224790 h 331470"/>
              <a:gd name="connsiteX34" fmla="*/ 2583180 w 4263390"/>
              <a:gd name="connsiteY34" fmla="*/ 259080 h 331470"/>
              <a:gd name="connsiteX35" fmla="*/ 2594610 w 4263390"/>
              <a:gd name="connsiteY35" fmla="*/ 64770 h 331470"/>
              <a:gd name="connsiteX36" fmla="*/ 2800350 w 4263390"/>
              <a:gd name="connsiteY36" fmla="*/ 247650 h 331470"/>
              <a:gd name="connsiteX37" fmla="*/ 2834640 w 4263390"/>
              <a:gd name="connsiteY37" fmla="*/ 190500 h 331470"/>
              <a:gd name="connsiteX38" fmla="*/ 3006090 w 4263390"/>
              <a:gd name="connsiteY38" fmla="*/ 213360 h 331470"/>
              <a:gd name="connsiteX39" fmla="*/ 3051810 w 4263390"/>
              <a:gd name="connsiteY39" fmla="*/ 121920 h 331470"/>
              <a:gd name="connsiteX40" fmla="*/ 3188970 w 4263390"/>
              <a:gd name="connsiteY40" fmla="*/ 270510 h 331470"/>
              <a:gd name="connsiteX41" fmla="*/ 3257550 w 4263390"/>
              <a:gd name="connsiteY41" fmla="*/ 87630 h 331470"/>
              <a:gd name="connsiteX42" fmla="*/ 3360420 w 4263390"/>
              <a:gd name="connsiteY42" fmla="*/ 190500 h 331470"/>
              <a:gd name="connsiteX43" fmla="*/ 3406140 w 4263390"/>
              <a:gd name="connsiteY43" fmla="*/ 293370 h 331470"/>
              <a:gd name="connsiteX44" fmla="*/ 3543300 w 4263390"/>
              <a:gd name="connsiteY44" fmla="*/ 76200 h 331470"/>
              <a:gd name="connsiteX45" fmla="*/ 3657600 w 4263390"/>
              <a:gd name="connsiteY45" fmla="*/ 259080 h 331470"/>
              <a:gd name="connsiteX46" fmla="*/ 3737610 w 4263390"/>
              <a:gd name="connsiteY46" fmla="*/ 133350 h 331470"/>
              <a:gd name="connsiteX47" fmla="*/ 3863340 w 4263390"/>
              <a:gd name="connsiteY47" fmla="*/ 270510 h 331470"/>
              <a:gd name="connsiteX48" fmla="*/ 3909060 w 4263390"/>
              <a:gd name="connsiteY48" fmla="*/ 19050 h 331470"/>
              <a:gd name="connsiteX49" fmla="*/ 4011930 w 4263390"/>
              <a:gd name="connsiteY49" fmla="*/ 156210 h 331470"/>
              <a:gd name="connsiteX50" fmla="*/ 4080510 w 4263390"/>
              <a:gd name="connsiteY50" fmla="*/ 64770 h 331470"/>
              <a:gd name="connsiteX51" fmla="*/ 4183380 w 4263390"/>
              <a:gd name="connsiteY51" fmla="*/ 270510 h 331470"/>
              <a:gd name="connsiteX52" fmla="*/ 4263390 w 4263390"/>
              <a:gd name="connsiteY52" fmla="*/ 144780 h 331470"/>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77240 w 4263390"/>
              <a:gd name="connsiteY10" fmla="*/ 99060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828800 w 4263390"/>
              <a:gd name="connsiteY25" fmla="*/ 110490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77240 w 4263390"/>
              <a:gd name="connsiteY10" fmla="*/ 99060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388870 w 4263390"/>
              <a:gd name="connsiteY33" fmla="*/ 224790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297430 w 4263390"/>
              <a:gd name="connsiteY31" fmla="*/ 156210 h 329565"/>
              <a:gd name="connsiteX32" fmla="*/ 2343150 w 4263390"/>
              <a:gd name="connsiteY32" fmla="*/ 247650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343150 w 4263390"/>
              <a:gd name="connsiteY32" fmla="*/ 247650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434590 w 4263390"/>
              <a:gd name="connsiteY32" fmla="*/ 243841 h 329565"/>
              <a:gd name="connsiteX33" fmla="*/ 24345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29565"/>
              <a:gd name="connsiteX1" fmla="*/ 80010 w 4263390"/>
              <a:gd name="connsiteY1" fmla="*/ 236220 h 329565"/>
              <a:gd name="connsiteX2" fmla="*/ 160020 w 4263390"/>
              <a:gd name="connsiteY2" fmla="*/ 327660 h 329565"/>
              <a:gd name="connsiteX3" fmla="*/ 182880 w 4263390"/>
              <a:gd name="connsiteY3" fmla="*/ 247650 h 329565"/>
              <a:gd name="connsiteX4" fmla="*/ 274320 w 4263390"/>
              <a:gd name="connsiteY4" fmla="*/ 144780 h 329565"/>
              <a:gd name="connsiteX5" fmla="*/ 285750 w 4263390"/>
              <a:gd name="connsiteY5" fmla="*/ 259080 h 329565"/>
              <a:gd name="connsiteX6" fmla="*/ 388620 w 4263390"/>
              <a:gd name="connsiteY6" fmla="*/ 213360 h 329565"/>
              <a:gd name="connsiteX7" fmla="*/ 434340 w 4263390"/>
              <a:gd name="connsiteY7" fmla="*/ 293370 h 329565"/>
              <a:gd name="connsiteX8" fmla="*/ 560070 w 4263390"/>
              <a:gd name="connsiteY8" fmla="*/ 121920 h 329565"/>
              <a:gd name="connsiteX9" fmla="*/ 628650 w 4263390"/>
              <a:gd name="connsiteY9" fmla="*/ 304800 h 329565"/>
              <a:gd name="connsiteX10" fmla="*/ 758190 w 4263390"/>
              <a:gd name="connsiteY10" fmla="*/ 15241 h 329565"/>
              <a:gd name="connsiteX11" fmla="*/ 822960 w 4263390"/>
              <a:gd name="connsiteY11" fmla="*/ 293370 h 329565"/>
              <a:gd name="connsiteX12" fmla="*/ 971550 w 4263390"/>
              <a:gd name="connsiteY12" fmla="*/ 133350 h 329565"/>
              <a:gd name="connsiteX13" fmla="*/ 1040130 w 4263390"/>
              <a:gd name="connsiteY13" fmla="*/ 270510 h 329565"/>
              <a:gd name="connsiteX14" fmla="*/ 1085850 w 4263390"/>
              <a:gd name="connsiteY14" fmla="*/ 167640 h 329565"/>
              <a:gd name="connsiteX15" fmla="*/ 1120140 w 4263390"/>
              <a:gd name="connsiteY15" fmla="*/ 281940 h 329565"/>
              <a:gd name="connsiteX16" fmla="*/ 1177290 w 4263390"/>
              <a:gd name="connsiteY16" fmla="*/ 64770 h 329565"/>
              <a:gd name="connsiteX17" fmla="*/ 1200150 w 4263390"/>
              <a:gd name="connsiteY17" fmla="*/ 281940 h 329565"/>
              <a:gd name="connsiteX18" fmla="*/ 1245870 w 4263390"/>
              <a:gd name="connsiteY18" fmla="*/ 179070 h 329565"/>
              <a:gd name="connsiteX19" fmla="*/ 1325880 w 4263390"/>
              <a:gd name="connsiteY19" fmla="*/ 281940 h 329565"/>
              <a:gd name="connsiteX20" fmla="*/ 1443990 w 4263390"/>
              <a:gd name="connsiteY20" fmla="*/ 91440 h 329565"/>
              <a:gd name="connsiteX21" fmla="*/ 1611630 w 4263390"/>
              <a:gd name="connsiteY21" fmla="*/ 304800 h 329565"/>
              <a:gd name="connsiteX22" fmla="*/ 1703070 w 4263390"/>
              <a:gd name="connsiteY22" fmla="*/ 201930 h 329565"/>
              <a:gd name="connsiteX23" fmla="*/ 1748790 w 4263390"/>
              <a:gd name="connsiteY23" fmla="*/ 304800 h 329565"/>
              <a:gd name="connsiteX24" fmla="*/ 1828800 w 4263390"/>
              <a:gd name="connsiteY24" fmla="*/ 201930 h 329565"/>
              <a:gd name="connsiteX25" fmla="*/ 1901190 w 4263390"/>
              <a:gd name="connsiteY25" fmla="*/ 91441 h 329565"/>
              <a:gd name="connsiteX26" fmla="*/ 1931670 w 4263390"/>
              <a:gd name="connsiteY26" fmla="*/ 236220 h 329565"/>
              <a:gd name="connsiteX27" fmla="*/ 2057400 w 4263390"/>
              <a:gd name="connsiteY27" fmla="*/ 133350 h 329565"/>
              <a:gd name="connsiteX28" fmla="*/ 2103120 w 4263390"/>
              <a:gd name="connsiteY28" fmla="*/ 304800 h 329565"/>
              <a:gd name="connsiteX29" fmla="*/ 2171700 w 4263390"/>
              <a:gd name="connsiteY29" fmla="*/ 64770 h 329565"/>
              <a:gd name="connsiteX30" fmla="*/ 2228850 w 4263390"/>
              <a:gd name="connsiteY30" fmla="*/ 236220 h 329565"/>
              <a:gd name="connsiteX31" fmla="*/ 2358390 w 4263390"/>
              <a:gd name="connsiteY31" fmla="*/ 91441 h 329565"/>
              <a:gd name="connsiteX32" fmla="*/ 2434590 w 4263390"/>
              <a:gd name="connsiteY32" fmla="*/ 243841 h 329565"/>
              <a:gd name="connsiteX33" fmla="*/ 2510790 w 4263390"/>
              <a:gd name="connsiteY33" fmla="*/ 320041 h 329565"/>
              <a:gd name="connsiteX34" fmla="*/ 2583180 w 4263390"/>
              <a:gd name="connsiteY34" fmla="*/ 259080 h 329565"/>
              <a:gd name="connsiteX35" fmla="*/ 2594610 w 4263390"/>
              <a:gd name="connsiteY35" fmla="*/ 64770 h 329565"/>
              <a:gd name="connsiteX36" fmla="*/ 2800350 w 4263390"/>
              <a:gd name="connsiteY36" fmla="*/ 247650 h 329565"/>
              <a:gd name="connsiteX37" fmla="*/ 2834640 w 4263390"/>
              <a:gd name="connsiteY37" fmla="*/ 190500 h 329565"/>
              <a:gd name="connsiteX38" fmla="*/ 3006090 w 4263390"/>
              <a:gd name="connsiteY38" fmla="*/ 213360 h 329565"/>
              <a:gd name="connsiteX39" fmla="*/ 3051810 w 4263390"/>
              <a:gd name="connsiteY39" fmla="*/ 121920 h 329565"/>
              <a:gd name="connsiteX40" fmla="*/ 3188970 w 4263390"/>
              <a:gd name="connsiteY40" fmla="*/ 270510 h 329565"/>
              <a:gd name="connsiteX41" fmla="*/ 3257550 w 4263390"/>
              <a:gd name="connsiteY41" fmla="*/ 87630 h 329565"/>
              <a:gd name="connsiteX42" fmla="*/ 3360420 w 4263390"/>
              <a:gd name="connsiteY42" fmla="*/ 190500 h 329565"/>
              <a:gd name="connsiteX43" fmla="*/ 3406140 w 4263390"/>
              <a:gd name="connsiteY43" fmla="*/ 293370 h 329565"/>
              <a:gd name="connsiteX44" fmla="*/ 3543300 w 4263390"/>
              <a:gd name="connsiteY44" fmla="*/ 76200 h 329565"/>
              <a:gd name="connsiteX45" fmla="*/ 3657600 w 4263390"/>
              <a:gd name="connsiteY45" fmla="*/ 259080 h 329565"/>
              <a:gd name="connsiteX46" fmla="*/ 3737610 w 4263390"/>
              <a:gd name="connsiteY46" fmla="*/ 133350 h 329565"/>
              <a:gd name="connsiteX47" fmla="*/ 3863340 w 4263390"/>
              <a:gd name="connsiteY47" fmla="*/ 270510 h 329565"/>
              <a:gd name="connsiteX48" fmla="*/ 3909060 w 4263390"/>
              <a:gd name="connsiteY48" fmla="*/ 19050 h 329565"/>
              <a:gd name="connsiteX49" fmla="*/ 4011930 w 4263390"/>
              <a:gd name="connsiteY49" fmla="*/ 156210 h 329565"/>
              <a:gd name="connsiteX50" fmla="*/ 4080510 w 4263390"/>
              <a:gd name="connsiteY50" fmla="*/ 64770 h 329565"/>
              <a:gd name="connsiteX51" fmla="*/ 4183380 w 4263390"/>
              <a:gd name="connsiteY51" fmla="*/ 270510 h 329565"/>
              <a:gd name="connsiteX52" fmla="*/ 4263390 w 4263390"/>
              <a:gd name="connsiteY52" fmla="*/ 144780 h 329565"/>
              <a:gd name="connsiteX0" fmla="*/ 0 w 4263390"/>
              <a:gd name="connsiteY0" fmla="*/ 327660 h 334327"/>
              <a:gd name="connsiteX1" fmla="*/ 80010 w 4263390"/>
              <a:gd name="connsiteY1" fmla="*/ 236220 h 334327"/>
              <a:gd name="connsiteX2" fmla="*/ 160020 w 4263390"/>
              <a:gd name="connsiteY2" fmla="*/ 327660 h 334327"/>
              <a:gd name="connsiteX3" fmla="*/ 182880 w 4263390"/>
              <a:gd name="connsiteY3" fmla="*/ 247650 h 334327"/>
              <a:gd name="connsiteX4" fmla="*/ 274320 w 4263390"/>
              <a:gd name="connsiteY4" fmla="*/ 144780 h 334327"/>
              <a:gd name="connsiteX5" fmla="*/ 285750 w 4263390"/>
              <a:gd name="connsiteY5" fmla="*/ 259080 h 334327"/>
              <a:gd name="connsiteX6" fmla="*/ 388620 w 4263390"/>
              <a:gd name="connsiteY6" fmla="*/ 213360 h 334327"/>
              <a:gd name="connsiteX7" fmla="*/ 434340 w 4263390"/>
              <a:gd name="connsiteY7" fmla="*/ 293370 h 334327"/>
              <a:gd name="connsiteX8" fmla="*/ 560070 w 4263390"/>
              <a:gd name="connsiteY8" fmla="*/ 121920 h 334327"/>
              <a:gd name="connsiteX9" fmla="*/ 628650 w 4263390"/>
              <a:gd name="connsiteY9" fmla="*/ 304800 h 334327"/>
              <a:gd name="connsiteX10" fmla="*/ 758190 w 4263390"/>
              <a:gd name="connsiteY10" fmla="*/ 15241 h 334327"/>
              <a:gd name="connsiteX11" fmla="*/ 822960 w 4263390"/>
              <a:gd name="connsiteY11" fmla="*/ 293370 h 334327"/>
              <a:gd name="connsiteX12" fmla="*/ 971550 w 4263390"/>
              <a:gd name="connsiteY12" fmla="*/ 133350 h 334327"/>
              <a:gd name="connsiteX13" fmla="*/ 1040130 w 4263390"/>
              <a:gd name="connsiteY13" fmla="*/ 270510 h 334327"/>
              <a:gd name="connsiteX14" fmla="*/ 1085850 w 4263390"/>
              <a:gd name="connsiteY14" fmla="*/ 167640 h 334327"/>
              <a:gd name="connsiteX15" fmla="*/ 1120140 w 4263390"/>
              <a:gd name="connsiteY15" fmla="*/ 281940 h 334327"/>
              <a:gd name="connsiteX16" fmla="*/ 1177290 w 4263390"/>
              <a:gd name="connsiteY16" fmla="*/ 64770 h 334327"/>
              <a:gd name="connsiteX17" fmla="*/ 1200150 w 4263390"/>
              <a:gd name="connsiteY17" fmla="*/ 281940 h 334327"/>
              <a:gd name="connsiteX18" fmla="*/ 1245870 w 4263390"/>
              <a:gd name="connsiteY18" fmla="*/ 179070 h 334327"/>
              <a:gd name="connsiteX19" fmla="*/ 1325880 w 4263390"/>
              <a:gd name="connsiteY19" fmla="*/ 281940 h 334327"/>
              <a:gd name="connsiteX20" fmla="*/ 1520190 w 4263390"/>
              <a:gd name="connsiteY20" fmla="*/ 24765 h 334327"/>
              <a:gd name="connsiteX21" fmla="*/ 1611630 w 4263390"/>
              <a:gd name="connsiteY21" fmla="*/ 304800 h 334327"/>
              <a:gd name="connsiteX22" fmla="*/ 1703070 w 4263390"/>
              <a:gd name="connsiteY22" fmla="*/ 201930 h 334327"/>
              <a:gd name="connsiteX23" fmla="*/ 1748790 w 4263390"/>
              <a:gd name="connsiteY23" fmla="*/ 304800 h 334327"/>
              <a:gd name="connsiteX24" fmla="*/ 1828800 w 4263390"/>
              <a:gd name="connsiteY24" fmla="*/ 201930 h 334327"/>
              <a:gd name="connsiteX25" fmla="*/ 1901190 w 4263390"/>
              <a:gd name="connsiteY25" fmla="*/ 91441 h 334327"/>
              <a:gd name="connsiteX26" fmla="*/ 1931670 w 4263390"/>
              <a:gd name="connsiteY26" fmla="*/ 236220 h 334327"/>
              <a:gd name="connsiteX27" fmla="*/ 2057400 w 4263390"/>
              <a:gd name="connsiteY27" fmla="*/ 133350 h 334327"/>
              <a:gd name="connsiteX28" fmla="*/ 2103120 w 4263390"/>
              <a:gd name="connsiteY28" fmla="*/ 304800 h 334327"/>
              <a:gd name="connsiteX29" fmla="*/ 2171700 w 4263390"/>
              <a:gd name="connsiteY29" fmla="*/ 64770 h 334327"/>
              <a:gd name="connsiteX30" fmla="*/ 2228850 w 4263390"/>
              <a:gd name="connsiteY30" fmla="*/ 236220 h 334327"/>
              <a:gd name="connsiteX31" fmla="*/ 2358390 w 4263390"/>
              <a:gd name="connsiteY31" fmla="*/ 91441 h 334327"/>
              <a:gd name="connsiteX32" fmla="*/ 2434590 w 4263390"/>
              <a:gd name="connsiteY32" fmla="*/ 243841 h 334327"/>
              <a:gd name="connsiteX33" fmla="*/ 2510790 w 4263390"/>
              <a:gd name="connsiteY33" fmla="*/ 320041 h 334327"/>
              <a:gd name="connsiteX34" fmla="*/ 2583180 w 4263390"/>
              <a:gd name="connsiteY34" fmla="*/ 259080 h 334327"/>
              <a:gd name="connsiteX35" fmla="*/ 2594610 w 4263390"/>
              <a:gd name="connsiteY35" fmla="*/ 64770 h 334327"/>
              <a:gd name="connsiteX36" fmla="*/ 2800350 w 4263390"/>
              <a:gd name="connsiteY36" fmla="*/ 247650 h 334327"/>
              <a:gd name="connsiteX37" fmla="*/ 2834640 w 4263390"/>
              <a:gd name="connsiteY37" fmla="*/ 190500 h 334327"/>
              <a:gd name="connsiteX38" fmla="*/ 3006090 w 4263390"/>
              <a:gd name="connsiteY38" fmla="*/ 213360 h 334327"/>
              <a:gd name="connsiteX39" fmla="*/ 3051810 w 4263390"/>
              <a:gd name="connsiteY39" fmla="*/ 121920 h 334327"/>
              <a:gd name="connsiteX40" fmla="*/ 3188970 w 4263390"/>
              <a:gd name="connsiteY40" fmla="*/ 270510 h 334327"/>
              <a:gd name="connsiteX41" fmla="*/ 3257550 w 4263390"/>
              <a:gd name="connsiteY41" fmla="*/ 87630 h 334327"/>
              <a:gd name="connsiteX42" fmla="*/ 3360420 w 4263390"/>
              <a:gd name="connsiteY42" fmla="*/ 190500 h 334327"/>
              <a:gd name="connsiteX43" fmla="*/ 3406140 w 4263390"/>
              <a:gd name="connsiteY43" fmla="*/ 293370 h 334327"/>
              <a:gd name="connsiteX44" fmla="*/ 3543300 w 4263390"/>
              <a:gd name="connsiteY44" fmla="*/ 76200 h 334327"/>
              <a:gd name="connsiteX45" fmla="*/ 3657600 w 4263390"/>
              <a:gd name="connsiteY45" fmla="*/ 259080 h 334327"/>
              <a:gd name="connsiteX46" fmla="*/ 3737610 w 4263390"/>
              <a:gd name="connsiteY46" fmla="*/ 133350 h 334327"/>
              <a:gd name="connsiteX47" fmla="*/ 3863340 w 4263390"/>
              <a:gd name="connsiteY47" fmla="*/ 270510 h 334327"/>
              <a:gd name="connsiteX48" fmla="*/ 3909060 w 4263390"/>
              <a:gd name="connsiteY48" fmla="*/ 19050 h 334327"/>
              <a:gd name="connsiteX49" fmla="*/ 4011930 w 4263390"/>
              <a:gd name="connsiteY49" fmla="*/ 156210 h 334327"/>
              <a:gd name="connsiteX50" fmla="*/ 4080510 w 4263390"/>
              <a:gd name="connsiteY50" fmla="*/ 64770 h 334327"/>
              <a:gd name="connsiteX51" fmla="*/ 4183380 w 4263390"/>
              <a:gd name="connsiteY51" fmla="*/ 270510 h 334327"/>
              <a:gd name="connsiteX52" fmla="*/ 4263390 w 4263390"/>
              <a:gd name="connsiteY52" fmla="*/ 144780 h 334327"/>
              <a:gd name="connsiteX0" fmla="*/ 0 w 4263390"/>
              <a:gd name="connsiteY0" fmla="*/ 337185 h 343852"/>
              <a:gd name="connsiteX1" fmla="*/ 80010 w 4263390"/>
              <a:gd name="connsiteY1" fmla="*/ 245745 h 343852"/>
              <a:gd name="connsiteX2" fmla="*/ 160020 w 4263390"/>
              <a:gd name="connsiteY2" fmla="*/ 337185 h 343852"/>
              <a:gd name="connsiteX3" fmla="*/ 182880 w 4263390"/>
              <a:gd name="connsiteY3" fmla="*/ 257175 h 343852"/>
              <a:gd name="connsiteX4" fmla="*/ 274320 w 4263390"/>
              <a:gd name="connsiteY4" fmla="*/ 154305 h 343852"/>
              <a:gd name="connsiteX5" fmla="*/ 285750 w 4263390"/>
              <a:gd name="connsiteY5" fmla="*/ 268605 h 343852"/>
              <a:gd name="connsiteX6" fmla="*/ 388620 w 4263390"/>
              <a:gd name="connsiteY6" fmla="*/ 222885 h 343852"/>
              <a:gd name="connsiteX7" fmla="*/ 434340 w 4263390"/>
              <a:gd name="connsiteY7" fmla="*/ 302895 h 343852"/>
              <a:gd name="connsiteX8" fmla="*/ 560070 w 4263390"/>
              <a:gd name="connsiteY8" fmla="*/ 131445 h 343852"/>
              <a:gd name="connsiteX9" fmla="*/ 628650 w 4263390"/>
              <a:gd name="connsiteY9" fmla="*/ 314325 h 343852"/>
              <a:gd name="connsiteX10" fmla="*/ 758190 w 4263390"/>
              <a:gd name="connsiteY10" fmla="*/ 24766 h 343852"/>
              <a:gd name="connsiteX11" fmla="*/ 822960 w 4263390"/>
              <a:gd name="connsiteY11" fmla="*/ 302895 h 343852"/>
              <a:gd name="connsiteX12" fmla="*/ 971550 w 4263390"/>
              <a:gd name="connsiteY12" fmla="*/ 142875 h 343852"/>
              <a:gd name="connsiteX13" fmla="*/ 1040130 w 4263390"/>
              <a:gd name="connsiteY13" fmla="*/ 280035 h 343852"/>
              <a:gd name="connsiteX14" fmla="*/ 1085850 w 4263390"/>
              <a:gd name="connsiteY14" fmla="*/ 177165 h 343852"/>
              <a:gd name="connsiteX15" fmla="*/ 1120140 w 4263390"/>
              <a:gd name="connsiteY15" fmla="*/ 291465 h 343852"/>
              <a:gd name="connsiteX16" fmla="*/ 1177290 w 4263390"/>
              <a:gd name="connsiteY16" fmla="*/ 74295 h 343852"/>
              <a:gd name="connsiteX17" fmla="*/ 1200150 w 4263390"/>
              <a:gd name="connsiteY17" fmla="*/ 291465 h 343852"/>
              <a:gd name="connsiteX18" fmla="*/ 1245870 w 4263390"/>
              <a:gd name="connsiteY18" fmla="*/ 188595 h 343852"/>
              <a:gd name="connsiteX19" fmla="*/ 1325880 w 4263390"/>
              <a:gd name="connsiteY19" fmla="*/ 291465 h 343852"/>
              <a:gd name="connsiteX20" fmla="*/ 1520190 w 4263390"/>
              <a:gd name="connsiteY20" fmla="*/ 34290 h 343852"/>
              <a:gd name="connsiteX21" fmla="*/ 1611630 w 4263390"/>
              <a:gd name="connsiteY21" fmla="*/ 314325 h 343852"/>
              <a:gd name="connsiteX22" fmla="*/ 1703070 w 4263390"/>
              <a:gd name="connsiteY22" fmla="*/ 211455 h 343852"/>
              <a:gd name="connsiteX23" fmla="*/ 1748790 w 4263390"/>
              <a:gd name="connsiteY23" fmla="*/ 314325 h 343852"/>
              <a:gd name="connsiteX24" fmla="*/ 1828800 w 4263390"/>
              <a:gd name="connsiteY24" fmla="*/ 211455 h 343852"/>
              <a:gd name="connsiteX25" fmla="*/ 1901190 w 4263390"/>
              <a:gd name="connsiteY25" fmla="*/ 100966 h 343852"/>
              <a:gd name="connsiteX26" fmla="*/ 1931670 w 4263390"/>
              <a:gd name="connsiteY26" fmla="*/ 245745 h 343852"/>
              <a:gd name="connsiteX27" fmla="*/ 2057400 w 4263390"/>
              <a:gd name="connsiteY27" fmla="*/ 142875 h 343852"/>
              <a:gd name="connsiteX28" fmla="*/ 2103120 w 4263390"/>
              <a:gd name="connsiteY28" fmla="*/ 314325 h 343852"/>
              <a:gd name="connsiteX29" fmla="*/ 2171700 w 4263390"/>
              <a:gd name="connsiteY29" fmla="*/ 74295 h 343852"/>
              <a:gd name="connsiteX30" fmla="*/ 2228850 w 4263390"/>
              <a:gd name="connsiteY30" fmla="*/ 245745 h 343852"/>
              <a:gd name="connsiteX31" fmla="*/ 2358390 w 4263390"/>
              <a:gd name="connsiteY31" fmla="*/ 100966 h 343852"/>
              <a:gd name="connsiteX32" fmla="*/ 2434590 w 4263390"/>
              <a:gd name="connsiteY32" fmla="*/ 253366 h 343852"/>
              <a:gd name="connsiteX33" fmla="*/ 2510790 w 4263390"/>
              <a:gd name="connsiteY33" fmla="*/ 329566 h 343852"/>
              <a:gd name="connsiteX34" fmla="*/ 2583180 w 4263390"/>
              <a:gd name="connsiteY34" fmla="*/ 268605 h 343852"/>
              <a:gd name="connsiteX35" fmla="*/ 2674620 w 4263390"/>
              <a:gd name="connsiteY35" fmla="*/ 1905 h 343852"/>
              <a:gd name="connsiteX36" fmla="*/ 2800350 w 4263390"/>
              <a:gd name="connsiteY36" fmla="*/ 257175 h 343852"/>
              <a:gd name="connsiteX37" fmla="*/ 2834640 w 4263390"/>
              <a:gd name="connsiteY37" fmla="*/ 200025 h 343852"/>
              <a:gd name="connsiteX38" fmla="*/ 3006090 w 4263390"/>
              <a:gd name="connsiteY38" fmla="*/ 222885 h 343852"/>
              <a:gd name="connsiteX39" fmla="*/ 3051810 w 4263390"/>
              <a:gd name="connsiteY39" fmla="*/ 131445 h 343852"/>
              <a:gd name="connsiteX40" fmla="*/ 3188970 w 4263390"/>
              <a:gd name="connsiteY40" fmla="*/ 280035 h 343852"/>
              <a:gd name="connsiteX41" fmla="*/ 3257550 w 4263390"/>
              <a:gd name="connsiteY41" fmla="*/ 97155 h 343852"/>
              <a:gd name="connsiteX42" fmla="*/ 3360420 w 4263390"/>
              <a:gd name="connsiteY42" fmla="*/ 200025 h 343852"/>
              <a:gd name="connsiteX43" fmla="*/ 3406140 w 4263390"/>
              <a:gd name="connsiteY43" fmla="*/ 302895 h 343852"/>
              <a:gd name="connsiteX44" fmla="*/ 3543300 w 4263390"/>
              <a:gd name="connsiteY44" fmla="*/ 85725 h 343852"/>
              <a:gd name="connsiteX45" fmla="*/ 3657600 w 4263390"/>
              <a:gd name="connsiteY45" fmla="*/ 268605 h 343852"/>
              <a:gd name="connsiteX46" fmla="*/ 3737610 w 4263390"/>
              <a:gd name="connsiteY46" fmla="*/ 142875 h 343852"/>
              <a:gd name="connsiteX47" fmla="*/ 3863340 w 4263390"/>
              <a:gd name="connsiteY47" fmla="*/ 280035 h 343852"/>
              <a:gd name="connsiteX48" fmla="*/ 3909060 w 4263390"/>
              <a:gd name="connsiteY48" fmla="*/ 28575 h 343852"/>
              <a:gd name="connsiteX49" fmla="*/ 4011930 w 4263390"/>
              <a:gd name="connsiteY49" fmla="*/ 165735 h 343852"/>
              <a:gd name="connsiteX50" fmla="*/ 4080510 w 4263390"/>
              <a:gd name="connsiteY50" fmla="*/ 74295 h 343852"/>
              <a:gd name="connsiteX51" fmla="*/ 4183380 w 4263390"/>
              <a:gd name="connsiteY51" fmla="*/ 280035 h 343852"/>
              <a:gd name="connsiteX52" fmla="*/ 4263390 w 4263390"/>
              <a:gd name="connsiteY52" fmla="*/ 154305 h 343852"/>
              <a:gd name="connsiteX0" fmla="*/ 0 w 4263390"/>
              <a:gd name="connsiteY0" fmla="*/ 337185 h 343852"/>
              <a:gd name="connsiteX1" fmla="*/ 80010 w 4263390"/>
              <a:gd name="connsiteY1" fmla="*/ 245745 h 343852"/>
              <a:gd name="connsiteX2" fmla="*/ 160020 w 4263390"/>
              <a:gd name="connsiteY2" fmla="*/ 337185 h 343852"/>
              <a:gd name="connsiteX3" fmla="*/ 182880 w 4263390"/>
              <a:gd name="connsiteY3" fmla="*/ 257175 h 343852"/>
              <a:gd name="connsiteX4" fmla="*/ 224790 w 4263390"/>
              <a:gd name="connsiteY4" fmla="*/ 186690 h 343852"/>
              <a:gd name="connsiteX5" fmla="*/ 285750 w 4263390"/>
              <a:gd name="connsiteY5" fmla="*/ 268605 h 343852"/>
              <a:gd name="connsiteX6" fmla="*/ 388620 w 4263390"/>
              <a:gd name="connsiteY6" fmla="*/ 222885 h 343852"/>
              <a:gd name="connsiteX7" fmla="*/ 434340 w 4263390"/>
              <a:gd name="connsiteY7" fmla="*/ 302895 h 343852"/>
              <a:gd name="connsiteX8" fmla="*/ 560070 w 4263390"/>
              <a:gd name="connsiteY8" fmla="*/ 131445 h 343852"/>
              <a:gd name="connsiteX9" fmla="*/ 628650 w 4263390"/>
              <a:gd name="connsiteY9" fmla="*/ 314325 h 343852"/>
              <a:gd name="connsiteX10" fmla="*/ 758190 w 4263390"/>
              <a:gd name="connsiteY10" fmla="*/ 24766 h 343852"/>
              <a:gd name="connsiteX11" fmla="*/ 822960 w 4263390"/>
              <a:gd name="connsiteY11" fmla="*/ 302895 h 343852"/>
              <a:gd name="connsiteX12" fmla="*/ 971550 w 4263390"/>
              <a:gd name="connsiteY12" fmla="*/ 142875 h 343852"/>
              <a:gd name="connsiteX13" fmla="*/ 1040130 w 4263390"/>
              <a:gd name="connsiteY13" fmla="*/ 280035 h 343852"/>
              <a:gd name="connsiteX14" fmla="*/ 1085850 w 4263390"/>
              <a:gd name="connsiteY14" fmla="*/ 177165 h 343852"/>
              <a:gd name="connsiteX15" fmla="*/ 1120140 w 4263390"/>
              <a:gd name="connsiteY15" fmla="*/ 291465 h 343852"/>
              <a:gd name="connsiteX16" fmla="*/ 1177290 w 4263390"/>
              <a:gd name="connsiteY16" fmla="*/ 74295 h 343852"/>
              <a:gd name="connsiteX17" fmla="*/ 1200150 w 4263390"/>
              <a:gd name="connsiteY17" fmla="*/ 291465 h 343852"/>
              <a:gd name="connsiteX18" fmla="*/ 1245870 w 4263390"/>
              <a:gd name="connsiteY18" fmla="*/ 188595 h 343852"/>
              <a:gd name="connsiteX19" fmla="*/ 1325880 w 4263390"/>
              <a:gd name="connsiteY19" fmla="*/ 291465 h 343852"/>
              <a:gd name="connsiteX20" fmla="*/ 1520190 w 4263390"/>
              <a:gd name="connsiteY20" fmla="*/ 34290 h 343852"/>
              <a:gd name="connsiteX21" fmla="*/ 1611630 w 4263390"/>
              <a:gd name="connsiteY21" fmla="*/ 314325 h 343852"/>
              <a:gd name="connsiteX22" fmla="*/ 1703070 w 4263390"/>
              <a:gd name="connsiteY22" fmla="*/ 211455 h 343852"/>
              <a:gd name="connsiteX23" fmla="*/ 1748790 w 4263390"/>
              <a:gd name="connsiteY23" fmla="*/ 314325 h 343852"/>
              <a:gd name="connsiteX24" fmla="*/ 1828800 w 4263390"/>
              <a:gd name="connsiteY24" fmla="*/ 211455 h 343852"/>
              <a:gd name="connsiteX25" fmla="*/ 1901190 w 4263390"/>
              <a:gd name="connsiteY25" fmla="*/ 100966 h 343852"/>
              <a:gd name="connsiteX26" fmla="*/ 1931670 w 4263390"/>
              <a:gd name="connsiteY26" fmla="*/ 245745 h 343852"/>
              <a:gd name="connsiteX27" fmla="*/ 2057400 w 4263390"/>
              <a:gd name="connsiteY27" fmla="*/ 142875 h 343852"/>
              <a:gd name="connsiteX28" fmla="*/ 2103120 w 4263390"/>
              <a:gd name="connsiteY28" fmla="*/ 314325 h 343852"/>
              <a:gd name="connsiteX29" fmla="*/ 2171700 w 4263390"/>
              <a:gd name="connsiteY29" fmla="*/ 74295 h 343852"/>
              <a:gd name="connsiteX30" fmla="*/ 2228850 w 4263390"/>
              <a:gd name="connsiteY30" fmla="*/ 245745 h 343852"/>
              <a:gd name="connsiteX31" fmla="*/ 2358390 w 4263390"/>
              <a:gd name="connsiteY31" fmla="*/ 100966 h 343852"/>
              <a:gd name="connsiteX32" fmla="*/ 2434590 w 4263390"/>
              <a:gd name="connsiteY32" fmla="*/ 253366 h 343852"/>
              <a:gd name="connsiteX33" fmla="*/ 2510790 w 4263390"/>
              <a:gd name="connsiteY33" fmla="*/ 329566 h 343852"/>
              <a:gd name="connsiteX34" fmla="*/ 2583180 w 4263390"/>
              <a:gd name="connsiteY34" fmla="*/ 268605 h 343852"/>
              <a:gd name="connsiteX35" fmla="*/ 2674620 w 4263390"/>
              <a:gd name="connsiteY35" fmla="*/ 1905 h 343852"/>
              <a:gd name="connsiteX36" fmla="*/ 2800350 w 4263390"/>
              <a:gd name="connsiteY36" fmla="*/ 257175 h 343852"/>
              <a:gd name="connsiteX37" fmla="*/ 2834640 w 4263390"/>
              <a:gd name="connsiteY37" fmla="*/ 200025 h 343852"/>
              <a:gd name="connsiteX38" fmla="*/ 3006090 w 4263390"/>
              <a:gd name="connsiteY38" fmla="*/ 222885 h 343852"/>
              <a:gd name="connsiteX39" fmla="*/ 3051810 w 4263390"/>
              <a:gd name="connsiteY39" fmla="*/ 131445 h 343852"/>
              <a:gd name="connsiteX40" fmla="*/ 3188970 w 4263390"/>
              <a:gd name="connsiteY40" fmla="*/ 280035 h 343852"/>
              <a:gd name="connsiteX41" fmla="*/ 3257550 w 4263390"/>
              <a:gd name="connsiteY41" fmla="*/ 97155 h 343852"/>
              <a:gd name="connsiteX42" fmla="*/ 3360420 w 4263390"/>
              <a:gd name="connsiteY42" fmla="*/ 200025 h 343852"/>
              <a:gd name="connsiteX43" fmla="*/ 3406140 w 4263390"/>
              <a:gd name="connsiteY43" fmla="*/ 302895 h 343852"/>
              <a:gd name="connsiteX44" fmla="*/ 3543300 w 4263390"/>
              <a:gd name="connsiteY44" fmla="*/ 85725 h 343852"/>
              <a:gd name="connsiteX45" fmla="*/ 3657600 w 4263390"/>
              <a:gd name="connsiteY45" fmla="*/ 268605 h 343852"/>
              <a:gd name="connsiteX46" fmla="*/ 3737610 w 4263390"/>
              <a:gd name="connsiteY46" fmla="*/ 142875 h 343852"/>
              <a:gd name="connsiteX47" fmla="*/ 3863340 w 4263390"/>
              <a:gd name="connsiteY47" fmla="*/ 280035 h 343852"/>
              <a:gd name="connsiteX48" fmla="*/ 3909060 w 4263390"/>
              <a:gd name="connsiteY48" fmla="*/ 28575 h 343852"/>
              <a:gd name="connsiteX49" fmla="*/ 4011930 w 4263390"/>
              <a:gd name="connsiteY49" fmla="*/ 165735 h 343852"/>
              <a:gd name="connsiteX50" fmla="*/ 4080510 w 4263390"/>
              <a:gd name="connsiteY50" fmla="*/ 74295 h 343852"/>
              <a:gd name="connsiteX51" fmla="*/ 4183380 w 4263390"/>
              <a:gd name="connsiteY51" fmla="*/ 280035 h 343852"/>
              <a:gd name="connsiteX52" fmla="*/ 4263390 w 4263390"/>
              <a:gd name="connsiteY52" fmla="*/ 154305 h 343852"/>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45870 w 4263390"/>
              <a:gd name="connsiteY18" fmla="*/ 188595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34640 w 4263390"/>
              <a:gd name="connsiteY37" fmla="*/ 20002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91590 w 4263390"/>
              <a:gd name="connsiteY18" fmla="*/ 186690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34640 w 4263390"/>
              <a:gd name="connsiteY37" fmla="*/ 20002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 name="connsiteX0" fmla="*/ 0 w 4263390"/>
              <a:gd name="connsiteY0" fmla="*/ 337185 h 417195"/>
              <a:gd name="connsiteX1" fmla="*/ 80010 w 4263390"/>
              <a:gd name="connsiteY1" fmla="*/ 245745 h 417195"/>
              <a:gd name="connsiteX2" fmla="*/ 148590 w 4263390"/>
              <a:gd name="connsiteY2" fmla="*/ 415290 h 417195"/>
              <a:gd name="connsiteX3" fmla="*/ 182880 w 4263390"/>
              <a:gd name="connsiteY3" fmla="*/ 257175 h 417195"/>
              <a:gd name="connsiteX4" fmla="*/ 224790 w 4263390"/>
              <a:gd name="connsiteY4" fmla="*/ 186690 h 417195"/>
              <a:gd name="connsiteX5" fmla="*/ 285750 w 4263390"/>
              <a:gd name="connsiteY5" fmla="*/ 268605 h 417195"/>
              <a:gd name="connsiteX6" fmla="*/ 388620 w 4263390"/>
              <a:gd name="connsiteY6" fmla="*/ 222885 h 417195"/>
              <a:gd name="connsiteX7" fmla="*/ 434340 w 4263390"/>
              <a:gd name="connsiteY7" fmla="*/ 302895 h 417195"/>
              <a:gd name="connsiteX8" fmla="*/ 560070 w 4263390"/>
              <a:gd name="connsiteY8" fmla="*/ 131445 h 417195"/>
              <a:gd name="connsiteX9" fmla="*/ 628650 w 4263390"/>
              <a:gd name="connsiteY9" fmla="*/ 314325 h 417195"/>
              <a:gd name="connsiteX10" fmla="*/ 758190 w 4263390"/>
              <a:gd name="connsiteY10" fmla="*/ 24766 h 417195"/>
              <a:gd name="connsiteX11" fmla="*/ 822960 w 4263390"/>
              <a:gd name="connsiteY11" fmla="*/ 302895 h 417195"/>
              <a:gd name="connsiteX12" fmla="*/ 971550 w 4263390"/>
              <a:gd name="connsiteY12" fmla="*/ 142875 h 417195"/>
              <a:gd name="connsiteX13" fmla="*/ 1040130 w 4263390"/>
              <a:gd name="connsiteY13" fmla="*/ 280035 h 417195"/>
              <a:gd name="connsiteX14" fmla="*/ 1085850 w 4263390"/>
              <a:gd name="connsiteY14" fmla="*/ 177165 h 417195"/>
              <a:gd name="connsiteX15" fmla="*/ 1120140 w 4263390"/>
              <a:gd name="connsiteY15" fmla="*/ 291465 h 417195"/>
              <a:gd name="connsiteX16" fmla="*/ 1177290 w 4263390"/>
              <a:gd name="connsiteY16" fmla="*/ 74295 h 417195"/>
              <a:gd name="connsiteX17" fmla="*/ 1200150 w 4263390"/>
              <a:gd name="connsiteY17" fmla="*/ 291465 h 417195"/>
              <a:gd name="connsiteX18" fmla="*/ 1291590 w 4263390"/>
              <a:gd name="connsiteY18" fmla="*/ 186690 h 417195"/>
              <a:gd name="connsiteX19" fmla="*/ 1325880 w 4263390"/>
              <a:gd name="connsiteY19" fmla="*/ 291465 h 417195"/>
              <a:gd name="connsiteX20" fmla="*/ 1520190 w 4263390"/>
              <a:gd name="connsiteY20" fmla="*/ 34290 h 417195"/>
              <a:gd name="connsiteX21" fmla="*/ 1611630 w 4263390"/>
              <a:gd name="connsiteY21" fmla="*/ 314325 h 417195"/>
              <a:gd name="connsiteX22" fmla="*/ 1703070 w 4263390"/>
              <a:gd name="connsiteY22" fmla="*/ 211455 h 417195"/>
              <a:gd name="connsiteX23" fmla="*/ 1748790 w 4263390"/>
              <a:gd name="connsiteY23" fmla="*/ 314325 h 417195"/>
              <a:gd name="connsiteX24" fmla="*/ 1828800 w 4263390"/>
              <a:gd name="connsiteY24" fmla="*/ 211455 h 417195"/>
              <a:gd name="connsiteX25" fmla="*/ 1901190 w 4263390"/>
              <a:gd name="connsiteY25" fmla="*/ 100966 h 417195"/>
              <a:gd name="connsiteX26" fmla="*/ 1931670 w 4263390"/>
              <a:gd name="connsiteY26" fmla="*/ 245745 h 417195"/>
              <a:gd name="connsiteX27" fmla="*/ 2057400 w 4263390"/>
              <a:gd name="connsiteY27" fmla="*/ 142875 h 417195"/>
              <a:gd name="connsiteX28" fmla="*/ 2103120 w 4263390"/>
              <a:gd name="connsiteY28" fmla="*/ 314325 h 417195"/>
              <a:gd name="connsiteX29" fmla="*/ 2171700 w 4263390"/>
              <a:gd name="connsiteY29" fmla="*/ 74295 h 417195"/>
              <a:gd name="connsiteX30" fmla="*/ 2228850 w 4263390"/>
              <a:gd name="connsiteY30" fmla="*/ 245745 h 417195"/>
              <a:gd name="connsiteX31" fmla="*/ 2358390 w 4263390"/>
              <a:gd name="connsiteY31" fmla="*/ 100966 h 417195"/>
              <a:gd name="connsiteX32" fmla="*/ 2434590 w 4263390"/>
              <a:gd name="connsiteY32" fmla="*/ 253366 h 417195"/>
              <a:gd name="connsiteX33" fmla="*/ 2510790 w 4263390"/>
              <a:gd name="connsiteY33" fmla="*/ 329566 h 417195"/>
              <a:gd name="connsiteX34" fmla="*/ 2583180 w 4263390"/>
              <a:gd name="connsiteY34" fmla="*/ 268605 h 417195"/>
              <a:gd name="connsiteX35" fmla="*/ 2674620 w 4263390"/>
              <a:gd name="connsiteY35" fmla="*/ 1905 h 417195"/>
              <a:gd name="connsiteX36" fmla="*/ 2800350 w 4263390"/>
              <a:gd name="connsiteY36" fmla="*/ 257175 h 417195"/>
              <a:gd name="connsiteX37" fmla="*/ 2895600 w 4263390"/>
              <a:gd name="connsiteY37" fmla="*/ 112395 h 417195"/>
              <a:gd name="connsiteX38" fmla="*/ 3006090 w 4263390"/>
              <a:gd name="connsiteY38" fmla="*/ 222885 h 417195"/>
              <a:gd name="connsiteX39" fmla="*/ 3051810 w 4263390"/>
              <a:gd name="connsiteY39" fmla="*/ 131445 h 417195"/>
              <a:gd name="connsiteX40" fmla="*/ 3188970 w 4263390"/>
              <a:gd name="connsiteY40" fmla="*/ 280035 h 417195"/>
              <a:gd name="connsiteX41" fmla="*/ 3257550 w 4263390"/>
              <a:gd name="connsiteY41" fmla="*/ 97155 h 417195"/>
              <a:gd name="connsiteX42" fmla="*/ 3360420 w 4263390"/>
              <a:gd name="connsiteY42" fmla="*/ 200025 h 417195"/>
              <a:gd name="connsiteX43" fmla="*/ 3406140 w 4263390"/>
              <a:gd name="connsiteY43" fmla="*/ 302895 h 417195"/>
              <a:gd name="connsiteX44" fmla="*/ 3543300 w 4263390"/>
              <a:gd name="connsiteY44" fmla="*/ 85725 h 417195"/>
              <a:gd name="connsiteX45" fmla="*/ 3657600 w 4263390"/>
              <a:gd name="connsiteY45" fmla="*/ 268605 h 417195"/>
              <a:gd name="connsiteX46" fmla="*/ 3737610 w 4263390"/>
              <a:gd name="connsiteY46" fmla="*/ 142875 h 417195"/>
              <a:gd name="connsiteX47" fmla="*/ 3863340 w 4263390"/>
              <a:gd name="connsiteY47" fmla="*/ 280035 h 417195"/>
              <a:gd name="connsiteX48" fmla="*/ 3909060 w 4263390"/>
              <a:gd name="connsiteY48" fmla="*/ 28575 h 417195"/>
              <a:gd name="connsiteX49" fmla="*/ 4011930 w 4263390"/>
              <a:gd name="connsiteY49" fmla="*/ 165735 h 417195"/>
              <a:gd name="connsiteX50" fmla="*/ 4080510 w 4263390"/>
              <a:gd name="connsiteY50" fmla="*/ 74295 h 417195"/>
              <a:gd name="connsiteX51" fmla="*/ 4183380 w 4263390"/>
              <a:gd name="connsiteY51" fmla="*/ 280035 h 417195"/>
              <a:gd name="connsiteX52" fmla="*/ 4263390 w 4263390"/>
              <a:gd name="connsiteY52" fmla="*/ 154305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63390" h="417195">
                <a:moveTo>
                  <a:pt x="0" y="337185"/>
                </a:moveTo>
                <a:cubicBezTo>
                  <a:pt x="26670" y="291465"/>
                  <a:pt x="55245" y="232728"/>
                  <a:pt x="80010" y="245745"/>
                </a:cubicBezTo>
                <a:cubicBezTo>
                  <a:pt x="104775" y="258762"/>
                  <a:pt x="131445" y="413385"/>
                  <a:pt x="148590" y="415290"/>
                </a:cubicBezTo>
                <a:cubicBezTo>
                  <a:pt x="165735" y="417195"/>
                  <a:pt x="170180" y="295275"/>
                  <a:pt x="182880" y="257175"/>
                </a:cubicBezTo>
                <a:cubicBezTo>
                  <a:pt x="195580" y="219075"/>
                  <a:pt x="207645" y="184785"/>
                  <a:pt x="224790" y="186690"/>
                </a:cubicBezTo>
                <a:cubicBezTo>
                  <a:pt x="241935" y="188595"/>
                  <a:pt x="258445" y="262573"/>
                  <a:pt x="285750" y="268605"/>
                </a:cubicBezTo>
                <a:cubicBezTo>
                  <a:pt x="313055" y="274637"/>
                  <a:pt x="363855" y="217170"/>
                  <a:pt x="388620" y="222885"/>
                </a:cubicBezTo>
                <a:cubicBezTo>
                  <a:pt x="413385" y="228600"/>
                  <a:pt x="405765" y="318135"/>
                  <a:pt x="434340" y="302895"/>
                </a:cubicBezTo>
                <a:cubicBezTo>
                  <a:pt x="462915" y="287655"/>
                  <a:pt x="527685" y="129540"/>
                  <a:pt x="560070" y="131445"/>
                </a:cubicBezTo>
                <a:cubicBezTo>
                  <a:pt x="592455" y="133350"/>
                  <a:pt x="595630" y="332105"/>
                  <a:pt x="628650" y="314325"/>
                </a:cubicBezTo>
                <a:cubicBezTo>
                  <a:pt x="661670" y="296545"/>
                  <a:pt x="725805" y="26671"/>
                  <a:pt x="758190" y="24766"/>
                </a:cubicBezTo>
                <a:cubicBezTo>
                  <a:pt x="790575" y="22861"/>
                  <a:pt x="787400" y="283210"/>
                  <a:pt x="822960" y="302895"/>
                </a:cubicBezTo>
                <a:cubicBezTo>
                  <a:pt x="858520" y="322580"/>
                  <a:pt x="935355" y="146685"/>
                  <a:pt x="971550" y="142875"/>
                </a:cubicBezTo>
                <a:cubicBezTo>
                  <a:pt x="1007745" y="139065"/>
                  <a:pt x="1021080" y="274320"/>
                  <a:pt x="1040130" y="280035"/>
                </a:cubicBezTo>
                <a:cubicBezTo>
                  <a:pt x="1059180" y="285750"/>
                  <a:pt x="1072515" y="175260"/>
                  <a:pt x="1085850" y="177165"/>
                </a:cubicBezTo>
                <a:cubicBezTo>
                  <a:pt x="1099185" y="179070"/>
                  <a:pt x="1104900" y="308610"/>
                  <a:pt x="1120140" y="291465"/>
                </a:cubicBezTo>
                <a:cubicBezTo>
                  <a:pt x="1135380" y="274320"/>
                  <a:pt x="1163955" y="74295"/>
                  <a:pt x="1177290" y="74295"/>
                </a:cubicBezTo>
                <a:cubicBezTo>
                  <a:pt x="1190625" y="74295"/>
                  <a:pt x="1181100" y="272733"/>
                  <a:pt x="1200150" y="291465"/>
                </a:cubicBezTo>
                <a:cubicBezTo>
                  <a:pt x="1219200" y="310197"/>
                  <a:pt x="1270635" y="186690"/>
                  <a:pt x="1291590" y="186690"/>
                </a:cubicBezTo>
                <a:cubicBezTo>
                  <a:pt x="1312545" y="186690"/>
                  <a:pt x="1287780" y="316865"/>
                  <a:pt x="1325880" y="291465"/>
                </a:cubicBezTo>
                <a:cubicBezTo>
                  <a:pt x="1363980" y="266065"/>
                  <a:pt x="1472565" y="30480"/>
                  <a:pt x="1520190" y="34290"/>
                </a:cubicBezTo>
                <a:cubicBezTo>
                  <a:pt x="1567815" y="38100"/>
                  <a:pt x="1581150" y="284798"/>
                  <a:pt x="1611630" y="314325"/>
                </a:cubicBezTo>
                <a:cubicBezTo>
                  <a:pt x="1642110" y="343852"/>
                  <a:pt x="1680210" y="211455"/>
                  <a:pt x="1703070" y="211455"/>
                </a:cubicBezTo>
                <a:cubicBezTo>
                  <a:pt x="1725930" y="211455"/>
                  <a:pt x="1727835" y="314325"/>
                  <a:pt x="1748790" y="314325"/>
                </a:cubicBezTo>
                <a:cubicBezTo>
                  <a:pt x="1769745" y="314325"/>
                  <a:pt x="1803400" y="247015"/>
                  <a:pt x="1828800" y="211455"/>
                </a:cubicBezTo>
                <a:cubicBezTo>
                  <a:pt x="1854200" y="175895"/>
                  <a:pt x="1884045" y="95251"/>
                  <a:pt x="1901190" y="100966"/>
                </a:cubicBezTo>
                <a:cubicBezTo>
                  <a:pt x="1918335" y="106681"/>
                  <a:pt x="1905635" y="238760"/>
                  <a:pt x="1931670" y="245745"/>
                </a:cubicBezTo>
                <a:cubicBezTo>
                  <a:pt x="1957705" y="252730"/>
                  <a:pt x="2028825" y="131445"/>
                  <a:pt x="2057400" y="142875"/>
                </a:cubicBezTo>
                <a:cubicBezTo>
                  <a:pt x="2085975" y="154305"/>
                  <a:pt x="2084070" y="325755"/>
                  <a:pt x="2103120" y="314325"/>
                </a:cubicBezTo>
                <a:cubicBezTo>
                  <a:pt x="2122170" y="302895"/>
                  <a:pt x="2150745" y="85725"/>
                  <a:pt x="2171700" y="74295"/>
                </a:cubicBezTo>
                <a:cubicBezTo>
                  <a:pt x="2192655" y="62865"/>
                  <a:pt x="2197735" y="241300"/>
                  <a:pt x="2228850" y="245745"/>
                </a:cubicBezTo>
                <a:cubicBezTo>
                  <a:pt x="2259965" y="250190"/>
                  <a:pt x="2324100" y="99696"/>
                  <a:pt x="2358390" y="100966"/>
                </a:cubicBezTo>
                <a:cubicBezTo>
                  <a:pt x="2392680" y="102236"/>
                  <a:pt x="2409190" y="215266"/>
                  <a:pt x="2434590" y="253366"/>
                </a:cubicBezTo>
                <a:cubicBezTo>
                  <a:pt x="2459990" y="291466"/>
                  <a:pt x="2486025" y="327026"/>
                  <a:pt x="2510790" y="329566"/>
                </a:cubicBezTo>
                <a:cubicBezTo>
                  <a:pt x="2535555" y="332106"/>
                  <a:pt x="2555875" y="323215"/>
                  <a:pt x="2583180" y="268605"/>
                </a:cubicBezTo>
                <a:cubicBezTo>
                  <a:pt x="2610485" y="213995"/>
                  <a:pt x="2638425" y="3810"/>
                  <a:pt x="2674620" y="1905"/>
                </a:cubicBezTo>
                <a:cubicBezTo>
                  <a:pt x="2710815" y="0"/>
                  <a:pt x="2763520" y="238760"/>
                  <a:pt x="2800350" y="257175"/>
                </a:cubicBezTo>
                <a:cubicBezTo>
                  <a:pt x="2837180" y="275590"/>
                  <a:pt x="2861310" y="118110"/>
                  <a:pt x="2895600" y="112395"/>
                </a:cubicBezTo>
                <a:cubicBezTo>
                  <a:pt x="2929890" y="106680"/>
                  <a:pt x="2980055" y="219710"/>
                  <a:pt x="3006090" y="222885"/>
                </a:cubicBezTo>
                <a:cubicBezTo>
                  <a:pt x="3032125" y="226060"/>
                  <a:pt x="3021330" y="121920"/>
                  <a:pt x="3051810" y="131445"/>
                </a:cubicBezTo>
                <a:cubicBezTo>
                  <a:pt x="3082290" y="140970"/>
                  <a:pt x="3154680" y="285750"/>
                  <a:pt x="3188970" y="280035"/>
                </a:cubicBezTo>
                <a:cubicBezTo>
                  <a:pt x="3223260" y="274320"/>
                  <a:pt x="3228975" y="110490"/>
                  <a:pt x="3257550" y="97155"/>
                </a:cubicBezTo>
                <a:cubicBezTo>
                  <a:pt x="3286125" y="83820"/>
                  <a:pt x="3335655" y="165735"/>
                  <a:pt x="3360420" y="200025"/>
                </a:cubicBezTo>
                <a:cubicBezTo>
                  <a:pt x="3385185" y="234315"/>
                  <a:pt x="3375660" y="321945"/>
                  <a:pt x="3406140" y="302895"/>
                </a:cubicBezTo>
                <a:cubicBezTo>
                  <a:pt x="3436620" y="283845"/>
                  <a:pt x="3501390" y="91440"/>
                  <a:pt x="3543300" y="85725"/>
                </a:cubicBezTo>
                <a:cubicBezTo>
                  <a:pt x="3585210" y="80010"/>
                  <a:pt x="3625215" y="259080"/>
                  <a:pt x="3657600" y="268605"/>
                </a:cubicBezTo>
                <a:cubicBezTo>
                  <a:pt x="3689985" y="278130"/>
                  <a:pt x="3703320" y="140970"/>
                  <a:pt x="3737610" y="142875"/>
                </a:cubicBezTo>
                <a:cubicBezTo>
                  <a:pt x="3771900" y="144780"/>
                  <a:pt x="3834765" y="299085"/>
                  <a:pt x="3863340" y="280035"/>
                </a:cubicBezTo>
                <a:cubicBezTo>
                  <a:pt x="3891915" y="260985"/>
                  <a:pt x="3884295" y="47625"/>
                  <a:pt x="3909060" y="28575"/>
                </a:cubicBezTo>
                <a:cubicBezTo>
                  <a:pt x="3933825" y="9525"/>
                  <a:pt x="3983355" y="158115"/>
                  <a:pt x="4011930" y="165735"/>
                </a:cubicBezTo>
                <a:cubicBezTo>
                  <a:pt x="4040505" y="173355"/>
                  <a:pt x="4051935" y="55245"/>
                  <a:pt x="4080510" y="74295"/>
                </a:cubicBezTo>
                <a:cubicBezTo>
                  <a:pt x="4109085" y="93345"/>
                  <a:pt x="4152900" y="266700"/>
                  <a:pt x="4183380" y="280035"/>
                </a:cubicBezTo>
                <a:cubicBezTo>
                  <a:pt x="4213860" y="293370"/>
                  <a:pt x="4238625" y="223837"/>
                  <a:pt x="4263390" y="15430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Small Queues &amp; TCP Throughput:</a:t>
            </a:r>
            <a:br>
              <a:rPr lang="en-US" dirty="0"/>
            </a:br>
            <a:r>
              <a:rPr lang="en-US" sz="3200" dirty="0"/>
              <a:t>The Buffer Sizing Story</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r>
              <a:rPr lang="en-US" dirty="0"/>
              <a:t>17</a:t>
            </a:r>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3505200"/>
          </a:xfrm>
        </p:spPr>
        <p:txBody>
          <a:bodyPr>
            <a:normAutofit/>
          </a:bodyPr>
          <a:lstStyle/>
          <a:p>
            <a:r>
              <a:rPr lang="en-US" sz="2400" dirty="0">
                <a:solidFill>
                  <a:srgbClr val="0000CC"/>
                </a:solidFill>
              </a:rPr>
              <a:t>Bandwidth-delay product rule of thumb:</a:t>
            </a:r>
          </a:p>
          <a:p>
            <a:pPr lvl="1"/>
            <a:r>
              <a:rPr lang="en-US" sz="2000" dirty="0"/>
              <a:t>A single flow needs                     buffers for </a:t>
            </a:r>
            <a:r>
              <a:rPr lang="en-US" sz="2000" b="1" dirty="0">
                <a:solidFill>
                  <a:srgbClr val="FF0000"/>
                </a:solidFill>
              </a:rPr>
              <a:t>100% Throughput.</a:t>
            </a:r>
          </a:p>
          <a:p>
            <a:pPr lvl="1">
              <a:buNone/>
            </a:pPr>
            <a:endParaRPr lang="en-US" sz="800" b="1" dirty="0">
              <a:solidFill>
                <a:srgbClr val="FF0000"/>
              </a:solidFill>
            </a:endParaRPr>
          </a:p>
          <a:p>
            <a:r>
              <a:rPr lang="en-US" sz="2400" dirty="0" err="1">
                <a:solidFill>
                  <a:srgbClr val="0000CC"/>
                </a:solidFill>
              </a:rPr>
              <a:t>Appenzeller</a:t>
            </a:r>
            <a:r>
              <a:rPr lang="en-US" sz="2400" b="1" dirty="0">
                <a:solidFill>
                  <a:srgbClr val="0000CC"/>
                </a:solidFill>
              </a:rPr>
              <a:t> </a:t>
            </a:r>
            <a:r>
              <a:rPr lang="en-US" sz="2400" dirty="0">
                <a:solidFill>
                  <a:srgbClr val="0000CC"/>
                </a:solidFill>
              </a:rPr>
              <a:t>rule of thumb (SIGCOMM ‘04):</a:t>
            </a:r>
          </a:p>
          <a:p>
            <a:pPr lvl="1"/>
            <a:r>
              <a:rPr lang="en-US" sz="2000" dirty="0"/>
              <a:t>Large # of flows:                                is enough.</a:t>
            </a:r>
          </a:p>
          <a:p>
            <a:pPr lvl="1">
              <a:buNone/>
            </a:pPr>
            <a:endParaRPr lang="en-US" sz="800" dirty="0"/>
          </a:p>
          <a:p>
            <a:r>
              <a:rPr lang="en-US" sz="2400" dirty="0"/>
              <a:t>Can’t rely on stat-</a:t>
            </a:r>
            <a:r>
              <a:rPr lang="en-US" sz="2400" dirty="0" err="1"/>
              <a:t>mux</a:t>
            </a:r>
            <a:r>
              <a:rPr lang="en-US" sz="2400" dirty="0"/>
              <a:t> benefit in the DC.</a:t>
            </a:r>
          </a:p>
          <a:p>
            <a:pPr lvl="1"/>
            <a:r>
              <a:rPr lang="en-US" sz="2000" dirty="0"/>
              <a:t>Measurements show </a:t>
            </a:r>
            <a:r>
              <a:rPr lang="en-US" sz="2000" b="1" dirty="0">
                <a:solidFill>
                  <a:srgbClr val="FF0000"/>
                </a:solidFill>
              </a:rPr>
              <a:t>typically 1-2 big flows </a:t>
            </a:r>
            <a:r>
              <a:rPr lang="en-US" sz="2000" dirty="0"/>
              <a:t>at each server</a:t>
            </a:r>
            <a:r>
              <a:rPr lang="en-US" sz="2000" b="1" dirty="0"/>
              <a:t>,</a:t>
            </a:r>
            <a:r>
              <a:rPr lang="en-US" sz="2000" b="1" dirty="0">
                <a:solidFill>
                  <a:srgbClr val="FF0000"/>
                </a:solidFill>
              </a:rPr>
              <a:t> at most 4.</a:t>
            </a:r>
          </a:p>
          <a:p>
            <a:pPr lvl="1"/>
            <a:endParaRPr lang="en-US" sz="2000" dirty="0"/>
          </a:p>
          <a:p>
            <a:pPr lvl="1">
              <a:buNone/>
            </a:pPr>
            <a:endParaRPr lang="en-US" sz="2000" dirty="0"/>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5841" y="1828800"/>
            <a:ext cx="1057609" cy="384048"/>
          </a:xfrm>
          <a:prstGeom prst="rect">
            <a:avLst/>
          </a:prstGeom>
          <a:noFill/>
        </p:spPr>
      </p:pic>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5600" y="2720340"/>
            <a:ext cx="1652016" cy="438912"/>
          </a:xfrm>
          <a:prstGeom prst="rect">
            <a:avLst/>
          </a:prstGeom>
          <a:noFill/>
        </p:spPr>
      </p:pic>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spd="slow"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solidFill>
                  <a:srgbClr val="0000CC"/>
                </a:solidFill>
              </a:rPr>
              <a:t>Data Center Packet Transport</a:t>
            </a:r>
          </a:p>
        </p:txBody>
      </p:sp>
      <p:sp>
        <p:nvSpPr>
          <p:cNvPr id="3" name="Content Placeholder 2"/>
          <p:cNvSpPr>
            <a:spLocks noGrp="1"/>
          </p:cNvSpPr>
          <p:nvPr>
            <p:ph idx="1"/>
          </p:nvPr>
        </p:nvSpPr>
        <p:spPr>
          <a:xfrm>
            <a:off x="4114800" y="1798637"/>
            <a:ext cx="5257800" cy="3535363"/>
          </a:xfrm>
        </p:spPr>
        <p:txBody>
          <a:bodyPr>
            <a:noAutofit/>
          </a:bodyPr>
          <a:lstStyle/>
          <a:p>
            <a:r>
              <a:rPr lang="en-US" dirty="0"/>
              <a:t>Large purpose-built DCs</a:t>
            </a:r>
          </a:p>
          <a:p>
            <a:pPr lvl="1"/>
            <a:r>
              <a:rPr lang="en-US" sz="2800" dirty="0"/>
              <a:t>Huge investment:  R&amp;D, business</a:t>
            </a:r>
          </a:p>
          <a:p>
            <a:pPr lvl="1">
              <a:buNone/>
            </a:pPr>
            <a:endParaRPr lang="en-US" sz="2800" dirty="0"/>
          </a:p>
          <a:p>
            <a:r>
              <a:rPr lang="en-US" dirty="0"/>
              <a:t>Transport </a:t>
            </a:r>
            <a:r>
              <a:rPr lang="en-US" b="1" dirty="0">
                <a:solidFill>
                  <a:srgbClr val="FF0000"/>
                </a:solidFill>
              </a:rPr>
              <a:t>inside </a:t>
            </a:r>
            <a:r>
              <a:rPr lang="en-US" dirty="0"/>
              <a:t>the DC</a:t>
            </a:r>
          </a:p>
          <a:p>
            <a:pPr lvl="1"/>
            <a:r>
              <a:rPr lang="en-US" sz="2800" dirty="0"/>
              <a:t>TCP rules (99.9% of traffic)</a:t>
            </a:r>
          </a:p>
          <a:p>
            <a:pPr lvl="1">
              <a:buNone/>
            </a:pPr>
            <a:endParaRPr lang="en-US" sz="2800" dirty="0"/>
          </a:p>
          <a:p>
            <a:r>
              <a:rPr lang="en-US" dirty="0"/>
              <a:t>How’s TCP doing?</a:t>
            </a:r>
          </a:p>
        </p:txBody>
      </p:sp>
      <p:pic>
        <p:nvPicPr>
          <p:cNvPr id="9" name="Picture 8" descr="microsoft-datacenter-image8.jpg"/>
          <p:cNvPicPr>
            <a:picLocks noChangeAspect="1"/>
          </p:cNvPicPr>
          <p:nvPr/>
        </p:nvPicPr>
        <p:blipFill>
          <a:blip r:embed="rId2" cstate="print"/>
          <a:stretch>
            <a:fillRect/>
          </a:stretch>
        </p:blipFill>
        <p:spPr>
          <a:xfrm>
            <a:off x="336463" y="1371600"/>
            <a:ext cx="3625937" cy="5257800"/>
          </a:xfrm>
          <a:prstGeom prst="rect">
            <a:avLst/>
          </a:prstGeom>
        </p:spPr>
      </p:pic>
      <p:sp>
        <p:nvSpPr>
          <p:cNvPr id="10" name="Slide Number Placeholder 9"/>
          <p:cNvSpPr>
            <a:spLocks noGrp="1"/>
          </p:cNvSpPr>
          <p:nvPr>
            <p:ph type="sldNum" sz="quarter" idx="12"/>
          </p:nvPr>
        </p:nvSpPr>
        <p:spPr/>
        <p:txBody>
          <a:bodyPr/>
          <a:lstStyle/>
          <a:p>
            <a:fld id="{D6860B3D-D4F8-4840-B91D-0EEC232E35FC}" type="slidenum">
              <a:rPr lang="en-US" smtClean="0"/>
              <a:pPr/>
              <a:t>2</a:t>
            </a:fld>
            <a:endParaRPr lang="en-US"/>
          </a:p>
        </p:txBody>
      </p:sp>
    </p:spTree>
  </p:cSld>
  <p:clrMapOvr>
    <a:masterClrMapping/>
  </p:clrMapOvr>
  <p:transition spd="slow" advTm="75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Small Queues &amp; TCP Throughput:</a:t>
            </a:r>
            <a:br>
              <a:rPr lang="en-US" dirty="0"/>
            </a:br>
            <a:r>
              <a:rPr lang="en-US" sz="3200" dirty="0"/>
              <a:t>The Buffer Sizing Story</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r>
              <a:rPr lang="en-US" dirty="0"/>
              <a:t>17</a:t>
            </a:r>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3505200"/>
          </a:xfrm>
        </p:spPr>
        <p:txBody>
          <a:bodyPr>
            <a:normAutofit/>
          </a:bodyPr>
          <a:lstStyle/>
          <a:p>
            <a:r>
              <a:rPr lang="en-US" sz="2400" dirty="0">
                <a:solidFill>
                  <a:srgbClr val="0000CC"/>
                </a:solidFill>
              </a:rPr>
              <a:t>Bandwidth-delay product rule of thumb:</a:t>
            </a:r>
          </a:p>
          <a:p>
            <a:pPr lvl="1"/>
            <a:r>
              <a:rPr lang="en-US" sz="2000" dirty="0"/>
              <a:t>A single flow needs                     buffers for </a:t>
            </a:r>
            <a:r>
              <a:rPr lang="en-US" sz="2000" b="1" dirty="0">
                <a:solidFill>
                  <a:srgbClr val="FF0000"/>
                </a:solidFill>
              </a:rPr>
              <a:t>100% Throughput.</a:t>
            </a:r>
          </a:p>
          <a:p>
            <a:pPr lvl="1">
              <a:buNone/>
            </a:pPr>
            <a:endParaRPr lang="en-US" sz="800" b="1" dirty="0">
              <a:solidFill>
                <a:srgbClr val="FF0000"/>
              </a:solidFill>
            </a:endParaRPr>
          </a:p>
          <a:p>
            <a:r>
              <a:rPr lang="en-US" sz="2400" dirty="0" err="1">
                <a:solidFill>
                  <a:srgbClr val="0000CC"/>
                </a:solidFill>
              </a:rPr>
              <a:t>Appenzeller</a:t>
            </a:r>
            <a:r>
              <a:rPr lang="en-US" sz="2400" b="1" dirty="0">
                <a:solidFill>
                  <a:srgbClr val="0000CC"/>
                </a:solidFill>
              </a:rPr>
              <a:t> </a:t>
            </a:r>
            <a:r>
              <a:rPr lang="en-US" sz="2400" dirty="0">
                <a:solidFill>
                  <a:srgbClr val="0000CC"/>
                </a:solidFill>
              </a:rPr>
              <a:t>rule of thumb (SIGCOMM ‘04):</a:t>
            </a:r>
          </a:p>
          <a:p>
            <a:pPr lvl="1"/>
            <a:r>
              <a:rPr lang="en-US" sz="2000" dirty="0"/>
              <a:t>Large # of flows:                                is enough.</a:t>
            </a:r>
          </a:p>
          <a:p>
            <a:pPr lvl="1">
              <a:buNone/>
            </a:pPr>
            <a:endParaRPr lang="en-US" sz="800" dirty="0"/>
          </a:p>
          <a:p>
            <a:r>
              <a:rPr lang="en-US" sz="2400" dirty="0"/>
              <a:t>Can’t rely on stat-</a:t>
            </a:r>
            <a:r>
              <a:rPr lang="en-US" sz="2400" dirty="0" err="1"/>
              <a:t>mux</a:t>
            </a:r>
            <a:r>
              <a:rPr lang="en-US" sz="2400" dirty="0"/>
              <a:t> benefit in the DC.</a:t>
            </a:r>
          </a:p>
          <a:p>
            <a:pPr lvl="1"/>
            <a:r>
              <a:rPr lang="en-US" sz="2000" dirty="0"/>
              <a:t>Measurements show </a:t>
            </a:r>
            <a:r>
              <a:rPr lang="en-US" sz="2000" b="1" dirty="0">
                <a:solidFill>
                  <a:srgbClr val="FF0000"/>
                </a:solidFill>
              </a:rPr>
              <a:t>typically 1-2 big flows </a:t>
            </a:r>
            <a:r>
              <a:rPr lang="en-US" sz="2000" dirty="0"/>
              <a:t>at each server</a:t>
            </a:r>
            <a:r>
              <a:rPr lang="en-US" sz="2000" b="1" dirty="0"/>
              <a:t>,</a:t>
            </a:r>
            <a:r>
              <a:rPr lang="en-US" sz="2000" b="1" dirty="0">
                <a:solidFill>
                  <a:srgbClr val="FF0000"/>
                </a:solidFill>
              </a:rPr>
              <a:t> at most 4.</a:t>
            </a:r>
          </a:p>
          <a:p>
            <a:pPr lvl="1"/>
            <a:endParaRPr lang="en-US" sz="2000" dirty="0"/>
          </a:p>
          <a:p>
            <a:pPr lvl="1">
              <a:buNone/>
            </a:pPr>
            <a:endParaRPr lang="en-US" sz="2000" dirty="0"/>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9"/>
          <p:cNvSpPr txBox="1">
            <a:spLocks noChangeArrowheads="1"/>
          </p:cNvSpPr>
          <p:nvPr/>
        </p:nvSpPr>
        <p:spPr bwMode="auto">
          <a:xfrm>
            <a:off x="2057400" y="4812268"/>
            <a:ext cx="314510" cy="369332"/>
          </a:xfrm>
          <a:prstGeom prst="rect">
            <a:avLst/>
          </a:prstGeom>
          <a:noFill/>
          <a:ln w="9525">
            <a:noFill/>
            <a:miter lim="800000"/>
            <a:headEnd/>
            <a:tailEnd/>
          </a:ln>
          <a:effectLst/>
        </p:spPr>
        <p:txBody>
          <a:bodyPr wrap="none">
            <a:spAutoFit/>
          </a:bodyPr>
          <a:lstStyle/>
          <a:p>
            <a:r>
              <a:rPr lang="en-US" b="1" dirty="0"/>
              <a:t>B</a:t>
            </a:r>
          </a:p>
        </p:txBody>
      </p:sp>
      <p:cxnSp>
        <p:nvCxnSpPr>
          <p:cNvPr id="80" name="Straight Connector 79"/>
          <p:cNvCxnSpPr/>
          <p:nvPr/>
        </p:nvCxnSpPr>
        <p:spPr>
          <a:xfrm>
            <a:off x="2477478" y="4998482"/>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109"/>
          <p:cNvGrpSpPr/>
          <p:nvPr/>
        </p:nvGrpSpPr>
        <p:grpSpPr>
          <a:xfrm>
            <a:off x="2553678" y="4964668"/>
            <a:ext cx="4038600" cy="609600"/>
            <a:chOff x="2362200" y="5867400"/>
            <a:chExt cx="4038600" cy="609600"/>
          </a:xfrm>
        </p:grpSpPr>
        <p:grpSp>
          <p:nvGrpSpPr>
            <p:cNvPr id="34" name="Group 108"/>
            <p:cNvGrpSpPr/>
            <p:nvPr/>
          </p:nvGrpSpPr>
          <p:grpSpPr>
            <a:xfrm>
              <a:off x="2362200" y="5867400"/>
              <a:ext cx="4038600" cy="609600"/>
              <a:chOff x="2362200" y="5867400"/>
              <a:chExt cx="4038600" cy="609600"/>
            </a:xfrm>
          </p:grpSpPr>
          <p:grpSp>
            <p:nvGrpSpPr>
              <p:cNvPr id="37" name="Group 21"/>
              <p:cNvGrpSpPr>
                <a:grpSpLocks/>
              </p:cNvGrpSpPr>
              <p:nvPr/>
            </p:nvGrpSpPr>
            <p:grpSpPr bwMode="auto">
              <a:xfrm>
                <a:off x="2362200" y="5867400"/>
                <a:ext cx="1892299" cy="609600"/>
                <a:chOff x="1632" y="2832"/>
                <a:chExt cx="720" cy="432"/>
              </a:xfrm>
            </p:grpSpPr>
            <p:sp>
              <p:nvSpPr>
                <p:cNvPr id="10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03" name="Line 23"/>
                <p:cNvSpPr>
                  <a:spLocks noChangeShapeType="1"/>
                </p:cNvSpPr>
                <p:nvPr/>
              </p:nvSpPr>
              <p:spPr bwMode="auto">
                <a:xfrm>
                  <a:off x="2304" y="2832"/>
                  <a:ext cx="48" cy="432"/>
                </a:xfrm>
                <a:prstGeom prst="line">
                  <a:avLst/>
                </a:prstGeom>
                <a:noFill/>
                <a:ln w="19050">
                  <a:solidFill>
                    <a:srgbClr val="FF0000"/>
                  </a:solidFill>
                  <a:round/>
                  <a:headEnd/>
                  <a:tailEnd/>
                </a:ln>
                <a:effectLst/>
              </p:spPr>
              <p:txBody>
                <a:bodyPr/>
                <a:lstStyle/>
                <a:p>
                  <a:endParaRPr lang="en-US"/>
                </a:p>
              </p:txBody>
            </p:sp>
          </p:grpSp>
          <p:sp>
            <p:nvSpPr>
              <p:cNvPr id="100" name="Freeform 22"/>
              <p:cNvSpPr>
                <a:spLocks/>
              </p:cNvSpPr>
              <p:nvPr/>
            </p:nvSpPr>
            <p:spPr bwMode="auto">
              <a:xfrm>
                <a:off x="4267201" y="5867400"/>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mpd="sng">
                <a:solidFill>
                  <a:srgbClr val="FF0000"/>
                </a:solidFill>
                <a:round/>
                <a:headEnd/>
                <a:tailEnd/>
              </a:ln>
              <a:effectLst/>
            </p:spPr>
            <p:txBody>
              <a:bodyPr/>
              <a:lstStyle/>
              <a:p>
                <a:endParaRPr lang="en-US"/>
              </a:p>
            </p:txBody>
          </p:sp>
          <p:sp>
            <p:nvSpPr>
              <p:cNvPr id="101" name="Line 23"/>
              <p:cNvSpPr>
                <a:spLocks noChangeShapeType="1"/>
              </p:cNvSpPr>
              <p:nvPr/>
            </p:nvSpPr>
            <p:spPr bwMode="auto">
              <a:xfrm>
                <a:off x="6019801" y="5878138"/>
                <a:ext cx="76199" cy="368211"/>
              </a:xfrm>
              <a:prstGeom prst="line">
                <a:avLst/>
              </a:prstGeom>
              <a:noFill/>
              <a:ln w="19050">
                <a:solidFill>
                  <a:srgbClr val="FF0000"/>
                </a:solidFill>
                <a:round/>
                <a:headEnd/>
                <a:tailEnd/>
              </a:ln>
              <a:effectLst/>
            </p:spPr>
            <p:txBody>
              <a:bodyPr/>
              <a:lstStyle/>
              <a:p>
                <a:endParaRPr lang="en-US"/>
              </a:p>
            </p:txBody>
          </p:sp>
          <p:sp>
            <p:nvSpPr>
              <p:cNvPr id="104" name="Line 23"/>
              <p:cNvSpPr>
                <a:spLocks noChangeShapeType="1"/>
              </p:cNvSpPr>
              <p:nvPr/>
            </p:nvSpPr>
            <p:spPr bwMode="auto">
              <a:xfrm>
                <a:off x="6096001" y="6248401"/>
                <a:ext cx="304799" cy="0"/>
              </a:xfrm>
              <a:prstGeom prst="line">
                <a:avLst/>
              </a:prstGeom>
              <a:noFill/>
              <a:ln w="19050">
                <a:solidFill>
                  <a:srgbClr val="FF0000"/>
                </a:solidFill>
                <a:round/>
                <a:headEnd/>
                <a:tailEnd/>
              </a:ln>
              <a:effectLst/>
            </p:spPr>
            <p:txBody>
              <a:bodyPr/>
              <a:lstStyle/>
              <a:p>
                <a:endParaRPr lang="en-US"/>
              </a:p>
            </p:txBody>
          </p:sp>
        </p:grpSp>
        <p:sp>
          <p:nvSpPr>
            <p:cNvPr id="105" name="Line 23"/>
            <p:cNvSpPr>
              <a:spLocks noChangeShapeType="1"/>
            </p:cNvSpPr>
            <p:nvPr/>
          </p:nvSpPr>
          <p:spPr bwMode="auto">
            <a:xfrm>
              <a:off x="4210755" y="6248400"/>
              <a:ext cx="457200" cy="0"/>
            </a:xfrm>
            <a:prstGeom prst="line">
              <a:avLst/>
            </a:prstGeom>
            <a:noFill/>
            <a:ln w="19050">
              <a:solidFill>
                <a:srgbClr val="FF0000"/>
              </a:solidFill>
              <a:round/>
              <a:headEnd/>
              <a:tailEnd/>
            </a:ln>
            <a:effectLst/>
          </p:spPr>
          <p:txBody>
            <a:bodyPr/>
            <a:lstStyle/>
            <a:p>
              <a:endParaRPr lang="en-US"/>
            </a:p>
          </p:txBody>
        </p:sp>
        <p:sp>
          <p:nvSpPr>
            <p:cNvPr id="106" name="Line 23"/>
            <p:cNvSpPr>
              <a:spLocks noChangeShapeType="1"/>
            </p:cNvSpPr>
            <p:nvPr/>
          </p:nvSpPr>
          <p:spPr bwMode="auto">
            <a:xfrm>
              <a:off x="2362200" y="6248400"/>
              <a:ext cx="457200" cy="0"/>
            </a:xfrm>
            <a:prstGeom prst="line">
              <a:avLst/>
            </a:prstGeom>
            <a:noFill/>
            <a:ln w="19050">
              <a:solidFill>
                <a:srgbClr val="FF0000"/>
              </a:solidFill>
              <a:round/>
              <a:headEnd/>
              <a:tailEnd/>
            </a:ln>
            <a:effectLst/>
          </p:spPr>
          <p:txBody>
            <a:bodyPr/>
            <a:lstStyle/>
            <a:p>
              <a:endParaRPr lang="en-US"/>
            </a:p>
          </p:txBody>
        </p:sp>
      </p:grpSp>
      <p:sp useBgFill="1">
        <p:nvSpPr>
          <p:cNvPr id="112" name="Rounded Rectangle 111"/>
          <p:cNvSpPr/>
          <p:nvPr/>
        </p:nvSpPr>
        <p:spPr>
          <a:xfrm>
            <a:off x="762000" y="4617243"/>
            <a:ext cx="7848600" cy="987504"/>
          </a:xfrm>
          <a:prstGeom prst="roundRect">
            <a:avLst/>
          </a:prstGeom>
          <a:ln>
            <a:noFill/>
          </a:ln>
          <a:effectLst>
            <a:innerShdw blurRad="2159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600" b="1" dirty="0">
                <a:solidFill>
                  <a:srgbClr val="FF0000"/>
                </a:solidFill>
              </a:rPr>
              <a:t>Real Rule of Thumb:</a:t>
            </a:r>
          </a:p>
          <a:p>
            <a:pPr lvl="0" algn="ctr"/>
            <a:r>
              <a:rPr lang="en-US" sz="2600" b="1" dirty="0">
                <a:solidFill>
                  <a:srgbClr val="FF0000"/>
                </a:solidFill>
              </a:rPr>
              <a:t>Low Variance in Sending Rate </a:t>
            </a:r>
            <a:r>
              <a:rPr lang="en-US" sz="2600" b="1" dirty="0">
                <a:solidFill>
                  <a:srgbClr val="FF0000"/>
                </a:solidFill>
                <a:latin typeface="Calibri"/>
                <a:cs typeface="Calibri"/>
              </a:rPr>
              <a:t>→</a:t>
            </a:r>
            <a:r>
              <a:rPr lang="en-US" sz="2600" b="1" dirty="0">
                <a:solidFill>
                  <a:srgbClr val="FF0000"/>
                </a:solidFill>
              </a:rPr>
              <a:t> Small Buffers Suffice</a:t>
            </a: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85841" y="1828800"/>
            <a:ext cx="1057609" cy="384048"/>
          </a:xfrm>
          <a:prstGeom prst="rect">
            <a:avLst/>
          </a:prstGeom>
          <a:noFill/>
        </p:spPr>
      </p:pic>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5600" y="2720340"/>
            <a:ext cx="1652016" cy="438912"/>
          </a:xfrm>
          <a:prstGeom prst="rect">
            <a:avLst/>
          </a:prstGeom>
          <a:noFill/>
        </p:spPr>
      </p:pic>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spd="slow"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Two Key Ideas</a:t>
            </a:r>
          </a:p>
        </p:txBody>
      </p:sp>
      <p:sp>
        <p:nvSpPr>
          <p:cNvPr id="5" name="Content Placeholder 4"/>
          <p:cNvSpPr>
            <a:spLocks noGrp="1"/>
          </p:cNvSpPr>
          <p:nvPr>
            <p:ph idx="1"/>
          </p:nvPr>
        </p:nvSpPr>
        <p:spPr>
          <a:xfrm>
            <a:off x="152400" y="1066800"/>
            <a:ext cx="8991600" cy="3505200"/>
          </a:xfrm>
        </p:spPr>
        <p:txBody>
          <a:bodyPr>
            <a:noAutofit/>
          </a:bodyPr>
          <a:lstStyle/>
          <a:p>
            <a:pPr>
              <a:buNone/>
            </a:pPr>
            <a:endParaRPr lang="en-US" sz="2000" dirty="0"/>
          </a:p>
          <a:p>
            <a:pPr marL="457200" indent="-457200">
              <a:buFont typeface="+mj-lt"/>
              <a:buAutoNum type="arabicPeriod"/>
            </a:pPr>
            <a:r>
              <a:rPr lang="en-US" sz="2400" dirty="0"/>
              <a:t>React in proportion to the </a:t>
            </a:r>
            <a:r>
              <a:rPr lang="en-US" sz="2400" b="1" dirty="0">
                <a:solidFill>
                  <a:srgbClr val="FF0000"/>
                </a:solidFill>
              </a:rPr>
              <a:t>extent</a:t>
            </a:r>
            <a:r>
              <a:rPr lang="en-US" sz="2400" dirty="0"/>
              <a:t> of congestion, not its </a:t>
            </a:r>
            <a:r>
              <a:rPr lang="en-US" sz="2400" b="1" dirty="0">
                <a:solidFill>
                  <a:srgbClr val="FF0000"/>
                </a:solidFill>
              </a:rPr>
              <a:t>presence</a:t>
            </a:r>
            <a:r>
              <a:rPr lang="en-US" sz="2400" dirty="0"/>
              <a:t>.</a:t>
            </a:r>
          </a:p>
          <a:p>
            <a:pPr marL="800100" lvl="1" indent="-342900">
              <a:buFont typeface="Wingdings" pitchFamily="2" charset="2"/>
              <a:buChar char="ü"/>
              <a:defRPr/>
            </a:pPr>
            <a:r>
              <a:rPr lang="en-US" sz="2000" dirty="0"/>
              <a:t>Reduces </a:t>
            </a:r>
            <a:r>
              <a:rPr lang="en-US" sz="2000" b="1" dirty="0">
                <a:solidFill>
                  <a:srgbClr val="FF0000"/>
                </a:solidFill>
              </a:rPr>
              <a:t>variance</a:t>
            </a:r>
            <a:r>
              <a:rPr lang="en-US" sz="2000" dirty="0">
                <a:solidFill>
                  <a:srgbClr val="0000CC"/>
                </a:solidFill>
              </a:rPr>
              <a:t> </a:t>
            </a:r>
            <a:r>
              <a:rPr lang="en-US" sz="2000" dirty="0"/>
              <a:t>in sending rates, lowering queuing requirements.</a:t>
            </a:r>
          </a:p>
          <a:p>
            <a:pPr lvl="1">
              <a:buNone/>
            </a:pPr>
            <a:endParaRPr lang="en-US" sz="2000" dirty="0">
              <a:solidFill>
                <a:srgbClr val="0000CC"/>
              </a:solidFill>
            </a:endParaRPr>
          </a:p>
          <a:p>
            <a:pPr lvl="1"/>
            <a:endParaRPr lang="en-US" sz="2000" dirty="0">
              <a:solidFill>
                <a:srgbClr val="0000CC"/>
              </a:solidFill>
            </a:endParaRPr>
          </a:p>
          <a:p>
            <a:pPr lvl="1"/>
            <a:endParaRPr lang="en-US" sz="2000" dirty="0">
              <a:solidFill>
                <a:srgbClr val="0000CC"/>
              </a:solidFill>
            </a:endParaRPr>
          </a:p>
          <a:p>
            <a:pPr lvl="1">
              <a:buNone/>
            </a:pPr>
            <a:endParaRPr lang="en-US" sz="2000" dirty="0">
              <a:solidFill>
                <a:srgbClr val="0000CC"/>
              </a:solidFill>
            </a:endParaRPr>
          </a:p>
          <a:p>
            <a:pPr>
              <a:buNone/>
            </a:pPr>
            <a:endParaRPr lang="en-US" sz="2400" dirty="0"/>
          </a:p>
          <a:p>
            <a:endParaRPr lang="en-US" sz="2400" dirty="0"/>
          </a:p>
          <a:p>
            <a:pPr>
              <a:buNone/>
            </a:pPr>
            <a:endParaRPr lang="en-US" sz="2400" dirty="0"/>
          </a:p>
          <a:p>
            <a:pPr marL="457200" indent="-457200">
              <a:buFont typeface="+mj-lt"/>
              <a:buAutoNum type="arabicPeriod" startAt="2"/>
            </a:pPr>
            <a:r>
              <a:rPr lang="en-US" sz="2400" dirty="0"/>
              <a:t>Mark based on </a:t>
            </a:r>
            <a:r>
              <a:rPr lang="en-US" sz="2400" b="1" dirty="0">
                <a:solidFill>
                  <a:srgbClr val="FF0000"/>
                </a:solidFill>
              </a:rPr>
              <a:t>instantaneous</a:t>
            </a:r>
            <a:r>
              <a:rPr lang="en-US" sz="2400" dirty="0"/>
              <a:t> queue length.</a:t>
            </a:r>
          </a:p>
          <a:p>
            <a:pPr marL="800100" lvl="1" indent="-342900">
              <a:buFont typeface="Wingdings" pitchFamily="2" charset="2"/>
              <a:buChar char="ü"/>
              <a:defRPr/>
            </a:pPr>
            <a:r>
              <a:rPr lang="en-US" sz="2000" dirty="0"/>
              <a:t>Fast feedback to better deal with bursts.</a:t>
            </a:r>
          </a:p>
          <a:p>
            <a:pPr>
              <a:buNone/>
            </a:pPr>
            <a:endParaRPr lang="en-US" sz="2400" dirty="0"/>
          </a:p>
          <a:p>
            <a:pPr>
              <a:buNone/>
            </a:pPr>
            <a:endParaRPr lang="en-US" sz="2000" dirty="0"/>
          </a:p>
        </p:txBody>
      </p:sp>
      <p:sp>
        <p:nvSpPr>
          <p:cNvPr id="6" name="Slide Number Placeholder 5"/>
          <p:cNvSpPr>
            <a:spLocks noGrp="1"/>
          </p:cNvSpPr>
          <p:nvPr>
            <p:ph type="sldNum" sz="quarter" idx="12"/>
          </p:nvPr>
        </p:nvSpPr>
        <p:spPr/>
        <p:txBody>
          <a:bodyPr/>
          <a:lstStyle/>
          <a:p>
            <a:r>
              <a:rPr lang="en-US" dirty="0"/>
              <a:t>18</a:t>
            </a:r>
          </a:p>
        </p:txBody>
      </p:sp>
      <p:graphicFrame>
        <p:nvGraphicFramePr>
          <p:cNvPr id="7" name="Table 6"/>
          <p:cNvGraphicFramePr>
            <a:graphicFrameLocks noGrp="1"/>
          </p:cNvGraphicFramePr>
          <p:nvPr/>
        </p:nvGraphicFramePr>
        <p:xfrm>
          <a:off x="609600" y="2720408"/>
          <a:ext cx="7932821" cy="1699192"/>
        </p:xfrm>
        <a:graphic>
          <a:graphicData uri="http://schemas.openxmlformats.org/drawingml/2006/table">
            <a:tbl>
              <a:tblPr/>
              <a:tblGrid>
                <a:gridCol w="2419434">
                  <a:extLst>
                    <a:ext uri="{9D8B030D-6E8A-4147-A177-3AD203B41FA5}">
                      <a16:colId xmlns:a16="http://schemas.microsoft.com/office/drawing/2014/main" val="20000"/>
                    </a:ext>
                  </a:extLst>
                </a:gridCol>
                <a:gridCol w="2690395">
                  <a:extLst>
                    <a:ext uri="{9D8B030D-6E8A-4147-A177-3AD203B41FA5}">
                      <a16:colId xmlns:a16="http://schemas.microsoft.com/office/drawing/2014/main" val="20001"/>
                    </a:ext>
                  </a:extLst>
                </a:gridCol>
                <a:gridCol w="2822992">
                  <a:extLst>
                    <a:ext uri="{9D8B030D-6E8A-4147-A177-3AD203B41FA5}">
                      <a16:colId xmlns:a16="http://schemas.microsoft.com/office/drawing/2014/main" val="20002"/>
                    </a:ext>
                  </a:extLst>
                </a:gridCol>
              </a:tblGrid>
              <a:tr h="164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ECN Marks</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TCP </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DCTCP</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1 0 1 1 1 1 0 1 1 1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FF0000"/>
                          </a:solidFill>
                          <a:effectLst/>
                          <a:latin typeface="+mn-lt"/>
                          <a:ea typeface="Arial" charset="0"/>
                          <a:cs typeface="Arial" charset="0"/>
                        </a:rPr>
                        <a:t>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FF0000"/>
                          </a:solidFill>
                          <a:effectLst/>
                          <a:latin typeface="+mn-lt"/>
                          <a:ea typeface="Arial" charset="0"/>
                          <a:cs typeface="Arial" charset="0"/>
                        </a:rPr>
                        <a:t>40%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0 0 0 0 0 0 0 0 0 1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a:t>
                      </a:r>
                      <a:r>
                        <a:rPr kumimoji="0" lang="en-US" sz="2000" b="1" i="0" u="none" strike="noStrike" cap="none" normalizeH="0" baseline="0" dirty="0">
                          <a:ln>
                            <a:noFill/>
                          </a:ln>
                          <a:solidFill>
                            <a:schemeClr val="tx1"/>
                          </a:solidFill>
                          <a:effectLst/>
                          <a:latin typeface="+mn-lt"/>
                          <a:ea typeface="Arial" charset="0"/>
                          <a:cs typeface="Arial" charset="0"/>
                        </a:rPr>
                        <a:t>by</a:t>
                      </a:r>
                      <a:r>
                        <a:rPr kumimoji="0" lang="en-US" sz="2000" b="1" i="0" u="none" strike="noStrike" cap="none" normalizeH="0" baseline="0" dirty="0">
                          <a:ln>
                            <a:noFill/>
                          </a:ln>
                          <a:solidFill>
                            <a:srgbClr val="FF0000"/>
                          </a:solidFill>
                          <a:effectLst/>
                          <a:latin typeface="+mn-lt"/>
                          <a:ea typeface="Arial" charset="0"/>
                          <a:cs typeface="Arial" charset="0"/>
                        </a:rPr>
                        <a:t> 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FF0000"/>
                          </a:solidFill>
                          <a:effectLst/>
                          <a:latin typeface="+mn-lt"/>
                          <a:ea typeface="Arial" charset="0"/>
                          <a:cs typeface="Arial" charset="0"/>
                        </a:rPr>
                        <a:t>5%</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8963"/>
    </mc:Choice>
    <mc:Fallback xmlns:mv="urn:schemas-microsoft-com:mac:vml" xmlns="">
      <mp:transition xmlns:mp="http://schemas.microsoft.com/office/mac/powerpoint/2008/main" spd="slow" advTm="1089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a:xfrm>
            <a:off x="457200" y="76200"/>
            <a:ext cx="8229600" cy="1143000"/>
          </a:xfrm>
        </p:spPr>
        <p:txBody>
          <a:bodyPr/>
          <a:lstStyle/>
          <a:p>
            <a:pPr eaLnBrk="1" hangingPunct="1"/>
            <a:r>
              <a:rPr lang="en-US" dirty="0">
                <a:ea typeface="ＭＳ Ｐゴシック" charset="-128"/>
                <a:cs typeface="ＭＳ Ｐゴシック" charset="-128"/>
              </a:rPr>
              <a:t>Data Center TCP Algorithm</a:t>
            </a:r>
          </a:p>
        </p:txBody>
      </p:sp>
      <p:sp>
        <p:nvSpPr>
          <p:cNvPr id="31749" name="Content Placeholder 2"/>
          <p:cNvSpPr>
            <a:spLocks noGrp="1"/>
          </p:cNvSpPr>
          <p:nvPr>
            <p:ph idx="1"/>
          </p:nvPr>
        </p:nvSpPr>
        <p:spPr>
          <a:xfrm>
            <a:off x="228600" y="1219200"/>
            <a:ext cx="6324600" cy="1600200"/>
          </a:xfrm>
        </p:spPr>
        <p:txBody>
          <a:bodyPr/>
          <a:lstStyle/>
          <a:p>
            <a:pPr eaLnBrk="1" hangingPunct="1">
              <a:buFont typeface="Arial" charset="0"/>
              <a:buNone/>
            </a:pPr>
            <a:r>
              <a:rPr lang="en-US" b="1" dirty="0">
                <a:solidFill>
                  <a:srgbClr val="0000CC"/>
                </a:solidFill>
                <a:ea typeface="ＭＳ Ｐゴシック" charset="-128"/>
                <a:cs typeface="ＭＳ Ｐゴシック" charset="-128"/>
              </a:rPr>
              <a:t>Switch side:</a:t>
            </a:r>
          </a:p>
          <a:p>
            <a:pPr lvl="1" eaLnBrk="1" hangingPunct="1"/>
            <a:r>
              <a:rPr lang="en-US" sz="2400" dirty="0"/>
              <a:t> Mark packets when </a:t>
            </a:r>
            <a:r>
              <a:rPr lang="en-US" b="1" dirty="0">
                <a:solidFill>
                  <a:srgbClr val="FF0000"/>
                </a:solidFill>
              </a:rPr>
              <a:t>Q</a:t>
            </a:r>
            <a:r>
              <a:rPr lang="en-US" sz="2400" b="1" dirty="0">
                <a:solidFill>
                  <a:srgbClr val="FF0000"/>
                </a:solidFill>
              </a:rPr>
              <a:t>ueue Length &gt; K.</a:t>
            </a:r>
          </a:p>
        </p:txBody>
      </p:sp>
      <p:sp>
        <p:nvSpPr>
          <p:cNvPr id="15" name="Slide Number Placeholder 14"/>
          <p:cNvSpPr>
            <a:spLocks noGrp="1"/>
          </p:cNvSpPr>
          <p:nvPr>
            <p:ph type="sldNum" sz="quarter" idx="12"/>
          </p:nvPr>
        </p:nvSpPr>
        <p:spPr/>
        <p:txBody>
          <a:bodyPr/>
          <a:lstStyle/>
          <a:p>
            <a:r>
              <a:rPr lang="en-US" dirty="0"/>
              <a:t>19</a:t>
            </a:r>
          </a:p>
        </p:txBody>
      </p:sp>
      <p:sp>
        <p:nvSpPr>
          <p:cNvPr id="31757" name="Rectangle 18"/>
          <p:cNvSpPr>
            <a:spLocks noChangeArrowheads="1"/>
          </p:cNvSpPr>
          <p:nvPr/>
        </p:nvSpPr>
        <p:spPr bwMode="auto">
          <a:xfrm>
            <a:off x="228600" y="2590800"/>
            <a:ext cx="8382000" cy="5152180"/>
          </a:xfrm>
          <a:prstGeom prst="rect">
            <a:avLst/>
          </a:prstGeom>
          <a:noFill/>
          <a:ln w="9525">
            <a:noFill/>
            <a:miter lim="800000"/>
            <a:headEnd/>
            <a:tailEnd/>
          </a:ln>
        </p:spPr>
        <p:txBody>
          <a:bodyPr wrap="square">
            <a:prstTxWarp prst="textNoShape">
              <a:avLst/>
            </a:prstTxWarp>
            <a:spAutoFit/>
          </a:bodyPr>
          <a:lstStyle/>
          <a:p>
            <a:pPr marL="342900" lvl="1" indent="-342900" eaLnBrk="0" hangingPunct="0">
              <a:spcBef>
                <a:spcPct val="20000"/>
              </a:spcBef>
            </a:pPr>
            <a:r>
              <a:rPr lang="en-US" sz="2800" b="1" dirty="0">
                <a:solidFill>
                  <a:srgbClr val="0000CC"/>
                </a:solidFill>
                <a:latin typeface="Calibri" charset="0"/>
                <a:ea typeface="ＭＳ Ｐゴシック" charset="-128"/>
                <a:cs typeface="ＭＳ Ｐゴシック" charset="-128"/>
              </a:rPr>
              <a:t>Sender side:</a:t>
            </a:r>
            <a:endParaRPr lang="en-US" sz="3200" b="1" dirty="0">
              <a:solidFill>
                <a:srgbClr val="0000CC"/>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r>
              <a:rPr lang="en-US" sz="2400" dirty="0">
                <a:solidFill>
                  <a:srgbClr val="000000"/>
                </a:solidFill>
                <a:latin typeface="Calibri" charset="0"/>
                <a:ea typeface="ＭＳ Ｐゴシック" charset="-128"/>
                <a:cs typeface="ＭＳ Ｐゴシック" charset="-128"/>
              </a:rPr>
              <a:t>Maintain running average of </a:t>
            </a:r>
            <a:r>
              <a:rPr lang="en-US" sz="2400" b="1" i="1" dirty="0">
                <a:solidFill>
                  <a:srgbClr val="FF0000"/>
                </a:solidFill>
                <a:latin typeface="Calibri" charset="0"/>
                <a:ea typeface="ＭＳ Ｐゴシック" charset="-128"/>
                <a:cs typeface="ＭＳ Ｐゴシック" charset="-128"/>
              </a:rPr>
              <a:t>fraction</a:t>
            </a:r>
            <a:r>
              <a:rPr lang="en-US" sz="2400" i="1" dirty="0">
                <a:solidFill>
                  <a:srgbClr val="000000"/>
                </a:solidFill>
                <a:latin typeface="Calibri" charset="0"/>
                <a:ea typeface="ＭＳ Ｐゴシック" charset="-128"/>
                <a:cs typeface="ＭＳ Ｐゴシック" charset="-128"/>
              </a:rPr>
              <a:t> </a:t>
            </a:r>
            <a:r>
              <a:rPr lang="en-US" sz="2400" dirty="0">
                <a:solidFill>
                  <a:srgbClr val="000000"/>
                </a:solidFill>
                <a:latin typeface="Calibri" charset="0"/>
                <a:ea typeface="ＭＳ Ｐゴシック" charset="-128"/>
                <a:cs typeface="ＭＳ Ｐゴシック" charset="-128"/>
              </a:rPr>
              <a:t>of packets </a:t>
            </a:r>
            <a:r>
              <a:rPr lang="en-US" sz="2400" dirty="0">
                <a:latin typeface="Calibri" charset="0"/>
                <a:ea typeface="ＭＳ Ｐゴシック" charset="-128"/>
                <a:cs typeface="ＭＳ Ｐゴシック" charset="-128"/>
              </a:rPr>
              <a:t>marked </a:t>
            </a:r>
            <a:r>
              <a:rPr lang="en-US" sz="2400" b="1" dirty="0">
                <a:latin typeface="Calibri" charset="0"/>
                <a:ea typeface="ＭＳ Ｐゴシック" charset="-128"/>
                <a:cs typeface="ＭＳ Ｐゴシック" charset="-128"/>
              </a:rPr>
              <a:t>(</a:t>
            </a:r>
            <a:r>
              <a:rPr lang="el-GR" sz="2400" b="1" i="1" dirty="0">
                <a:latin typeface="Calibri" charset="0"/>
                <a:ea typeface="ＭＳ Ｐゴシック" charset="-128"/>
                <a:cs typeface="ＭＳ Ｐゴシック" charset="-128"/>
              </a:rPr>
              <a:t>α</a:t>
            </a:r>
            <a:r>
              <a:rPr lang="en-US" sz="2400" b="1" dirty="0">
                <a:latin typeface="Calibri" charset="0"/>
                <a:ea typeface="ＭＳ Ｐゴシック" charset="-128"/>
                <a:cs typeface="ＭＳ Ｐゴシック" charset="-128"/>
              </a:rPr>
              <a:t>)</a:t>
            </a:r>
            <a:r>
              <a:rPr lang="en-US" sz="2400" dirty="0">
                <a:solidFill>
                  <a:srgbClr val="0000CC"/>
                </a:solidFill>
                <a:latin typeface="Calibri" charset="0"/>
                <a:ea typeface="ＭＳ Ｐゴシック" charset="-128"/>
                <a:cs typeface="ＭＳ Ｐゴシック" charset="-128"/>
              </a:rPr>
              <a:t>.</a:t>
            </a:r>
          </a:p>
          <a:p>
            <a:pPr marL="742950" lvl="1" indent="-285750" eaLnBrk="0" hangingPunct="0"/>
            <a:endParaRPr lang="en-US" sz="800" b="1" dirty="0">
              <a:solidFill>
                <a:srgbClr val="FF0000"/>
              </a:solidFill>
              <a:latin typeface="Calibri" charset="0"/>
              <a:ea typeface="ＭＳ Ｐゴシック" charset="-128"/>
              <a:cs typeface="ＭＳ Ｐゴシック" charset="-128"/>
            </a:endParaRPr>
          </a:p>
          <a:p>
            <a:pPr marL="742950" lvl="1" indent="-285750" algn="ctr" eaLnBrk="0" hangingPunct="0"/>
            <a:r>
              <a:rPr lang="en-US" sz="2400" b="1" dirty="0">
                <a:latin typeface="Calibri" charset="0"/>
                <a:ea typeface="ＭＳ Ｐゴシック" charset="-128"/>
                <a:cs typeface="ＭＳ Ｐゴシック" charset="-128"/>
              </a:rPr>
              <a:t>In each RTT:</a:t>
            </a:r>
          </a:p>
          <a:p>
            <a:pPr marL="742950" lvl="1" indent="-285750" eaLnBrk="0" hangingPunct="0">
              <a:spcBef>
                <a:spcPct val="20000"/>
              </a:spcBef>
            </a:pPr>
            <a:endParaRPr lang="en-US" sz="20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12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12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8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8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8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buFont typeface="Arial" charset="0"/>
              <a:buChar char="–"/>
            </a:pPr>
            <a:endParaRPr lang="en-US" sz="800" dirty="0">
              <a:solidFill>
                <a:srgbClr val="000000"/>
              </a:solidFill>
              <a:latin typeface="Calibri" charset="0"/>
              <a:ea typeface="ＭＳ Ｐゴシック" charset="-128"/>
              <a:cs typeface="ＭＳ Ｐゴシック" charset="-128"/>
            </a:endParaRPr>
          </a:p>
          <a:p>
            <a:pPr marL="342900" indent="-342900" eaLnBrk="0" hangingPunct="0">
              <a:spcBef>
                <a:spcPct val="20000"/>
              </a:spcBef>
              <a:buFont typeface="Wingdings" charset="2"/>
              <a:buChar char="Ø"/>
            </a:pPr>
            <a:r>
              <a:rPr lang="en-US" sz="2400" b="1" dirty="0">
                <a:solidFill>
                  <a:srgbClr val="FF0000"/>
                </a:solidFill>
                <a:latin typeface="Calibri" charset="0"/>
                <a:ea typeface="ＭＳ Ｐゴシック" charset="-128"/>
                <a:cs typeface="ＭＳ Ｐゴシック" charset="-128"/>
              </a:rPr>
              <a:t>Adaptive window decreases:</a:t>
            </a:r>
          </a:p>
          <a:p>
            <a:pPr marL="742950" lvl="1" indent="-285750" eaLnBrk="0" hangingPunct="0">
              <a:spcBef>
                <a:spcPct val="20000"/>
              </a:spcBef>
              <a:buFont typeface="Arial" charset="0"/>
              <a:buChar char="–"/>
            </a:pPr>
            <a:r>
              <a:rPr lang="en-US" sz="2400" dirty="0">
                <a:solidFill>
                  <a:srgbClr val="000000"/>
                </a:solidFill>
                <a:latin typeface="Calibri" charset="0"/>
                <a:ea typeface="ＭＳ Ｐゴシック" charset="-128"/>
                <a:cs typeface="ＭＳ Ｐゴシック" charset="-128"/>
              </a:rPr>
              <a:t>Note: decrease factor between 1 and 2.</a:t>
            </a:r>
          </a:p>
          <a:p>
            <a:pPr marL="742950" lvl="1" indent="-285750" eaLnBrk="0" hangingPunct="0">
              <a:spcBef>
                <a:spcPct val="20000"/>
              </a:spcBef>
            </a:pPr>
            <a:endParaRPr lang="en-US" sz="28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2000" dirty="0">
              <a:solidFill>
                <a:srgbClr val="000000"/>
              </a:solidFill>
              <a:latin typeface="Calibri" charset="0"/>
              <a:ea typeface="ＭＳ Ｐゴシック" charset="-128"/>
              <a:cs typeface="ＭＳ Ｐゴシック" charset="-128"/>
            </a:endParaRPr>
          </a:p>
          <a:p>
            <a:pPr marL="742950" lvl="1" indent="-285750" eaLnBrk="0" hangingPunct="0">
              <a:spcBef>
                <a:spcPct val="20000"/>
              </a:spcBef>
            </a:pPr>
            <a:endParaRPr lang="en-US" sz="2800" dirty="0">
              <a:solidFill>
                <a:srgbClr val="000000"/>
              </a:solidFill>
              <a:latin typeface="Calibri" charset="0"/>
              <a:ea typeface="ＭＳ Ｐゴシック" charset="-128"/>
              <a:cs typeface="ＭＳ Ｐゴシック" charset="-128"/>
            </a:endParaRPr>
          </a:p>
        </p:txBody>
      </p:sp>
      <p:sp>
        <p:nvSpPr>
          <p:cNvPr id="31752" name="TextBox 7"/>
          <p:cNvSpPr txBox="1">
            <a:spLocks noChangeArrowheads="1"/>
          </p:cNvSpPr>
          <p:nvPr/>
        </p:nvSpPr>
        <p:spPr bwMode="auto">
          <a:xfrm>
            <a:off x="6248400" y="1143000"/>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B</a:t>
            </a:r>
          </a:p>
        </p:txBody>
      </p:sp>
      <p:sp>
        <p:nvSpPr>
          <p:cNvPr id="31755" name="TextBox 15"/>
          <p:cNvSpPr txBox="1">
            <a:spLocks noChangeArrowheads="1"/>
          </p:cNvSpPr>
          <p:nvPr/>
        </p:nvSpPr>
        <p:spPr bwMode="auto">
          <a:xfrm>
            <a:off x="7615989" y="1147465"/>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K</a:t>
            </a:r>
          </a:p>
        </p:txBody>
      </p:sp>
      <p:sp>
        <p:nvSpPr>
          <p:cNvPr id="31756" name="TextBox 16"/>
          <p:cNvSpPr txBox="1">
            <a:spLocks noChangeArrowheads="1"/>
          </p:cNvSpPr>
          <p:nvPr/>
        </p:nvSpPr>
        <p:spPr bwMode="auto">
          <a:xfrm>
            <a:off x="6785810" y="1276290"/>
            <a:ext cx="1475873" cy="400110"/>
          </a:xfrm>
          <a:prstGeom prst="rect">
            <a:avLst/>
          </a:prstGeom>
          <a:noFill/>
          <a:ln w="9525">
            <a:noFill/>
            <a:miter lim="800000"/>
            <a:headEnd/>
            <a:tailEnd/>
          </a:ln>
        </p:spPr>
        <p:txBody>
          <a:bodyPr>
            <a:prstTxWarp prst="textNoShape">
              <a:avLst/>
            </a:prstTxWarp>
            <a:spAutoFit/>
          </a:bodyPr>
          <a:lstStyle/>
          <a:p>
            <a:r>
              <a:rPr lang="en-US" sz="2000" b="1" dirty="0">
                <a:solidFill>
                  <a:srgbClr val="FF0000"/>
                </a:solidFill>
                <a:latin typeface="Calibri" charset="0"/>
              </a:rPr>
              <a:t>Mark</a:t>
            </a:r>
            <a:endParaRPr lang="en-US" sz="2800" b="1" dirty="0">
              <a:solidFill>
                <a:srgbClr val="FF0000"/>
              </a:solidFill>
              <a:latin typeface="Calibri" charset="0"/>
            </a:endParaRPr>
          </a:p>
        </p:txBody>
      </p:sp>
      <p:sp>
        <p:nvSpPr>
          <p:cNvPr id="31759" name="TextBox 14"/>
          <p:cNvSpPr txBox="1">
            <a:spLocks noChangeArrowheads="1"/>
          </p:cNvSpPr>
          <p:nvPr/>
        </p:nvSpPr>
        <p:spPr bwMode="auto">
          <a:xfrm>
            <a:off x="7972927" y="1197114"/>
            <a:ext cx="1780673"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FF0000"/>
                </a:solidFill>
                <a:latin typeface="Calibri" charset="0"/>
              </a:rPr>
              <a:t>Don’t </a:t>
            </a:r>
          </a:p>
          <a:p>
            <a:r>
              <a:rPr lang="en-US" sz="2000" b="1" dirty="0">
                <a:solidFill>
                  <a:srgbClr val="FF0000"/>
                </a:solidFill>
                <a:latin typeface="Calibri" charset="0"/>
              </a:rPr>
              <a:t>Mark</a:t>
            </a:r>
          </a:p>
        </p:txBody>
      </p:sp>
      <p:graphicFrame>
        <p:nvGraphicFramePr>
          <p:cNvPr id="31747" name="Object 19"/>
          <p:cNvGraphicFramePr>
            <a:graphicFrameLocks noChangeAspect="1"/>
          </p:cNvGraphicFramePr>
          <p:nvPr/>
        </p:nvGraphicFramePr>
        <p:xfrm>
          <a:off x="2590800" y="4421087"/>
          <a:ext cx="3784600" cy="443222"/>
        </p:xfrm>
        <a:graphic>
          <a:graphicData uri="http://schemas.openxmlformats.org/presentationml/2006/ole">
            <mc:AlternateContent xmlns:mc="http://schemas.openxmlformats.org/markup-compatibility/2006">
              <mc:Choice xmlns:v="urn:schemas-microsoft-com:vml" Requires="v">
                <p:oleObj spid="_x0000_s1050" name="Equation" r:id="rId5" imgW="0" imgH="0" progId="Equation.3">
                  <p:embed/>
                </p:oleObj>
              </mc:Choice>
              <mc:Fallback>
                <p:oleObj name="Equation" r:id="rId5" imgW="0" imgH="0" progId="Equation.3">
                  <p:embed/>
                  <p:pic>
                    <p:nvPicPr>
                      <p:cNvPr id="0" name="AutoShape 1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90800" y="4421087"/>
                        <a:ext cx="3784600" cy="44322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7"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19"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p>
          </p:txBody>
        </p:sp>
      </p:grpSp>
      <p:cxnSp>
        <p:nvCxnSpPr>
          <p:cNvPr id="5" name="Straight Connector 4"/>
          <p:cNvCxnSpPr/>
          <p:nvPr/>
        </p:nvCxnSpPr>
        <p:spPr>
          <a:xfrm rot="5400000">
            <a:off x="7108658" y="2284449"/>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1529834"/>
            <a:ext cx="220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1485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18180" y="4355592"/>
            <a:ext cx="3287620" cy="521208"/>
          </a:xfrm>
          <a:prstGeom prst="rect">
            <a:avLst/>
          </a:prstGeom>
          <a:noFill/>
        </p:spPr>
      </p:pic>
      <p:sp>
        <p:nvSpPr>
          <p:cNvPr id="3" name="Rectangle 6"/>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4400" y="4206240"/>
            <a:ext cx="3336846" cy="822960"/>
          </a:xfrm>
          <a:prstGeom prst="rect">
            <a:avLst/>
          </a:prstGeom>
          <a:noFill/>
        </p:spPr>
      </p:pic>
      <p:sp>
        <p:nvSpPr>
          <p:cNvPr id="6" name="Rectangle 9"/>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39310" y="5269230"/>
            <a:ext cx="3449320" cy="768096"/>
          </a:xfrm>
          <a:prstGeom prst="rect">
            <a:avLst/>
          </a:prstGeom>
          <a:noFill/>
        </p:spPr>
      </p:pic>
      <p:sp>
        <p:nvSpPr>
          <p:cNvPr id="9" name="Rectangle 12"/>
          <p:cNvSpPr>
            <a:spLocks noChangeArrowheads="1"/>
          </p:cNvSpPr>
          <p:nvPr/>
        </p:nvSpPr>
        <p:spPr bwMode="auto">
          <a:xfrm>
            <a:off x="0" y="1485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ustDataLst>
      <p:tags r:id="rId2"/>
    </p:custDataLst>
  </p:cSld>
  <p:clrMapOvr>
    <a:masterClrMapping/>
  </p:clrMapOvr>
  <p:transition advTm="6188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t>DCTCP in Action</a:t>
            </a:r>
          </a:p>
        </p:txBody>
      </p:sp>
      <p:sp>
        <p:nvSpPr>
          <p:cNvPr id="5" name="Slide Number Placeholder 4"/>
          <p:cNvSpPr>
            <a:spLocks noGrp="1"/>
          </p:cNvSpPr>
          <p:nvPr>
            <p:ph type="sldNum" sz="quarter" idx="12"/>
          </p:nvPr>
        </p:nvSpPr>
        <p:spPr/>
        <p:txBody>
          <a:bodyPr/>
          <a:lstStyle/>
          <a:p>
            <a:r>
              <a:rPr lang="en-US" dirty="0"/>
              <a:t>20</a:t>
            </a:r>
          </a:p>
        </p:txBody>
      </p:sp>
      <p:sp>
        <p:nvSpPr>
          <p:cNvPr id="8" name="TextBox 7"/>
          <p:cNvSpPr txBox="1"/>
          <p:nvPr/>
        </p:nvSpPr>
        <p:spPr>
          <a:xfrm>
            <a:off x="4038600" y="4321314"/>
            <a:ext cx="5181600" cy="707886"/>
          </a:xfrm>
          <a:prstGeom prst="rect">
            <a:avLst/>
          </a:prstGeom>
          <a:noFill/>
        </p:spPr>
        <p:txBody>
          <a:bodyPr wrap="square" rtlCol="0">
            <a:spAutoFit/>
          </a:bodyPr>
          <a:lstStyle/>
          <a:p>
            <a:r>
              <a:rPr lang="en-US" sz="2000" b="1" dirty="0">
                <a:solidFill>
                  <a:srgbClr val="0000CC"/>
                </a:solidFill>
              </a:rPr>
              <a:t>Setup: Win 7, Broadcom 1Gbps Switch</a:t>
            </a:r>
          </a:p>
          <a:p>
            <a:r>
              <a:rPr lang="en-US" sz="2000" b="1" dirty="0">
                <a:solidFill>
                  <a:srgbClr val="0000CC"/>
                </a:solidFill>
              </a:rPr>
              <a:t>Scenario: 2 long-lived flows, K = 30KB</a:t>
            </a:r>
          </a:p>
        </p:txBody>
      </p:sp>
      <p:grpSp>
        <p:nvGrpSpPr>
          <p:cNvPr id="11" name="Group 10"/>
          <p:cNvGrpSpPr/>
          <p:nvPr/>
        </p:nvGrpSpPr>
        <p:grpSpPr>
          <a:xfrm>
            <a:off x="533400" y="1066800"/>
            <a:ext cx="7728023" cy="5410200"/>
            <a:chOff x="533400" y="1219200"/>
            <a:chExt cx="7728023" cy="5410200"/>
          </a:xfrm>
        </p:grpSpPr>
        <p:pic>
          <p:nvPicPr>
            <p:cNvPr id="6" name="Picture 370" descr="dctcp-vs-tcp.pdf"/>
            <p:cNvPicPr>
              <a:picLocks noChangeAspect="1"/>
            </p:cNvPicPr>
            <p:nvPr/>
          </p:nvPicPr>
          <p:blipFill>
            <a:blip r:embed="rId3" cstate="print"/>
            <a:srcRect/>
            <a:stretch>
              <a:fillRect/>
            </a:stretch>
          </p:blipFill>
          <p:spPr bwMode="auto">
            <a:xfrm>
              <a:off x="533400" y="1219200"/>
              <a:ext cx="7728023" cy="5410200"/>
            </a:xfrm>
            <a:prstGeom prst="rect">
              <a:avLst/>
            </a:prstGeom>
            <a:noFill/>
            <a:ln w="9525">
              <a:noFill/>
              <a:miter lim="800000"/>
              <a:headEnd/>
              <a:tailEnd/>
            </a:ln>
          </p:spPr>
        </p:pic>
        <p:sp>
          <p:nvSpPr>
            <p:cNvPr id="10" name="TextBox 9"/>
            <p:cNvSpPr txBox="1"/>
            <p:nvPr/>
          </p:nvSpPr>
          <p:spPr>
            <a:xfrm rot="16200000">
              <a:off x="-157491" y="2062488"/>
              <a:ext cx="2057403" cy="523220"/>
            </a:xfrm>
            <a:prstGeom prst="rect">
              <a:avLst/>
            </a:prstGeom>
            <a:solidFill>
              <a:schemeClr val="bg1"/>
            </a:solidFill>
          </p:spPr>
          <p:txBody>
            <a:bodyPr wrap="square" rtlCol="0">
              <a:spAutoFit/>
            </a:bodyPr>
            <a:lstStyle/>
            <a:p>
              <a:r>
                <a:rPr lang="en-US" sz="2800" b="1" dirty="0"/>
                <a:t>(Kbytes)</a:t>
              </a:r>
            </a:p>
          </p:txBody>
        </p:sp>
      </p:grpSp>
    </p:spTree>
  </p:cSld>
  <p:clrMapOvr>
    <a:masterClrMapping/>
  </p:clrMapOvr>
  <mc:AlternateContent xmlns:mc="http://schemas.openxmlformats.org/markup-compatibility/2006" xmlns:p14="http://schemas.microsoft.com/office/powerpoint/2010/main">
    <mc:Choice Requires="p14">
      <p:transition spd="slow" p14:dur="2000" advTm="48268"/>
    </mc:Choice>
    <mc:Fallback xmlns:mv="urn:schemas-microsoft-com:mac:vml" xmlns="">
      <mp:transition xmlns:mp="http://schemas.microsoft.com/office/mac/powerpoint/2008/main" spd="slow" advTm="4826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a:t>Why it Works</a:t>
            </a:r>
          </a:p>
        </p:txBody>
      </p:sp>
      <p:sp>
        <p:nvSpPr>
          <p:cNvPr id="6" name="Rectangle 85"/>
          <p:cNvSpPr>
            <a:spLocks noGrp="1" noChangeArrowheads="1"/>
          </p:cNvSpPr>
          <p:nvPr>
            <p:ph idx="1"/>
          </p:nvPr>
        </p:nvSpPr>
        <p:spPr bwMode="auto">
          <a:xfrm>
            <a:off x="76200" y="1493837"/>
            <a:ext cx="9677400" cy="5745163"/>
          </a:xfrm>
          <a:prstGeom prst="rect">
            <a:avLst/>
          </a:prstGeom>
          <a:noFill/>
          <a:ln w="9525">
            <a:noFill/>
            <a:miter lim="800000"/>
            <a:headEnd/>
            <a:tailEnd/>
          </a:ln>
        </p:spPr>
        <p:txBody>
          <a:bodyPr lIns="91440">
            <a:prstTxWarp prst="textNoShape">
              <a:avLst/>
            </a:prstTxWarp>
            <a:normAutofit/>
          </a:bodyPr>
          <a:lstStyle/>
          <a:p>
            <a:pPr lvl="0" eaLnBrk="0" hangingPunct="0">
              <a:buFont typeface="+mj-lt"/>
              <a:buAutoNum type="arabicPeriod"/>
              <a:defRPr/>
            </a:pPr>
            <a:r>
              <a:rPr lang="en-US" b="1" kern="0" dirty="0">
                <a:solidFill>
                  <a:srgbClr val="0000CC"/>
                </a:solidFill>
                <a:cs typeface="Times New Roman"/>
              </a:rPr>
              <a:t>High Burst Tolerance</a:t>
            </a:r>
            <a:endParaRPr lang="en-US" sz="2800" kern="0" dirty="0">
              <a:solidFill>
                <a:srgbClr val="000000"/>
              </a:solidFill>
              <a:cs typeface="Times New Roman"/>
            </a:endParaRPr>
          </a:p>
          <a:p>
            <a:pPr marL="800100" lvl="1" indent="-342900">
              <a:buFont typeface="Wingdings" pitchFamily="2" charset="2"/>
              <a:buChar char="ü"/>
              <a:defRPr/>
            </a:pPr>
            <a:r>
              <a:rPr lang="en-US" b="1" dirty="0">
                <a:solidFill>
                  <a:srgbClr val="FF0000"/>
                </a:solidFill>
              </a:rPr>
              <a:t>Large buffer headroom →</a:t>
            </a:r>
            <a:r>
              <a:rPr lang="en-US" dirty="0">
                <a:solidFill>
                  <a:prstClr val="black"/>
                </a:solidFill>
              </a:rPr>
              <a:t> bursts fit.</a:t>
            </a:r>
          </a:p>
          <a:p>
            <a:pPr marL="800100" lvl="1" indent="-342900">
              <a:buFont typeface="Wingdings" pitchFamily="2" charset="2"/>
              <a:buChar char="ü"/>
              <a:defRPr/>
            </a:pPr>
            <a:r>
              <a:rPr lang="en-US" sz="2400" b="1" kern="0" dirty="0">
                <a:solidFill>
                  <a:srgbClr val="FF0000"/>
                </a:solidFill>
                <a:cs typeface="Times New Roman"/>
              </a:rPr>
              <a:t>Aggressive marking</a:t>
            </a:r>
            <a:r>
              <a:rPr lang="en-US" sz="2400" b="1" kern="0" dirty="0">
                <a:solidFill>
                  <a:prstClr val="black"/>
                </a:solidFill>
                <a:cs typeface="Times New Roman"/>
              </a:rPr>
              <a:t> </a:t>
            </a:r>
            <a:r>
              <a:rPr lang="en-US" b="1" kern="0" dirty="0">
                <a:solidFill>
                  <a:srgbClr val="FF0000"/>
                </a:solidFill>
                <a:cs typeface="Calibri"/>
              </a:rPr>
              <a:t>→</a:t>
            </a:r>
            <a:r>
              <a:rPr lang="en-US" kern="0" dirty="0">
                <a:solidFill>
                  <a:srgbClr val="000000"/>
                </a:solidFill>
                <a:cs typeface="Calibri"/>
              </a:rPr>
              <a:t> </a:t>
            </a:r>
            <a:r>
              <a:rPr lang="en-US" kern="0" dirty="0">
                <a:solidFill>
                  <a:srgbClr val="000000"/>
                </a:solidFill>
                <a:cs typeface="Times New Roman"/>
              </a:rPr>
              <a:t>sources react before packets are dropped.</a:t>
            </a:r>
            <a:endParaRPr lang="en-US" sz="2400" b="1" kern="0" dirty="0">
              <a:solidFill>
                <a:srgbClr val="FF0000"/>
              </a:solidFill>
              <a:cs typeface="Times New Roman"/>
            </a:endParaRPr>
          </a:p>
          <a:p>
            <a:pPr marL="742950" lvl="1" indent="-285750" defTabSz="914400" eaLnBrk="0" hangingPunct="0">
              <a:spcBef>
                <a:spcPct val="25000"/>
              </a:spcBef>
              <a:buClr>
                <a:srgbClr val="000000"/>
              </a:buClr>
              <a:buNone/>
              <a:defRPr/>
            </a:pPr>
            <a:endParaRPr lang="en-US" sz="2800" kern="0" dirty="0">
              <a:solidFill>
                <a:srgbClr val="000000"/>
              </a:solidFill>
              <a:cs typeface="Times New Roman"/>
            </a:endParaRPr>
          </a:p>
          <a:p>
            <a:pPr marL="342900" indent="-342900" defTabSz="914400" eaLnBrk="0" hangingPunct="0">
              <a:spcBef>
                <a:spcPct val="20000"/>
              </a:spcBef>
              <a:buFont typeface="+mj-lt"/>
              <a:buAutoNum type="arabicPeriod"/>
              <a:defRPr/>
            </a:pPr>
            <a:r>
              <a:rPr lang="en-US" sz="2800" b="1" kern="0" dirty="0">
                <a:solidFill>
                  <a:srgbClr val="0000CC"/>
                </a:solidFill>
                <a:cs typeface="Times New Roman"/>
              </a:rPr>
              <a:t> Low </a:t>
            </a:r>
            <a:r>
              <a:rPr lang="en-US" b="1" kern="0" dirty="0">
                <a:solidFill>
                  <a:srgbClr val="0000CC"/>
                </a:solidFill>
                <a:cs typeface="Times New Roman"/>
              </a:rPr>
              <a:t>L</a:t>
            </a:r>
            <a:r>
              <a:rPr lang="en-US" sz="2800" b="1" kern="0" dirty="0">
                <a:solidFill>
                  <a:srgbClr val="0000CC"/>
                </a:solidFill>
                <a:cs typeface="Times New Roman"/>
              </a:rPr>
              <a:t>atency</a:t>
            </a:r>
          </a:p>
          <a:p>
            <a:pPr marL="800100" lvl="1" indent="-342900">
              <a:buFont typeface="Wingdings" pitchFamily="2" charset="2"/>
              <a:buChar char="ü"/>
              <a:defRPr/>
            </a:pPr>
            <a:r>
              <a:rPr lang="en-US" b="1" dirty="0">
                <a:solidFill>
                  <a:srgbClr val="FF0000"/>
                </a:solidFill>
              </a:rPr>
              <a:t>Small buffer occupancies →</a:t>
            </a:r>
            <a:r>
              <a:rPr lang="en-US" dirty="0">
                <a:solidFill>
                  <a:prstClr val="black"/>
                </a:solidFill>
              </a:rPr>
              <a:t> low queuing delay.</a:t>
            </a:r>
            <a:endParaRPr lang="en-US" sz="2400" kern="0" dirty="0">
              <a:solidFill>
                <a:srgbClr val="000000"/>
              </a:solidFill>
              <a:cs typeface="Times New Roman"/>
            </a:endParaRPr>
          </a:p>
          <a:p>
            <a:pPr indent="-285750">
              <a:spcBef>
                <a:spcPct val="25000"/>
              </a:spcBef>
              <a:buClr>
                <a:srgbClr val="000000"/>
              </a:buClr>
              <a:buNone/>
              <a:defRPr/>
            </a:pPr>
            <a:endParaRPr lang="en-US" sz="2000" kern="0" dirty="0">
              <a:solidFill>
                <a:srgbClr val="000000"/>
              </a:solidFill>
              <a:ea typeface="ＭＳ Ｐゴシック" charset="-128"/>
              <a:cs typeface="Times New Roman"/>
            </a:endParaRPr>
          </a:p>
          <a:p>
            <a:pPr>
              <a:buNone/>
              <a:defRPr/>
            </a:pPr>
            <a:r>
              <a:rPr lang="en-US" sz="2800" b="1" kern="0" dirty="0">
                <a:solidFill>
                  <a:srgbClr val="0000CC"/>
                </a:solidFill>
                <a:cs typeface="Times New Roman"/>
              </a:rPr>
              <a:t>3. High Throughput </a:t>
            </a:r>
          </a:p>
          <a:p>
            <a:pPr marL="800100" lvl="1" indent="-342900">
              <a:buFont typeface="Wingdings" pitchFamily="2" charset="2"/>
              <a:buChar char="ü"/>
              <a:defRPr/>
            </a:pPr>
            <a:r>
              <a:rPr lang="en-US" b="1" dirty="0">
                <a:solidFill>
                  <a:srgbClr val="FF0000"/>
                </a:solidFill>
              </a:rPr>
              <a:t>ECN averaging →</a:t>
            </a:r>
            <a:r>
              <a:rPr lang="en-US" dirty="0">
                <a:solidFill>
                  <a:prstClr val="black"/>
                </a:solidFill>
              </a:rPr>
              <a:t> </a:t>
            </a:r>
            <a:r>
              <a:rPr lang="en-US" kern="0" dirty="0">
                <a:solidFill>
                  <a:srgbClr val="000000"/>
                </a:solidFill>
                <a:cs typeface="Times New Roman"/>
              </a:rPr>
              <a:t>smooth rate adjustments, low variance</a:t>
            </a:r>
            <a:r>
              <a:rPr lang="en-US" sz="2800" kern="0" dirty="0">
                <a:solidFill>
                  <a:srgbClr val="000000"/>
                </a:solidFill>
                <a:cs typeface="Times New Roman"/>
              </a:rPr>
              <a:t>.</a:t>
            </a:r>
            <a:endParaRPr lang="en-US" kern="0" dirty="0">
              <a:solidFill>
                <a:srgbClr val="000000"/>
              </a:solidFill>
              <a:cs typeface="Times New Roman"/>
            </a:endParaRPr>
          </a:p>
          <a:p>
            <a:pPr lvl="1">
              <a:spcBef>
                <a:spcPct val="25000"/>
              </a:spcBef>
              <a:buClr>
                <a:srgbClr val="000000"/>
              </a:buClr>
              <a:buNone/>
              <a:defRPr/>
            </a:pPr>
            <a:endParaRPr lang="en-US" sz="2400" kern="0" dirty="0">
              <a:solidFill>
                <a:srgbClr val="000000"/>
              </a:solidFill>
              <a:cs typeface="Times New Roman"/>
            </a:endParaRPr>
          </a:p>
        </p:txBody>
      </p:sp>
      <p:sp>
        <p:nvSpPr>
          <p:cNvPr id="5" name="Slide Number Placeholder 4"/>
          <p:cNvSpPr>
            <a:spLocks noGrp="1"/>
          </p:cNvSpPr>
          <p:nvPr>
            <p:ph type="sldNum" sz="quarter" idx="12"/>
          </p:nvPr>
        </p:nvSpPr>
        <p:spPr/>
        <p:txBody>
          <a:bodyPr/>
          <a:lstStyle/>
          <a:p>
            <a:r>
              <a:rPr lang="en-US" dirty="0"/>
              <a:t>21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325"/>
    </mc:Choice>
    <mc:Fallback xmlns:mv="urn:schemas-microsoft-com:mac:vml" xmlns="">
      <mp:transition xmlns:mp="http://schemas.microsoft.com/office/mac/powerpoint/2008/main" spd="slow" advTm="4332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Analysis</a:t>
            </a:r>
          </a:p>
        </p:txBody>
      </p:sp>
      <p:sp>
        <p:nvSpPr>
          <p:cNvPr id="3" name="Content Placeholder 2"/>
          <p:cNvSpPr>
            <a:spLocks noGrp="1"/>
          </p:cNvSpPr>
          <p:nvPr>
            <p:ph idx="1"/>
          </p:nvPr>
        </p:nvSpPr>
        <p:spPr>
          <a:xfrm>
            <a:off x="228600" y="1295401"/>
            <a:ext cx="8686800" cy="1524000"/>
          </a:xfrm>
        </p:spPr>
        <p:txBody>
          <a:bodyPr>
            <a:normAutofit/>
          </a:bodyPr>
          <a:lstStyle/>
          <a:p>
            <a:r>
              <a:rPr lang="en-US" sz="2400" dirty="0"/>
              <a:t>How low can DCTCP maintain queues without loss of throughput? </a:t>
            </a:r>
          </a:p>
          <a:p>
            <a:r>
              <a:rPr lang="en-US" sz="2400" dirty="0"/>
              <a:t>How do we set the DCTCP parameters?</a:t>
            </a:r>
          </a:p>
          <a:p>
            <a:pPr>
              <a:buNone/>
            </a:pPr>
            <a:endParaRPr lang="en-US" sz="2400" dirty="0"/>
          </a:p>
        </p:txBody>
      </p:sp>
      <p:sp>
        <p:nvSpPr>
          <p:cNvPr id="4" name="Slide Number Placeholder 3"/>
          <p:cNvSpPr>
            <a:spLocks noGrp="1"/>
          </p:cNvSpPr>
          <p:nvPr>
            <p:ph type="sldNum" sz="quarter" idx="12"/>
          </p:nvPr>
        </p:nvSpPr>
        <p:spPr/>
        <p:txBody>
          <a:bodyPr/>
          <a:lstStyle/>
          <a:p>
            <a:r>
              <a:rPr lang="en-US" dirty="0"/>
              <a:t>22</a:t>
            </a:r>
          </a:p>
        </p:txBody>
      </p:sp>
      <p:sp>
        <p:nvSpPr>
          <p:cNvPr id="5" name="TextBox 4"/>
          <p:cNvSpPr txBox="1"/>
          <p:nvPr/>
        </p:nvSpPr>
        <p:spPr>
          <a:xfrm>
            <a:off x="1143000" y="2209800"/>
            <a:ext cx="7010400" cy="461665"/>
          </a:xfrm>
          <a:prstGeom prst="rect">
            <a:avLst/>
          </a:prstGeom>
          <a:noFill/>
        </p:spPr>
        <p:txBody>
          <a:bodyPr wrap="square" rtlCol="0">
            <a:spAutoFit/>
          </a:bodyPr>
          <a:lstStyle/>
          <a:p>
            <a:pPr>
              <a:buFont typeface="Wingdings" pitchFamily="2" charset="2"/>
              <a:buChar char="Ø"/>
            </a:pPr>
            <a:r>
              <a:rPr lang="en-US" sz="2400" b="1" dirty="0">
                <a:solidFill>
                  <a:srgbClr val="FF0000"/>
                </a:solidFill>
              </a:rPr>
              <a:t> Need to quantify queue size oscillations (Stability). </a:t>
            </a:r>
          </a:p>
        </p:txBody>
      </p:sp>
      <p:grpSp>
        <p:nvGrpSpPr>
          <p:cNvPr id="50" name="Group 49"/>
          <p:cNvGrpSpPr/>
          <p:nvPr/>
        </p:nvGrpSpPr>
        <p:grpSpPr>
          <a:xfrm>
            <a:off x="1190661" y="3105090"/>
            <a:ext cx="6886539" cy="3238620"/>
            <a:chOff x="1190661" y="3105090"/>
            <a:chExt cx="6886539" cy="3238620"/>
          </a:xfrm>
        </p:grpSpPr>
        <p:sp>
          <p:nvSpPr>
            <p:cNvPr id="7" name="TextBox 6"/>
            <p:cNvSpPr txBox="1"/>
            <p:nvPr/>
          </p:nvSpPr>
          <p:spPr>
            <a:xfrm>
              <a:off x="6584545" y="5943600"/>
              <a:ext cx="1492655" cy="400110"/>
            </a:xfrm>
            <a:prstGeom prst="rect">
              <a:avLst/>
            </a:prstGeom>
            <a:noFill/>
          </p:spPr>
          <p:txBody>
            <a:bodyPr wrap="square" rtlCol="0">
              <a:spAutoFit/>
            </a:bodyPr>
            <a:lstStyle/>
            <a:p>
              <a:r>
                <a:rPr lang="en-US" sz="2000" b="1" dirty="0"/>
                <a:t>Time</a:t>
              </a:r>
            </a:p>
          </p:txBody>
        </p:sp>
        <p:cxnSp>
          <p:nvCxnSpPr>
            <p:cNvPr id="8" name="Straight Arrow Connector 7"/>
            <p:cNvCxnSpPr/>
            <p:nvPr/>
          </p:nvCxnSpPr>
          <p:spPr>
            <a:xfrm rot="16200000" flipV="1">
              <a:off x="1592671" y="4713483"/>
              <a:ext cx="2299961"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2651" y="5861496"/>
              <a:ext cx="434394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190" y="3895725"/>
              <a:ext cx="1489710" cy="10077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2652" y="4162356"/>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90661" y="4659868"/>
              <a:ext cx="1704939" cy="369332"/>
            </a:xfrm>
            <a:prstGeom prst="rect">
              <a:avLst/>
            </a:prstGeom>
            <a:noFill/>
          </p:spPr>
          <p:txBody>
            <a:bodyPr wrap="square" rtlCol="0">
              <a:spAutoFit/>
            </a:bodyPr>
            <a:lstStyle/>
            <a:p>
              <a:r>
                <a:rPr lang="en-US" b="1" dirty="0"/>
                <a:t>(W*+1)(1-α/2)</a:t>
              </a:r>
            </a:p>
          </p:txBody>
        </p:sp>
        <p:sp>
          <p:nvSpPr>
            <p:cNvPr id="14" name="TextBox 13"/>
            <p:cNvSpPr txBox="1"/>
            <p:nvPr/>
          </p:nvSpPr>
          <p:spPr>
            <a:xfrm>
              <a:off x="2226028" y="3962400"/>
              <a:ext cx="745772" cy="369332"/>
            </a:xfrm>
            <a:prstGeom prst="rect">
              <a:avLst/>
            </a:prstGeom>
            <a:noFill/>
          </p:spPr>
          <p:txBody>
            <a:bodyPr wrap="square" rtlCol="0">
              <a:spAutoFit/>
            </a:bodyPr>
            <a:lstStyle/>
            <a:p>
              <a:r>
                <a:rPr lang="en-US" b="1" dirty="0"/>
                <a:t>W*</a:t>
              </a:r>
            </a:p>
          </p:txBody>
        </p:sp>
        <p:sp>
          <p:nvSpPr>
            <p:cNvPr id="15" name="TextBox 14"/>
            <p:cNvSpPr txBox="1"/>
            <p:nvPr/>
          </p:nvSpPr>
          <p:spPr>
            <a:xfrm>
              <a:off x="1905000" y="3105090"/>
              <a:ext cx="1843632" cy="400110"/>
            </a:xfrm>
            <a:prstGeom prst="rect">
              <a:avLst/>
            </a:prstGeom>
            <a:noFill/>
          </p:spPr>
          <p:txBody>
            <a:bodyPr wrap="square" rtlCol="0">
              <a:spAutoFit/>
            </a:bodyPr>
            <a:lstStyle/>
            <a:p>
              <a:r>
                <a:rPr lang="en-US" sz="2000" b="1" dirty="0"/>
                <a:t>Window Size</a:t>
              </a:r>
            </a:p>
          </p:txBody>
        </p:sp>
        <p:cxnSp>
          <p:nvCxnSpPr>
            <p:cNvPr id="16" name="Straight Connector 15"/>
            <p:cNvCxnSpPr/>
            <p:nvPr/>
          </p:nvCxnSpPr>
          <p:spPr>
            <a:xfrm rot="5400000" flipH="1" flipV="1">
              <a:off x="3311100" y="4385839"/>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89627" y="4380773"/>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276" y="3881134"/>
              <a:ext cx="1478524" cy="10013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81200" y="3669268"/>
              <a:ext cx="1704939" cy="369332"/>
            </a:xfrm>
            <a:prstGeom prst="rect">
              <a:avLst/>
            </a:prstGeom>
            <a:noFill/>
          </p:spPr>
          <p:txBody>
            <a:bodyPr wrap="square" rtlCol="0">
              <a:spAutoFit/>
            </a:bodyPr>
            <a:lstStyle/>
            <a:p>
              <a:r>
                <a:rPr lang="en-US" b="1" dirty="0"/>
                <a:t>W*+1</a:t>
              </a:r>
            </a:p>
          </p:txBody>
        </p:sp>
        <p:cxnSp>
          <p:nvCxnSpPr>
            <p:cNvPr id="20" name="Straight Connector 19"/>
            <p:cNvCxnSpPr/>
            <p:nvPr/>
          </p:nvCxnSpPr>
          <p:spPr>
            <a:xfrm rot="10800000">
              <a:off x="2744876" y="3883100"/>
              <a:ext cx="426552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00" y="3875430"/>
              <a:ext cx="1066800" cy="7225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1222" y="4899660"/>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8"/>
          <p:cNvGrpSpPr/>
          <p:nvPr/>
        </p:nvGrpSpPr>
        <p:grpSpPr>
          <a:xfrm>
            <a:off x="3962400" y="2922269"/>
            <a:ext cx="2301666" cy="1421131"/>
            <a:chOff x="3962400" y="2895600"/>
            <a:chExt cx="2301666" cy="1421131"/>
          </a:xfrm>
        </p:grpSpPr>
        <p:sp>
          <p:nvSpPr>
            <p:cNvPr id="38" name="Oval 37"/>
            <p:cNvSpPr/>
            <p:nvPr/>
          </p:nvSpPr>
          <p:spPr>
            <a:xfrm>
              <a:off x="4648200" y="3505200"/>
              <a:ext cx="920328" cy="811531"/>
            </a:xfrm>
            <a:prstGeom prst="ellipse">
              <a:avLst/>
            </a:prstGeom>
            <a:solidFill>
              <a:schemeClr val="accent3">
                <a:lumMod val="20000"/>
                <a:lumOff val="80000"/>
              </a:schemeClr>
            </a:solid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62400" y="2895600"/>
              <a:ext cx="2301666" cy="646331"/>
            </a:xfrm>
            <a:prstGeom prst="rect">
              <a:avLst/>
            </a:prstGeom>
            <a:noFill/>
          </p:spPr>
          <p:txBody>
            <a:bodyPr wrap="square" rtlCol="0">
              <a:spAutoFit/>
            </a:bodyPr>
            <a:lstStyle/>
            <a:p>
              <a:pPr algn="ctr"/>
              <a:r>
                <a:rPr lang="en-US" b="1" dirty="0">
                  <a:solidFill>
                    <a:srgbClr val="0000CC"/>
                  </a:solidFill>
                </a:rPr>
                <a:t>Packets sent in this </a:t>
              </a:r>
            </a:p>
            <a:p>
              <a:pPr algn="ctr"/>
              <a:r>
                <a:rPr lang="en-US" b="1" dirty="0">
                  <a:solidFill>
                    <a:srgbClr val="0000CC"/>
                  </a:solidFill>
                </a:rPr>
                <a:t>RTT are marked.</a:t>
              </a:r>
            </a:p>
          </p:txBody>
        </p:sp>
        <p:grpSp>
          <p:nvGrpSpPr>
            <p:cNvPr id="11" name="Group 46"/>
            <p:cNvGrpSpPr/>
            <p:nvPr/>
          </p:nvGrpSpPr>
          <p:grpSpPr>
            <a:xfrm>
              <a:off x="4941094" y="3674269"/>
              <a:ext cx="347663" cy="152400"/>
              <a:chOff x="4953000" y="3581400"/>
              <a:chExt cx="347663" cy="152400"/>
            </a:xfrm>
          </p:grpSpPr>
          <p:cxnSp>
            <p:nvCxnSpPr>
              <p:cNvPr id="40" name="Straight Connector 39"/>
              <p:cNvCxnSpPr/>
              <p:nvPr/>
            </p:nvCxnSpPr>
            <p:spPr>
              <a:xfrm rot="5400000" flipH="1" flipV="1">
                <a:off x="4876800" y="3657600"/>
                <a:ext cx="152400"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5223510" y="3657600"/>
                <a:ext cx="152400"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953000" y="3657600"/>
                <a:ext cx="347663" cy="0"/>
              </a:xfrm>
              <a:prstGeom prst="line">
                <a:avLst/>
              </a:prstGeom>
              <a:ln w="254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457200" y="0"/>
            <a:ext cx="8229600" cy="1143000"/>
          </a:xfrm>
        </p:spPr>
        <p:txBody>
          <a:bodyPr/>
          <a:lstStyle/>
          <a:p>
            <a:r>
              <a:rPr lang="en-US" dirty="0"/>
              <a:t>Analysis</a:t>
            </a:r>
          </a:p>
        </p:txBody>
      </p:sp>
      <p:sp>
        <p:nvSpPr>
          <p:cNvPr id="3" name="Content Placeholder 2"/>
          <p:cNvSpPr>
            <a:spLocks noGrp="1"/>
          </p:cNvSpPr>
          <p:nvPr>
            <p:ph idx="1"/>
          </p:nvPr>
        </p:nvSpPr>
        <p:spPr>
          <a:xfrm>
            <a:off x="228600" y="1295401"/>
            <a:ext cx="8686800" cy="1524000"/>
          </a:xfrm>
        </p:spPr>
        <p:txBody>
          <a:bodyPr>
            <a:normAutofit/>
          </a:bodyPr>
          <a:lstStyle/>
          <a:p>
            <a:r>
              <a:rPr lang="en-US" sz="2400" dirty="0"/>
              <a:t>How low can DCTCP maintain queues without loss of throughput? </a:t>
            </a:r>
          </a:p>
          <a:p>
            <a:r>
              <a:rPr lang="en-US" sz="2400" dirty="0"/>
              <a:t>How do we set the DCTCP parameters?</a:t>
            </a:r>
          </a:p>
          <a:p>
            <a:pPr>
              <a:buNone/>
            </a:pPr>
            <a:endParaRPr lang="en-US" sz="2400" dirty="0"/>
          </a:p>
        </p:txBody>
      </p:sp>
      <p:sp>
        <p:nvSpPr>
          <p:cNvPr id="4" name="Slide Number Placeholder 3"/>
          <p:cNvSpPr>
            <a:spLocks noGrp="1"/>
          </p:cNvSpPr>
          <p:nvPr>
            <p:ph type="sldNum" sz="quarter" idx="12"/>
          </p:nvPr>
        </p:nvSpPr>
        <p:spPr/>
        <p:txBody>
          <a:bodyPr/>
          <a:lstStyle/>
          <a:p>
            <a:r>
              <a:rPr lang="en-US" dirty="0"/>
              <a:t>22</a:t>
            </a:r>
          </a:p>
        </p:txBody>
      </p:sp>
      <p:sp>
        <p:nvSpPr>
          <p:cNvPr id="5" name="TextBox 4"/>
          <p:cNvSpPr txBox="1"/>
          <p:nvPr/>
        </p:nvSpPr>
        <p:spPr>
          <a:xfrm>
            <a:off x="1143000" y="2209800"/>
            <a:ext cx="7010400" cy="461665"/>
          </a:xfrm>
          <a:prstGeom prst="rect">
            <a:avLst/>
          </a:prstGeom>
          <a:noFill/>
        </p:spPr>
        <p:txBody>
          <a:bodyPr wrap="square" rtlCol="0">
            <a:spAutoFit/>
          </a:bodyPr>
          <a:lstStyle/>
          <a:p>
            <a:pPr>
              <a:buFont typeface="Wingdings" pitchFamily="2" charset="2"/>
              <a:buChar char="Ø"/>
            </a:pPr>
            <a:r>
              <a:rPr lang="en-US" sz="2400" b="1" dirty="0">
                <a:solidFill>
                  <a:srgbClr val="FF0000"/>
                </a:solidFill>
              </a:rPr>
              <a:t> Need to quantify queue size oscillations (Stability). </a:t>
            </a:r>
          </a:p>
        </p:txBody>
      </p:sp>
      <p:grpSp>
        <p:nvGrpSpPr>
          <p:cNvPr id="21" name="Group 49"/>
          <p:cNvGrpSpPr/>
          <p:nvPr/>
        </p:nvGrpSpPr>
        <p:grpSpPr>
          <a:xfrm>
            <a:off x="1190661" y="3105090"/>
            <a:ext cx="6886539" cy="3238620"/>
            <a:chOff x="1190661" y="3105090"/>
            <a:chExt cx="6886539" cy="3238620"/>
          </a:xfrm>
        </p:grpSpPr>
        <p:sp>
          <p:nvSpPr>
            <p:cNvPr id="7" name="TextBox 6"/>
            <p:cNvSpPr txBox="1"/>
            <p:nvPr/>
          </p:nvSpPr>
          <p:spPr>
            <a:xfrm>
              <a:off x="6584545" y="5943600"/>
              <a:ext cx="1492655" cy="400110"/>
            </a:xfrm>
            <a:prstGeom prst="rect">
              <a:avLst/>
            </a:prstGeom>
            <a:noFill/>
          </p:spPr>
          <p:txBody>
            <a:bodyPr wrap="square" rtlCol="0">
              <a:spAutoFit/>
            </a:bodyPr>
            <a:lstStyle/>
            <a:p>
              <a:r>
                <a:rPr lang="en-US" sz="2000" b="1" dirty="0"/>
                <a:t>Time</a:t>
              </a:r>
            </a:p>
          </p:txBody>
        </p:sp>
        <p:cxnSp>
          <p:nvCxnSpPr>
            <p:cNvPr id="8" name="Straight Arrow Connector 7"/>
            <p:cNvCxnSpPr/>
            <p:nvPr/>
          </p:nvCxnSpPr>
          <p:spPr>
            <a:xfrm rot="16200000" flipV="1">
              <a:off x="1592671" y="4713483"/>
              <a:ext cx="2299961"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2651" y="5861496"/>
              <a:ext cx="434394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190" y="3895725"/>
              <a:ext cx="1489710" cy="10077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2652" y="4162356"/>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90661" y="4659868"/>
              <a:ext cx="1704939" cy="369332"/>
            </a:xfrm>
            <a:prstGeom prst="rect">
              <a:avLst/>
            </a:prstGeom>
            <a:noFill/>
          </p:spPr>
          <p:txBody>
            <a:bodyPr wrap="square" rtlCol="0">
              <a:spAutoFit/>
            </a:bodyPr>
            <a:lstStyle/>
            <a:p>
              <a:r>
                <a:rPr lang="en-US" b="1" dirty="0"/>
                <a:t>(W*+1)(1-α/2)</a:t>
              </a:r>
            </a:p>
          </p:txBody>
        </p:sp>
        <p:sp>
          <p:nvSpPr>
            <p:cNvPr id="14" name="TextBox 13"/>
            <p:cNvSpPr txBox="1"/>
            <p:nvPr/>
          </p:nvSpPr>
          <p:spPr>
            <a:xfrm>
              <a:off x="2226028" y="3962400"/>
              <a:ext cx="745772" cy="369332"/>
            </a:xfrm>
            <a:prstGeom prst="rect">
              <a:avLst/>
            </a:prstGeom>
            <a:noFill/>
          </p:spPr>
          <p:txBody>
            <a:bodyPr wrap="square" rtlCol="0">
              <a:spAutoFit/>
            </a:bodyPr>
            <a:lstStyle/>
            <a:p>
              <a:r>
                <a:rPr lang="en-US" b="1" dirty="0"/>
                <a:t>W*</a:t>
              </a:r>
            </a:p>
          </p:txBody>
        </p:sp>
        <p:sp>
          <p:nvSpPr>
            <p:cNvPr id="15" name="TextBox 14"/>
            <p:cNvSpPr txBox="1"/>
            <p:nvPr/>
          </p:nvSpPr>
          <p:spPr>
            <a:xfrm>
              <a:off x="1905000" y="3105090"/>
              <a:ext cx="1843632" cy="400110"/>
            </a:xfrm>
            <a:prstGeom prst="rect">
              <a:avLst/>
            </a:prstGeom>
            <a:noFill/>
          </p:spPr>
          <p:txBody>
            <a:bodyPr wrap="square" rtlCol="0">
              <a:spAutoFit/>
            </a:bodyPr>
            <a:lstStyle/>
            <a:p>
              <a:r>
                <a:rPr lang="en-US" sz="2000" b="1" dirty="0"/>
                <a:t>Window Size</a:t>
              </a:r>
            </a:p>
          </p:txBody>
        </p:sp>
        <p:cxnSp>
          <p:nvCxnSpPr>
            <p:cNvPr id="16" name="Straight Connector 15"/>
            <p:cNvCxnSpPr/>
            <p:nvPr/>
          </p:nvCxnSpPr>
          <p:spPr>
            <a:xfrm rot="5400000" flipH="1" flipV="1">
              <a:off x="3311100" y="4385839"/>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89627" y="4380773"/>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276" y="3881134"/>
              <a:ext cx="1478524" cy="10013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81200" y="3669268"/>
              <a:ext cx="1704939" cy="369332"/>
            </a:xfrm>
            <a:prstGeom prst="rect">
              <a:avLst/>
            </a:prstGeom>
            <a:noFill/>
          </p:spPr>
          <p:txBody>
            <a:bodyPr wrap="square" rtlCol="0">
              <a:spAutoFit/>
            </a:bodyPr>
            <a:lstStyle/>
            <a:p>
              <a:r>
                <a:rPr lang="en-US" b="1" dirty="0"/>
                <a:t>W*+1</a:t>
              </a:r>
            </a:p>
          </p:txBody>
        </p:sp>
        <p:cxnSp>
          <p:nvCxnSpPr>
            <p:cNvPr id="20" name="Straight Connector 19"/>
            <p:cNvCxnSpPr/>
            <p:nvPr/>
          </p:nvCxnSpPr>
          <p:spPr>
            <a:xfrm rot="10800000">
              <a:off x="2744876" y="3883100"/>
              <a:ext cx="426552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00" y="3875430"/>
              <a:ext cx="1066800" cy="7225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1222" y="4899660"/>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Analysis</a:t>
            </a:r>
          </a:p>
        </p:txBody>
      </p:sp>
      <p:sp>
        <p:nvSpPr>
          <p:cNvPr id="3" name="Content Placeholder 2"/>
          <p:cNvSpPr>
            <a:spLocks noGrp="1"/>
          </p:cNvSpPr>
          <p:nvPr>
            <p:ph idx="1"/>
          </p:nvPr>
        </p:nvSpPr>
        <p:spPr>
          <a:xfrm>
            <a:off x="228600" y="1295401"/>
            <a:ext cx="8686800" cy="1524000"/>
          </a:xfrm>
        </p:spPr>
        <p:txBody>
          <a:bodyPr>
            <a:normAutofit/>
          </a:bodyPr>
          <a:lstStyle/>
          <a:p>
            <a:r>
              <a:rPr lang="en-US" sz="2400" dirty="0"/>
              <a:t>How low can DCTCP maintain queues without loss of throughput? </a:t>
            </a:r>
          </a:p>
          <a:p>
            <a:r>
              <a:rPr lang="en-US" sz="2400" dirty="0"/>
              <a:t>How do we set the DCTCP parameters?</a:t>
            </a:r>
          </a:p>
          <a:p>
            <a:pPr>
              <a:buNone/>
            </a:pPr>
            <a:endParaRPr lang="en-US" sz="2400" dirty="0"/>
          </a:p>
        </p:txBody>
      </p:sp>
      <p:sp>
        <p:nvSpPr>
          <p:cNvPr id="4" name="Slide Number Placeholder 3"/>
          <p:cNvSpPr>
            <a:spLocks noGrp="1"/>
          </p:cNvSpPr>
          <p:nvPr>
            <p:ph type="sldNum" sz="quarter" idx="12"/>
          </p:nvPr>
        </p:nvSpPr>
        <p:spPr/>
        <p:txBody>
          <a:bodyPr/>
          <a:lstStyle/>
          <a:p>
            <a:r>
              <a:rPr lang="en-US" dirty="0"/>
              <a:t>22</a:t>
            </a:r>
          </a:p>
        </p:txBody>
      </p:sp>
      <p:sp>
        <p:nvSpPr>
          <p:cNvPr id="5" name="TextBox 4"/>
          <p:cNvSpPr txBox="1"/>
          <p:nvPr/>
        </p:nvSpPr>
        <p:spPr>
          <a:xfrm>
            <a:off x="1143000" y="2209800"/>
            <a:ext cx="7010400" cy="461665"/>
          </a:xfrm>
          <a:prstGeom prst="rect">
            <a:avLst/>
          </a:prstGeom>
          <a:noFill/>
        </p:spPr>
        <p:txBody>
          <a:bodyPr wrap="square" rtlCol="0">
            <a:spAutoFit/>
          </a:bodyPr>
          <a:lstStyle/>
          <a:p>
            <a:pPr>
              <a:buFont typeface="Wingdings" pitchFamily="2" charset="2"/>
              <a:buChar char="Ø"/>
            </a:pPr>
            <a:r>
              <a:rPr lang="en-US" sz="2400" b="1" dirty="0">
                <a:solidFill>
                  <a:srgbClr val="FF0000"/>
                </a:solidFill>
              </a:rPr>
              <a:t> Need to quantify queue size oscillations (Stability). </a:t>
            </a:r>
          </a:p>
        </p:txBody>
      </p:sp>
      <p:grpSp>
        <p:nvGrpSpPr>
          <p:cNvPr id="22" name="Group 50"/>
          <p:cNvGrpSpPr/>
          <p:nvPr/>
        </p:nvGrpSpPr>
        <p:grpSpPr>
          <a:xfrm>
            <a:off x="2971800" y="3124200"/>
            <a:ext cx="3276600" cy="1114165"/>
            <a:chOff x="4953000" y="2286000"/>
            <a:chExt cx="3772656" cy="1282842"/>
          </a:xfrm>
        </p:grpSpPr>
        <p:sp useBgFill="1">
          <p:nvSpPr>
            <p:cNvPr id="52" name="Rounded Rectangle 51"/>
            <p:cNvSpPr/>
            <p:nvPr/>
          </p:nvSpPr>
          <p:spPr>
            <a:xfrm>
              <a:off x="4953000" y="2286000"/>
              <a:ext cx="3772656" cy="128284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342900" lvl="0" indent="-342900" algn="ctr" defTabSz="914400" eaLnBrk="0" fontAlgn="base" hangingPunct="0">
                <a:spcBef>
                  <a:spcPct val="20000"/>
                </a:spcBef>
                <a:spcAft>
                  <a:spcPct val="0"/>
                </a:spcAft>
                <a:defRPr/>
              </a:pPr>
              <a:endParaRPr lang="en-US" sz="3200" b="1" i="1" dirty="0">
                <a:ea typeface="ＭＳ Ｐゴシック" charset="-128"/>
                <a:cs typeface="Arial"/>
              </a:endParaRPr>
            </a:p>
          </p:txBody>
        </p:sp>
        <p:pic>
          <p:nvPicPr>
            <p:cNvPr id="53"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2362200"/>
              <a:ext cx="3028950" cy="1104900"/>
            </a:xfrm>
            <a:prstGeom prst="rect">
              <a:avLst/>
            </a:prstGeom>
            <a:noFill/>
          </p:spPr>
        </p:pic>
      </p:grpSp>
      <p:sp useBgFill="1">
        <p:nvSpPr>
          <p:cNvPr id="54" name="Rounded Rectangle 53"/>
          <p:cNvSpPr/>
          <p:nvPr/>
        </p:nvSpPr>
        <p:spPr>
          <a:xfrm>
            <a:off x="1905000" y="4953000"/>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342900" lvl="0" indent="-342900" algn="ctr" defTabSz="914400" eaLnBrk="0" fontAlgn="base" hangingPunct="0">
              <a:spcBef>
                <a:spcPct val="20000"/>
              </a:spcBef>
              <a:spcAft>
                <a:spcPct val="0"/>
              </a:spcAft>
              <a:defRPr/>
            </a:pPr>
            <a:r>
              <a:rPr lang="en-US" sz="3200" b="1" dirty="0">
                <a:solidFill>
                  <a:srgbClr val="FF0000"/>
                </a:solidFill>
                <a:ea typeface="ＭＳ Ｐゴシック" charset="-128"/>
                <a:cs typeface="Arial"/>
              </a:rPr>
              <a:t>85% Less Buffer than TCP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t>Evaluation</a:t>
            </a:r>
          </a:p>
        </p:txBody>
      </p:sp>
      <p:sp>
        <p:nvSpPr>
          <p:cNvPr id="5" name="Content Placeholder 4"/>
          <p:cNvSpPr>
            <a:spLocks noGrp="1"/>
          </p:cNvSpPr>
          <p:nvPr>
            <p:ph idx="1"/>
          </p:nvPr>
        </p:nvSpPr>
        <p:spPr>
          <a:xfrm>
            <a:off x="457200" y="990600"/>
            <a:ext cx="9372600" cy="5181600"/>
          </a:xfrm>
        </p:spPr>
        <p:txBody>
          <a:bodyPr>
            <a:noAutofit/>
          </a:bodyPr>
          <a:lstStyle/>
          <a:p>
            <a:r>
              <a:rPr lang="en-US" sz="2400" dirty="0"/>
              <a:t>Implemented in Windows stack. </a:t>
            </a:r>
          </a:p>
          <a:p>
            <a:r>
              <a:rPr lang="en-US" sz="2400" dirty="0"/>
              <a:t>Real hardware, </a:t>
            </a:r>
            <a:r>
              <a:rPr lang="en-US" sz="2400" b="1" dirty="0">
                <a:solidFill>
                  <a:srgbClr val="FF0000"/>
                </a:solidFill>
              </a:rPr>
              <a:t>1Gbps and 10Gbps</a:t>
            </a:r>
            <a:r>
              <a:rPr lang="en-US" sz="2400" dirty="0"/>
              <a:t> experiments</a:t>
            </a:r>
          </a:p>
          <a:p>
            <a:pPr lvl="1"/>
            <a:r>
              <a:rPr lang="en-US" sz="2000" b="1" dirty="0">
                <a:solidFill>
                  <a:srgbClr val="0000CC"/>
                </a:solidFill>
              </a:rPr>
              <a:t>90 server </a:t>
            </a:r>
            <a:r>
              <a:rPr lang="en-US" sz="2000" b="1" dirty="0" err="1">
                <a:solidFill>
                  <a:srgbClr val="0000CC"/>
                </a:solidFill>
              </a:rPr>
              <a:t>testbed</a:t>
            </a:r>
            <a:endParaRPr lang="en-US" sz="2000" b="1" dirty="0">
              <a:solidFill>
                <a:srgbClr val="0000CC"/>
              </a:solidFill>
            </a:endParaRPr>
          </a:p>
          <a:p>
            <a:pPr lvl="1"/>
            <a:r>
              <a:rPr lang="en-US" sz="2000" b="1" dirty="0">
                <a:solidFill>
                  <a:srgbClr val="0000CC"/>
                </a:solidFill>
              </a:rPr>
              <a:t>Broadcom Triumph      </a:t>
            </a:r>
            <a:r>
              <a:rPr lang="en-US" sz="2000" b="1" dirty="0"/>
              <a:t>48    1G ports  –   4MB shared memory</a:t>
            </a:r>
          </a:p>
          <a:p>
            <a:pPr lvl="1"/>
            <a:r>
              <a:rPr lang="en-US" sz="2000" b="1" dirty="0">
                <a:solidFill>
                  <a:srgbClr val="0000CC"/>
                </a:solidFill>
              </a:rPr>
              <a:t>Cisco Cat4948                </a:t>
            </a:r>
            <a:r>
              <a:rPr lang="en-US" sz="2000" b="1" dirty="0"/>
              <a:t>48    1G ports  – 16MB shared memory</a:t>
            </a:r>
          </a:p>
          <a:p>
            <a:pPr lvl="1"/>
            <a:r>
              <a:rPr lang="en-US" sz="2000" b="1" dirty="0">
                <a:solidFill>
                  <a:srgbClr val="0000CC"/>
                </a:solidFill>
              </a:rPr>
              <a:t>Broadcom Scorpion     </a:t>
            </a:r>
            <a:r>
              <a:rPr lang="en-US" sz="2000" b="1" dirty="0"/>
              <a:t>24  10G ports  –   4MB shared memory</a:t>
            </a:r>
          </a:p>
          <a:p>
            <a:pPr>
              <a:buNone/>
            </a:pPr>
            <a:endParaRPr lang="en-US" sz="1100" dirty="0"/>
          </a:p>
          <a:p>
            <a:r>
              <a:rPr lang="en-US" sz="2400" dirty="0"/>
              <a:t>Numerous micro-benchmarks</a:t>
            </a:r>
          </a:p>
          <a:p>
            <a:pPr lvl="1">
              <a:buNone/>
            </a:pPr>
            <a:r>
              <a:rPr lang="en-US" sz="2000" b="1" dirty="0">
                <a:solidFill>
                  <a:srgbClr val="0000CC"/>
                </a:solidFill>
              </a:rPr>
              <a:t>–</a:t>
            </a:r>
            <a:r>
              <a:rPr lang="en-US" sz="2000" b="1" dirty="0">
                <a:solidFill>
                  <a:srgbClr val="FF0000"/>
                </a:solidFill>
              </a:rPr>
              <a:t> </a:t>
            </a:r>
            <a:r>
              <a:rPr lang="en-US" sz="2000" b="1" dirty="0">
                <a:solidFill>
                  <a:srgbClr val="0000CC"/>
                </a:solidFill>
              </a:rPr>
              <a:t>Throughput and Queue Length</a:t>
            </a:r>
            <a:endParaRPr lang="en-US" sz="2000" b="1" dirty="0">
              <a:solidFill>
                <a:srgbClr val="0000CC"/>
              </a:solidFill>
              <a:cs typeface="Calibri"/>
            </a:endParaRPr>
          </a:p>
          <a:p>
            <a:pPr lvl="1">
              <a:buNone/>
            </a:pPr>
            <a:r>
              <a:rPr lang="en-US" sz="2000" b="1" dirty="0">
                <a:solidFill>
                  <a:srgbClr val="0000CC"/>
                </a:solidFill>
              </a:rPr>
              <a:t>–</a:t>
            </a:r>
            <a:r>
              <a:rPr lang="en-US" sz="2000" b="1" dirty="0">
                <a:solidFill>
                  <a:srgbClr val="FF0000"/>
                </a:solidFill>
              </a:rPr>
              <a:t> </a:t>
            </a:r>
            <a:r>
              <a:rPr lang="en-US" sz="2000" b="1" dirty="0">
                <a:solidFill>
                  <a:srgbClr val="0000CC"/>
                </a:solidFill>
              </a:rPr>
              <a:t>Multi-hop</a:t>
            </a:r>
          </a:p>
          <a:p>
            <a:pPr lvl="1">
              <a:buNone/>
            </a:pPr>
            <a:r>
              <a:rPr lang="en-US" sz="2000" b="1" dirty="0">
                <a:solidFill>
                  <a:srgbClr val="0000CC"/>
                </a:solidFill>
              </a:rPr>
              <a:t>– Queue Buildup</a:t>
            </a:r>
          </a:p>
          <a:p>
            <a:pPr lvl="1">
              <a:buNone/>
            </a:pPr>
            <a:r>
              <a:rPr lang="en-US" sz="2000" b="1" dirty="0">
                <a:solidFill>
                  <a:srgbClr val="0000CC"/>
                </a:solidFill>
              </a:rPr>
              <a:t>–</a:t>
            </a:r>
            <a:r>
              <a:rPr lang="en-US" sz="2000" b="1" dirty="0">
                <a:solidFill>
                  <a:srgbClr val="FF0000"/>
                </a:solidFill>
              </a:rPr>
              <a:t> </a:t>
            </a:r>
            <a:r>
              <a:rPr lang="en-US" sz="2000" b="1" dirty="0">
                <a:solidFill>
                  <a:srgbClr val="0000CC"/>
                </a:solidFill>
              </a:rPr>
              <a:t>Buffer Pressure                                  </a:t>
            </a:r>
          </a:p>
          <a:p>
            <a:pPr lvl="1"/>
            <a:endParaRPr lang="en-US" sz="2000" dirty="0">
              <a:solidFill>
                <a:srgbClr val="0000CC"/>
              </a:solidFill>
            </a:endParaRPr>
          </a:p>
          <a:p>
            <a:r>
              <a:rPr lang="en-US" sz="2400" b="1" dirty="0">
                <a:solidFill>
                  <a:srgbClr val="FF0000"/>
                </a:solidFill>
              </a:rPr>
              <a:t>Cluster traffic benchmark</a:t>
            </a:r>
          </a:p>
        </p:txBody>
      </p:sp>
      <p:sp>
        <p:nvSpPr>
          <p:cNvPr id="6" name="Slide Number Placeholder 5"/>
          <p:cNvSpPr>
            <a:spLocks noGrp="1"/>
          </p:cNvSpPr>
          <p:nvPr>
            <p:ph type="sldNum" sz="quarter" idx="12"/>
          </p:nvPr>
        </p:nvSpPr>
        <p:spPr/>
        <p:txBody>
          <a:bodyPr/>
          <a:lstStyle/>
          <a:p>
            <a:r>
              <a:rPr lang="en-US" dirty="0"/>
              <a:t>23</a:t>
            </a:r>
          </a:p>
        </p:txBody>
      </p:sp>
      <p:sp>
        <p:nvSpPr>
          <p:cNvPr id="8" name="TextBox 7"/>
          <p:cNvSpPr txBox="1"/>
          <p:nvPr/>
        </p:nvSpPr>
        <p:spPr>
          <a:xfrm>
            <a:off x="4724400" y="3962400"/>
            <a:ext cx="3962400" cy="1131079"/>
          </a:xfrm>
          <a:prstGeom prst="rect">
            <a:avLst/>
          </a:prstGeom>
          <a:noFill/>
        </p:spPr>
        <p:txBody>
          <a:bodyPr wrap="square" rtlCol="0">
            <a:spAutoFit/>
          </a:bodyPr>
          <a:lstStyle/>
          <a:p>
            <a:pPr>
              <a:lnSpc>
                <a:spcPts val="2650"/>
              </a:lnSpc>
            </a:pPr>
            <a:r>
              <a:rPr lang="en-US" sz="2000" b="1" dirty="0">
                <a:solidFill>
                  <a:srgbClr val="0000CC"/>
                </a:solidFill>
              </a:rPr>
              <a:t>–</a:t>
            </a:r>
            <a:r>
              <a:rPr lang="en-US" sz="2000" b="1" dirty="0">
                <a:solidFill>
                  <a:srgbClr val="0000CC"/>
                </a:solidFill>
                <a:cs typeface="Calibri"/>
              </a:rPr>
              <a:t> Fairness and Convergence</a:t>
            </a:r>
          </a:p>
          <a:p>
            <a:pPr>
              <a:lnSpc>
                <a:spcPts val="2650"/>
              </a:lnSpc>
            </a:pPr>
            <a:r>
              <a:rPr lang="en-US" sz="2000" b="1" dirty="0">
                <a:solidFill>
                  <a:srgbClr val="0000CC"/>
                </a:solidFill>
              </a:rPr>
              <a:t>–</a:t>
            </a:r>
            <a:r>
              <a:rPr lang="en-US" sz="2000" b="1" dirty="0">
                <a:solidFill>
                  <a:srgbClr val="FF0000"/>
                </a:solidFill>
              </a:rPr>
              <a:t> </a:t>
            </a:r>
            <a:r>
              <a:rPr lang="en-US" sz="2000" b="1" dirty="0" err="1">
                <a:solidFill>
                  <a:srgbClr val="0000CC"/>
                </a:solidFill>
              </a:rPr>
              <a:t>Incast</a:t>
            </a:r>
            <a:endParaRPr lang="en-US" sz="2000" b="1" dirty="0">
              <a:solidFill>
                <a:srgbClr val="0000CC"/>
              </a:solidFill>
            </a:endParaRPr>
          </a:p>
          <a:p>
            <a:pPr>
              <a:lnSpc>
                <a:spcPts val="2650"/>
              </a:lnSpc>
            </a:pPr>
            <a:r>
              <a:rPr lang="en-US" sz="2000" b="1" dirty="0">
                <a:solidFill>
                  <a:srgbClr val="0000CC"/>
                </a:solidFill>
              </a:rPr>
              <a:t>–</a:t>
            </a:r>
            <a:r>
              <a:rPr lang="en-US" sz="2000" b="1" dirty="0">
                <a:solidFill>
                  <a:srgbClr val="FF0000"/>
                </a:solidFill>
              </a:rPr>
              <a:t> </a:t>
            </a:r>
            <a:r>
              <a:rPr lang="en-US" sz="2000" b="1" dirty="0">
                <a:solidFill>
                  <a:srgbClr val="0000CC"/>
                </a:solidFill>
              </a:rPr>
              <a:t>Static </a:t>
            </a:r>
            <a:r>
              <a:rPr lang="en-US" sz="2000" b="1" dirty="0" err="1">
                <a:solidFill>
                  <a:srgbClr val="0000CC"/>
                </a:solidFill>
              </a:rPr>
              <a:t>vs</a:t>
            </a:r>
            <a:r>
              <a:rPr lang="en-US" sz="2000" b="1" dirty="0">
                <a:solidFill>
                  <a:srgbClr val="0000CC"/>
                </a:solidFill>
              </a:rPr>
              <a:t> Dynamic Buffer Mgmt</a:t>
            </a:r>
            <a:endParaRPr lang="en-US" sz="20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998"/>
    </mc:Choice>
    <mc:Fallback xmlns:mv="urn:schemas-microsoft-com:mac:vml" xmlns="">
      <mp:transition xmlns:mp="http://schemas.microsoft.com/office/mac/powerpoint/2008/main" spd="slow" advTm="2299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t>Cluster Traffic Benchmark</a:t>
            </a:r>
          </a:p>
        </p:txBody>
      </p:sp>
      <p:sp>
        <p:nvSpPr>
          <p:cNvPr id="6" name="Content Placeholder 2"/>
          <p:cNvSpPr txBox="1">
            <a:spLocks noGrp="1"/>
          </p:cNvSpPr>
          <p:nvPr>
            <p:ph idx="1"/>
          </p:nvPr>
        </p:nvSpPr>
        <p:spPr bwMode="auto">
          <a:xfrm>
            <a:off x="152400" y="1295400"/>
            <a:ext cx="9144000" cy="5410200"/>
          </a:xfrm>
          <a:prstGeom prst="rect">
            <a:avLst/>
          </a:prstGeom>
          <a:noFill/>
          <a:ln w="9525">
            <a:noFill/>
            <a:miter lim="800000"/>
            <a:headEnd/>
            <a:tailEnd/>
          </a:ln>
        </p:spPr>
        <p:txBody>
          <a:bodyPr>
            <a:prstTxWarp prst="textNoShape">
              <a:avLst/>
            </a:prstTxWarp>
            <a:normAutofit/>
          </a:bodyPr>
          <a:lstStyle/>
          <a:p>
            <a:pPr indent="-285750"/>
            <a:r>
              <a:rPr lang="en-US" dirty="0">
                <a:solidFill>
                  <a:srgbClr val="000000"/>
                </a:solidFill>
                <a:ea typeface="ＭＳ Ｐゴシック" charset="-128"/>
                <a:cs typeface="ＭＳ Ｐゴシック" charset="-128"/>
              </a:rPr>
              <a:t>Emulate traffic within 1 Rack of Bing cluster</a:t>
            </a:r>
          </a:p>
          <a:p>
            <a:pPr lvl="1"/>
            <a:r>
              <a:rPr lang="en-US" dirty="0">
                <a:ea typeface="ＭＳ Ｐゴシック" charset="-128"/>
                <a:cs typeface="ＭＳ Ｐゴシック" charset="-128"/>
              </a:rPr>
              <a:t>45 1G servers, 10G server for external traffic</a:t>
            </a:r>
          </a:p>
          <a:p>
            <a:pPr lvl="1">
              <a:buNone/>
            </a:pPr>
            <a:endParaRPr lang="en-US" dirty="0">
              <a:solidFill>
                <a:srgbClr val="0000CC"/>
              </a:solidFill>
              <a:ea typeface="ＭＳ Ｐゴシック" charset="-128"/>
              <a:cs typeface="ＭＳ Ｐゴシック" charset="-128"/>
            </a:endParaRPr>
          </a:p>
          <a:p>
            <a:pPr indent="-285750"/>
            <a:r>
              <a:rPr lang="en-US" dirty="0">
                <a:solidFill>
                  <a:srgbClr val="000000"/>
                </a:solidFill>
                <a:ea typeface="ＭＳ Ｐゴシック" charset="-128"/>
                <a:cs typeface="ＭＳ Ｐゴシック" charset="-128"/>
              </a:rPr>
              <a:t>Generate query, and background traffic	</a:t>
            </a:r>
          </a:p>
          <a:p>
            <a:pPr lvl="1"/>
            <a:r>
              <a:rPr lang="en-US" dirty="0">
                <a:ea typeface="ＭＳ Ｐゴシック" charset="-128"/>
                <a:cs typeface="ＭＳ Ｐゴシック" charset="-128"/>
              </a:rPr>
              <a:t>Flow sizes and arrival times follow distributions seen in Bing</a:t>
            </a:r>
          </a:p>
          <a:p>
            <a:endParaRPr lang="en-US" dirty="0">
              <a:solidFill>
                <a:srgbClr val="0000CC"/>
              </a:solidFill>
              <a:ea typeface="ＭＳ Ｐゴシック" charset="-128"/>
              <a:cs typeface="ＭＳ Ｐゴシック" charset="-128"/>
            </a:endParaRPr>
          </a:p>
          <a:p>
            <a:r>
              <a:rPr lang="en-US" dirty="0">
                <a:ea typeface="ＭＳ Ｐゴシック" charset="-128"/>
                <a:cs typeface="ＭＳ Ｐゴシック" charset="-128"/>
              </a:rPr>
              <a:t>Metric:</a:t>
            </a:r>
          </a:p>
          <a:p>
            <a:pPr lvl="1"/>
            <a:r>
              <a:rPr lang="en-US" dirty="0">
                <a:ea typeface="ＭＳ Ｐゴシック" charset="-128"/>
                <a:cs typeface="ＭＳ Ｐゴシック" charset="-128"/>
              </a:rPr>
              <a:t> Flow completion time for queries and background flows.</a:t>
            </a:r>
            <a:endParaRPr lang="en-US" dirty="0">
              <a:solidFill>
                <a:srgbClr val="FF0000"/>
              </a:solidFill>
              <a:ea typeface="ＭＳ Ｐゴシック" charset="-128"/>
              <a:cs typeface="ＭＳ Ｐゴシック" charset="-128"/>
            </a:endParaRPr>
          </a:p>
          <a:p>
            <a:pPr marL="742950" lvl="1" indent="-285750" defTabSz="914400">
              <a:spcBef>
                <a:spcPct val="20000"/>
              </a:spcBef>
              <a:buFont typeface="Arial" charset="0"/>
              <a:buChar char="•"/>
            </a:pPr>
            <a:endParaRPr lang="en-US" sz="2100" dirty="0">
              <a:solidFill>
                <a:srgbClr val="000000"/>
              </a:solidFill>
              <a:ea typeface="ＭＳ Ｐゴシック" charset="-128"/>
              <a:cs typeface="ＭＳ Ｐゴシック" charset="-128"/>
            </a:endParaRPr>
          </a:p>
        </p:txBody>
      </p:sp>
      <p:sp>
        <p:nvSpPr>
          <p:cNvPr id="8" name="Slide Number Placeholder 7"/>
          <p:cNvSpPr>
            <a:spLocks noGrp="1"/>
          </p:cNvSpPr>
          <p:nvPr>
            <p:ph type="sldNum" sz="quarter" idx="12"/>
          </p:nvPr>
        </p:nvSpPr>
        <p:spPr/>
        <p:txBody>
          <a:bodyPr/>
          <a:lstStyle/>
          <a:p>
            <a:r>
              <a:rPr lang="en-US" dirty="0"/>
              <a:t>24</a:t>
            </a:r>
          </a:p>
        </p:txBody>
      </p:sp>
      <p:sp>
        <p:nvSpPr>
          <p:cNvPr id="9" name="TextBox 8"/>
          <p:cNvSpPr txBox="1"/>
          <p:nvPr/>
        </p:nvSpPr>
        <p:spPr>
          <a:xfrm>
            <a:off x="1524000" y="5410200"/>
            <a:ext cx="6019800" cy="461665"/>
          </a:xfrm>
          <a:prstGeom prst="rect">
            <a:avLst/>
          </a:prstGeom>
          <a:noFill/>
        </p:spPr>
        <p:txBody>
          <a:bodyPr wrap="square" rtlCol="0">
            <a:spAutoFit/>
          </a:bodyPr>
          <a:lstStyle/>
          <a:p>
            <a:pPr algn="ctr"/>
            <a:r>
              <a:rPr lang="en-US" sz="2400" b="1" dirty="0">
                <a:solidFill>
                  <a:srgbClr val="FF0000"/>
                </a:solidFill>
              </a:rPr>
              <a:t>We use </a:t>
            </a:r>
            <a:r>
              <a:rPr lang="en-US" sz="2400" b="1" dirty="0" err="1">
                <a:solidFill>
                  <a:srgbClr val="FF0000"/>
                </a:solidFill>
              </a:rPr>
              <a:t>RTO</a:t>
            </a:r>
            <a:r>
              <a:rPr lang="en-US" sz="2400" b="1" baseline="-25000" dirty="0" err="1">
                <a:solidFill>
                  <a:srgbClr val="FF0000"/>
                </a:solidFill>
              </a:rPr>
              <a:t>min</a:t>
            </a:r>
            <a:r>
              <a:rPr lang="en-US" sz="2400" b="1" dirty="0">
                <a:solidFill>
                  <a:srgbClr val="FF0000"/>
                </a:solidFill>
              </a:rPr>
              <a:t> = 10ms for both TCP &amp; DCTCP.</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893"/>
    </mc:Choice>
    <mc:Fallback xmlns:mv="urn:schemas-microsoft-com:mac:vml" xmlns="">
      <mp:transition xmlns:mp="http://schemas.microsoft.com/office/mac/powerpoint/2008/main" spd="slow" advTm="418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TCP in the Data Center</a:t>
            </a:r>
          </a:p>
        </p:txBody>
      </p:sp>
      <p:sp>
        <p:nvSpPr>
          <p:cNvPr id="3" name="Content Placeholder 2"/>
          <p:cNvSpPr>
            <a:spLocks noGrp="1"/>
          </p:cNvSpPr>
          <p:nvPr>
            <p:ph idx="1"/>
          </p:nvPr>
        </p:nvSpPr>
        <p:spPr>
          <a:xfrm>
            <a:off x="304800" y="1493837"/>
            <a:ext cx="8534400" cy="4830763"/>
          </a:xfrm>
        </p:spPr>
        <p:txBody>
          <a:bodyPr>
            <a:normAutofit/>
          </a:bodyPr>
          <a:lstStyle/>
          <a:p>
            <a:r>
              <a:rPr lang="en-US" dirty="0"/>
              <a:t>We’ll see TCP does not meet demands of apps.</a:t>
            </a:r>
          </a:p>
          <a:p>
            <a:pPr lvl="1"/>
            <a:r>
              <a:rPr lang="en-US" dirty="0"/>
              <a:t>Suffers from </a:t>
            </a:r>
            <a:r>
              <a:rPr lang="en-US" dirty="0" err="1"/>
              <a:t>bursty</a:t>
            </a:r>
            <a:r>
              <a:rPr lang="en-US" dirty="0"/>
              <a:t> packet drops, </a:t>
            </a:r>
            <a:r>
              <a:rPr lang="en-US" dirty="0" err="1"/>
              <a:t>Incast</a:t>
            </a:r>
            <a:r>
              <a:rPr lang="en-US" dirty="0"/>
              <a:t> [SIGCOMM ‘09], ... </a:t>
            </a:r>
          </a:p>
          <a:p>
            <a:pPr lvl="1"/>
            <a:r>
              <a:rPr lang="en-US" dirty="0"/>
              <a:t>Builds up large queues: </a:t>
            </a:r>
          </a:p>
          <a:p>
            <a:pPr lvl="2">
              <a:buFont typeface="Wingdings" pitchFamily="2" charset="2"/>
              <a:buChar char="Ø"/>
            </a:pPr>
            <a:r>
              <a:rPr lang="en-US" dirty="0">
                <a:solidFill>
                  <a:srgbClr val="FF0000"/>
                </a:solidFill>
              </a:rPr>
              <a:t> Adds significant latency.</a:t>
            </a:r>
          </a:p>
          <a:p>
            <a:pPr lvl="2">
              <a:buFont typeface="Wingdings" pitchFamily="2" charset="2"/>
              <a:buChar char="Ø"/>
            </a:pPr>
            <a:r>
              <a:rPr lang="en-US" dirty="0">
                <a:solidFill>
                  <a:srgbClr val="FF0000"/>
                </a:solidFill>
              </a:rPr>
              <a:t> Wastes precious buffers, esp. bad with shallow-buffered switches.</a:t>
            </a:r>
          </a:p>
          <a:p>
            <a:endParaRPr lang="en-US" dirty="0"/>
          </a:p>
          <a:p>
            <a:pPr eaLnBrk="0" fontAlgn="base" hangingPunct="0">
              <a:spcBef>
                <a:spcPts val="600"/>
              </a:spcBef>
              <a:spcAft>
                <a:spcPct val="0"/>
              </a:spcAft>
              <a:buFont typeface="Arial" charset="0"/>
              <a:buChar char="•"/>
              <a:defRPr/>
            </a:pPr>
            <a:r>
              <a:rPr lang="en-US" dirty="0">
                <a:ea typeface="ＭＳ Ｐゴシック" charset="-128"/>
                <a:cs typeface="ＭＳ Ｐゴシック" charset="-128"/>
              </a:rPr>
              <a:t>Operators work around TCP problems.</a:t>
            </a:r>
          </a:p>
          <a:p>
            <a:pPr lvl="1" eaLnBrk="0" fontAlgn="base" hangingPunct="0">
              <a:spcBef>
                <a:spcPts val="600"/>
              </a:spcBef>
              <a:spcAft>
                <a:spcPct val="0"/>
              </a:spcAft>
              <a:buFont typeface="Calibri" pitchFamily="34" charset="0"/>
              <a:buChar char="‒"/>
              <a:defRPr/>
            </a:pPr>
            <a:r>
              <a:rPr lang="en-US" dirty="0">
                <a:ea typeface="ＭＳ Ｐゴシック" charset="-128"/>
                <a:cs typeface="ＭＳ Ｐゴシック" charset="-128"/>
              </a:rPr>
              <a:t>Ad-hoc, inefficient, often expensive solutions</a:t>
            </a:r>
          </a:p>
          <a:p>
            <a:pPr lvl="1" eaLnBrk="0" fontAlgn="base" hangingPunct="0">
              <a:spcBef>
                <a:spcPts val="600"/>
              </a:spcBef>
              <a:spcAft>
                <a:spcPct val="0"/>
              </a:spcAft>
              <a:buFont typeface="Calibri" pitchFamily="34" charset="0"/>
              <a:buChar char="‒"/>
              <a:defRPr/>
            </a:pPr>
            <a:r>
              <a:rPr lang="en-US" dirty="0">
                <a:ea typeface="ＭＳ Ｐゴシック" charset="-128"/>
                <a:cs typeface="ＭＳ Ｐゴシック" charset="-128"/>
              </a:rPr>
              <a:t>No solid understanding of consequences, tradeoffs</a:t>
            </a:r>
          </a:p>
        </p:txBody>
      </p:sp>
      <p:sp>
        <p:nvSpPr>
          <p:cNvPr id="4" name="Slide Number Placeholder 3"/>
          <p:cNvSpPr>
            <a:spLocks noGrp="1"/>
          </p:cNvSpPr>
          <p:nvPr>
            <p:ph type="sldNum" sz="quarter" idx="12"/>
          </p:nvPr>
        </p:nvSpPr>
        <p:spPr/>
        <p:txBody>
          <a:bodyPr/>
          <a:lstStyle/>
          <a:p>
            <a:fld id="{D6860B3D-D4F8-4840-B91D-0EEC232E35FC}" type="slidenum">
              <a:rPr lang="en-US" smtClean="0"/>
              <a:pPr/>
              <a:t>3</a:t>
            </a:fld>
            <a:endParaRPr lang="en-US"/>
          </a:p>
        </p:txBody>
      </p:sp>
    </p:spTree>
  </p:cSld>
  <p:clrMapOvr>
    <a:masterClrMapping/>
  </p:clrMapOvr>
  <p:transition spd="slow" advTm="1016"/>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Baseline</a:t>
            </a:r>
          </a:p>
        </p:txBody>
      </p:sp>
      <p:sp>
        <p:nvSpPr>
          <p:cNvPr id="4" name="Slide Number Placeholder 3"/>
          <p:cNvSpPr>
            <a:spLocks noGrp="1"/>
          </p:cNvSpPr>
          <p:nvPr>
            <p:ph type="sldNum" sz="quarter" idx="12"/>
          </p:nvPr>
        </p:nvSpPr>
        <p:spPr/>
        <p:txBody>
          <a:bodyPr/>
          <a:lstStyle/>
          <a:p>
            <a:r>
              <a:rPr lang="en-US" dirty="0"/>
              <a:t>25</a:t>
            </a:r>
          </a:p>
        </p:txBody>
      </p:sp>
      <p:pic>
        <p:nvPicPr>
          <p:cNvPr id="94213" name="Picture 5"/>
          <p:cNvPicPr>
            <a:picLocks noChangeAspect="1" noChangeArrowheads="1"/>
          </p:cNvPicPr>
          <p:nvPr/>
        </p:nvPicPr>
        <p:blipFill>
          <a:blip r:embed="rId4" cstate="print"/>
          <a:srcRect/>
          <a:stretch>
            <a:fillRect/>
          </a:stretch>
        </p:blipFill>
        <p:spPr bwMode="auto">
          <a:xfrm>
            <a:off x="4452108" y="1661160"/>
            <a:ext cx="4387092" cy="329184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5" cstate="print"/>
          <a:srcRect/>
          <a:stretch>
            <a:fillRect/>
          </a:stretch>
        </p:blipFill>
        <p:spPr bwMode="auto">
          <a:xfrm>
            <a:off x="108707" y="1924110"/>
            <a:ext cx="4387093" cy="3291840"/>
          </a:xfrm>
          <a:prstGeom prst="rect">
            <a:avLst/>
          </a:prstGeom>
          <a:noFill/>
          <a:ln w="9525">
            <a:noFill/>
            <a:miter lim="800000"/>
            <a:headEnd/>
            <a:tailEnd/>
          </a:ln>
          <a:effectLst/>
        </p:spPr>
      </p:pic>
      <p:sp>
        <p:nvSpPr>
          <p:cNvPr id="18" name="TextBox 17"/>
          <p:cNvSpPr txBox="1"/>
          <p:nvPr/>
        </p:nvSpPr>
        <p:spPr>
          <a:xfrm>
            <a:off x="1676400" y="1066800"/>
            <a:ext cx="4572000" cy="400110"/>
          </a:xfrm>
          <a:prstGeom prst="rect">
            <a:avLst/>
          </a:prstGeom>
          <a:noFill/>
        </p:spPr>
        <p:txBody>
          <a:bodyPr wrap="square" rtlCol="0">
            <a:spAutoFit/>
          </a:bodyPr>
          <a:lstStyle/>
          <a:p>
            <a:r>
              <a:rPr lang="en-US" sz="2000" b="1" dirty="0"/>
              <a:t>Background Flows</a:t>
            </a:r>
          </a:p>
        </p:txBody>
      </p:sp>
      <p:sp>
        <p:nvSpPr>
          <p:cNvPr id="19" name="TextBox 18"/>
          <p:cNvSpPr txBox="1"/>
          <p:nvPr/>
        </p:nvSpPr>
        <p:spPr>
          <a:xfrm>
            <a:off x="6248400" y="1066800"/>
            <a:ext cx="2743200" cy="400110"/>
          </a:xfrm>
          <a:prstGeom prst="rect">
            <a:avLst/>
          </a:prstGeom>
          <a:noFill/>
        </p:spPr>
        <p:txBody>
          <a:bodyPr wrap="square" rtlCol="0">
            <a:spAutoFit/>
          </a:bodyPr>
          <a:lstStyle/>
          <a:p>
            <a:r>
              <a:rPr lang="en-US" sz="2000" b="1" dirty="0"/>
              <a:t>Query Flows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117"/>
    </mc:Choice>
    <mc:Fallback xmlns:mv="urn:schemas-microsoft-com:mac:vml" xmlns="">
      <mp:transition xmlns:mp="http://schemas.microsoft.com/office/mac/powerpoint/2008/main" spd="slow" advTm="5811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914400" y="3676710"/>
            <a:ext cx="1981200" cy="1447800"/>
          </a:xfrm>
          <a:prstGeom prst="ellipse">
            <a:avLst/>
          </a:prstGeom>
          <a:solidFill>
            <a:schemeClr val="accent3">
              <a:lumMod val="20000"/>
              <a:lumOff val="80000"/>
            </a:schemeClr>
          </a:solid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a:t>Baseline</a:t>
            </a:r>
          </a:p>
        </p:txBody>
      </p:sp>
      <p:sp>
        <p:nvSpPr>
          <p:cNvPr id="4" name="Slide Number Placeholder 3"/>
          <p:cNvSpPr>
            <a:spLocks noGrp="1"/>
          </p:cNvSpPr>
          <p:nvPr>
            <p:ph type="sldNum" sz="quarter" idx="12"/>
          </p:nvPr>
        </p:nvSpPr>
        <p:spPr/>
        <p:txBody>
          <a:bodyPr/>
          <a:lstStyle/>
          <a:p>
            <a:r>
              <a:rPr lang="en-US" dirty="0"/>
              <a:t>25</a:t>
            </a:r>
          </a:p>
        </p:txBody>
      </p:sp>
      <p:pic>
        <p:nvPicPr>
          <p:cNvPr id="94213" name="Picture 5"/>
          <p:cNvPicPr>
            <a:picLocks noChangeAspect="1" noChangeArrowheads="1"/>
          </p:cNvPicPr>
          <p:nvPr/>
        </p:nvPicPr>
        <p:blipFill>
          <a:blip r:embed="rId4" cstate="print"/>
          <a:srcRect/>
          <a:stretch>
            <a:fillRect/>
          </a:stretch>
        </p:blipFill>
        <p:spPr bwMode="auto">
          <a:xfrm>
            <a:off x="4452108" y="1661160"/>
            <a:ext cx="4387092" cy="329184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5" cstate="print"/>
          <a:srcRect/>
          <a:stretch>
            <a:fillRect/>
          </a:stretch>
        </p:blipFill>
        <p:spPr bwMode="auto">
          <a:xfrm>
            <a:off x="108707" y="1924110"/>
            <a:ext cx="4387093" cy="3291840"/>
          </a:xfrm>
          <a:prstGeom prst="rect">
            <a:avLst/>
          </a:prstGeom>
          <a:noFill/>
          <a:ln w="9525">
            <a:noFill/>
            <a:miter lim="800000"/>
            <a:headEnd/>
            <a:tailEnd/>
          </a:ln>
          <a:effectLst/>
        </p:spPr>
      </p:pic>
      <p:sp>
        <p:nvSpPr>
          <p:cNvPr id="18" name="TextBox 17"/>
          <p:cNvSpPr txBox="1"/>
          <p:nvPr/>
        </p:nvSpPr>
        <p:spPr>
          <a:xfrm>
            <a:off x="1676400" y="1066800"/>
            <a:ext cx="4572000" cy="400110"/>
          </a:xfrm>
          <a:prstGeom prst="rect">
            <a:avLst/>
          </a:prstGeom>
          <a:noFill/>
        </p:spPr>
        <p:txBody>
          <a:bodyPr wrap="square" rtlCol="0">
            <a:spAutoFit/>
          </a:bodyPr>
          <a:lstStyle/>
          <a:p>
            <a:r>
              <a:rPr lang="en-US" sz="2000" b="1" dirty="0"/>
              <a:t>Background Flows</a:t>
            </a:r>
          </a:p>
        </p:txBody>
      </p:sp>
      <p:sp>
        <p:nvSpPr>
          <p:cNvPr id="19" name="TextBox 18"/>
          <p:cNvSpPr txBox="1"/>
          <p:nvPr/>
        </p:nvSpPr>
        <p:spPr>
          <a:xfrm>
            <a:off x="6248400" y="1066800"/>
            <a:ext cx="2743200" cy="400110"/>
          </a:xfrm>
          <a:prstGeom prst="rect">
            <a:avLst/>
          </a:prstGeom>
          <a:noFill/>
        </p:spPr>
        <p:txBody>
          <a:bodyPr wrap="square" rtlCol="0">
            <a:spAutoFit/>
          </a:bodyPr>
          <a:lstStyle/>
          <a:p>
            <a:r>
              <a:rPr lang="en-US" sz="2000" b="1" dirty="0"/>
              <a:t>Query Flows</a:t>
            </a:r>
          </a:p>
        </p:txBody>
      </p:sp>
      <p:sp>
        <p:nvSpPr>
          <p:cNvPr id="22" name="TextBox 21"/>
          <p:cNvSpPr txBox="1"/>
          <p:nvPr/>
        </p:nvSpPr>
        <p:spPr>
          <a:xfrm>
            <a:off x="2057400" y="5352871"/>
            <a:ext cx="7086600" cy="461665"/>
          </a:xfrm>
          <a:prstGeom prst="rect">
            <a:avLst/>
          </a:prstGeom>
          <a:noFill/>
        </p:spPr>
        <p:txBody>
          <a:bodyPr wrap="square" rtlCol="0">
            <a:spAutoFit/>
          </a:bodyPr>
          <a:lstStyle/>
          <a:p>
            <a:pPr>
              <a:buFont typeface="Wingdings" pitchFamily="2" charset="2"/>
              <a:buChar char="ü"/>
            </a:pPr>
            <a:r>
              <a:rPr lang="en-US" sz="2400" b="1" dirty="0">
                <a:solidFill>
                  <a:srgbClr val="FF0000"/>
                </a:solidFill>
              </a:rPr>
              <a:t> Low latency for short flows.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117"/>
    </mc:Choice>
    <mc:Fallback xmlns:mv="urn:schemas-microsoft-com:mac:vml" xmlns="">
      <mp:transition xmlns:mp="http://schemas.microsoft.com/office/mac/powerpoint/2008/main" spd="slow" advTm="5811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rot="5400000">
            <a:off x="1820376" y="2353776"/>
            <a:ext cx="3586818" cy="2373630"/>
          </a:xfrm>
          <a:prstGeom prst="ellipse">
            <a:avLst/>
          </a:prstGeom>
          <a:solidFill>
            <a:schemeClr val="accent3">
              <a:lumMod val="20000"/>
              <a:lumOff val="80000"/>
            </a:schemeClr>
          </a:solid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a:t>Baseline</a:t>
            </a:r>
          </a:p>
        </p:txBody>
      </p:sp>
      <p:sp>
        <p:nvSpPr>
          <p:cNvPr id="4" name="Slide Number Placeholder 3"/>
          <p:cNvSpPr>
            <a:spLocks noGrp="1"/>
          </p:cNvSpPr>
          <p:nvPr>
            <p:ph type="sldNum" sz="quarter" idx="12"/>
          </p:nvPr>
        </p:nvSpPr>
        <p:spPr/>
        <p:txBody>
          <a:bodyPr/>
          <a:lstStyle/>
          <a:p>
            <a:r>
              <a:rPr lang="en-US" dirty="0"/>
              <a:t>25</a:t>
            </a:r>
          </a:p>
        </p:txBody>
      </p:sp>
      <p:pic>
        <p:nvPicPr>
          <p:cNvPr id="94213" name="Picture 5"/>
          <p:cNvPicPr>
            <a:picLocks noChangeAspect="1" noChangeArrowheads="1"/>
          </p:cNvPicPr>
          <p:nvPr/>
        </p:nvPicPr>
        <p:blipFill>
          <a:blip r:embed="rId4" cstate="print"/>
          <a:srcRect/>
          <a:stretch>
            <a:fillRect/>
          </a:stretch>
        </p:blipFill>
        <p:spPr bwMode="auto">
          <a:xfrm>
            <a:off x="4452108" y="1661160"/>
            <a:ext cx="4387092" cy="329184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5" cstate="print"/>
          <a:srcRect/>
          <a:stretch>
            <a:fillRect/>
          </a:stretch>
        </p:blipFill>
        <p:spPr bwMode="auto">
          <a:xfrm>
            <a:off x="108707" y="1924110"/>
            <a:ext cx="4387093" cy="3291840"/>
          </a:xfrm>
          <a:prstGeom prst="rect">
            <a:avLst/>
          </a:prstGeom>
          <a:noFill/>
          <a:ln w="9525">
            <a:noFill/>
            <a:miter lim="800000"/>
            <a:headEnd/>
            <a:tailEnd/>
          </a:ln>
          <a:effectLst/>
        </p:spPr>
      </p:pic>
      <p:sp>
        <p:nvSpPr>
          <p:cNvPr id="18" name="TextBox 17"/>
          <p:cNvSpPr txBox="1"/>
          <p:nvPr/>
        </p:nvSpPr>
        <p:spPr>
          <a:xfrm>
            <a:off x="1676400" y="1066800"/>
            <a:ext cx="4572000" cy="400110"/>
          </a:xfrm>
          <a:prstGeom prst="rect">
            <a:avLst/>
          </a:prstGeom>
          <a:noFill/>
        </p:spPr>
        <p:txBody>
          <a:bodyPr wrap="square" rtlCol="0">
            <a:spAutoFit/>
          </a:bodyPr>
          <a:lstStyle/>
          <a:p>
            <a:r>
              <a:rPr lang="en-US" sz="2000" b="1" dirty="0"/>
              <a:t>Background Flows</a:t>
            </a:r>
          </a:p>
        </p:txBody>
      </p:sp>
      <p:sp>
        <p:nvSpPr>
          <p:cNvPr id="19" name="TextBox 18"/>
          <p:cNvSpPr txBox="1"/>
          <p:nvPr/>
        </p:nvSpPr>
        <p:spPr>
          <a:xfrm>
            <a:off x="6248400" y="1066800"/>
            <a:ext cx="2743200" cy="400110"/>
          </a:xfrm>
          <a:prstGeom prst="rect">
            <a:avLst/>
          </a:prstGeom>
          <a:noFill/>
        </p:spPr>
        <p:txBody>
          <a:bodyPr wrap="square" rtlCol="0">
            <a:spAutoFit/>
          </a:bodyPr>
          <a:lstStyle/>
          <a:p>
            <a:r>
              <a:rPr lang="en-US" sz="2000" b="1" dirty="0"/>
              <a:t>Query Flows</a:t>
            </a:r>
          </a:p>
        </p:txBody>
      </p:sp>
      <p:sp>
        <p:nvSpPr>
          <p:cNvPr id="22" name="TextBox 21"/>
          <p:cNvSpPr txBox="1"/>
          <p:nvPr/>
        </p:nvSpPr>
        <p:spPr>
          <a:xfrm>
            <a:off x="2057400" y="5352871"/>
            <a:ext cx="7086600" cy="830997"/>
          </a:xfrm>
          <a:prstGeom prst="rect">
            <a:avLst/>
          </a:prstGeom>
          <a:noFill/>
        </p:spPr>
        <p:txBody>
          <a:bodyPr wrap="square" rtlCol="0">
            <a:spAutoFit/>
          </a:bodyPr>
          <a:lstStyle/>
          <a:p>
            <a:pPr>
              <a:buFont typeface="Wingdings" pitchFamily="2" charset="2"/>
              <a:buChar char="ü"/>
            </a:pPr>
            <a:r>
              <a:rPr lang="en-US" sz="2400" b="1" dirty="0">
                <a:solidFill>
                  <a:srgbClr val="FF0000"/>
                </a:solidFill>
              </a:rPr>
              <a:t> Low latency for short flows.</a:t>
            </a:r>
          </a:p>
          <a:p>
            <a:pPr>
              <a:buFont typeface="Wingdings" pitchFamily="2" charset="2"/>
              <a:buChar char="ü"/>
            </a:pPr>
            <a:r>
              <a:rPr lang="en-US" sz="2400" b="1" dirty="0">
                <a:solidFill>
                  <a:srgbClr val="FF0000"/>
                </a:solidFill>
              </a:rPr>
              <a:t> High throughput for long flows.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117"/>
    </mc:Choice>
    <mc:Fallback xmlns:mv="urn:schemas-microsoft-com:mac:vml" xmlns="">
      <mp:transition xmlns:mp="http://schemas.microsoft.com/office/mac/powerpoint/2008/main" spd="slow" advTm="5811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486400" y="1524000"/>
            <a:ext cx="3352800" cy="3581400"/>
          </a:xfrm>
          <a:prstGeom prst="roundRect">
            <a:avLst/>
          </a:prstGeom>
          <a:solidFill>
            <a:schemeClr val="accent3">
              <a:lumMod val="20000"/>
              <a:lumOff val="80000"/>
            </a:schemeClr>
          </a:solid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a:t>Baseline</a:t>
            </a:r>
          </a:p>
        </p:txBody>
      </p:sp>
      <p:sp>
        <p:nvSpPr>
          <p:cNvPr id="4" name="Slide Number Placeholder 3"/>
          <p:cNvSpPr>
            <a:spLocks noGrp="1"/>
          </p:cNvSpPr>
          <p:nvPr>
            <p:ph type="sldNum" sz="quarter" idx="12"/>
          </p:nvPr>
        </p:nvSpPr>
        <p:spPr/>
        <p:txBody>
          <a:bodyPr/>
          <a:lstStyle/>
          <a:p>
            <a:r>
              <a:rPr lang="en-US" dirty="0"/>
              <a:t>25</a:t>
            </a:r>
          </a:p>
        </p:txBody>
      </p:sp>
      <p:pic>
        <p:nvPicPr>
          <p:cNvPr id="94213" name="Picture 5"/>
          <p:cNvPicPr>
            <a:picLocks noChangeAspect="1" noChangeArrowheads="1"/>
          </p:cNvPicPr>
          <p:nvPr/>
        </p:nvPicPr>
        <p:blipFill>
          <a:blip r:embed="rId4" cstate="print"/>
          <a:srcRect/>
          <a:stretch>
            <a:fillRect/>
          </a:stretch>
        </p:blipFill>
        <p:spPr bwMode="auto">
          <a:xfrm>
            <a:off x="4452108" y="1661160"/>
            <a:ext cx="4387092" cy="329184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5" cstate="print"/>
          <a:srcRect/>
          <a:stretch>
            <a:fillRect/>
          </a:stretch>
        </p:blipFill>
        <p:spPr bwMode="auto">
          <a:xfrm>
            <a:off x="108707" y="1924110"/>
            <a:ext cx="4387093" cy="3291840"/>
          </a:xfrm>
          <a:prstGeom prst="rect">
            <a:avLst/>
          </a:prstGeom>
          <a:noFill/>
          <a:ln w="9525">
            <a:noFill/>
            <a:miter lim="800000"/>
            <a:headEnd/>
            <a:tailEnd/>
          </a:ln>
          <a:effectLst/>
        </p:spPr>
      </p:pic>
      <p:sp>
        <p:nvSpPr>
          <p:cNvPr id="18" name="TextBox 17"/>
          <p:cNvSpPr txBox="1"/>
          <p:nvPr/>
        </p:nvSpPr>
        <p:spPr>
          <a:xfrm>
            <a:off x="1676400" y="1066800"/>
            <a:ext cx="4572000" cy="400110"/>
          </a:xfrm>
          <a:prstGeom prst="rect">
            <a:avLst/>
          </a:prstGeom>
          <a:noFill/>
        </p:spPr>
        <p:txBody>
          <a:bodyPr wrap="square" rtlCol="0">
            <a:spAutoFit/>
          </a:bodyPr>
          <a:lstStyle/>
          <a:p>
            <a:r>
              <a:rPr lang="en-US" sz="2000" b="1" dirty="0"/>
              <a:t>Background Flows</a:t>
            </a:r>
          </a:p>
        </p:txBody>
      </p:sp>
      <p:sp>
        <p:nvSpPr>
          <p:cNvPr id="19" name="TextBox 18"/>
          <p:cNvSpPr txBox="1"/>
          <p:nvPr/>
        </p:nvSpPr>
        <p:spPr>
          <a:xfrm>
            <a:off x="6248400" y="1066800"/>
            <a:ext cx="2743200" cy="400110"/>
          </a:xfrm>
          <a:prstGeom prst="rect">
            <a:avLst/>
          </a:prstGeom>
          <a:noFill/>
        </p:spPr>
        <p:txBody>
          <a:bodyPr wrap="square" rtlCol="0">
            <a:spAutoFit/>
          </a:bodyPr>
          <a:lstStyle/>
          <a:p>
            <a:r>
              <a:rPr lang="en-US" sz="2000" b="1" dirty="0"/>
              <a:t>Query Flows</a:t>
            </a:r>
          </a:p>
        </p:txBody>
      </p:sp>
      <p:sp>
        <p:nvSpPr>
          <p:cNvPr id="22" name="TextBox 21"/>
          <p:cNvSpPr txBox="1"/>
          <p:nvPr/>
        </p:nvSpPr>
        <p:spPr>
          <a:xfrm>
            <a:off x="2057400" y="5352871"/>
            <a:ext cx="7086600" cy="1200329"/>
          </a:xfrm>
          <a:prstGeom prst="rect">
            <a:avLst/>
          </a:prstGeom>
          <a:noFill/>
        </p:spPr>
        <p:txBody>
          <a:bodyPr wrap="square" rtlCol="0">
            <a:spAutoFit/>
          </a:bodyPr>
          <a:lstStyle/>
          <a:p>
            <a:pPr>
              <a:buFont typeface="Wingdings" pitchFamily="2" charset="2"/>
              <a:buChar char="ü"/>
            </a:pPr>
            <a:r>
              <a:rPr lang="en-US" sz="2400" b="1" dirty="0">
                <a:solidFill>
                  <a:srgbClr val="FF0000"/>
                </a:solidFill>
              </a:rPr>
              <a:t> Low latency for short flows.</a:t>
            </a:r>
          </a:p>
          <a:p>
            <a:pPr>
              <a:buFont typeface="Wingdings" pitchFamily="2" charset="2"/>
              <a:buChar char="ü"/>
            </a:pPr>
            <a:r>
              <a:rPr lang="en-US" sz="2400" b="1" dirty="0">
                <a:solidFill>
                  <a:srgbClr val="FF0000"/>
                </a:solidFill>
              </a:rPr>
              <a:t> High throughput for long flows.</a:t>
            </a:r>
          </a:p>
          <a:p>
            <a:pPr>
              <a:buFont typeface="Wingdings" pitchFamily="2" charset="2"/>
              <a:buChar char="ü"/>
            </a:pPr>
            <a:r>
              <a:rPr lang="en-US" sz="2400" b="1" dirty="0">
                <a:solidFill>
                  <a:srgbClr val="FF0000"/>
                </a:solidFill>
              </a:rPr>
              <a:t> High burst tolerance for query flows.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117"/>
    </mc:Choice>
    <mc:Fallback xmlns:mv="urn:schemas-microsoft-com:mac:vml" xmlns="">
      <mp:transition xmlns:mp="http://schemas.microsoft.com/office/mac/powerpoint/2008/main" spd="slow" advTm="5811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fontScale="90000"/>
          </a:bodyPr>
          <a:lstStyle/>
          <a:p>
            <a:r>
              <a:rPr lang="en-US" dirty="0"/>
              <a:t>Scaled Background &amp; Query</a:t>
            </a:r>
            <a:br>
              <a:rPr lang="en-US" dirty="0"/>
            </a:br>
            <a:r>
              <a:rPr lang="en-US" sz="3100" dirty="0"/>
              <a:t>10x Background, 10x Query</a:t>
            </a:r>
            <a:r>
              <a:rPr lang="en-US" dirty="0"/>
              <a:t>  </a:t>
            </a:r>
          </a:p>
        </p:txBody>
      </p:sp>
      <p:sp>
        <p:nvSpPr>
          <p:cNvPr id="5" name="Slide Number Placeholder 4"/>
          <p:cNvSpPr>
            <a:spLocks noGrp="1"/>
          </p:cNvSpPr>
          <p:nvPr>
            <p:ph type="sldNum" sz="quarter" idx="12"/>
          </p:nvPr>
        </p:nvSpPr>
        <p:spPr/>
        <p:txBody>
          <a:bodyPr/>
          <a:lstStyle/>
          <a:p>
            <a:r>
              <a:rPr lang="en-US" dirty="0"/>
              <a:t>26</a:t>
            </a:r>
          </a:p>
        </p:txBody>
      </p:sp>
      <p:pic>
        <p:nvPicPr>
          <p:cNvPr id="122883" name="Picture 3"/>
          <p:cNvPicPr>
            <a:picLocks noChangeAspect="1" noChangeArrowheads="1"/>
          </p:cNvPicPr>
          <p:nvPr/>
        </p:nvPicPr>
        <p:blipFill>
          <a:blip r:embed="rId3" cstate="print"/>
          <a:srcRect/>
          <a:stretch>
            <a:fillRect/>
          </a:stretch>
        </p:blipFill>
        <p:spPr bwMode="auto">
          <a:xfrm>
            <a:off x="990600" y="1447800"/>
            <a:ext cx="7007161" cy="5257800"/>
          </a:xfrm>
          <a:prstGeom prst="rect">
            <a:avLst/>
          </a:prstGeom>
          <a:noFill/>
          <a:ln w="9525">
            <a:noFill/>
            <a:miter lim="800000"/>
            <a:headEnd/>
            <a:tailEnd/>
          </a:ln>
          <a:effectLst/>
        </p:spPr>
      </p:pic>
      <p:sp>
        <p:nvSpPr>
          <p:cNvPr id="2" name="TextBox 1"/>
          <p:cNvSpPr txBox="1"/>
          <p:nvPr/>
        </p:nvSpPr>
        <p:spPr>
          <a:xfrm>
            <a:off x="5943600" y="6096000"/>
            <a:ext cx="1524000" cy="523220"/>
          </a:xfrm>
          <a:prstGeom prst="rect">
            <a:avLst/>
          </a:prstGeom>
          <a:solidFill>
            <a:schemeClr val="bg1"/>
          </a:solidFill>
        </p:spPr>
        <p:txBody>
          <a:bodyPr wrap="square" rtlCol="0">
            <a:spAutoFit/>
          </a:bodyPr>
          <a:lstStyle/>
          <a:p>
            <a:r>
              <a:rPr lang="en-US" sz="2800" dirty="0"/>
              <a:t>Query</a:t>
            </a:r>
          </a:p>
        </p:txBody>
      </p:sp>
      <p:sp>
        <p:nvSpPr>
          <p:cNvPr id="6" name="TextBox 5"/>
          <p:cNvSpPr txBox="1"/>
          <p:nvPr/>
        </p:nvSpPr>
        <p:spPr>
          <a:xfrm>
            <a:off x="2667000" y="6106180"/>
            <a:ext cx="2438400" cy="523220"/>
          </a:xfrm>
          <a:prstGeom prst="rect">
            <a:avLst/>
          </a:prstGeom>
          <a:solidFill>
            <a:schemeClr val="bg1"/>
          </a:solidFill>
        </p:spPr>
        <p:txBody>
          <a:bodyPr wrap="square" rtlCol="0">
            <a:spAutoFit/>
          </a:bodyPr>
          <a:lstStyle/>
          <a:p>
            <a:r>
              <a:rPr lang="en-US" sz="2800" dirty="0"/>
              <a:t>Short messages</a:t>
            </a:r>
          </a:p>
        </p:txBody>
      </p:sp>
    </p:spTree>
  </p:cSld>
  <p:clrMapOvr>
    <a:masterClrMapping/>
  </p:clrMapOvr>
  <mc:AlternateContent xmlns:mc="http://schemas.openxmlformats.org/markup-compatibility/2006" xmlns:p14="http://schemas.microsoft.com/office/powerpoint/2010/main">
    <mc:Choice Requires="p14">
      <p:transition spd="slow" p14:dur="2000" advTm="61225"/>
    </mc:Choice>
    <mc:Fallback xmlns:mv="urn:schemas-microsoft-com:mac:vml" xmlns="">
      <mp:transition xmlns:mp="http://schemas.microsoft.com/office/mac/powerpoint/2008/main" spd="slow" advTm="6122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ea typeface="ＭＳ Ｐゴシック" charset="-128"/>
                <a:cs typeface="ＭＳ Ｐゴシック" charset="-128"/>
              </a:rPr>
              <a:t>Conclusions</a:t>
            </a:r>
          </a:p>
        </p:txBody>
      </p:sp>
      <p:sp>
        <p:nvSpPr>
          <p:cNvPr id="3" name="Content Placeholder 2"/>
          <p:cNvSpPr>
            <a:spLocks noGrp="1"/>
          </p:cNvSpPr>
          <p:nvPr>
            <p:ph idx="1"/>
          </p:nvPr>
        </p:nvSpPr>
        <p:spPr>
          <a:xfrm>
            <a:off x="457200" y="1371600"/>
            <a:ext cx="8229600" cy="5029200"/>
          </a:xfrm>
        </p:spPr>
        <p:txBody>
          <a:bodyPr/>
          <a:lstStyle/>
          <a:p>
            <a:pPr>
              <a:buFont typeface="Arial" pitchFamily="-110" charset="0"/>
              <a:buChar char="•"/>
              <a:defRPr/>
            </a:pPr>
            <a:endParaRPr lang="en-US" sz="1100" dirty="0">
              <a:ea typeface="+mn-ea"/>
              <a:cs typeface="+mn-cs"/>
            </a:endParaRPr>
          </a:p>
          <a:p>
            <a:pPr>
              <a:buFont typeface="Arial" pitchFamily="-110" charset="0"/>
              <a:buChar char="•"/>
              <a:defRPr/>
            </a:pPr>
            <a:r>
              <a:rPr lang="en-US" sz="2800" dirty="0">
                <a:ea typeface="+mn-ea"/>
                <a:cs typeface="+mn-cs"/>
              </a:rPr>
              <a:t>DCTCP satisfies all our requirements for Data Center packet transport.</a:t>
            </a:r>
          </a:p>
          <a:p>
            <a:pPr marL="800100" lvl="1" indent="-342900">
              <a:buFont typeface="Wingdings" pitchFamily="2" charset="2"/>
              <a:buChar char="ü"/>
              <a:defRPr/>
            </a:pPr>
            <a:r>
              <a:rPr lang="en-US" sz="2400" b="1" dirty="0">
                <a:solidFill>
                  <a:srgbClr val="0000CC"/>
                </a:solidFill>
              </a:rPr>
              <a:t>Handles bursts well</a:t>
            </a:r>
          </a:p>
          <a:p>
            <a:pPr marL="800100" lvl="1" indent="-342900">
              <a:buFont typeface="Wingdings" pitchFamily="2" charset="2"/>
              <a:buChar char="ü"/>
              <a:defRPr/>
            </a:pPr>
            <a:r>
              <a:rPr lang="en-US" sz="2400" b="1" dirty="0">
                <a:solidFill>
                  <a:srgbClr val="0000CC"/>
                </a:solidFill>
              </a:rPr>
              <a:t>Keeps queuing delays low</a:t>
            </a:r>
          </a:p>
          <a:p>
            <a:pPr marL="800100" lvl="1" indent="-342900">
              <a:buFont typeface="Wingdings" pitchFamily="2" charset="2"/>
              <a:buChar char="ü"/>
              <a:defRPr/>
            </a:pPr>
            <a:r>
              <a:rPr lang="en-US" sz="2400" b="1" dirty="0">
                <a:solidFill>
                  <a:srgbClr val="0000CC"/>
                </a:solidFill>
              </a:rPr>
              <a:t>Achieves high throughput</a:t>
            </a:r>
          </a:p>
          <a:p>
            <a:pPr>
              <a:buFont typeface="Arial" pitchFamily="-110" charset="0"/>
              <a:buNone/>
              <a:defRPr/>
            </a:pPr>
            <a:endParaRPr lang="en-US" sz="1800" dirty="0">
              <a:ea typeface="+mn-ea"/>
              <a:cs typeface="+mn-cs"/>
            </a:endParaRPr>
          </a:p>
          <a:p>
            <a:pPr>
              <a:buFont typeface="Arial" pitchFamily="-110" charset="0"/>
              <a:buChar char="•"/>
              <a:defRPr/>
            </a:pPr>
            <a:r>
              <a:rPr lang="en-US" sz="2800" dirty="0">
                <a:ea typeface="+mn-ea"/>
                <a:cs typeface="+mn-cs"/>
              </a:rPr>
              <a:t>Features:</a:t>
            </a:r>
          </a:p>
          <a:p>
            <a:pPr marL="800100" lvl="1" indent="-342900">
              <a:buFont typeface="Wingdings" pitchFamily="2" charset="2"/>
              <a:buChar char="ü"/>
              <a:defRPr/>
            </a:pPr>
            <a:r>
              <a:rPr lang="en-US" sz="2400" b="1" dirty="0">
                <a:solidFill>
                  <a:srgbClr val="0000CC"/>
                </a:solidFill>
              </a:rPr>
              <a:t>Very simple change to TCP and a single switch parameter.</a:t>
            </a:r>
          </a:p>
          <a:p>
            <a:pPr marL="800100" lvl="1" indent="-342900">
              <a:buFont typeface="Wingdings" pitchFamily="2" charset="2"/>
              <a:buChar char="ü"/>
              <a:defRPr/>
            </a:pPr>
            <a:r>
              <a:rPr lang="en-US" sz="2400" b="1" dirty="0">
                <a:solidFill>
                  <a:srgbClr val="FF0000"/>
                </a:solidFill>
              </a:rPr>
              <a:t>Based on mechanisms already available in Silicon.</a:t>
            </a:r>
          </a:p>
          <a:p>
            <a:pPr marL="800100" lvl="1" indent="-342900">
              <a:buNone/>
              <a:defRPr/>
            </a:pPr>
            <a:endParaRPr lang="en-US" sz="2400" dirty="0"/>
          </a:p>
          <a:p>
            <a:pPr marL="800100" lvl="1" indent="-342900">
              <a:buNone/>
              <a:defRPr/>
            </a:pPr>
            <a:endParaRPr lang="en-US" sz="2400" dirty="0"/>
          </a:p>
          <a:p>
            <a:pPr marL="800100" lvl="1" indent="-342900">
              <a:buNone/>
              <a:defRPr/>
            </a:pPr>
            <a:endParaRPr lang="en-US" sz="2400" dirty="0"/>
          </a:p>
          <a:p>
            <a:pPr marL="400050">
              <a:buFont typeface="Arial" pitchFamily="-110" charset="0"/>
              <a:buNone/>
              <a:defRPr/>
            </a:pPr>
            <a:endParaRPr lang="en-US" sz="2400" dirty="0">
              <a:ea typeface="+mn-ea"/>
              <a:cs typeface="+mn-cs"/>
            </a:endParaRPr>
          </a:p>
        </p:txBody>
      </p:sp>
      <p:sp>
        <p:nvSpPr>
          <p:cNvPr id="4" name="Slide Number Placeholder 3"/>
          <p:cNvSpPr>
            <a:spLocks noGrp="1"/>
          </p:cNvSpPr>
          <p:nvPr>
            <p:ph type="sldNum" sz="quarter" idx="12"/>
          </p:nvPr>
        </p:nvSpPr>
        <p:spPr/>
        <p:txBody>
          <a:bodyPr/>
          <a:lstStyle/>
          <a:p>
            <a:r>
              <a:rPr lang="en-US" dirty="0"/>
              <a:t>27</a:t>
            </a:r>
          </a:p>
        </p:txBody>
      </p:sp>
    </p:spTree>
  </p:cSld>
  <p:clrMapOvr>
    <a:masterClrMapping/>
  </p:clrMapOvr>
  <p:transition advTm="34138"/>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644"/>
    </mc:Choice>
    <mc:Fallback xmlns:mv="urn:schemas-microsoft-com:mac:vml" xmlns="">
      <mp:transition xmlns:mp="http://schemas.microsoft.com/office/mac/powerpoint/2008/main" spd="slow" advTm="26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Roadmap</a:t>
            </a:r>
          </a:p>
        </p:txBody>
      </p:sp>
      <p:sp>
        <p:nvSpPr>
          <p:cNvPr id="3" name="Content Placeholder 2"/>
          <p:cNvSpPr>
            <a:spLocks noGrp="1"/>
          </p:cNvSpPr>
          <p:nvPr>
            <p:ph idx="1"/>
          </p:nvPr>
        </p:nvSpPr>
        <p:spPr>
          <a:xfrm>
            <a:off x="304800" y="1295400"/>
            <a:ext cx="8534400" cy="4830763"/>
          </a:xfrm>
        </p:spPr>
        <p:txBody>
          <a:bodyPr>
            <a:normAutofit lnSpcReduction="10000"/>
          </a:bodyPr>
          <a:lstStyle/>
          <a:p>
            <a:r>
              <a:rPr lang="en-US" dirty="0"/>
              <a:t>What’s really going on?</a:t>
            </a:r>
          </a:p>
          <a:p>
            <a:pPr lvl="1"/>
            <a:r>
              <a:rPr lang="en-US" dirty="0"/>
              <a:t>Interviews with developers and operators</a:t>
            </a:r>
          </a:p>
          <a:p>
            <a:pPr lvl="1"/>
            <a:r>
              <a:rPr lang="en-US" dirty="0"/>
              <a:t>Analysis of applications</a:t>
            </a:r>
          </a:p>
          <a:p>
            <a:pPr lvl="1"/>
            <a:r>
              <a:rPr lang="en-US" dirty="0"/>
              <a:t>Switches: shallow-buffered </a:t>
            </a:r>
            <a:r>
              <a:rPr lang="en-US" dirty="0" err="1"/>
              <a:t>vs</a:t>
            </a:r>
            <a:r>
              <a:rPr lang="en-US" dirty="0"/>
              <a:t> deep-buffered </a:t>
            </a:r>
          </a:p>
          <a:p>
            <a:pPr lvl="1"/>
            <a:r>
              <a:rPr lang="en-US" dirty="0"/>
              <a:t>Measurements</a:t>
            </a:r>
          </a:p>
          <a:p>
            <a:endParaRPr lang="en-US" dirty="0">
              <a:ea typeface="ＭＳ Ｐゴシック" charset="-128"/>
              <a:cs typeface="ＭＳ Ｐゴシック" charset="-128"/>
            </a:endParaRPr>
          </a:p>
          <a:p>
            <a:r>
              <a:rPr lang="en-US" dirty="0">
                <a:ea typeface="ＭＳ Ｐゴシック" charset="-128"/>
                <a:cs typeface="ＭＳ Ｐゴシック" charset="-128"/>
              </a:rPr>
              <a:t>A systematic study of transport in Microsoft’s DCs</a:t>
            </a:r>
          </a:p>
          <a:p>
            <a:pPr lvl="1"/>
            <a:r>
              <a:rPr lang="en-US" dirty="0"/>
              <a:t>Identify</a:t>
            </a:r>
            <a:r>
              <a:rPr lang="en-US" dirty="0">
                <a:solidFill>
                  <a:srgbClr val="0000CC"/>
                </a:solidFill>
              </a:rPr>
              <a:t> </a:t>
            </a:r>
            <a:r>
              <a:rPr lang="en-US" b="1" dirty="0">
                <a:solidFill>
                  <a:srgbClr val="FF0000"/>
                </a:solidFill>
              </a:rPr>
              <a:t>impairments</a:t>
            </a:r>
          </a:p>
          <a:p>
            <a:pPr lvl="1"/>
            <a:r>
              <a:rPr lang="en-US" dirty="0"/>
              <a:t>Identify </a:t>
            </a:r>
            <a:r>
              <a:rPr lang="en-US" b="1" dirty="0">
                <a:solidFill>
                  <a:srgbClr val="FF0000"/>
                </a:solidFill>
              </a:rPr>
              <a:t>requirements</a:t>
            </a:r>
          </a:p>
          <a:p>
            <a:pPr lvl="1">
              <a:buNone/>
            </a:pPr>
            <a:endParaRPr lang="en-US" dirty="0">
              <a:solidFill>
                <a:srgbClr val="000000"/>
              </a:solidFill>
              <a:ea typeface="ＭＳ Ｐゴシック" charset="-128"/>
              <a:cs typeface="ＭＳ Ｐゴシック" charset="-128"/>
            </a:endParaRPr>
          </a:p>
          <a:p>
            <a:pPr lvl="0" eaLnBrk="0" fontAlgn="base" hangingPunct="0">
              <a:spcBef>
                <a:spcPts val="600"/>
              </a:spcBef>
              <a:spcAft>
                <a:spcPct val="0"/>
              </a:spcAft>
              <a:buFont typeface="Arial" charset="0"/>
              <a:buChar char="•"/>
              <a:defRPr/>
            </a:pPr>
            <a:r>
              <a:rPr lang="en-US" dirty="0">
                <a:ea typeface="ＭＳ Ｐゴシック" charset="-128"/>
                <a:cs typeface="ＭＳ Ｐゴシック" charset="-128"/>
              </a:rPr>
              <a:t>Our solution: </a:t>
            </a:r>
            <a:r>
              <a:rPr lang="en-US" b="1" dirty="0">
                <a:solidFill>
                  <a:srgbClr val="0000CC"/>
                </a:solidFill>
                <a:ea typeface="ＭＳ Ｐゴシック" charset="-128"/>
                <a:cs typeface="ＭＳ Ｐゴシック" charset="-128"/>
              </a:rPr>
              <a:t>Data Center TCP</a:t>
            </a:r>
          </a:p>
        </p:txBody>
      </p:sp>
      <p:sp>
        <p:nvSpPr>
          <p:cNvPr id="4" name="Slide Number Placeholder 3"/>
          <p:cNvSpPr>
            <a:spLocks noGrp="1"/>
          </p:cNvSpPr>
          <p:nvPr>
            <p:ph type="sldNum" sz="quarter" idx="12"/>
          </p:nvPr>
        </p:nvSpPr>
        <p:spPr/>
        <p:txBody>
          <a:bodyPr/>
          <a:lstStyle/>
          <a:p>
            <a:fld id="{D6860B3D-D4F8-4840-B91D-0EEC232E35FC}" type="slidenum">
              <a:rPr lang="en-US" smtClean="0"/>
              <a:pPr/>
              <a:t>4</a:t>
            </a:fld>
            <a:endParaRPr lang="en-US"/>
          </a:p>
        </p:txBody>
      </p:sp>
    </p:spTree>
  </p:cSld>
  <p:clrMapOvr>
    <a:masterClrMapping/>
  </p:clrMapOvr>
  <p:transition spd="slow" advTm="3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Microsoft Bing</a:t>
            </a:r>
          </a:p>
        </p:txBody>
      </p:sp>
      <p:sp>
        <p:nvSpPr>
          <p:cNvPr id="6" name="Rectangle 261"/>
          <p:cNvSpPr>
            <a:spLocks noGrp="1" noChangeArrowheads="1"/>
          </p:cNvSpPr>
          <p:nvPr>
            <p:ph idx="1"/>
          </p:nvPr>
        </p:nvSpPr>
        <p:spPr bwMode="auto">
          <a:prstGeom prst="rect">
            <a:avLst/>
          </a:prstGeom>
          <a:noFill/>
          <a:ln w="9525">
            <a:noFill/>
            <a:miter lim="800000"/>
            <a:headEnd/>
            <a:tailEnd/>
          </a:ln>
        </p:spPr>
        <p:txBody>
          <a:bodyPr>
            <a:prstTxWarp prst="textNoShape">
              <a:avLst/>
            </a:prstTxWarp>
            <a:normAutofit/>
          </a:bodyPr>
          <a:lstStyle/>
          <a:p>
            <a:pPr marL="342900" indent="-342900">
              <a:spcBef>
                <a:spcPts val="600"/>
              </a:spcBef>
              <a:buFont typeface="Arial" charset="0"/>
              <a:buChar char="•"/>
            </a:pPr>
            <a:r>
              <a:rPr lang="en-US" sz="2800" dirty="0">
                <a:ea typeface="ＭＳ Ｐゴシック" charset="-128"/>
                <a:cs typeface="ＭＳ Ｐゴシック" charset="-128"/>
              </a:rPr>
              <a:t>Measurements from 6000 server production cluster</a:t>
            </a:r>
          </a:p>
          <a:p>
            <a:pPr marL="342900" indent="-342900">
              <a:spcBef>
                <a:spcPts val="600"/>
              </a:spcBef>
              <a:buNone/>
            </a:pPr>
            <a:endParaRPr lang="en-US" sz="2800" dirty="0"/>
          </a:p>
          <a:p>
            <a:pPr marL="342900" indent="-342900">
              <a:spcBef>
                <a:spcPts val="600"/>
              </a:spcBef>
              <a:buFont typeface="Arial" charset="0"/>
              <a:buChar char="•"/>
            </a:pPr>
            <a:r>
              <a:rPr lang="en-US" sz="2800" dirty="0">
                <a:ea typeface="ＭＳ Ｐゴシック" charset="-128"/>
                <a:cs typeface="ＭＳ Ｐゴシック" charset="-128"/>
              </a:rPr>
              <a:t>Instrumentation passively collects logs </a:t>
            </a:r>
          </a:p>
          <a:p>
            <a:pPr lvl="1" indent="-342900">
              <a:spcBef>
                <a:spcPts val="600"/>
              </a:spcBef>
              <a:buFont typeface="Calibri" pitchFamily="34" charset="0"/>
              <a:buChar char="‒"/>
            </a:pPr>
            <a:r>
              <a:rPr lang="en-US" dirty="0">
                <a:ea typeface="ＭＳ Ｐゴシック" charset="-128"/>
                <a:cs typeface="ＭＳ Ｐゴシック" charset="-128"/>
              </a:rPr>
              <a:t>Application-level</a:t>
            </a:r>
          </a:p>
          <a:p>
            <a:pPr lvl="1" indent="-342900">
              <a:spcBef>
                <a:spcPts val="600"/>
              </a:spcBef>
              <a:buFont typeface="Calibri" pitchFamily="34" charset="0"/>
              <a:buChar char="‒"/>
            </a:pPr>
            <a:r>
              <a:rPr lang="en-US" sz="2400" dirty="0">
                <a:ea typeface="ＭＳ Ｐゴシック" charset="-128"/>
                <a:cs typeface="ＭＳ Ｐゴシック" charset="-128"/>
              </a:rPr>
              <a:t>Socket-level</a:t>
            </a:r>
            <a:endParaRPr lang="en-US" dirty="0">
              <a:ea typeface="ＭＳ Ｐゴシック" charset="-128"/>
              <a:cs typeface="ＭＳ Ｐゴシック" charset="-128"/>
            </a:endParaRPr>
          </a:p>
          <a:p>
            <a:pPr lvl="1" indent="-342900">
              <a:spcBef>
                <a:spcPts val="600"/>
              </a:spcBef>
              <a:buFont typeface="Calibri" pitchFamily="34" charset="0"/>
              <a:buChar char="‒"/>
            </a:pPr>
            <a:r>
              <a:rPr lang="en-US" sz="2400" dirty="0">
                <a:ea typeface="ＭＳ Ｐゴシック" charset="-128"/>
                <a:cs typeface="ＭＳ Ｐゴシック" charset="-128"/>
              </a:rPr>
              <a:t>Selected packet-level</a:t>
            </a:r>
          </a:p>
          <a:p>
            <a:pPr marL="742950" lvl="1" indent="-285750" eaLnBrk="0" hangingPunct="0">
              <a:spcBef>
                <a:spcPct val="25000"/>
              </a:spcBef>
              <a:buClr>
                <a:srgbClr val="000000"/>
              </a:buClr>
              <a:buNone/>
            </a:pPr>
            <a:endParaRPr lang="en-US" sz="2400" dirty="0">
              <a:solidFill>
                <a:srgbClr val="000000"/>
              </a:solidFill>
              <a:ea typeface="ＭＳ Ｐゴシック" charset="-128"/>
              <a:cs typeface="ＭＳ Ｐゴシック" charset="-128"/>
            </a:endParaRPr>
          </a:p>
          <a:p>
            <a:pPr marL="342900" indent="-342900">
              <a:spcBef>
                <a:spcPts val="600"/>
              </a:spcBef>
              <a:buFont typeface="Arial" charset="0"/>
              <a:buChar char="•"/>
            </a:pPr>
            <a:r>
              <a:rPr lang="en-US" sz="2800" dirty="0">
                <a:ea typeface="ＭＳ Ｐゴシック" charset="-128"/>
                <a:cs typeface="ＭＳ Ｐゴシック" charset="-128"/>
              </a:rPr>
              <a:t>More than </a:t>
            </a:r>
            <a:r>
              <a:rPr lang="en-US" sz="2800" b="1" dirty="0">
                <a:solidFill>
                  <a:srgbClr val="FF0000"/>
                </a:solidFill>
                <a:ea typeface="ＭＳ Ｐゴシック" charset="-128"/>
                <a:cs typeface="ＭＳ Ｐゴシック" charset="-128"/>
              </a:rPr>
              <a:t>150TB</a:t>
            </a:r>
            <a:r>
              <a:rPr lang="en-US" sz="2800" dirty="0">
                <a:ea typeface="ＭＳ Ｐゴシック" charset="-128"/>
                <a:cs typeface="ＭＳ Ｐゴシック" charset="-128"/>
              </a:rPr>
              <a:t> of compressed data over a month</a:t>
            </a:r>
          </a:p>
          <a:p>
            <a:pPr marL="342900" indent="-342900">
              <a:spcBef>
                <a:spcPts val="600"/>
              </a:spcBef>
            </a:pPr>
            <a:endParaRPr lang="en-US" sz="900" dirty="0">
              <a:ea typeface="ＭＳ Ｐゴシック" charset="-128"/>
              <a:cs typeface="ＭＳ Ｐゴシック" charset="-128"/>
            </a:endParaRPr>
          </a:p>
          <a:p>
            <a:pPr marL="742950" lvl="1" indent="-285750" eaLnBrk="0" hangingPunct="0">
              <a:spcBef>
                <a:spcPct val="25000"/>
              </a:spcBef>
              <a:buClr>
                <a:srgbClr val="000000"/>
              </a:buClr>
              <a:buNone/>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buFontTx/>
              <a:buChar cha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pPr>
            <a:endParaRPr lang="en-US" sz="2400" dirty="0">
              <a:solidFill>
                <a:srgbClr val="000000"/>
              </a:solidFill>
              <a:ea typeface="ＭＳ Ｐゴシック" charset="-128"/>
              <a:cs typeface="ＭＳ Ｐゴシック" charset="-128"/>
            </a:endParaRPr>
          </a:p>
          <a:p>
            <a:pPr marL="742950" lvl="1" indent="-285750" eaLnBrk="0" hangingPunct="0">
              <a:spcBef>
                <a:spcPct val="25000"/>
              </a:spcBef>
              <a:buClr>
                <a:srgbClr val="000000"/>
              </a:buClr>
            </a:pPr>
            <a:endParaRPr dirty="0"/>
          </a:p>
          <a:p>
            <a:pPr marL="342900" indent="-342900">
              <a:spcBef>
                <a:spcPts val="600"/>
              </a:spcBef>
            </a:pPr>
            <a:endParaRPr lang="en-US" b="1" dirty="0">
              <a:solidFill>
                <a:srgbClr val="000000"/>
              </a:solidFill>
              <a:ea typeface="ＭＳ Ｐゴシック" charset="-128"/>
              <a:cs typeface="ＭＳ Ｐゴシック" charset="-128"/>
            </a:endParaRPr>
          </a:p>
          <a:p>
            <a:pPr marL="342900" indent="-342900">
              <a:spcBef>
                <a:spcPts val="600"/>
              </a:spcBef>
              <a:buFont typeface="Arial" charset="0"/>
              <a:buChar char="•"/>
            </a:pPr>
            <a:endParaRPr lang="en-US" b="1" dirty="0">
              <a:solidFill>
                <a:srgbClr val="000000"/>
              </a:solidFill>
              <a:ea typeface="ＭＳ Ｐゴシック" charset="-128"/>
              <a:cs typeface="ＭＳ Ｐゴシック" charset="-128"/>
            </a:endParaRPr>
          </a:p>
          <a:p>
            <a:pPr marL="342900" indent="-342900">
              <a:spcBef>
                <a:spcPts val="600"/>
              </a:spcBef>
            </a:pPr>
            <a:endParaRPr lang="en-US" dirty="0">
              <a:ea typeface="ＭＳ Ｐゴシック" charset="-128"/>
              <a:cs typeface="ＭＳ Ｐゴシック" charset="-128"/>
            </a:endParaRPr>
          </a:p>
        </p:txBody>
      </p:sp>
      <p:sp>
        <p:nvSpPr>
          <p:cNvPr id="5" name="Slide Number Placeholder 4"/>
          <p:cNvSpPr>
            <a:spLocks noGrp="1"/>
          </p:cNvSpPr>
          <p:nvPr>
            <p:ph type="sldNum" sz="quarter" idx="12"/>
          </p:nvPr>
        </p:nvSpPr>
        <p:spPr/>
        <p:txBody>
          <a:bodyPr/>
          <a:lstStyle/>
          <a:p>
            <a:fld id="{96F468FF-8BB4-3349-8005-AE9F629C616D}" type="slidenum">
              <a:rPr lang="en-US" smtClean="0"/>
              <a:pPr/>
              <a:t>5</a:t>
            </a:fld>
            <a:endParaRPr lang="en-US"/>
          </a:p>
        </p:txBody>
      </p:sp>
    </p:spTree>
  </p:cSld>
  <p:clrMapOvr>
    <a:masterClrMapping/>
  </p:clrMapOvr>
  <p:transition spd="slow" advTm="68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3046244" y="954555"/>
            <a:ext cx="5869156" cy="5693955"/>
            <a:chOff x="3122444" y="954555"/>
            <a:chExt cx="5869156" cy="5693955"/>
          </a:xfrm>
        </p:grpSpPr>
        <p:grpSp>
          <p:nvGrpSpPr>
            <p:cNvPr id="122" name="Group 121"/>
            <p:cNvGrpSpPr/>
            <p:nvPr/>
          </p:nvGrpSpPr>
          <p:grpSpPr>
            <a:xfrm>
              <a:off x="3122444" y="954555"/>
              <a:ext cx="5869156" cy="5253691"/>
              <a:chOff x="3123322" y="954555"/>
              <a:chExt cx="5869156" cy="5253691"/>
            </a:xfrm>
          </p:grpSpPr>
          <p:grpSp>
            <p:nvGrpSpPr>
              <p:cNvPr id="121" name="Group 120"/>
              <p:cNvGrpSpPr/>
              <p:nvPr/>
            </p:nvGrpSpPr>
            <p:grpSpPr>
              <a:xfrm>
                <a:off x="3123322" y="954555"/>
                <a:ext cx="5869156" cy="5253691"/>
                <a:chOff x="3123322" y="954555"/>
                <a:chExt cx="5869156" cy="5253691"/>
              </a:xfrm>
            </p:grpSpPr>
            <p:grpSp>
              <p:nvGrpSpPr>
                <p:cNvPr id="120" name="Group 119"/>
                <p:cNvGrpSpPr/>
                <p:nvPr/>
              </p:nvGrpSpPr>
              <p:grpSpPr>
                <a:xfrm>
                  <a:off x="3123322" y="954555"/>
                  <a:ext cx="5869156" cy="5253691"/>
                  <a:chOff x="3123322" y="954555"/>
                  <a:chExt cx="5869156" cy="5253691"/>
                </a:xfrm>
              </p:grpSpPr>
              <p:grpSp>
                <p:nvGrpSpPr>
                  <p:cNvPr id="2" name="Group 19"/>
                  <p:cNvGrpSpPr/>
                  <p:nvPr/>
                </p:nvGrpSpPr>
                <p:grpSpPr>
                  <a:xfrm>
                    <a:off x="5360341" y="954555"/>
                    <a:ext cx="1758392" cy="1102845"/>
                    <a:chOff x="3733801" y="1408176"/>
                    <a:chExt cx="2128577" cy="1335024"/>
                  </a:xfrm>
                </p:grpSpPr>
                <p:pic>
                  <p:nvPicPr>
                    <p:cNvPr id="17" name="Picture 16" descr="server2.jpg"/>
                    <p:cNvPicPr>
                      <a:picLocks noChangeAspect="1"/>
                    </p:cNvPicPr>
                    <p:nvPr/>
                  </p:nvPicPr>
                  <p:blipFill>
                    <a:blip r:embed="rId3" cstate="print"/>
                    <a:stretch>
                      <a:fillRect/>
                    </a:stretch>
                  </p:blipFill>
                  <p:spPr>
                    <a:xfrm>
                      <a:off x="3733801" y="1408176"/>
                      <a:ext cx="1390650" cy="1335024"/>
                    </a:xfrm>
                    <a:prstGeom prst="rect">
                      <a:avLst/>
                    </a:prstGeom>
                  </p:spPr>
                </p:pic>
                <p:sp>
                  <p:nvSpPr>
                    <p:cNvPr id="18" name="TextBox 17"/>
                    <p:cNvSpPr txBox="1"/>
                    <p:nvPr/>
                  </p:nvSpPr>
                  <p:spPr>
                    <a:xfrm>
                      <a:off x="4939958" y="1408176"/>
                      <a:ext cx="922420" cy="484344"/>
                    </a:xfrm>
                    <a:prstGeom prst="rect">
                      <a:avLst/>
                    </a:prstGeom>
                    <a:noFill/>
                  </p:spPr>
                  <p:txBody>
                    <a:bodyPr wrap="square" rtlCol="0">
                      <a:spAutoFit/>
                    </a:bodyPr>
                    <a:lstStyle/>
                    <a:p>
                      <a:r>
                        <a:rPr lang="en-US" sz="2000" b="1" dirty="0">
                          <a:solidFill>
                            <a:srgbClr val="FF0000"/>
                          </a:solidFill>
                        </a:rPr>
                        <a:t>TLA</a:t>
                      </a:r>
                    </a:p>
                  </p:txBody>
                </p:sp>
              </p:grpSp>
              <p:grpSp>
                <p:nvGrpSpPr>
                  <p:cNvPr id="3" name="Group 38"/>
                  <p:cNvGrpSpPr/>
                  <p:nvPr/>
                </p:nvGrpSpPr>
                <p:grpSpPr>
                  <a:xfrm>
                    <a:off x="6172199" y="2971800"/>
                    <a:ext cx="1828802" cy="1143000"/>
                    <a:chOff x="2910638" y="1359567"/>
                    <a:chExt cx="2213812" cy="1383633"/>
                  </a:xfrm>
                </p:grpSpPr>
                <p:pic>
                  <p:nvPicPr>
                    <p:cNvPr id="40" name="Picture 39" descr="server2.jpg"/>
                    <p:cNvPicPr>
                      <a:picLocks noChangeAspect="1"/>
                    </p:cNvPicPr>
                    <p:nvPr/>
                  </p:nvPicPr>
                  <p:blipFill>
                    <a:blip r:embed="rId3" cstate="print"/>
                    <a:stretch>
                      <a:fillRect/>
                    </a:stretch>
                  </p:blipFill>
                  <p:spPr>
                    <a:xfrm>
                      <a:off x="3733800" y="1408176"/>
                      <a:ext cx="1390650" cy="1335024"/>
                    </a:xfrm>
                    <a:prstGeom prst="rect">
                      <a:avLst/>
                    </a:prstGeom>
                  </p:spPr>
                </p:pic>
                <p:sp>
                  <p:nvSpPr>
                    <p:cNvPr id="41" name="TextBox 40"/>
                    <p:cNvSpPr txBox="1"/>
                    <p:nvPr/>
                  </p:nvSpPr>
                  <p:spPr>
                    <a:xfrm>
                      <a:off x="2910638" y="1359567"/>
                      <a:ext cx="837150" cy="484344"/>
                    </a:xfrm>
                    <a:prstGeom prst="rect">
                      <a:avLst/>
                    </a:prstGeom>
                    <a:noFill/>
                  </p:spPr>
                  <p:txBody>
                    <a:bodyPr wrap="square" rtlCol="0">
                      <a:spAutoFit/>
                    </a:bodyPr>
                    <a:lstStyle/>
                    <a:p>
                      <a:r>
                        <a:rPr lang="en-US" sz="2000" b="1" dirty="0">
                          <a:solidFill>
                            <a:srgbClr val="FF0000"/>
                          </a:solidFill>
                        </a:rPr>
                        <a:t>MLA</a:t>
                      </a:r>
                    </a:p>
                  </p:txBody>
                </p:sp>
              </p:grpSp>
              <p:pic>
                <p:nvPicPr>
                  <p:cNvPr id="48" name="Picture 47" descr="server-gray.png"/>
                  <p:cNvPicPr>
                    <a:picLocks noChangeAspect="1"/>
                  </p:cNvPicPr>
                  <p:nvPr/>
                </p:nvPicPr>
                <p:blipFill>
                  <a:blip r:embed="rId4" cstate="print"/>
                  <a:stretch>
                    <a:fillRect/>
                  </a:stretch>
                </p:blipFill>
                <p:spPr>
                  <a:xfrm>
                    <a:off x="3123322" y="5217646"/>
                    <a:ext cx="915278" cy="974328"/>
                  </a:xfrm>
                  <a:prstGeom prst="rect">
                    <a:avLst/>
                  </a:prstGeom>
                </p:spPr>
              </p:pic>
              <p:pic>
                <p:nvPicPr>
                  <p:cNvPr id="49" name="Picture 48" descr="server-gray.png"/>
                  <p:cNvPicPr>
                    <a:picLocks noChangeAspect="1"/>
                  </p:cNvPicPr>
                  <p:nvPr/>
                </p:nvPicPr>
                <p:blipFill>
                  <a:blip r:embed="rId4" cstate="print"/>
                  <a:stretch>
                    <a:fillRect/>
                  </a:stretch>
                </p:blipFill>
                <p:spPr>
                  <a:xfrm>
                    <a:off x="4114800" y="5217646"/>
                    <a:ext cx="915278" cy="974328"/>
                  </a:xfrm>
                  <a:prstGeom prst="rect">
                    <a:avLst/>
                  </a:prstGeom>
                </p:spPr>
              </p:pic>
              <p:pic>
                <p:nvPicPr>
                  <p:cNvPr id="50" name="Picture 49" descr="server-gray.png"/>
                  <p:cNvPicPr>
                    <a:picLocks noChangeAspect="1"/>
                  </p:cNvPicPr>
                  <p:nvPr/>
                </p:nvPicPr>
                <p:blipFill>
                  <a:blip r:embed="rId4" cstate="print"/>
                  <a:stretch>
                    <a:fillRect/>
                  </a:stretch>
                </p:blipFill>
                <p:spPr>
                  <a:xfrm>
                    <a:off x="5104522" y="5217646"/>
                    <a:ext cx="915278" cy="974328"/>
                  </a:xfrm>
                  <a:prstGeom prst="rect">
                    <a:avLst/>
                  </a:prstGeom>
                </p:spPr>
              </p:pic>
              <p:pic>
                <p:nvPicPr>
                  <p:cNvPr id="51" name="Picture 50" descr="server-gray.png"/>
                  <p:cNvPicPr>
                    <a:picLocks noChangeAspect="1"/>
                  </p:cNvPicPr>
                  <p:nvPr/>
                </p:nvPicPr>
                <p:blipFill>
                  <a:blip r:embed="rId4" cstate="print"/>
                  <a:stretch>
                    <a:fillRect/>
                  </a:stretch>
                </p:blipFill>
                <p:spPr>
                  <a:xfrm>
                    <a:off x="6095122" y="5233918"/>
                    <a:ext cx="915278" cy="974328"/>
                  </a:xfrm>
                  <a:prstGeom prst="rect">
                    <a:avLst/>
                  </a:prstGeom>
                </p:spPr>
              </p:pic>
              <p:pic>
                <p:nvPicPr>
                  <p:cNvPr id="52" name="Picture 51" descr="server-gray.png"/>
                  <p:cNvPicPr>
                    <a:picLocks noChangeAspect="1"/>
                  </p:cNvPicPr>
                  <p:nvPr/>
                </p:nvPicPr>
                <p:blipFill>
                  <a:blip r:embed="rId4" cstate="print"/>
                  <a:stretch>
                    <a:fillRect/>
                  </a:stretch>
                </p:blipFill>
                <p:spPr>
                  <a:xfrm>
                    <a:off x="7085722" y="5217646"/>
                    <a:ext cx="915278" cy="974328"/>
                  </a:xfrm>
                  <a:prstGeom prst="rect">
                    <a:avLst/>
                  </a:prstGeom>
                </p:spPr>
              </p:pic>
              <p:pic>
                <p:nvPicPr>
                  <p:cNvPr id="53" name="Picture 52" descr="server-gray.png"/>
                  <p:cNvPicPr>
                    <a:picLocks noChangeAspect="1"/>
                  </p:cNvPicPr>
                  <p:nvPr/>
                </p:nvPicPr>
                <p:blipFill>
                  <a:blip r:embed="rId4" cstate="print"/>
                  <a:stretch>
                    <a:fillRect/>
                  </a:stretch>
                </p:blipFill>
                <p:spPr>
                  <a:xfrm>
                    <a:off x="8077200" y="5217646"/>
                    <a:ext cx="915278" cy="974328"/>
                  </a:xfrm>
                  <a:prstGeom prst="rect">
                    <a:avLst/>
                  </a:prstGeom>
                </p:spPr>
              </p:pic>
              <p:grpSp>
                <p:nvGrpSpPr>
                  <p:cNvPr id="6" name="Group 68"/>
                  <p:cNvGrpSpPr/>
                  <p:nvPr/>
                </p:nvGrpSpPr>
                <p:grpSpPr>
                  <a:xfrm>
                    <a:off x="3962401" y="2971800"/>
                    <a:ext cx="1683036" cy="1138891"/>
                    <a:chOff x="3733800" y="1364542"/>
                    <a:chExt cx="2037358" cy="1378659"/>
                  </a:xfrm>
                </p:grpSpPr>
                <p:pic>
                  <p:nvPicPr>
                    <p:cNvPr id="70" name="Picture 69" descr="server2.jpg"/>
                    <p:cNvPicPr>
                      <a:picLocks noChangeAspect="1"/>
                    </p:cNvPicPr>
                    <p:nvPr/>
                  </p:nvPicPr>
                  <p:blipFill>
                    <a:blip r:embed="rId3" cstate="print"/>
                    <a:stretch>
                      <a:fillRect/>
                    </a:stretch>
                  </p:blipFill>
                  <p:spPr>
                    <a:xfrm>
                      <a:off x="3733800" y="1408177"/>
                      <a:ext cx="1390650" cy="1335024"/>
                    </a:xfrm>
                    <a:prstGeom prst="rect">
                      <a:avLst/>
                    </a:prstGeom>
                  </p:spPr>
                </p:pic>
                <p:sp>
                  <p:nvSpPr>
                    <p:cNvPr id="71" name="TextBox 70"/>
                    <p:cNvSpPr txBox="1"/>
                    <p:nvPr/>
                  </p:nvSpPr>
                  <p:spPr>
                    <a:xfrm>
                      <a:off x="4934008" y="1364542"/>
                      <a:ext cx="837150" cy="484344"/>
                    </a:xfrm>
                    <a:prstGeom prst="rect">
                      <a:avLst/>
                    </a:prstGeom>
                    <a:noFill/>
                  </p:spPr>
                  <p:txBody>
                    <a:bodyPr wrap="square" rtlCol="0">
                      <a:spAutoFit/>
                    </a:bodyPr>
                    <a:lstStyle/>
                    <a:p>
                      <a:r>
                        <a:rPr lang="en-US" sz="2000" b="1" dirty="0">
                          <a:solidFill>
                            <a:srgbClr val="FF0000"/>
                          </a:solidFill>
                        </a:rPr>
                        <a:t>MLA</a:t>
                      </a:r>
                    </a:p>
                  </p:txBody>
                </p:sp>
              </p:grpSp>
            </p:grpSp>
            <p:grpSp>
              <p:nvGrpSpPr>
                <p:cNvPr id="7" name="Group 93"/>
                <p:cNvGrpSpPr/>
                <p:nvPr/>
              </p:nvGrpSpPr>
              <p:grpSpPr>
                <a:xfrm>
                  <a:off x="3669537" y="3998446"/>
                  <a:ext cx="1740663" cy="1294485"/>
                  <a:chOff x="838200" y="4169885"/>
                  <a:chExt cx="1740663" cy="1294485"/>
                </a:xfrm>
              </p:grpSpPr>
              <p:cxnSp>
                <p:nvCxnSpPr>
                  <p:cNvPr id="95" name="Straight Connector 94"/>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7"/>
                <p:cNvGrpSpPr/>
                <p:nvPr/>
              </p:nvGrpSpPr>
              <p:grpSpPr>
                <a:xfrm>
                  <a:off x="6565137" y="3998446"/>
                  <a:ext cx="1740663" cy="1294485"/>
                  <a:chOff x="838200" y="4169885"/>
                  <a:chExt cx="1740663" cy="1294485"/>
                </a:xfrm>
              </p:grpSpPr>
              <p:cxnSp>
                <p:nvCxnSpPr>
                  <p:cNvPr id="99" name="Straight Connector 98"/>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rot="16200000" flipH="1">
                <a:off x="5961043" y="2116156"/>
                <a:ext cx="1092506" cy="8225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03357" y="2014252"/>
                <a:ext cx="1112702" cy="10465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5105400" y="6248400"/>
              <a:ext cx="1981200" cy="400110"/>
            </a:xfrm>
            <a:prstGeom prst="rect">
              <a:avLst/>
            </a:prstGeom>
            <a:noFill/>
          </p:spPr>
          <p:txBody>
            <a:bodyPr wrap="square" rtlCol="0">
              <a:spAutoFit/>
            </a:bodyPr>
            <a:lstStyle/>
            <a:p>
              <a:pPr algn="ctr"/>
              <a:r>
                <a:rPr lang="en-US" sz="2000" b="1" dirty="0">
                  <a:solidFill>
                    <a:srgbClr val="FF0000"/>
                  </a:solidFill>
                </a:rPr>
                <a:t>Worker Nodes</a:t>
              </a:r>
            </a:p>
          </p:txBody>
        </p:sp>
        <p:sp>
          <p:nvSpPr>
            <p:cNvPr id="219" name="TextBox 218"/>
            <p:cNvSpPr txBox="1"/>
            <p:nvPr/>
          </p:nvSpPr>
          <p:spPr>
            <a:xfrm>
              <a:off x="5486400" y="2895600"/>
              <a:ext cx="914400" cy="400110"/>
            </a:xfrm>
            <a:prstGeom prst="rect">
              <a:avLst/>
            </a:prstGeom>
            <a:noFill/>
          </p:spPr>
          <p:txBody>
            <a:bodyPr wrap="square" rtlCol="0">
              <a:spAutoFit/>
            </a:bodyPr>
            <a:lstStyle/>
            <a:p>
              <a:r>
                <a:rPr lang="en-US" sz="2000" b="1" dirty="0"/>
                <a:t>………</a:t>
              </a:r>
              <a:endParaRPr lang="en-US" b="1" dirty="0"/>
            </a:p>
          </p:txBody>
        </p:sp>
      </p:grpSp>
      <p:sp>
        <p:nvSpPr>
          <p:cNvPr id="4" name="Title 3"/>
          <p:cNvSpPr>
            <a:spLocks noGrp="1"/>
          </p:cNvSpPr>
          <p:nvPr>
            <p:ph type="title"/>
          </p:nvPr>
        </p:nvSpPr>
        <p:spPr>
          <a:xfrm>
            <a:off x="0" y="-76200"/>
            <a:ext cx="9144000" cy="990600"/>
          </a:xfrm>
        </p:spPr>
        <p:txBody>
          <a:bodyPr wrap="square">
            <a:normAutofit/>
          </a:bodyPr>
          <a:lstStyle/>
          <a:p>
            <a:r>
              <a:rPr lang="en-US" sz="4000" dirty="0"/>
              <a:t>Partition/Aggregate Application Structure</a:t>
            </a:r>
          </a:p>
        </p:txBody>
      </p:sp>
      <p:sp>
        <p:nvSpPr>
          <p:cNvPr id="5" name="Content Placeholder 4"/>
          <p:cNvSpPr>
            <a:spLocks noGrp="1"/>
          </p:cNvSpPr>
          <p:nvPr>
            <p:ph idx="1"/>
          </p:nvPr>
        </p:nvSpPr>
        <p:spPr>
          <a:xfrm>
            <a:off x="533400" y="2667000"/>
            <a:ext cx="2667000" cy="1828800"/>
          </a:xfrm>
        </p:spPr>
        <p:txBody>
          <a:bodyPr>
            <a:normAutofit/>
          </a:bodyPr>
          <a:lstStyle/>
          <a:p>
            <a:pPr>
              <a:spcBef>
                <a:spcPct val="25000"/>
              </a:spcBef>
              <a:buClr>
                <a:srgbClr val="000000"/>
              </a:buClr>
              <a:buNone/>
            </a:pPr>
            <a:endParaRPr lang="en-US" dirty="0">
              <a:solidFill>
                <a:srgbClr val="000000"/>
              </a:solidFill>
              <a:ea typeface="ＭＳ Ｐゴシック" charset="-128"/>
              <a:cs typeface="ＭＳ Ｐゴシック" charset="-128"/>
            </a:endParaRPr>
          </a:p>
          <a:p>
            <a:endParaRPr lang="en-US" dirty="0"/>
          </a:p>
        </p:txBody>
      </p:sp>
      <p:sp>
        <p:nvSpPr>
          <p:cNvPr id="33" name="Slide Number Placeholder 32"/>
          <p:cNvSpPr>
            <a:spLocks noGrp="1"/>
          </p:cNvSpPr>
          <p:nvPr>
            <p:ph type="sldNum" sz="quarter" idx="12"/>
          </p:nvPr>
        </p:nvSpPr>
        <p:spPr>
          <a:xfrm>
            <a:off x="6477000" y="6340475"/>
            <a:ext cx="2133600" cy="365125"/>
          </a:xfrm>
        </p:spPr>
        <p:txBody>
          <a:bodyPr/>
          <a:lstStyle/>
          <a:p>
            <a:fld id="{96F468FF-8BB4-3349-8005-AE9F629C616D}" type="slidenum">
              <a:rPr lang="en-US" smtClean="0"/>
              <a:pPr/>
              <a:t>6</a:t>
            </a:fld>
            <a:endParaRPr lang="en-US"/>
          </a:p>
        </p:txBody>
      </p:sp>
      <p:grpSp>
        <p:nvGrpSpPr>
          <p:cNvPr id="9" name="Group 121"/>
          <p:cNvGrpSpPr/>
          <p:nvPr/>
        </p:nvGrpSpPr>
        <p:grpSpPr>
          <a:xfrm>
            <a:off x="29701" y="946021"/>
            <a:ext cx="2070848" cy="1828800"/>
            <a:chOff x="138952" y="609600"/>
            <a:chExt cx="2070848" cy="1828800"/>
          </a:xfrm>
        </p:grpSpPr>
        <p:pic>
          <p:nvPicPr>
            <p:cNvPr id="123" name="Picture 122" descr="Computergirl.gif"/>
            <p:cNvPicPr>
              <a:picLocks noChangeAspect="1"/>
            </p:cNvPicPr>
            <p:nvPr/>
          </p:nvPicPr>
          <p:blipFill>
            <a:blip r:embed="rId5" cstate="print"/>
            <a:stretch>
              <a:fillRect/>
            </a:stretch>
          </p:blipFill>
          <p:spPr>
            <a:xfrm>
              <a:off x="138952" y="609600"/>
              <a:ext cx="2070848" cy="1828800"/>
            </a:xfrm>
            <a:prstGeom prst="rect">
              <a:avLst/>
            </a:prstGeom>
          </p:spPr>
        </p:pic>
        <p:sp>
          <p:nvSpPr>
            <p:cNvPr id="124" name="Rounded Rectangle 123"/>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bingLogo.jpg"/>
            <p:cNvPicPr>
              <a:picLocks noChangeAspect="1"/>
            </p:cNvPicPr>
            <p:nvPr/>
          </p:nvPicPr>
          <p:blipFill>
            <a:blip r:embed="rId6" cstate="print"/>
            <a:stretch>
              <a:fillRect/>
            </a:stretch>
          </p:blipFill>
          <p:spPr>
            <a:xfrm>
              <a:off x="1295400" y="886814"/>
              <a:ext cx="256032" cy="106013"/>
            </a:xfrm>
            <a:prstGeom prst="rect">
              <a:avLst/>
            </a:prstGeom>
          </p:spPr>
        </p:pic>
        <p:pic>
          <p:nvPicPr>
            <p:cNvPr id="126" name="Picture 125" descr="microsoft-bing2-1.jpg"/>
            <p:cNvPicPr>
              <a:picLocks/>
            </p:cNvPicPr>
            <p:nvPr/>
          </p:nvPicPr>
          <p:blipFill>
            <a:blip r:embed="rId7" cstate="print"/>
            <a:stretch>
              <a:fillRect/>
            </a:stretch>
          </p:blipFill>
          <p:spPr>
            <a:xfrm>
              <a:off x="1295400" y="992827"/>
              <a:ext cx="256032" cy="117122"/>
            </a:xfrm>
            <a:prstGeom prst="rect">
              <a:avLst/>
            </a:prstGeom>
          </p:spPr>
        </p:pic>
      </p:grpSp>
      <p:pic>
        <p:nvPicPr>
          <p:cNvPr id="110" name="Picture 109" descr="cloud.png"/>
          <p:cNvPicPr>
            <a:picLocks noChangeAspect="1"/>
          </p:cNvPicPr>
          <p:nvPr/>
        </p:nvPicPr>
        <p:blipFill>
          <a:blip r:embed="rId8" cstate="print"/>
          <a:stretch>
            <a:fillRect/>
          </a:stretch>
        </p:blipFill>
        <p:spPr>
          <a:xfrm>
            <a:off x="2284078" y="804168"/>
            <a:ext cx="2668922" cy="1405632"/>
          </a:xfrm>
          <a:prstGeom prst="rect">
            <a:avLst/>
          </a:prstGeom>
        </p:spPr>
      </p:pic>
      <p:grpSp>
        <p:nvGrpSpPr>
          <p:cNvPr id="10" name="Group 126"/>
          <p:cNvGrpSpPr/>
          <p:nvPr/>
        </p:nvGrpSpPr>
        <p:grpSpPr>
          <a:xfrm>
            <a:off x="1209040" y="762387"/>
            <a:ext cx="1457960" cy="1457960"/>
            <a:chOff x="533400" y="3571240"/>
            <a:chExt cx="1762760" cy="1762760"/>
          </a:xfrm>
        </p:grpSpPr>
        <p:pic>
          <p:nvPicPr>
            <p:cNvPr id="128" name="Picture 127" descr="mail.png"/>
            <p:cNvPicPr>
              <a:picLocks noChangeAspect="1"/>
            </p:cNvPicPr>
            <p:nvPr/>
          </p:nvPicPr>
          <p:blipFill>
            <a:blip r:embed="rId9" cstate="print"/>
            <a:stretch>
              <a:fillRect/>
            </a:stretch>
          </p:blipFill>
          <p:spPr>
            <a:xfrm>
              <a:off x="533400" y="3571240"/>
              <a:ext cx="1762760" cy="1762760"/>
            </a:xfrm>
            <a:prstGeom prst="rect">
              <a:avLst/>
            </a:prstGeom>
          </p:spPr>
        </p:pic>
        <p:sp>
          <p:nvSpPr>
            <p:cNvPr id="129" name="TextBox 128"/>
            <p:cNvSpPr txBox="1"/>
            <p:nvPr/>
          </p:nvSpPr>
          <p:spPr>
            <a:xfrm>
              <a:off x="860839" y="4094423"/>
              <a:ext cx="1066800" cy="372121"/>
            </a:xfrm>
            <a:prstGeom prst="rect">
              <a:avLst/>
            </a:prstGeom>
            <a:noFill/>
          </p:spPr>
          <p:txBody>
            <a:bodyPr wrap="square" rtlCol="0">
              <a:spAutoFit/>
            </a:bodyPr>
            <a:lstStyle/>
            <a:p>
              <a:pPr algn="ctr"/>
              <a:r>
                <a:rPr lang="en-US" sz="1400" b="1" dirty="0"/>
                <a:t>Picasso</a:t>
              </a:r>
            </a:p>
          </p:txBody>
        </p:sp>
      </p:grpSp>
      <p:sp>
        <p:nvSpPr>
          <p:cNvPr id="134" name="Rectangle 169"/>
          <p:cNvSpPr>
            <a:spLocks noChangeArrowheads="1"/>
          </p:cNvSpPr>
          <p:nvPr/>
        </p:nvSpPr>
        <p:spPr bwMode="auto">
          <a:xfrm rot="2565780">
            <a:off x="5584215" y="1879040"/>
            <a:ext cx="23547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a:outerShdw blurRad="63500" dist="107763" dir="8100000" algn="ctr" rotWithShape="0">
              <a:schemeClr val="bg2">
                <a:alpha val="50000"/>
              </a:schemeClr>
            </a:outerShdw>
          </a:effectLst>
        </p:spPr>
        <p:txBody>
          <a:bodyPr wrap="none" anchor="ctr"/>
          <a:lstStyle/>
          <a:p>
            <a:pPr>
              <a:defRPr/>
            </a:pPr>
            <a:endParaRPr lang="en-US">
              <a:latin typeface="Arial" pitchFamily="-109" charset="0"/>
              <a:ea typeface="+mn-ea"/>
            </a:endParaRPr>
          </a:p>
        </p:txBody>
      </p:sp>
      <p:sp>
        <p:nvSpPr>
          <p:cNvPr id="135" name="Rectangle 169"/>
          <p:cNvSpPr>
            <a:spLocks noChangeAspect="1" noChangeArrowheads="1"/>
          </p:cNvSpPr>
          <p:nvPr/>
        </p:nvSpPr>
        <p:spPr bwMode="auto">
          <a:xfrm rot="19365942">
            <a:off x="5982423" y="188243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145" name="Rectangle 169"/>
          <p:cNvSpPr>
            <a:spLocks noChangeAspect="1" noChangeArrowheads="1"/>
          </p:cNvSpPr>
          <p:nvPr/>
        </p:nvSpPr>
        <p:spPr bwMode="auto">
          <a:xfrm rot="1907847">
            <a:off x="4163901" y="391249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7" name="Rectangle 169"/>
          <p:cNvSpPr>
            <a:spLocks noChangeAspect="1" noChangeArrowheads="1"/>
          </p:cNvSpPr>
          <p:nvPr/>
        </p:nvSpPr>
        <p:spPr bwMode="auto">
          <a:xfrm rot="19720810">
            <a:off x="4546026" y="391230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9" name="Rectangle 169"/>
          <p:cNvSpPr>
            <a:spLocks noChangeAspect="1" noChangeArrowheads="1"/>
          </p:cNvSpPr>
          <p:nvPr/>
        </p:nvSpPr>
        <p:spPr bwMode="auto">
          <a:xfrm>
            <a:off x="4365434" y="392739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2" name="Rectangle 169"/>
          <p:cNvSpPr>
            <a:spLocks noChangeAspect="1" noChangeArrowheads="1"/>
          </p:cNvSpPr>
          <p:nvPr/>
        </p:nvSpPr>
        <p:spPr bwMode="auto">
          <a:xfrm rot="1907847">
            <a:off x="7059501" y="393648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3" name="Rectangle 169"/>
          <p:cNvSpPr>
            <a:spLocks noChangeAspect="1" noChangeArrowheads="1"/>
          </p:cNvSpPr>
          <p:nvPr/>
        </p:nvSpPr>
        <p:spPr bwMode="auto">
          <a:xfrm rot="19720810">
            <a:off x="7441626" y="3936296"/>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4" name="Rectangle 169"/>
          <p:cNvSpPr>
            <a:spLocks noChangeAspect="1" noChangeArrowheads="1"/>
          </p:cNvSpPr>
          <p:nvPr/>
        </p:nvSpPr>
        <p:spPr bwMode="auto">
          <a:xfrm>
            <a:off x="7261034" y="395138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pic>
        <p:nvPicPr>
          <p:cNvPr id="202" name="Picture 201" descr="picasso4.jpg"/>
          <p:cNvPicPr>
            <a:picLocks noChangeAspect="1"/>
          </p:cNvPicPr>
          <p:nvPr/>
        </p:nvPicPr>
        <p:blipFill>
          <a:blip r:embed="rId10" cstate="print"/>
          <a:stretch>
            <a:fillRect/>
          </a:stretch>
        </p:blipFill>
        <p:spPr>
          <a:xfrm>
            <a:off x="1583040" y="5390123"/>
            <a:ext cx="1624263" cy="1371600"/>
          </a:xfrm>
          <a:prstGeom prst="rect">
            <a:avLst/>
          </a:prstGeom>
        </p:spPr>
      </p:pic>
      <p:pic>
        <p:nvPicPr>
          <p:cNvPr id="203" name="Picture 202" descr="picasso5.jpg"/>
          <p:cNvPicPr>
            <a:picLocks noChangeAspect="1"/>
          </p:cNvPicPr>
          <p:nvPr/>
        </p:nvPicPr>
        <p:blipFill>
          <a:blip r:embed="rId11" cstate="print"/>
          <a:stretch>
            <a:fillRect/>
          </a:stretch>
        </p:blipFill>
        <p:spPr>
          <a:xfrm>
            <a:off x="52929" y="4596109"/>
            <a:ext cx="1028700" cy="1371600"/>
          </a:xfrm>
          <a:prstGeom prst="rect">
            <a:avLst/>
          </a:prstGeom>
        </p:spPr>
      </p:pic>
      <p:pic>
        <p:nvPicPr>
          <p:cNvPr id="200" name="Picture 199" descr="picasso2.jpg"/>
          <p:cNvPicPr>
            <a:picLocks noChangeAspect="1"/>
          </p:cNvPicPr>
          <p:nvPr/>
        </p:nvPicPr>
        <p:blipFill>
          <a:blip r:embed="rId12" cstate="print"/>
          <a:stretch>
            <a:fillRect/>
          </a:stretch>
        </p:blipFill>
        <p:spPr>
          <a:xfrm>
            <a:off x="451458" y="4710767"/>
            <a:ext cx="1069848" cy="1371600"/>
          </a:xfrm>
          <a:prstGeom prst="rect">
            <a:avLst/>
          </a:prstGeom>
        </p:spPr>
      </p:pic>
      <p:pic>
        <p:nvPicPr>
          <p:cNvPr id="204" name="Picture 203" descr="picasso8.jpg"/>
          <p:cNvPicPr>
            <a:picLocks noChangeAspect="1"/>
          </p:cNvPicPr>
          <p:nvPr/>
        </p:nvPicPr>
        <p:blipFill>
          <a:blip r:embed="rId13" cstate="print"/>
          <a:stretch>
            <a:fillRect/>
          </a:stretch>
        </p:blipFill>
        <p:spPr>
          <a:xfrm>
            <a:off x="1461982" y="5215418"/>
            <a:ext cx="1324222" cy="1371600"/>
          </a:xfrm>
          <a:prstGeom prst="rect">
            <a:avLst/>
          </a:prstGeom>
        </p:spPr>
      </p:pic>
      <p:pic>
        <p:nvPicPr>
          <p:cNvPr id="207" name="Picture 206" descr="picasso10.jpg"/>
          <p:cNvPicPr>
            <a:picLocks noChangeAspect="1"/>
          </p:cNvPicPr>
          <p:nvPr/>
        </p:nvPicPr>
        <p:blipFill>
          <a:blip r:embed="rId14" cstate="print"/>
          <a:stretch>
            <a:fillRect/>
          </a:stretch>
        </p:blipFill>
        <p:spPr>
          <a:xfrm>
            <a:off x="687475" y="4854222"/>
            <a:ext cx="1771754" cy="1371600"/>
          </a:xfrm>
          <a:prstGeom prst="rect">
            <a:avLst/>
          </a:prstGeom>
        </p:spPr>
      </p:pic>
      <p:sp>
        <p:nvSpPr>
          <p:cNvPr id="220" name="Rectangle 167"/>
          <p:cNvSpPr>
            <a:spLocks noChangeAspect="1" noChangeArrowheads="1"/>
          </p:cNvSpPr>
          <p:nvPr/>
        </p:nvSpPr>
        <p:spPr bwMode="auto">
          <a:xfrm rot="1979433">
            <a:off x="36112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1" name="Rectangle 167"/>
          <p:cNvSpPr>
            <a:spLocks noChangeAspect="1" noChangeArrowheads="1"/>
          </p:cNvSpPr>
          <p:nvPr/>
        </p:nvSpPr>
        <p:spPr bwMode="auto">
          <a:xfrm rot="19624742">
            <a:off x="51095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2" name="Rectangle 167"/>
          <p:cNvSpPr>
            <a:spLocks noChangeAspect="1" noChangeArrowheads="1"/>
          </p:cNvSpPr>
          <p:nvPr/>
        </p:nvSpPr>
        <p:spPr bwMode="auto">
          <a:xfrm>
            <a:off x="43744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3" name="Rectangle 167"/>
          <p:cNvSpPr>
            <a:spLocks noChangeAspect="1" noChangeArrowheads="1"/>
          </p:cNvSpPr>
          <p:nvPr/>
        </p:nvSpPr>
        <p:spPr bwMode="auto">
          <a:xfrm rot="1979433">
            <a:off x="65068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4" name="Rectangle 167"/>
          <p:cNvSpPr>
            <a:spLocks noChangeAspect="1" noChangeArrowheads="1"/>
          </p:cNvSpPr>
          <p:nvPr/>
        </p:nvSpPr>
        <p:spPr bwMode="auto">
          <a:xfrm rot="19624742">
            <a:off x="80051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5" name="Rectangle 167"/>
          <p:cNvSpPr>
            <a:spLocks noChangeAspect="1" noChangeArrowheads="1"/>
          </p:cNvSpPr>
          <p:nvPr/>
        </p:nvSpPr>
        <p:spPr bwMode="auto">
          <a:xfrm>
            <a:off x="72700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1" name="Group 243"/>
          <p:cNvGrpSpPr/>
          <p:nvPr/>
        </p:nvGrpSpPr>
        <p:grpSpPr>
          <a:xfrm>
            <a:off x="2895600" y="2963686"/>
            <a:ext cx="6400800" cy="1455914"/>
            <a:chOff x="2971800" y="2963686"/>
            <a:chExt cx="6400800" cy="1455914"/>
          </a:xfrm>
        </p:grpSpPr>
        <p:grpSp>
          <p:nvGrpSpPr>
            <p:cNvPr id="12" name="Group 234"/>
            <p:cNvGrpSpPr/>
            <p:nvPr/>
          </p:nvGrpSpPr>
          <p:grpSpPr>
            <a:xfrm>
              <a:off x="2971800" y="2963686"/>
              <a:ext cx="838200" cy="1455914"/>
              <a:chOff x="2133600" y="3039886"/>
              <a:chExt cx="838200" cy="1455914"/>
            </a:xfrm>
          </p:grpSpPr>
          <p:grpSp>
            <p:nvGrpSpPr>
              <p:cNvPr id="13" name="Group 233"/>
              <p:cNvGrpSpPr/>
              <p:nvPr/>
            </p:nvGrpSpPr>
            <p:grpSpPr>
              <a:xfrm>
                <a:off x="2133600" y="3039886"/>
                <a:ext cx="762000" cy="1379714"/>
                <a:chOff x="2133600" y="3039886"/>
                <a:chExt cx="762000" cy="1379714"/>
              </a:xfrm>
            </p:grpSpPr>
            <p:sp>
              <p:nvSpPr>
                <p:cNvPr id="226" name="TextBox 225"/>
                <p:cNvSpPr txBox="1"/>
                <p:nvPr/>
              </p:nvSpPr>
              <p:spPr>
                <a:xfrm>
                  <a:off x="2133600" y="3124200"/>
                  <a:ext cx="609600" cy="338554"/>
                </a:xfrm>
                <a:prstGeom prst="rect">
                  <a:avLst/>
                </a:prstGeom>
                <a:noFill/>
              </p:spPr>
              <p:txBody>
                <a:bodyPr wrap="square" rtlCol="0">
                  <a:spAutoFit/>
                </a:bodyPr>
                <a:lstStyle/>
                <a:p>
                  <a:r>
                    <a:rPr lang="en-US" sz="1600" b="1" dirty="0"/>
                    <a:t>1.</a:t>
                  </a:r>
                </a:p>
              </p:txBody>
            </p:sp>
            <p:pic>
              <p:nvPicPr>
                <p:cNvPr id="228" name="Picture 227" descr="picasso1.jpg"/>
                <p:cNvPicPr>
                  <a:picLocks noChangeAspect="1"/>
                </p:cNvPicPr>
                <p:nvPr/>
              </p:nvPicPr>
              <p:blipFill>
                <a:blip r:embed="rId15" cstate="print"/>
                <a:stretch>
                  <a:fillRect/>
                </a:stretch>
              </p:blipFill>
              <p:spPr>
                <a:xfrm>
                  <a:off x="2514600" y="3573286"/>
                  <a:ext cx="381000" cy="465314"/>
                </a:xfrm>
                <a:prstGeom prst="rect">
                  <a:avLst/>
                </a:prstGeom>
              </p:spPr>
            </p:pic>
            <p:sp>
              <p:nvSpPr>
                <p:cNvPr id="229" name="TextBox 228"/>
                <p:cNvSpPr txBox="1"/>
                <p:nvPr/>
              </p:nvSpPr>
              <p:spPr>
                <a:xfrm>
                  <a:off x="2133600" y="3623846"/>
                  <a:ext cx="609600" cy="338554"/>
                </a:xfrm>
                <a:prstGeom prst="rect">
                  <a:avLst/>
                </a:prstGeom>
                <a:noFill/>
              </p:spPr>
              <p:txBody>
                <a:bodyPr wrap="square" rtlCol="0">
                  <a:spAutoFit/>
                </a:bodyPr>
                <a:lstStyle/>
                <a:p>
                  <a:r>
                    <a:rPr lang="en-US" sz="1600" b="1" dirty="0"/>
                    <a:t>2.</a:t>
                  </a:r>
                </a:p>
              </p:txBody>
            </p:sp>
            <p:pic>
              <p:nvPicPr>
                <p:cNvPr id="230" name="Picture 229" descr="picasso1.jpg"/>
                <p:cNvPicPr>
                  <a:picLocks noChangeAspect="1"/>
                </p:cNvPicPr>
                <p:nvPr/>
              </p:nvPicPr>
              <p:blipFill>
                <a:blip r:embed="rId16" cstate="print"/>
                <a:stretch>
                  <a:fillRect/>
                </a:stretch>
              </p:blipFill>
              <p:spPr>
                <a:xfrm>
                  <a:off x="2534029" y="3039886"/>
                  <a:ext cx="342142" cy="465314"/>
                </a:xfrm>
                <a:prstGeom prst="rect">
                  <a:avLst/>
                </a:prstGeom>
              </p:spPr>
            </p:pic>
            <p:sp>
              <p:nvSpPr>
                <p:cNvPr id="231" name="TextBox 230"/>
                <p:cNvSpPr txBox="1"/>
                <p:nvPr/>
              </p:nvSpPr>
              <p:spPr>
                <a:xfrm>
                  <a:off x="2133600" y="4081046"/>
                  <a:ext cx="609600" cy="338554"/>
                </a:xfrm>
                <a:prstGeom prst="rect">
                  <a:avLst/>
                </a:prstGeom>
                <a:noFill/>
              </p:spPr>
              <p:txBody>
                <a:bodyPr wrap="square" rtlCol="0">
                  <a:spAutoFit/>
                </a:bodyPr>
                <a:lstStyle/>
                <a:p>
                  <a:r>
                    <a:rPr lang="en-US" sz="1600" b="1" dirty="0"/>
                    <a:t>3.     </a:t>
                  </a:r>
                </a:p>
              </p:txBody>
            </p:sp>
          </p:grpSp>
          <p:sp>
            <p:nvSpPr>
              <p:cNvPr id="232" name="TextBox 231"/>
              <p:cNvSpPr txBox="1"/>
              <p:nvPr/>
            </p:nvSpPr>
            <p:spPr>
              <a:xfrm rot="5400000">
                <a:off x="2505045" y="4029045"/>
                <a:ext cx="533400" cy="400110"/>
              </a:xfrm>
              <a:prstGeom prst="rect">
                <a:avLst/>
              </a:prstGeom>
              <a:noFill/>
            </p:spPr>
            <p:txBody>
              <a:bodyPr wrap="square" rtlCol="0">
                <a:spAutoFit/>
              </a:bodyPr>
              <a:lstStyle/>
              <a:p>
                <a:r>
                  <a:rPr lang="en-US" sz="2000" b="1" dirty="0"/>
                  <a:t>…..</a:t>
                </a:r>
                <a:endParaRPr lang="en-US" b="1" dirty="0"/>
              </a:p>
            </p:txBody>
          </p:sp>
        </p:grpSp>
        <p:grpSp>
          <p:nvGrpSpPr>
            <p:cNvPr id="14" name="Group 235"/>
            <p:cNvGrpSpPr/>
            <p:nvPr/>
          </p:nvGrpSpPr>
          <p:grpSpPr>
            <a:xfrm>
              <a:off x="7924800" y="2971800"/>
              <a:ext cx="1447800" cy="1371600"/>
              <a:chOff x="2057400" y="3048000"/>
              <a:chExt cx="1447800" cy="1371600"/>
            </a:xfrm>
          </p:grpSpPr>
          <p:grpSp>
            <p:nvGrpSpPr>
              <p:cNvPr id="15" name="Group 233"/>
              <p:cNvGrpSpPr/>
              <p:nvPr/>
            </p:nvGrpSpPr>
            <p:grpSpPr>
              <a:xfrm>
                <a:off x="2057400" y="3048000"/>
                <a:ext cx="1447800" cy="1295400"/>
                <a:chOff x="2057400" y="3048000"/>
                <a:chExt cx="1447800" cy="1295400"/>
              </a:xfrm>
            </p:grpSpPr>
            <p:sp>
              <p:nvSpPr>
                <p:cNvPr id="239" name="TextBox 238"/>
                <p:cNvSpPr txBox="1"/>
                <p:nvPr/>
              </p:nvSpPr>
              <p:spPr>
                <a:xfrm>
                  <a:off x="2057400" y="3048000"/>
                  <a:ext cx="1371600" cy="338554"/>
                </a:xfrm>
                <a:prstGeom prst="rect">
                  <a:avLst/>
                </a:prstGeom>
                <a:noFill/>
              </p:spPr>
              <p:txBody>
                <a:bodyPr wrap="square" rtlCol="0">
                  <a:spAutoFit/>
                </a:bodyPr>
                <a:lstStyle/>
                <a:p>
                  <a:r>
                    <a:rPr lang="en-US" sz="1600" b="1" dirty="0"/>
                    <a:t>1. </a:t>
                  </a:r>
                  <a:r>
                    <a:rPr lang="en-US" sz="1600" b="1" dirty="0">
                      <a:solidFill>
                        <a:prstClr val="black"/>
                      </a:solidFill>
                    </a:rPr>
                    <a:t>Art is a lie…</a:t>
                  </a:r>
                  <a:endParaRPr lang="en-US" sz="1600" b="1" dirty="0"/>
                </a:p>
              </p:txBody>
            </p:sp>
            <p:sp>
              <p:nvSpPr>
                <p:cNvPr id="241" name="TextBox 240"/>
                <p:cNvSpPr txBox="1"/>
                <p:nvPr/>
              </p:nvSpPr>
              <p:spPr>
                <a:xfrm>
                  <a:off x="2057400" y="3547646"/>
                  <a:ext cx="1447800" cy="338554"/>
                </a:xfrm>
                <a:prstGeom prst="rect">
                  <a:avLst/>
                </a:prstGeom>
                <a:noFill/>
              </p:spPr>
              <p:txBody>
                <a:bodyPr wrap="square" rtlCol="0">
                  <a:spAutoFit/>
                </a:bodyPr>
                <a:lstStyle/>
                <a:p>
                  <a:r>
                    <a:rPr lang="en-US" sz="1600" b="1" dirty="0"/>
                    <a:t>2. The chief… </a:t>
                  </a:r>
                </a:p>
              </p:txBody>
            </p:sp>
            <p:sp>
              <p:nvSpPr>
                <p:cNvPr id="243" name="TextBox 242"/>
                <p:cNvSpPr txBox="1"/>
                <p:nvPr/>
              </p:nvSpPr>
              <p:spPr>
                <a:xfrm>
                  <a:off x="2057400" y="4004846"/>
                  <a:ext cx="609600" cy="338554"/>
                </a:xfrm>
                <a:prstGeom prst="rect">
                  <a:avLst/>
                </a:prstGeom>
                <a:noFill/>
              </p:spPr>
              <p:txBody>
                <a:bodyPr wrap="square" rtlCol="0">
                  <a:spAutoFit/>
                </a:bodyPr>
                <a:lstStyle/>
                <a:p>
                  <a:r>
                    <a:rPr lang="en-US" sz="1600" b="1" dirty="0"/>
                    <a:t>3.     </a:t>
                  </a:r>
                </a:p>
              </p:txBody>
            </p:sp>
          </p:grpSp>
          <p:sp>
            <p:nvSpPr>
              <p:cNvPr id="238" name="TextBox 237"/>
              <p:cNvSpPr txBox="1"/>
              <p:nvPr/>
            </p:nvSpPr>
            <p:spPr>
              <a:xfrm rot="5400000">
                <a:off x="2352645" y="3952845"/>
                <a:ext cx="533400" cy="400110"/>
              </a:xfrm>
              <a:prstGeom prst="rect">
                <a:avLst/>
              </a:prstGeom>
              <a:noFill/>
            </p:spPr>
            <p:txBody>
              <a:bodyPr wrap="square" rtlCol="0">
                <a:spAutoFit/>
              </a:bodyPr>
              <a:lstStyle/>
              <a:p>
                <a:r>
                  <a:rPr lang="en-US" sz="2000" b="1" dirty="0"/>
                  <a:t>…..</a:t>
                </a:r>
                <a:endParaRPr lang="en-US" b="1" dirty="0"/>
              </a:p>
            </p:txBody>
          </p:sp>
        </p:grpSp>
      </p:grpSp>
      <p:sp>
        <p:nvSpPr>
          <p:cNvPr id="245" name="Rectangle 167"/>
          <p:cNvSpPr>
            <a:spLocks noChangeAspect="1" noChangeArrowheads="1"/>
          </p:cNvSpPr>
          <p:nvPr/>
        </p:nvSpPr>
        <p:spPr bwMode="auto">
          <a:xfrm rot="2584639">
            <a:off x="4849719" y="272675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46" name="Rectangle 167"/>
          <p:cNvSpPr>
            <a:spLocks noChangeAspect="1" noChangeArrowheads="1"/>
          </p:cNvSpPr>
          <p:nvPr/>
        </p:nvSpPr>
        <p:spPr bwMode="auto">
          <a:xfrm rot="19296511">
            <a:off x="6616293" y="2688756"/>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6" name="Group 234"/>
          <p:cNvGrpSpPr/>
          <p:nvPr/>
        </p:nvGrpSpPr>
        <p:grpSpPr>
          <a:xfrm>
            <a:off x="6781800" y="762000"/>
            <a:ext cx="1524000" cy="1447800"/>
            <a:chOff x="2133600" y="3048000"/>
            <a:chExt cx="1524000" cy="1447800"/>
          </a:xfrm>
        </p:grpSpPr>
        <p:grpSp>
          <p:nvGrpSpPr>
            <p:cNvPr id="19" name="Group 233"/>
            <p:cNvGrpSpPr/>
            <p:nvPr/>
          </p:nvGrpSpPr>
          <p:grpSpPr>
            <a:xfrm>
              <a:off x="2133600" y="3048000"/>
              <a:ext cx="1524000" cy="1371600"/>
              <a:chOff x="2133600" y="3048000"/>
              <a:chExt cx="1524000" cy="1371600"/>
            </a:xfrm>
          </p:grpSpPr>
          <p:sp>
            <p:nvSpPr>
              <p:cNvPr id="257" name="TextBox 256"/>
              <p:cNvSpPr txBox="1"/>
              <p:nvPr/>
            </p:nvSpPr>
            <p:spPr>
              <a:xfrm>
                <a:off x="2133600" y="3124200"/>
                <a:ext cx="609600" cy="338554"/>
              </a:xfrm>
              <a:prstGeom prst="rect">
                <a:avLst/>
              </a:prstGeom>
              <a:noFill/>
            </p:spPr>
            <p:txBody>
              <a:bodyPr wrap="square" rtlCol="0">
                <a:spAutoFit/>
              </a:bodyPr>
              <a:lstStyle/>
              <a:p>
                <a:r>
                  <a:rPr lang="en-US" sz="1600" b="1" dirty="0"/>
                  <a:t>1.</a:t>
                </a:r>
              </a:p>
            </p:txBody>
          </p:sp>
          <p:sp>
            <p:nvSpPr>
              <p:cNvPr id="259" name="TextBox 258"/>
              <p:cNvSpPr txBox="1"/>
              <p:nvPr/>
            </p:nvSpPr>
            <p:spPr>
              <a:xfrm>
                <a:off x="2133600" y="3623846"/>
                <a:ext cx="1524000" cy="584775"/>
              </a:xfrm>
              <a:prstGeom prst="rect">
                <a:avLst/>
              </a:prstGeom>
              <a:noFill/>
            </p:spPr>
            <p:txBody>
              <a:bodyPr wrap="square" rtlCol="0">
                <a:spAutoFit/>
              </a:bodyPr>
              <a:lstStyle/>
              <a:p>
                <a:pPr lvl="0"/>
                <a:r>
                  <a:rPr lang="en-US" sz="1600" b="1" dirty="0"/>
                  <a:t>2. </a:t>
                </a:r>
                <a:r>
                  <a:rPr lang="en-US" sz="1600" b="1" dirty="0">
                    <a:solidFill>
                      <a:prstClr val="black"/>
                    </a:solidFill>
                  </a:rPr>
                  <a:t>Art is a lie… </a:t>
                </a:r>
              </a:p>
              <a:p>
                <a:endParaRPr lang="en-US" sz="1600" b="1" dirty="0"/>
              </a:p>
            </p:txBody>
          </p:sp>
          <p:pic>
            <p:nvPicPr>
              <p:cNvPr id="260" name="Picture 259" descr="picasso1.jpg"/>
              <p:cNvPicPr>
                <a:picLocks noChangeAspect="1"/>
              </p:cNvPicPr>
              <p:nvPr/>
            </p:nvPicPr>
            <p:blipFill>
              <a:blip r:embed="rId16" cstate="print"/>
              <a:stretch>
                <a:fillRect/>
              </a:stretch>
            </p:blipFill>
            <p:spPr>
              <a:xfrm>
                <a:off x="2438400" y="3048000"/>
                <a:ext cx="342142" cy="465314"/>
              </a:xfrm>
              <a:prstGeom prst="rect">
                <a:avLst/>
              </a:prstGeom>
            </p:spPr>
          </p:pic>
          <p:sp>
            <p:nvSpPr>
              <p:cNvPr id="261" name="TextBox 260"/>
              <p:cNvSpPr txBox="1"/>
              <p:nvPr/>
            </p:nvSpPr>
            <p:spPr>
              <a:xfrm>
                <a:off x="2133600" y="4081046"/>
                <a:ext cx="609600" cy="338554"/>
              </a:xfrm>
              <a:prstGeom prst="rect">
                <a:avLst/>
              </a:prstGeom>
              <a:noFill/>
            </p:spPr>
            <p:txBody>
              <a:bodyPr wrap="square" rtlCol="0">
                <a:spAutoFit/>
              </a:bodyPr>
              <a:lstStyle/>
              <a:p>
                <a:r>
                  <a:rPr lang="en-US" sz="1600" b="1" dirty="0"/>
                  <a:t>3.     </a:t>
                </a:r>
              </a:p>
            </p:txBody>
          </p:sp>
        </p:grpSp>
        <p:sp>
          <p:nvSpPr>
            <p:cNvPr id="256" name="TextBox 255"/>
            <p:cNvSpPr txBox="1"/>
            <p:nvPr/>
          </p:nvSpPr>
          <p:spPr>
            <a:xfrm rot="5400000">
              <a:off x="2505045" y="4029045"/>
              <a:ext cx="533400" cy="400110"/>
            </a:xfrm>
            <a:prstGeom prst="rect">
              <a:avLst/>
            </a:prstGeom>
            <a:noFill/>
          </p:spPr>
          <p:txBody>
            <a:bodyPr wrap="square" rtlCol="0">
              <a:spAutoFit/>
            </a:bodyPr>
            <a:lstStyle/>
            <a:p>
              <a:r>
                <a:rPr lang="en-US" sz="2000" b="1" dirty="0"/>
                <a:t>…..</a:t>
              </a:r>
              <a:endParaRPr lang="en-US" b="1" dirty="0"/>
            </a:p>
          </p:txBody>
        </p:sp>
      </p:grpSp>
      <p:grpSp>
        <p:nvGrpSpPr>
          <p:cNvPr id="20" name="Group 281"/>
          <p:cNvGrpSpPr/>
          <p:nvPr/>
        </p:nvGrpSpPr>
        <p:grpSpPr>
          <a:xfrm>
            <a:off x="4038600" y="696347"/>
            <a:ext cx="1600200" cy="1453896"/>
            <a:chOff x="990600" y="3200400"/>
            <a:chExt cx="1600200" cy="1453896"/>
          </a:xfrm>
        </p:grpSpPr>
        <p:pic>
          <p:nvPicPr>
            <p:cNvPr id="277" name="Picture 276" descr="opened-letter.gif"/>
            <p:cNvPicPr>
              <a:picLocks noChangeAspect="1"/>
            </p:cNvPicPr>
            <p:nvPr/>
          </p:nvPicPr>
          <p:blipFill>
            <a:blip r:embed="rId9" cstate="print"/>
            <a:stretch>
              <a:fillRect/>
            </a:stretch>
          </p:blipFill>
          <p:spPr>
            <a:xfrm flipH="1">
              <a:off x="990600" y="3200400"/>
              <a:ext cx="1453896" cy="1453896"/>
            </a:xfrm>
            <a:prstGeom prst="rect">
              <a:avLst/>
            </a:prstGeom>
          </p:spPr>
        </p:pic>
        <p:pic>
          <p:nvPicPr>
            <p:cNvPr id="278" name="Picture 277" descr="picasso1.jpg"/>
            <p:cNvPicPr>
              <a:picLocks noChangeAspect="1"/>
            </p:cNvPicPr>
            <p:nvPr/>
          </p:nvPicPr>
          <p:blipFill>
            <a:blip r:embed="rId17" cstate="print"/>
            <a:stretch>
              <a:fillRect/>
            </a:stretch>
          </p:blipFill>
          <p:spPr>
            <a:xfrm>
              <a:off x="1522518" y="3581400"/>
              <a:ext cx="174054" cy="236714"/>
            </a:xfrm>
            <a:prstGeom prst="rect">
              <a:avLst/>
            </a:prstGeom>
          </p:spPr>
        </p:pic>
        <p:sp>
          <p:nvSpPr>
            <p:cNvPr id="281" name="TextBox 280"/>
            <p:cNvSpPr txBox="1"/>
            <p:nvPr/>
          </p:nvSpPr>
          <p:spPr>
            <a:xfrm>
              <a:off x="1447800" y="3776990"/>
              <a:ext cx="1143000" cy="261610"/>
            </a:xfrm>
            <a:prstGeom prst="rect">
              <a:avLst/>
            </a:prstGeom>
            <a:noFill/>
          </p:spPr>
          <p:txBody>
            <a:bodyPr wrap="square" rtlCol="0">
              <a:spAutoFit/>
            </a:bodyPr>
            <a:lstStyle/>
            <a:p>
              <a:r>
                <a:rPr lang="en-US" sz="1050" b="1" dirty="0"/>
                <a:t>Art is…</a:t>
              </a:r>
            </a:p>
          </p:txBody>
        </p:sp>
      </p:grpSp>
      <p:grpSp>
        <p:nvGrpSpPr>
          <p:cNvPr id="111" name="Group 110"/>
          <p:cNvGrpSpPr/>
          <p:nvPr/>
        </p:nvGrpSpPr>
        <p:grpSpPr>
          <a:xfrm>
            <a:off x="192024" y="2012821"/>
            <a:ext cx="3084576" cy="775097"/>
            <a:chOff x="192024" y="1981200"/>
            <a:chExt cx="3084576" cy="775097"/>
          </a:xfrm>
        </p:grpSpPr>
        <p:pic>
          <p:nvPicPr>
            <p:cNvPr id="104" name="Picture 103" descr="microsoft-bing2.jpg"/>
            <p:cNvPicPr>
              <a:picLocks noChangeAspect="1"/>
            </p:cNvPicPr>
            <p:nvPr/>
          </p:nvPicPr>
          <p:blipFill>
            <a:blip r:embed="rId18" cstate="print"/>
            <a:stretch>
              <a:fillRect/>
            </a:stretch>
          </p:blipFill>
          <p:spPr>
            <a:xfrm>
              <a:off x="192024" y="2451497"/>
              <a:ext cx="3084576" cy="304800"/>
            </a:xfrm>
            <a:prstGeom prst="rect">
              <a:avLst/>
            </a:prstGeom>
          </p:spPr>
        </p:pic>
        <p:pic>
          <p:nvPicPr>
            <p:cNvPr id="105" name="Picture 104" descr="bingLogo.jpg"/>
            <p:cNvPicPr>
              <a:picLocks noChangeAspect="1"/>
            </p:cNvPicPr>
            <p:nvPr/>
          </p:nvPicPr>
          <p:blipFill>
            <a:blip r:embed="rId19" cstate="print"/>
            <a:stretch>
              <a:fillRect/>
            </a:stretch>
          </p:blipFill>
          <p:spPr>
            <a:xfrm>
              <a:off x="1432956" y="1981200"/>
              <a:ext cx="1135811" cy="470297"/>
            </a:xfrm>
            <a:prstGeom prst="rect">
              <a:avLst/>
            </a:prstGeom>
          </p:spPr>
        </p:pic>
      </p:grpSp>
      <p:pic>
        <p:nvPicPr>
          <p:cNvPr id="108" name="Picture 107" descr="mail.png"/>
          <p:cNvPicPr>
            <a:picLocks noChangeAspect="1"/>
          </p:cNvPicPr>
          <p:nvPr/>
        </p:nvPicPr>
        <p:blipFill>
          <a:blip r:embed="rId9" cstate="print"/>
          <a:stretch>
            <a:fillRect/>
          </a:stretch>
        </p:blipFill>
        <p:spPr>
          <a:xfrm>
            <a:off x="1213104" y="772547"/>
            <a:ext cx="1453896" cy="1453896"/>
          </a:xfrm>
          <a:prstGeom prst="rect">
            <a:avLst/>
          </a:prstGeom>
        </p:spPr>
      </p:pic>
      <p:sp>
        <p:nvSpPr>
          <p:cNvPr id="107" name="TextBox 106"/>
          <p:cNvSpPr txBox="1"/>
          <p:nvPr/>
        </p:nvSpPr>
        <p:spPr>
          <a:xfrm>
            <a:off x="1447800" y="2450068"/>
            <a:ext cx="1219200" cy="369332"/>
          </a:xfrm>
          <a:prstGeom prst="rect">
            <a:avLst/>
          </a:prstGeom>
          <a:noFill/>
        </p:spPr>
        <p:txBody>
          <a:bodyPr wrap="square" rtlCol="0">
            <a:spAutoFit/>
          </a:bodyPr>
          <a:lstStyle/>
          <a:p>
            <a:r>
              <a:rPr lang="en-US" b="1" dirty="0"/>
              <a:t>Picasso</a:t>
            </a:r>
          </a:p>
        </p:txBody>
      </p:sp>
      <p:sp>
        <p:nvSpPr>
          <p:cNvPr id="130" name="TextBox 129"/>
          <p:cNvSpPr txBox="1"/>
          <p:nvPr/>
        </p:nvSpPr>
        <p:spPr>
          <a:xfrm>
            <a:off x="228600" y="2653367"/>
            <a:ext cx="4343400" cy="2985433"/>
          </a:xfrm>
          <a:prstGeom prst="rect">
            <a:avLst/>
          </a:prstGeom>
          <a:noFill/>
        </p:spPr>
        <p:txBody>
          <a:bodyPr wrap="square" rtlCol="0">
            <a:spAutoFit/>
          </a:bodyPr>
          <a:lstStyle/>
          <a:p>
            <a:pPr>
              <a:buFont typeface="Arial" pitchFamily="34" charset="0"/>
              <a:buChar char="•"/>
            </a:pPr>
            <a:r>
              <a:rPr lang="en-US" sz="2400" dirty="0"/>
              <a:t> Time is money</a:t>
            </a:r>
          </a:p>
          <a:p>
            <a:pPr lvl="1">
              <a:buFont typeface="Wingdings" pitchFamily="2" charset="2"/>
              <a:buChar char="Ø"/>
            </a:pPr>
            <a:r>
              <a:rPr lang="en-US" sz="2000" b="1" dirty="0">
                <a:solidFill>
                  <a:srgbClr val="FF0000"/>
                </a:solidFill>
              </a:rPr>
              <a:t> Strict deadlines (SLAs)</a:t>
            </a:r>
          </a:p>
          <a:p>
            <a:pPr lvl="1"/>
            <a:endParaRPr lang="en-US" sz="2000" b="1" dirty="0">
              <a:solidFill>
                <a:srgbClr val="0000CC"/>
              </a:solidFill>
            </a:endParaRPr>
          </a:p>
          <a:p>
            <a:pPr lvl="1"/>
            <a:endParaRPr lang="en-US" sz="2000" b="1" dirty="0">
              <a:solidFill>
                <a:srgbClr val="0000CC"/>
              </a:solidFill>
            </a:endParaRPr>
          </a:p>
          <a:p>
            <a:pPr>
              <a:buFont typeface="Arial" pitchFamily="34" charset="0"/>
              <a:buChar char="•"/>
            </a:pPr>
            <a:r>
              <a:rPr lang="en-US" sz="2400" dirty="0"/>
              <a:t> Missed deadline</a:t>
            </a:r>
          </a:p>
          <a:p>
            <a:pPr lvl="1">
              <a:buFont typeface="Wingdings" pitchFamily="2" charset="2"/>
              <a:buChar char="Ø"/>
            </a:pPr>
            <a:r>
              <a:rPr lang="en-US" sz="2000" b="1" dirty="0">
                <a:solidFill>
                  <a:srgbClr val="FF0000"/>
                </a:solidFill>
              </a:rPr>
              <a:t> Lower quality result</a:t>
            </a:r>
          </a:p>
          <a:p>
            <a:pPr>
              <a:buFont typeface="Wingdings" pitchFamily="2" charset="2"/>
              <a:buChar char="Ø"/>
            </a:pPr>
            <a:endParaRPr lang="en-US" sz="2000" b="1" dirty="0">
              <a:solidFill>
                <a:srgbClr val="FF0000"/>
              </a:solidFill>
            </a:endParaRPr>
          </a:p>
          <a:p>
            <a:pPr>
              <a:buFont typeface="Wingdings" pitchFamily="2" charset="2"/>
              <a:buChar char="Ø"/>
            </a:pPr>
            <a:endParaRPr lang="en-US" sz="2000" b="1" dirty="0">
              <a:solidFill>
                <a:srgbClr val="FF0000"/>
              </a:solidFill>
            </a:endParaRPr>
          </a:p>
          <a:p>
            <a:endParaRPr lang="en-US" sz="2000" b="1" dirty="0">
              <a:solidFill>
                <a:srgbClr val="0000CC"/>
              </a:solidFill>
            </a:endParaRPr>
          </a:p>
        </p:txBody>
      </p:sp>
      <p:grpSp>
        <p:nvGrpSpPr>
          <p:cNvPr id="136" name="Group 135"/>
          <p:cNvGrpSpPr/>
          <p:nvPr/>
        </p:nvGrpSpPr>
        <p:grpSpPr>
          <a:xfrm>
            <a:off x="3456382" y="1805823"/>
            <a:ext cx="3613425" cy="4491752"/>
            <a:chOff x="3547422" y="1585056"/>
            <a:chExt cx="3613425" cy="4491752"/>
          </a:xfrm>
        </p:grpSpPr>
        <p:sp>
          <p:nvSpPr>
            <p:cNvPr id="131" name="TextBox 130"/>
            <p:cNvSpPr txBox="1"/>
            <p:nvPr/>
          </p:nvSpPr>
          <p:spPr>
            <a:xfrm>
              <a:off x="4951047" y="1585056"/>
              <a:ext cx="2209800" cy="369332"/>
            </a:xfrm>
            <a:prstGeom prst="rect">
              <a:avLst/>
            </a:prstGeom>
            <a:noFill/>
          </p:spPr>
          <p:txBody>
            <a:bodyPr wrap="square" rtlCol="0">
              <a:spAutoFit/>
            </a:bodyPr>
            <a:lstStyle/>
            <a:p>
              <a:pPr algn="ctr"/>
              <a:r>
                <a:rPr lang="en-US" b="1" dirty="0">
                  <a:solidFill>
                    <a:srgbClr val="0000CC"/>
                  </a:solidFill>
                </a:rPr>
                <a:t>Deadline = 250ms</a:t>
              </a:r>
            </a:p>
          </p:txBody>
        </p:sp>
        <p:sp>
          <p:nvSpPr>
            <p:cNvPr id="132" name="TextBox 131"/>
            <p:cNvSpPr txBox="1"/>
            <p:nvPr/>
          </p:nvSpPr>
          <p:spPr>
            <a:xfrm>
              <a:off x="3547422" y="3561132"/>
              <a:ext cx="2209800" cy="369332"/>
            </a:xfrm>
            <a:prstGeom prst="rect">
              <a:avLst/>
            </a:prstGeom>
            <a:noFill/>
          </p:spPr>
          <p:txBody>
            <a:bodyPr wrap="square" rtlCol="0">
              <a:spAutoFit/>
            </a:bodyPr>
            <a:lstStyle/>
            <a:p>
              <a:pPr algn="ctr"/>
              <a:r>
                <a:rPr lang="en-US" b="1" dirty="0">
                  <a:solidFill>
                    <a:srgbClr val="0000CC"/>
                  </a:solidFill>
                </a:rPr>
                <a:t>Deadline = 50ms</a:t>
              </a:r>
            </a:p>
          </p:txBody>
        </p:sp>
        <p:sp>
          <p:nvSpPr>
            <p:cNvPr id="133" name="TextBox 132"/>
            <p:cNvSpPr txBox="1"/>
            <p:nvPr/>
          </p:nvSpPr>
          <p:spPr>
            <a:xfrm>
              <a:off x="3558140" y="5707476"/>
              <a:ext cx="2209800" cy="369332"/>
            </a:xfrm>
            <a:prstGeom prst="rect">
              <a:avLst/>
            </a:prstGeom>
            <a:solidFill>
              <a:schemeClr val="bg1"/>
            </a:solidFill>
          </p:spPr>
          <p:txBody>
            <a:bodyPr wrap="square" rtlCol="0">
              <a:spAutoFit/>
            </a:bodyPr>
            <a:lstStyle/>
            <a:p>
              <a:pPr algn="ctr"/>
              <a:r>
                <a:rPr lang="en-US" b="1" dirty="0">
                  <a:solidFill>
                    <a:srgbClr val="0000CC"/>
                  </a:solidFill>
                </a:rPr>
                <a:t>Deadline = 10ms</a:t>
              </a:r>
            </a:p>
          </p:txBody>
        </p:sp>
      </p:grpSp>
    </p:spTree>
    <p:custDataLst>
      <p:tags r:id="rId1"/>
    </p:custDataLst>
  </p:cSld>
  <p:clrMapOvr>
    <a:masterClrMapping/>
  </p:clrMapOvr>
  <p:transition spd="slow" advTm="103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1000"/>
                                        <p:tgtEl>
                                          <p:spTgt spid="127"/>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2" nodeType="clickEffect">
                                  <p:stCondLst>
                                    <p:cond delay="0"/>
                                  </p:stCondLst>
                                  <p:iterate type="lt">
                                    <p:tmPct val="50000"/>
                                  </p:iterate>
                                  <p:childTnLst>
                                    <p:set>
                                      <p:cBhvr>
                                        <p:cTn id="17" dur="1" fill="hold">
                                          <p:stCondLst>
                                            <p:cond delay="0"/>
                                          </p:stCondLst>
                                        </p:cTn>
                                        <p:tgtEl>
                                          <p:spTgt spid="107">
                                            <p:txEl>
                                              <p:pRg st="0" end="0"/>
                                            </p:txEl>
                                          </p:spTgt>
                                        </p:tgtEl>
                                        <p:attrNameLst>
                                          <p:attrName>style.visibility</p:attrName>
                                        </p:attrNameLst>
                                      </p:cBhvr>
                                      <p:to>
                                        <p:strVal val="visible"/>
                                      </p:to>
                                    </p:set>
                                    <p:anim calcmode="discrete" valueType="clr">
                                      <p:cBhvr override="childStyle">
                                        <p:cTn id="18" dur="80"/>
                                        <p:tgtEl>
                                          <p:spTgt spid="107">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19" dur="80"/>
                                        <p:tgtEl>
                                          <p:spTgt spid="10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0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42" presetClass="path" presetSubtype="0" accel="50000" decel="50000" fill="hold" grpId="0" nodeType="withEffect">
                                  <p:stCondLst>
                                    <p:cond delay="0"/>
                                  </p:stCondLst>
                                  <p:iterate type="lt">
                                    <p:tmPct val="0"/>
                                  </p:iterate>
                                  <p:childTnLst>
                                    <p:animMotion origin="layout" path="M 0.00365 0.00486 L 0.00399 -0.17415 " pathEditMode="relative" rAng="0" ptsTypes="AA">
                                      <p:cBhvr>
                                        <p:cTn id="26" dur="700" fill="hold"/>
                                        <p:tgtEl>
                                          <p:spTgt spid="107">
                                            <p:txEl>
                                              <p:pRg st="0" end="0"/>
                                            </p:txEl>
                                          </p:spTgt>
                                        </p:tgtEl>
                                        <p:attrNameLst>
                                          <p:attrName>ppt_x</p:attrName>
                                          <p:attrName>ppt_y</p:attrName>
                                        </p:attrNameLst>
                                      </p:cBhvr>
                                      <p:rCtr x="0" y="-90"/>
                                    </p:animMotion>
                                  </p:childTnLst>
                                </p:cTn>
                              </p:par>
                              <p:par>
                                <p:cTn id="27" presetID="5" presetClass="emph" presetSubtype="1" grpId="1" nodeType="withEffect">
                                  <p:stCondLst>
                                    <p:cond delay="0"/>
                                  </p:stCondLst>
                                  <p:iterate type="lt">
                                    <p:tmAbs val="0"/>
                                  </p:iterate>
                                  <p:childTnLst>
                                    <p:set>
                                      <p:cBhvr override="childStyle">
                                        <p:cTn id="28" dur="700"/>
                                        <p:tgtEl>
                                          <p:spTgt spid="107">
                                            <p:txEl>
                                              <p:pRg st="0" end="0"/>
                                            </p:txEl>
                                          </p:spTgt>
                                        </p:tgtEl>
                                        <p:attrNameLst>
                                          <p:attrName>style.fontStyle</p:attrName>
                                        </p:attrNameLst>
                                      </p:cBhvr>
                                      <p:to>
                                        <p:strVal val="normal"/>
                                      </p:to>
                                    </p:set>
                                    <p:set>
                                      <p:cBhvr override="childStyle">
                                        <p:cTn id="29" dur="700"/>
                                        <p:tgtEl>
                                          <p:spTgt spid="107">
                                            <p:txEl>
                                              <p:pRg st="0" end="0"/>
                                            </p:txEl>
                                          </p:spTgt>
                                        </p:tgtEl>
                                        <p:attrNameLst>
                                          <p:attrName>style.fontWeight</p:attrName>
                                        </p:attrNameLst>
                                      </p:cBhvr>
                                      <p:to>
                                        <p:strVal val="bold"/>
                                      </p:to>
                                    </p:set>
                                    <p:set>
                                      <p:cBhvr override="childStyle">
                                        <p:cTn id="30" dur="700"/>
                                        <p:tgtEl>
                                          <p:spTgt spid="107">
                                            <p:txEl>
                                              <p:pRg st="0" end="0"/>
                                            </p:txEl>
                                          </p:spTgt>
                                        </p:tgtEl>
                                        <p:attrNameLst>
                                          <p:attrName>style.textDecorationUnderline</p:attrName>
                                        </p:attrNameLst>
                                      </p:cBhvr>
                                      <p:to>
                                        <p:strVal val="false"/>
                                      </p:to>
                                    </p:set>
                                  </p:childTnLst>
                                </p:cTn>
                              </p:par>
                              <p:par>
                                <p:cTn id="31" presetID="4" presetClass="emph" presetSubtype="2" fill="hold" grpId="4" nodeType="withEffect">
                                  <p:stCondLst>
                                    <p:cond delay="0"/>
                                  </p:stCondLst>
                                  <p:iterate type="lt">
                                    <p:tmPct val="0"/>
                                  </p:iterate>
                                  <p:childTnLst>
                                    <p:anim to="0.76" calcmode="lin" valueType="num">
                                      <p:cBhvr override="childStyle">
                                        <p:cTn id="32" dur="700" fill="hold"/>
                                        <p:tgtEl>
                                          <p:spTgt spid="107">
                                            <p:txEl>
                                              <p:pRg st="0" end="0"/>
                                            </p:txEl>
                                          </p:spTgt>
                                        </p:tgtEl>
                                        <p:attrNameLst>
                                          <p:attrName>style.fontSize</p:attrName>
                                        </p:attrNameLst>
                                      </p:cBhvr>
                                    </p:anim>
                                  </p:childTnLst>
                                </p:cTn>
                              </p:par>
                            </p:childTnLst>
                          </p:cTn>
                        </p:par>
                        <p:par>
                          <p:cTn id="33" fill="hold">
                            <p:stCondLst>
                              <p:cond delay="700"/>
                            </p:stCondLst>
                            <p:childTnLst>
                              <p:par>
                                <p:cTn id="34" presetID="1" presetClass="exit" presetSubtype="0" fill="hold" grpId="3" nodeType="afterEffect">
                                  <p:stCondLst>
                                    <p:cond delay="0"/>
                                  </p:stCondLst>
                                  <p:iterate type="lt">
                                    <p:tmAbs val="0"/>
                                  </p:iterate>
                                  <p:childTnLst>
                                    <p:set>
                                      <p:cBhvr>
                                        <p:cTn id="35" dur="1" fill="hold">
                                          <p:stCondLst>
                                            <p:cond delay="0"/>
                                          </p:stCondLst>
                                        </p:cTn>
                                        <p:tgtEl>
                                          <p:spTgt spid="107">
                                            <p:txEl>
                                              <p:pRg st="0" end="0"/>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63" presetClass="path" presetSubtype="0" accel="50000" decel="50000" fill="hold" nodeType="withEffect">
                                  <p:stCondLst>
                                    <p:cond delay="0"/>
                                  </p:stCondLst>
                                  <p:childTnLst>
                                    <p:animMotion origin="layout" path="M 4.16667E-6 -6.45385E-7 L 0.31718 0.00069 " pathEditMode="relative" rAng="0" ptsTypes="AA">
                                      <p:cBhvr>
                                        <p:cTn id="41" dur="2000" fill="hold"/>
                                        <p:tgtEl>
                                          <p:spTgt spid="10"/>
                                        </p:tgtEl>
                                        <p:attrNameLst>
                                          <p:attrName>ppt_x</p:attrName>
                                          <p:attrName>ppt_y</p:attrName>
                                        </p:attrNameLst>
                                      </p:cBhvr>
                                      <p:rCtr x="159" y="0"/>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1"/>
                                        </p:tgtEl>
                                      </p:cBhvr>
                                    </p:animEffect>
                                    <p:set>
                                      <p:cBhvr>
                                        <p:cTn id="49" dur="1" fill="hold">
                                          <p:stCondLst>
                                            <p:cond delay="499"/>
                                          </p:stCondLst>
                                        </p:cTn>
                                        <p:tgtEl>
                                          <p:spTgt spid="111"/>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4.44444E-6 2.33865E-6 L -0.08194 0.11936 " pathEditMode="relative" rAng="0" ptsTypes="AA">
                                      <p:cBhvr>
                                        <p:cTn id="56" dur="500" fill="hold"/>
                                        <p:tgtEl>
                                          <p:spTgt spid="134"/>
                                        </p:tgtEl>
                                        <p:attrNameLst>
                                          <p:attrName>ppt_x</p:attrName>
                                          <p:attrName>ppt_y</p:attrName>
                                        </p:attrNameLst>
                                      </p:cBhvr>
                                      <p:rCtr x="-41" y="60"/>
                                    </p:animMotion>
                                  </p:childTnLst>
                                </p:cTn>
                              </p:par>
                              <p:par>
                                <p:cTn id="57" presetID="49" presetClass="path" presetSubtype="0" accel="50000" decel="50000" fill="hold" grpId="0" nodeType="withEffect">
                                  <p:stCondLst>
                                    <p:cond delay="0"/>
                                  </p:stCondLst>
                                  <p:childTnLst>
                                    <p:animMotion origin="layout" path="M 1.11022E-16 -3.0303E-7 L 0.06667 0.1189 " pathEditMode="relative" rAng="0" ptsTypes="AA">
                                      <p:cBhvr>
                                        <p:cTn id="58" dur="500" fill="hold"/>
                                        <p:tgtEl>
                                          <p:spTgt spid="135"/>
                                        </p:tgtEl>
                                        <p:attrNameLst>
                                          <p:attrName>ppt_x</p:attrName>
                                          <p:attrName>ppt_y</p:attrName>
                                        </p:attrNameLst>
                                      </p:cBhvr>
                                      <p:rCtr x="33" y="59"/>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13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3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7"/>
                                        </p:tgtEl>
                                        <p:attrNameLst>
                                          <p:attrName>style.visibility</p:attrName>
                                        </p:attrNameLst>
                                      </p:cBhvr>
                                      <p:to>
                                        <p:strVal val="visible"/>
                                      </p:to>
                                    </p:set>
                                  </p:childTnLst>
                                </p:cTn>
                              </p:par>
                              <p:par>
                                <p:cTn id="71" presetID="49" presetClass="path" presetSubtype="0" accel="50000" decel="50000" fill="hold" grpId="1" nodeType="withEffect">
                                  <p:stCondLst>
                                    <p:cond delay="0"/>
                                  </p:stCondLst>
                                  <p:childTnLst>
                                    <p:animMotion origin="layout" path="M 4.72222E-6 4.11057E-6 L -0.0665 0.14203 " pathEditMode="relative" rAng="0" ptsTypes="AA">
                                      <p:cBhvr>
                                        <p:cTn id="72" dur="500" fill="hold"/>
                                        <p:tgtEl>
                                          <p:spTgt spid="145"/>
                                        </p:tgtEl>
                                        <p:attrNameLst>
                                          <p:attrName>ppt_x</p:attrName>
                                          <p:attrName>ppt_y</p:attrName>
                                        </p:attrNameLst>
                                      </p:cBhvr>
                                      <p:rCtr x="-33" y="71"/>
                                    </p:animMotion>
                                  </p:childTnLst>
                                </p:cTn>
                              </p:par>
                              <p:par>
                                <p:cTn id="73" presetID="42" presetClass="path" presetSubtype="0" accel="50000" decel="50000" fill="hold" grpId="1" nodeType="withEffect">
                                  <p:stCondLst>
                                    <p:cond delay="0"/>
                                  </p:stCondLst>
                                  <p:childTnLst>
                                    <p:animMotion origin="layout" path="M -3.88889E-6 2.22299E-6 L 0.00174 0.13486 " pathEditMode="relative" rAng="0" ptsTypes="AA">
                                      <p:cBhvr>
                                        <p:cTn id="74" dur="500" fill="hold"/>
                                        <p:tgtEl>
                                          <p:spTgt spid="149"/>
                                        </p:tgtEl>
                                        <p:attrNameLst>
                                          <p:attrName>ppt_x</p:attrName>
                                          <p:attrName>ppt_y</p:attrName>
                                        </p:attrNameLst>
                                      </p:cBhvr>
                                      <p:rCtr x="1" y="67"/>
                                    </p:animMotion>
                                  </p:childTnLst>
                                </p:cTn>
                              </p:par>
                              <p:par>
                                <p:cTn id="75" presetID="49" presetClass="path" presetSubtype="0" accel="50000" decel="50000" fill="hold" grpId="1" nodeType="withEffect">
                                  <p:stCondLst>
                                    <p:cond delay="0"/>
                                  </p:stCondLst>
                                  <p:childTnLst>
                                    <p:animMotion origin="layout" path="M 4.44444E-6 4.11057E-6 L 0.06284 0.13902 " pathEditMode="relative" rAng="0" ptsTypes="AA">
                                      <p:cBhvr>
                                        <p:cTn id="76" dur="500" fill="hold"/>
                                        <p:tgtEl>
                                          <p:spTgt spid="147"/>
                                        </p:tgtEl>
                                        <p:attrNameLst>
                                          <p:attrName>ppt_x</p:attrName>
                                          <p:attrName>ppt_y</p:attrName>
                                        </p:attrNameLst>
                                      </p:cBhvr>
                                      <p:rCtr x="31" y="69"/>
                                    </p:animMotion>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par>
                                <p:cTn id="83" presetID="49" presetClass="path" presetSubtype="0" accel="50000" decel="50000" fill="hold" grpId="1" nodeType="withEffect">
                                  <p:stCondLst>
                                    <p:cond delay="0"/>
                                  </p:stCondLst>
                                  <p:childTnLst>
                                    <p:animMotion origin="layout" path="M 4.72222E-6 4.11057E-6 L -0.0665 0.14203 " pathEditMode="relative" rAng="0" ptsTypes="AA">
                                      <p:cBhvr>
                                        <p:cTn id="84" dur="500" fill="hold"/>
                                        <p:tgtEl>
                                          <p:spTgt spid="152"/>
                                        </p:tgtEl>
                                        <p:attrNameLst>
                                          <p:attrName>ppt_x</p:attrName>
                                          <p:attrName>ppt_y</p:attrName>
                                        </p:attrNameLst>
                                      </p:cBhvr>
                                      <p:rCtr x="-33" y="71"/>
                                    </p:animMotion>
                                  </p:childTnLst>
                                </p:cTn>
                              </p:par>
                              <p:par>
                                <p:cTn id="85" presetID="42" presetClass="path" presetSubtype="0" accel="50000" decel="50000" fill="hold" grpId="1" nodeType="withEffect">
                                  <p:stCondLst>
                                    <p:cond delay="0"/>
                                  </p:stCondLst>
                                  <p:childTnLst>
                                    <p:animMotion origin="layout" path="M -3.88889E-6 2.22299E-6 L 0.00174 0.13486 " pathEditMode="relative" rAng="0" ptsTypes="AA">
                                      <p:cBhvr>
                                        <p:cTn id="86" dur="500" fill="hold"/>
                                        <p:tgtEl>
                                          <p:spTgt spid="154"/>
                                        </p:tgtEl>
                                        <p:attrNameLst>
                                          <p:attrName>ppt_x</p:attrName>
                                          <p:attrName>ppt_y</p:attrName>
                                        </p:attrNameLst>
                                      </p:cBhvr>
                                      <p:rCtr x="1" y="67"/>
                                    </p:animMotion>
                                  </p:childTnLst>
                                </p:cTn>
                              </p:par>
                              <p:par>
                                <p:cTn id="87" presetID="49" presetClass="path" presetSubtype="0" accel="50000" decel="50000" fill="hold" grpId="1" nodeType="withEffect">
                                  <p:stCondLst>
                                    <p:cond delay="0"/>
                                  </p:stCondLst>
                                  <p:childTnLst>
                                    <p:animMotion origin="layout" path="M 4.44444E-6 4.11057E-6 L 0.06284 0.13902 " pathEditMode="relative" rAng="0" ptsTypes="AA">
                                      <p:cBhvr>
                                        <p:cTn id="88" dur="500" fill="hold"/>
                                        <p:tgtEl>
                                          <p:spTgt spid="153"/>
                                        </p:tgtEl>
                                        <p:attrNameLst>
                                          <p:attrName>ppt_x</p:attrName>
                                          <p:attrName>ppt_y</p:attrName>
                                        </p:attrNameLst>
                                      </p:cBhvr>
                                      <p:rCtr x="31" y="69"/>
                                    </p:animMotion>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2" nodeType="clickEffect">
                                  <p:stCondLst>
                                    <p:cond delay="0"/>
                                  </p:stCondLst>
                                  <p:childTnLst>
                                    <p:set>
                                      <p:cBhvr>
                                        <p:cTn id="92" dur="1" fill="hold">
                                          <p:stCondLst>
                                            <p:cond delay="0"/>
                                          </p:stCondLst>
                                        </p:cTn>
                                        <p:tgtEl>
                                          <p:spTgt spid="145"/>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47"/>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49"/>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52"/>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53"/>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54"/>
                                        </p:tgtEl>
                                        <p:attrNameLst>
                                          <p:attrName>style.visibility</p:attrName>
                                        </p:attrNameLst>
                                      </p:cBhvr>
                                      <p:to>
                                        <p:strVal val="hidden"/>
                                      </p:to>
                                    </p:set>
                                  </p:childTnLst>
                                </p:cTn>
                              </p:par>
                              <p:par>
                                <p:cTn id="103" presetID="37" presetClass="entr" presetSubtype="0" fill="hold" nodeType="with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fade">
                                      <p:cBhvr>
                                        <p:cTn id="105" dur="1000"/>
                                        <p:tgtEl>
                                          <p:spTgt spid="202"/>
                                        </p:tgtEl>
                                      </p:cBhvr>
                                    </p:animEffect>
                                    <p:anim calcmode="lin" valueType="num">
                                      <p:cBhvr>
                                        <p:cTn id="106" dur="1000" fill="hold"/>
                                        <p:tgtEl>
                                          <p:spTgt spid="202"/>
                                        </p:tgtEl>
                                        <p:attrNameLst>
                                          <p:attrName>ppt_x</p:attrName>
                                        </p:attrNameLst>
                                      </p:cBhvr>
                                      <p:tavLst>
                                        <p:tav tm="0">
                                          <p:val>
                                            <p:strVal val="#ppt_x"/>
                                          </p:val>
                                        </p:tav>
                                        <p:tav tm="100000">
                                          <p:val>
                                            <p:strVal val="#ppt_x"/>
                                          </p:val>
                                        </p:tav>
                                      </p:tavLst>
                                    </p:anim>
                                    <p:anim calcmode="lin" valueType="num">
                                      <p:cBhvr>
                                        <p:cTn id="107" dur="900" decel="100000" fill="hold"/>
                                        <p:tgtEl>
                                          <p:spTgt spid="202"/>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202"/>
                                        </p:tgtEl>
                                        <p:attrNameLst>
                                          <p:attrName>ppt_y</p:attrName>
                                        </p:attrNameLst>
                                      </p:cBhvr>
                                      <p:tavLst>
                                        <p:tav tm="0">
                                          <p:val>
                                            <p:strVal val="#ppt_y-.03"/>
                                          </p:val>
                                        </p:tav>
                                        <p:tav tm="100000">
                                          <p:val>
                                            <p:strVal val="#ppt_y"/>
                                          </p:val>
                                        </p:tav>
                                      </p:tavLst>
                                    </p:anim>
                                  </p:childTnLst>
                                </p:cTn>
                              </p:par>
                              <p:par>
                                <p:cTn id="109" presetID="37" presetClass="entr" presetSubtype="0" fill="hold" nodeType="withEffect">
                                  <p:stCondLst>
                                    <p:cond delay="0"/>
                                  </p:stCondLst>
                                  <p:childTnLst>
                                    <p:set>
                                      <p:cBhvr>
                                        <p:cTn id="110" dur="1" fill="hold">
                                          <p:stCondLst>
                                            <p:cond delay="0"/>
                                          </p:stCondLst>
                                        </p:cTn>
                                        <p:tgtEl>
                                          <p:spTgt spid="203"/>
                                        </p:tgtEl>
                                        <p:attrNameLst>
                                          <p:attrName>style.visibility</p:attrName>
                                        </p:attrNameLst>
                                      </p:cBhvr>
                                      <p:to>
                                        <p:strVal val="visible"/>
                                      </p:to>
                                    </p:set>
                                    <p:animEffect transition="in" filter="fade">
                                      <p:cBhvr>
                                        <p:cTn id="111" dur="1000"/>
                                        <p:tgtEl>
                                          <p:spTgt spid="203"/>
                                        </p:tgtEl>
                                      </p:cBhvr>
                                    </p:animEffect>
                                    <p:anim calcmode="lin" valueType="num">
                                      <p:cBhvr>
                                        <p:cTn id="112" dur="1000" fill="hold"/>
                                        <p:tgtEl>
                                          <p:spTgt spid="203"/>
                                        </p:tgtEl>
                                        <p:attrNameLst>
                                          <p:attrName>ppt_x</p:attrName>
                                        </p:attrNameLst>
                                      </p:cBhvr>
                                      <p:tavLst>
                                        <p:tav tm="0">
                                          <p:val>
                                            <p:strVal val="#ppt_x"/>
                                          </p:val>
                                        </p:tav>
                                        <p:tav tm="100000">
                                          <p:val>
                                            <p:strVal val="#ppt_x"/>
                                          </p:val>
                                        </p:tav>
                                      </p:tavLst>
                                    </p:anim>
                                    <p:anim calcmode="lin" valueType="num">
                                      <p:cBhvr>
                                        <p:cTn id="113" dur="900" decel="100000" fill="hold"/>
                                        <p:tgtEl>
                                          <p:spTgt spid="203"/>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childTnLst>
                          </p:cTn>
                        </p:par>
                        <p:par>
                          <p:cTn id="115" fill="hold">
                            <p:stCondLst>
                              <p:cond delay="1000"/>
                            </p:stCondLst>
                            <p:childTnLst>
                              <p:par>
                                <p:cTn id="116" presetID="1" presetClass="exit" presetSubtype="0" fill="hold" nodeType="afterEffect">
                                  <p:stCondLst>
                                    <p:cond delay="0"/>
                                  </p:stCondLst>
                                  <p:childTnLst>
                                    <p:set>
                                      <p:cBhvr>
                                        <p:cTn id="117" dur="1" fill="hold">
                                          <p:stCondLst>
                                            <p:cond delay="0"/>
                                          </p:stCondLst>
                                        </p:cTn>
                                        <p:tgtEl>
                                          <p:spTgt spid="202"/>
                                        </p:tgtEl>
                                        <p:attrNameLst>
                                          <p:attrName>style.visibility</p:attrName>
                                        </p:attrNameLst>
                                      </p:cBhvr>
                                      <p:to>
                                        <p:strVal val="hidden"/>
                                      </p:to>
                                    </p:set>
                                  </p:childTnLst>
                                </p:cTn>
                              </p:par>
                              <p:par>
                                <p:cTn id="118" presetID="37" presetClass="entr" presetSubtype="0" fill="hold" nodeType="withEffect">
                                  <p:stCondLst>
                                    <p:cond delay="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1000"/>
                                        <p:tgtEl>
                                          <p:spTgt spid="200"/>
                                        </p:tgtEl>
                                      </p:cBhvr>
                                    </p:animEffect>
                                    <p:anim calcmode="lin" valueType="num">
                                      <p:cBhvr>
                                        <p:cTn id="121" dur="1000" fill="hold"/>
                                        <p:tgtEl>
                                          <p:spTgt spid="200"/>
                                        </p:tgtEl>
                                        <p:attrNameLst>
                                          <p:attrName>ppt_x</p:attrName>
                                        </p:attrNameLst>
                                      </p:cBhvr>
                                      <p:tavLst>
                                        <p:tav tm="0">
                                          <p:val>
                                            <p:strVal val="#ppt_x"/>
                                          </p:val>
                                        </p:tav>
                                        <p:tav tm="100000">
                                          <p:val>
                                            <p:strVal val="#ppt_x"/>
                                          </p:val>
                                        </p:tav>
                                      </p:tavLst>
                                    </p:anim>
                                    <p:anim calcmode="lin" valueType="num">
                                      <p:cBhvr>
                                        <p:cTn id="122" dur="900" decel="100000" fill="hold"/>
                                        <p:tgtEl>
                                          <p:spTgt spid="20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childTnLst>
                          </p:cTn>
                        </p:par>
                        <p:par>
                          <p:cTn id="124" fill="hold">
                            <p:stCondLst>
                              <p:cond delay="2000"/>
                            </p:stCondLst>
                            <p:childTnLst>
                              <p:par>
                                <p:cTn id="125" presetID="1" presetClass="exit" presetSubtype="0" fill="hold" nodeType="afterEffect">
                                  <p:stCondLst>
                                    <p:cond delay="0"/>
                                  </p:stCondLst>
                                  <p:childTnLst>
                                    <p:set>
                                      <p:cBhvr>
                                        <p:cTn id="126" dur="1" fill="hold">
                                          <p:stCondLst>
                                            <p:cond delay="0"/>
                                          </p:stCondLst>
                                        </p:cTn>
                                        <p:tgtEl>
                                          <p:spTgt spid="203"/>
                                        </p:tgtEl>
                                        <p:attrNameLst>
                                          <p:attrName>style.visibility</p:attrName>
                                        </p:attrNameLst>
                                      </p:cBhvr>
                                      <p:to>
                                        <p:strVal val="hidden"/>
                                      </p:to>
                                    </p:set>
                                  </p:childTnLst>
                                </p:cTn>
                              </p:par>
                              <p:par>
                                <p:cTn id="127" presetID="37" presetClass="entr" presetSubtype="0" fill="hold" nodeType="withEffect">
                                  <p:stCondLst>
                                    <p:cond delay="0"/>
                                  </p:stCondLst>
                                  <p:childTnLst>
                                    <p:set>
                                      <p:cBhvr>
                                        <p:cTn id="128" dur="1" fill="hold">
                                          <p:stCondLst>
                                            <p:cond delay="0"/>
                                          </p:stCondLst>
                                        </p:cTn>
                                        <p:tgtEl>
                                          <p:spTgt spid="204"/>
                                        </p:tgtEl>
                                        <p:attrNameLst>
                                          <p:attrName>style.visibility</p:attrName>
                                        </p:attrNameLst>
                                      </p:cBhvr>
                                      <p:to>
                                        <p:strVal val="visible"/>
                                      </p:to>
                                    </p:set>
                                    <p:animEffect transition="in" filter="fade">
                                      <p:cBhvr>
                                        <p:cTn id="129" dur="1000"/>
                                        <p:tgtEl>
                                          <p:spTgt spid="204"/>
                                        </p:tgtEl>
                                      </p:cBhvr>
                                    </p:animEffect>
                                    <p:anim calcmode="lin" valueType="num">
                                      <p:cBhvr>
                                        <p:cTn id="130" dur="1000" fill="hold"/>
                                        <p:tgtEl>
                                          <p:spTgt spid="204"/>
                                        </p:tgtEl>
                                        <p:attrNameLst>
                                          <p:attrName>ppt_x</p:attrName>
                                        </p:attrNameLst>
                                      </p:cBhvr>
                                      <p:tavLst>
                                        <p:tav tm="0">
                                          <p:val>
                                            <p:strVal val="#ppt_x"/>
                                          </p:val>
                                        </p:tav>
                                        <p:tav tm="100000">
                                          <p:val>
                                            <p:strVal val="#ppt_x"/>
                                          </p:val>
                                        </p:tav>
                                      </p:tavLst>
                                    </p:anim>
                                    <p:anim calcmode="lin" valueType="num">
                                      <p:cBhvr>
                                        <p:cTn id="131" dur="900" decel="100000" fill="hold"/>
                                        <p:tgtEl>
                                          <p:spTgt spid="204"/>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childTnLst>
                          </p:cTn>
                        </p:par>
                        <p:par>
                          <p:cTn id="133" fill="hold">
                            <p:stCondLst>
                              <p:cond delay="3000"/>
                            </p:stCondLst>
                            <p:childTnLst>
                              <p:par>
                                <p:cTn id="134" presetID="1" presetClass="exit" presetSubtype="0" fill="hold" nodeType="afterEffect">
                                  <p:stCondLst>
                                    <p:cond delay="0"/>
                                  </p:stCondLst>
                                  <p:childTnLst>
                                    <p:set>
                                      <p:cBhvr>
                                        <p:cTn id="135" dur="1" fill="hold">
                                          <p:stCondLst>
                                            <p:cond delay="0"/>
                                          </p:stCondLst>
                                        </p:cTn>
                                        <p:tgtEl>
                                          <p:spTgt spid="200"/>
                                        </p:tgtEl>
                                        <p:attrNameLst>
                                          <p:attrName>style.visibility</p:attrName>
                                        </p:attrNameLst>
                                      </p:cBhvr>
                                      <p:to>
                                        <p:strVal val="hidden"/>
                                      </p:to>
                                    </p:set>
                                  </p:childTnLst>
                                </p:cTn>
                              </p:par>
                              <p:par>
                                <p:cTn id="136" presetID="37" presetClass="entr" presetSubtype="0" fill="hold" nodeType="withEffect">
                                  <p:stCondLst>
                                    <p:cond delay="0"/>
                                  </p:stCondLst>
                                  <p:childTnLst>
                                    <p:set>
                                      <p:cBhvr>
                                        <p:cTn id="137" dur="1" fill="hold">
                                          <p:stCondLst>
                                            <p:cond delay="0"/>
                                          </p:stCondLst>
                                        </p:cTn>
                                        <p:tgtEl>
                                          <p:spTgt spid="207"/>
                                        </p:tgtEl>
                                        <p:attrNameLst>
                                          <p:attrName>style.visibility</p:attrName>
                                        </p:attrNameLst>
                                      </p:cBhvr>
                                      <p:to>
                                        <p:strVal val="visible"/>
                                      </p:to>
                                    </p:set>
                                    <p:animEffect transition="in" filter="fade">
                                      <p:cBhvr>
                                        <p:cTn id="138" dur="1000"/>
                                        <p:tgtEl>
                                          <p:spTgt spid="207"/>
                                        </p:tgtEl>
                                      </p:cBhvr>
                                    </p:animEffect>
                                    <p:anim calcmode="lin" valueType="num">
                                      <p:cBhvr>
                                        <p:cTn id="139" dur="1000" fill="hold"/>
                                        <p:tgtEl>
                                          <p:spTgt spid="207"/>
                                        </p:tgtEl>
                                        <p:attrNameLst>
                                          <p:attrName>ppt_x</p:attrName>
                                        </p:attrNameLst>
                                      </p:cBhvr>
                                      <p:tavLst>
                                        <p:tav tm="0">
                                          <p:val>
                                            <p:strVal val="#ppt_x"/>
                                          </p:val>
                                        </p:tav>
                                        <p:tav tm="100000">
                                          <p:val>
                                            <p:strVal val="#ppt_x"/>
                                          </p:val>
                                        </p:tav>
                                      </p:tavLst>
                                    </p:anim>
                                    <p:anim calcmode="lin" valueType="num">
                                      <p:cBhvr>
                                        <p:cTn id="140" dur="900" decel="100000" fill="hold"/>
                                        <p:tgtEl>
                                          <p:spTgt spid="20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childTnLst>
                          </p:cTn>
                        </p:par>
                        <p:par>
                          <p:cTn id="142" fill="hold">
                            <p:stCondLst>
                              <p:cond delay="4000"/>
                            </p:stCondLst>
                            <p:childTnLst>
                              <p:par>
                                <p:cTn id="143" presetID="1" presetClass="exit" presetSubtype="0" fill="hold" nodeType="afterEffect">
                                  <p:stCondLst>
                                    <p:cond delay="0"/>
                                  </p:stCondLst>
                                  <p:childTnLst>
                                    <p:set>
                                      <p:cBhvr>
                                        <p:cTn id="144" dur="1" fill="hold">
                                          <p:stCondLst>
                                            <p:cond delay="0"/>
                                          </p:stCondLst>
                                        </p:cTn>
                                        <p:tgtEl>
                                          <p:spTgt spid="20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207"/>
                                        </p:tgtEl>
                                        <p:attrNameLst>
                                          <p:attrName>style.visibility</p:attrName>
                                        </p:attrNameLst>
                                      </p:cBhvr>
                                      <p:to>
                                        <p:strVal val="hidden"/>
                                      </p:to>
                                    </p:set>
                                  </p:childTnLst>
                                </p:cTn>
                              </p:par>
                              <p:par>
                                <p:cTn id="149" presetID="1" presetClass="entr" presetSubtype="0" fill="hold" grpId="1" nodeType="withEffect">
                                  <p:stCondLst>
                                    <p:cond delay="0"/>
                                  </p:stCondLst>
                                  <p:childTnLst>
                                    <p:set>
                                      <p:cBhvr>
                                        <p:cTn id="150" dur="1" fill="hold">
                                          <p:stCondLst>
                                            <p:cond delay="0"/>
                                          </p:stCondLst>
                                        </p:cTn>
                                        <p:tgtEl>
                                          <p:spTgt spid="221"/>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222"/>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220"/>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224"/>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25"/>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223"/>
                                        </p:tgtEl>
                                        <p:attrNameLst>
                                          <p:attrName>style.visibility</p:attrName>
                                        </p:attrNameLst>
                                      </p:cBhvr>
                                      <p:to>
                                        <p:strVal val="visible"/>
                                      </p:to>
                                    </p:set>
                                  </p:childTnLst>
                                </p:cTn>
                              </p:par>
                              <p:par>
                                <p:cTn id="161" presetID="56" presetClass="path" presetSubtype="0" accel="50000" decel="50000" fill="hold" grpId="0" nodeType="withEffect">
                                  <p:stCondLst>
                                    <p:cond delay="0"/>
                                  </p:stCondLst>
                                  <p:childTnLst>
                                    <p:animMotion origin="layout" path="M 0.00122 0.00579 L -0.0618 -0.13483 " pathEditMode="relative" rAng="0" ptsTypes="AA">
                                      <p:cBhvr>
                                        <p:cTn id="162" dur="500" fill="hold"/>
                                        <p:tgtEl>
                                          <p:spTgt spid="221"/>
                                        </p:tgtEl>
                                        <p:attrNameLst>
                                          <p:attrName>ppt_x</p:attrName>
                                          <p:attrName>ppt_y</p:attrName>
                                        </p:attrNameLst>
                                      </p:cBhvr>
                                      <p:rCtr x="-32" y="-70"/>
                                    </p:animMotion>
                                  </p:childTnLst>
                                </p:cTn>
                              </p:par>
                              <p:par>
                                <p:cTn id="163" presetID="56" presetClass="path" presetSubtype="0" accel="50000" decel="50000" fill="hold" grpId="0" nodeType="withEffect">
                                  <p:stCondLst>
                                    <p:cond delay="0"/>
                                  </p:stCondLst>
                                  <p:childTnLst>
                                    <p:animMotion origin="layout" path="M 0.00087 0.00878 L 0.06753 -0.14062 " pathEditMode="relative" rAng="0" ptsTypes="AA">
                                      <p:cBhvr>
                                        <p:cTn id="164" dur="500" fill="hold"/>
                                        <p:tgtEl>
                                          <p:spTgt spid="220"/>
                                        </p:tgtEl>
                                        <p:attrNameLst>
                                          <p:attrName>ppt_x</p:attrName>
                                          <p:attrName>ppt_y</p:attrName>
                                        </p:attrNameLst>
                                      </p:cBhvr>
                                      <p:rCtr x="33" y="-75"/>
                                    </p:animMotion>
                                  </p:childTnLst>
                                </p:cTn>
                              </p:par>
                              <p:par>
                                <p:cTn id="165" presetID="64" presetClass="path" presetSubtype="0" accel="50000" decel="50000" fill="hold" grpId="0" nodeType="withEffect">
                                  <p:stCondLst>
                                    <p:cond delay="0"/>
                                  </p:stCondLst>
                                  <p:childTnLst>
                                    <p:animMotion origin="layout" path="M 0.0007 0.00324 L 0.00139 -0.12673 " pathEditMode="relative" rAng="0" ptsTypes="AA">
                                      <p:cBhvr>
                                        <p:cTn id="166" dur="500" fill="hold"/>
                                        <p:tgtEl>
                                          <p:spTgt spid="222"/>
                                        </p:tgtEl>
                                        <p:attrNameLst>
                                          <p:attrName>ppt_x</p:attrName>
                                          <p:attrName>ppt_y</p:attrName>
                                        </p:attrNameLst>
                                      </p:cBhvr>
                                      <p:rCtr x="0" y="-65"/>
                                    </p:animMotion>
                                  </p:childTnLst>
                                </p:cTn>
                              </p:par>
                              <p:par>
                                <p:cTn id="167" presetID="56" presetClass="path" presetSubtype="0" accel="50000" decel="50000" fill="hold" grpId="0" nodeType="withEffect">
                                  <p:stCondLst>
                                    <p:cond delay="0"/>
                                  </p:stCondLst>
                                  <p:childTnLst>
                                    <p:animMotion origin="layout" path="M 0.00122 0.00579 L -0.0618 -0.13483 " pathEditMode="relative" rAng="0" ptsTypes="AA">
                                      <p:cBhvr>
                                        <p:cTn id="168" dur="500" fill="hold"/>
                                        <p:tgtEl>
                                          <p:spTgt spid="224"/>
                                        </p:tgtEl>
                                        <p:attrNameLst>
                                          <p:attrName>ppt_x</p:attrName>
                                          <p:attrName>ppt_y</p:attrName>
                                        </p:attrNameLst>
                                      </p:cBhvr>
                                      <p:rCtr x="-32" y="-70"/>
                                    </p:animMotion>
                                  </p:childTnLst>
                                </p:cTn>
                              </p:par>
                              <p:par>
                                <p:cTn id="169" presetID="56" presetClass="path" presetSubtype="0" accel="50000" decel="50000" fill="hold" grpId="0" nodeType="withEffect">
                                  <p:stCondLst>
                                    <p:cond delay="0"/>
                                  </p:stCondLst>
                                  <p:childTnLst>
                                    <p:animMotion origin="layout" path="M 0.00087 0.00878 L 0.06753 -0.14062 " pathEditMode="relative" rAng="0" ptsTypes="AA">
                                      <p:cBhvr>
                                        <p:cTn id="170" dur="500" fill="hold"/>
                                        <p:tgtEl>
                                          <p:spTgt spid="223"/>
                                        </p:tgtEl>
                                        <p:attrNameLst>
                                          <p:attrName>ppt_x</p:attrName>
                                          <p:attrName>ppt_y</p:attrName>
                                        </p:attrNameLst>
                                      </p:cBhvr>
                                      <p:rCtr x="33" y="-75"/>
                                    </p:animMotion>
                                  </p:childTnLst>
                                </p:cTn>
                              </p:par>
                              <p:par>
                                <p:cTn id="171" presetID="64" presetClass="path" presetSubtype="0" accel="50000" decel="50000" fill="hold" grpId="0" nodeType="withEffect">
                                  <p:stCondLst>
                                    <p:cond delay="0"/>
                                  </p:stCondLst>
                                  <p:childTnLst>
                                    <p:animMotion origin="layout" path="M 0.0007 0.00324 L 0.00139 -0.12673 " pathEditMode="relative" rAng="0" ptsTypes="AA">
                                      <p:cBhvr>
                                        <p:cTn id="172" dur="500" fill="hold"/>
                                        <p:tgtEl>
                                          <p:spTgt spid="225"/>
                                        </p:tgtEl>
                                        <p:attrNameLst>
                                          <p:attrName>ppt_x</p:attrName>
                                          <p:attrName>ppt_y</p:attrName>
                                        </p:attrNameLst>
                                      </p:cBhvr>
                                      <p:rCtr x="0" y="-65"/>
                                    </p:animMotion>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2" nodeType="clickEffect">
                                  <p:stCondLst>
                                    <p:cond delay="0"/>
                                  </p:stCondLst>
                                  <p:childTnLst>
                                    <p:set>
                                      <p:cBhvr>
                                        <p:cTn id="176" dur="1" fill="hold">
                                          <p:stCondLst>
                                            <p:cond delay="0"/>
                                          </p:stCondLst>
                                        </p:cTn>
                                        <p:tgtEl>
                                          <p:spTgt spid="220"/>
                                        </p:tgtEl>
                                        <p:attrNameLst>
                                          <p:attrName>style.visibility</p:attrName>
                                        </p:attrNameLst>
                                      </p:cBhvr>
                                      <p:to>
                                        <p:strVal val="hidden"/>
                                      </p:to>
                                    </p:set>
                                  </p:childTnLst>
                                </p:cTn>
                              </p:par>
                              <p:par>
                                <p:cTn id="177" presetID="1" presetClass="exit" presetSubtype="0" fill="hold" grpId="2" nodeType="withEffect">
                                  <p:stCondLst>
                                    <p:cond delay="0"/>
                                  </p:stCondLst>
                                  <p:childTnLst>
                                    <p:set>
                                      <p:cBhvr>
                                        <p:cTn id="178" dur="1" fill="hold">
                                          <p:stCondLst>
                                            <p:cond delay="0"/>
                                          </p:stCondLst>
                                        </p:cTn>
                                        <p:tgtEl>
                                          <p:spTgt spid="222"/>
                                        </p:tgtEl>
                                        <p:attrNameLst>
                                          <p:attrName>style.visibility</p:attrName>
                                        </p:attrNameLst>
                                      </p:cBhvr>
                                      <p:to>
                                        <p:strVal val="hidden"/>
                                      </p:to>
                                    </p:set>
                                  </p:childTnLst>
                                </p:cTn>
                              </p:par>
                              <p:par>
                                <p:cTn id="179" presetID="1" presetClass="exit" presetSubtype="0" fill="hold" grpId="2" nodeType="withEffect">
                                  <p:stCondLst>
                                    <p:cond delay="0"/>
                                  </p:stCondLst>
                                  <p:childTnLst>
                                    <p:set>
                                      <p:cBhvr>
                                        <p:cTn id="180" dur="1" fill="hold">
                                          <p:stCondLst>
                                            <p:cond delay="0"/>
                                          </p:stCondLst>
                                        </p:cTn>
                                        <p:tgtEl>
                                          <p:spTgt spid="221"/>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223"/>
                                        </p:tgtEl>
                                        <p:attrNameLst>
                                          <p:attrName>style.visibility</p:attrName>
                                        </p:attrNameLst>
                                      </p:cBhvr>
                                      <p:to>
                                        <p:strVal val="hidden"/>
                                      </p:to>
                                    </p:set>
                                  </p:childTnLst>
                                </p:cTn>
                              </p:par>
                              <p:par>
                                <p:cTn id="183" presetID="1" presetClass="exit" presetSubtype="0" fill="hold" grpId="2" nodeType="withEffect">
                                  <p:stCondLst>
                                    <p:cond delay="0"/>
                                  </p:stCondLst>
                                  <p:childTnLst>
                                    <p:set>
                                      <p:cBhvr>
                                        <p:cTn id="184" dur="1" fill="hold">
                                          <p:stCondLst>
                                            <p:cond delay="0"/>
                                          </p:stCondLst>
                                        </p:cTn>
                                        <p:tgtEl>
                                          <p:spTgt spid="225"/>
                                        </p:tgtEl>
                                        <p:attrNameLst>
                                          <p:attrName>style.visibility</p:attrName>
                                        </p:attrNameLst>
                                      </p:cBhvr>
                                      <p:to>
                                        <p:strVal val="hidden"/>
                                      </p:to>
                                    </p:set>
                                  </p:childTnLst>
                                </p:cTn>
                              </p:par>
                              <p:par>
                                <p:cTn id="185" presetID="1" presetClass="exit" presetSubtype="0" fill="hold" grpId="2" nodeType="withEffect">
                                  <p:stCondLst>
                                    <p:cond delay="0"/>
                                  </p:stCondLst>
                                  <p:childTnLst>
                                    <p:set>
                                      <p:cBhvr>
                                        <p:cTn id="186" dur="1" fill="hold">
                                          <p:stCondLst>
                                            <p:cond delay="0"/>
                                          </p:stCondLst>
                                        </p:cTn>
                                        <p:tgtEl>
                                          <p:spTgt spid="224"/>
                                        </p:tgtEl>
                                        <p:attrNameLst>
                                          <p:attrName>style.visibility</p:attrName>
                                        </p:attrNameLst>
                                      </p:cBhvr>
                                      <p:to>
                                        <p:strVal val="hidden"/>
                                      </p:to>
                                    </p:set>
                                  </p:childTnLst>
                                </p:cTn>
                              </p:par>
                              <p:par>
                                <p:cTn id="187" presetID="3" presetClass="entr" presetSubtype="10" fill="hold" nodeType="withEffect">
                                  <p:stCondLst>
                                    <p:cond delay="0"/>
                                  </p:stCondLst>
                                  <p:iterate type="lt">
                                    <p:tmPct val="0"/>
                                  </p:iterate>
                                  <p:childTnLst>
                                    <p:set>
                                      <p:cBhvr>
                                        <p:cTn id="188" dur="1" fill="hold">
                                          <p:stCondLst>
                                            <p:cond delay="0"/>
                                          </p:stCondLst>
                                        </p:cTn>
                                        <p:tgtEl>
                                          <p:spTgt spid="11"/>
                                        </p:tgtEl>
                                        <p:attrNameLst>
                                          <p:attrName>style.visibility</p:attrName>
                                        </p:attrNameLst>
                                      </p:cBhvr>
                                      <p:to>
                                        <p:strVal val="visible"/>
                                      </p:to>
                                    </p:set>
                                    <p:animEffect transition="in" filter="blinds(horizontal)">
                                      <p:cBhvr>
                                        <p:cTn id="189" dur="500"/>
                                        <p:tgtEl>
                                          <p:spTgt spid="11"/>
                                        </p:tgtEl>
                                      </p:cBhvr>
                                    </p:animEffect>
                                  </p:childTnLst>
                                </p:cTn>
                              </p:par>
                            </p:childTnLst>
                          </p:cTn>
                        </p:par>
                      </p:childTnLst>
                    </p:cTn>
                  </p:par>
                  <p:par>
                    <p:cTn id="190" fill="hold">
                      <p:stCondLst>
                        <p:cond delay="indefinite"/>
                      </p:stCondLst>
                      <p:childTnLst>
                        <p:par>
                          <p:cTn id="191" fill="hold">
                            <p:stCondLst>
                              <p:cond delay="0"/>
                            </p:stCondLst>
                            <p:childTnLst>
                              <p:par>
                                <p:cTn id="192" presetID="4" presetClass="exit" presetSubtype="16" fill="hold" nodeType="clickEffect">
                                  <p:stCondLst>
                                    <p:cond delay="0"/>
                                  </p:stCondLst>
                                  <p:iterate type="lt">
                                    <p:tmPct val="0"/>
                                  </p:iterate>
                                  <p:childTnLst>
                                    <p:animEffect transition="out" filter="box(in)">
                                      <p:cBhvr>
                                        <p:cTn id="193" dur="500"/>
                                        <p:tgtEl>
                                          <p:spTgt spid="11"/>
                                        </p:tgtEl>
                                      </p:cBhvr>
                                    </p:animEffect>
                                    <p:set>
                                      <p:cBhvr>
                                        <p:cTn id="194" dur="1" fill="hold">
                                          <p:stCondLst>
                                            <p:cond delay="499"/>
                                          </p:stCondLst>
                                        </p:cTn>
                                        <p:tgtEl>
                                          <p:spTgt spid="11"/>
                                        </p:tgtEl>
                                        <p:attrNameLst>
                                          <p:attrName>style.visibility</p:attrName>
                                        </p:attrNameLst>
                                      </p:cBhvr>
                                      <p:to>
                                        <p:strVal val="hidden"/>
                                      </p:to>
                                    </p:set>
                                  </p:childTnLst>
                                </p:cTn>
                              </p:par>
                              <p:par>
                                <p:cTn id="195" presetID="1" presetClass="entr" presetSubtype="0" fill="hold" grpId="0" nodeType="withEffect">
                                  <p:stCondLst>
                                    <p:cond delay="0"/>
                                  </p:stCondLst>
                                  <p:childTnLst>
                                    <p:set>
                                      <p:cBhvr>
                                        <p:cTn id="196" dur="1" fill="hold">
                                          <p:stCondLst>
                                            <p:cond delay="0"/>
                                          </p:stCondLst>
                                        </p:cTn>
                                        <p:tgtEl>
                                          <p:spTgt spid="24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45"/>
                                        </p:tgtEl>
                                        <p:attrNameLst>
                                          <p:attrName>style.visibility</p:attrName>
                                        </p:attrNameLst>
                                      </p:cBhvr>
                                      <p:to>
                                        <p:strVal val="visible"/>
                                      </p:to>
                                    </p:set>
                                  </p:childTnLst>
                                </p:cTn>
                              </p:par>
                              <p:par>
                                <p:cTn id="199" presetID="56" presetClass="path" presetSubtype="0" accel="50000" decel="50000" fill="hold" grpId="1" nodeType="withEffect">
                                  <p:stCondLst>
                                    <p:cond delay="0"/>
                                  </p:stCondLst>
                                  <p:childTnLst>
                                    <p:animMotion origin="layout" path="M -0.00035 0.00323 L -0.06736 -0.11564 " pathEditMode="relative" rAng="0" ptsTypes="AA">
                                      <p:cBhvr>
                                        <p:cTn id="200" dur="500" fill="hold"/>
                                        <p:tgtEl>
                                          <p:spTgt spid="246"/>
                                        </p:tgtEl>
                                        <p:attrNameLst>
                                          <p:attrName>ppt_x</p:attrName>
                                          <p:attrName>ppt_y</p:attrName>
                                        </p:attrNameLst>
                                      </p:cBhvr>
                                      <p:rCtr x="-34" y="-59"/>
                                    </p:animMotion>
                                  </p:childTnLst>
                                </p:cTn>
                              </p:par>
                              <p:par>
                                <p:cTn id="201" presetID="56" presetClass="path" presetSubtype="0" accel="50000" decel="50000" fill="hold" grpId="1" nodeType="withEffect">
                                  <p:stCondLst>
                                    <p:cond delay="0"/>
                                  </p:stCondLst>
                                  <p:childTnLst>
                                    <p:animMotion origin="layout" path="M 0 -1.63737E-6 L 0.08333 -0.12211 " pathEditMode="relative" rAng="0" ptsTypes="AA">
                                      <p:cBhvr>
                                        <p:cTn id="202" dur="500" fill="hold"/>
                                        <p:tgtEl>
                                          <p:spTgt spid="245"/>
                                        </p:tgtEl>
                                        <p:attrNameLst>
                                          <p:attrName>ppt_x</p:attrName>
                                          <p:attrName>ppt_y</p:attrName>
                                        </p:attrNameLst>
                                      </p:cBhvr>
                                      <p:rCtr x="42" y="-61"/>
                                    </p:animMotion>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nodeType="clickEffect">
                                  <p:stCondLst>
                                    <p:cond delay="0"/>
                                  </p:stCondLst>
                                  <p:childTnLst>
                                    <p:set>
                                      <p:cBhvr>
                                        <p:cTn id="206" dur="1" fill="hold">
                                          <p:stCondLst>
                                            <p:cond delay="0"/>
                                          </p:stCondLst>
                                        </p:cTn>
                                        <p:tgtEl>
                                          <p:spTgt spid="16"/>
                                        </p:tgtEl>
                                        <p:attrNameLst>
                                          <p:attrName>style.visibility</p:attrName>
                                        </p:attrNameLst>
                                      </p:cBhvr>
                                      <p:to>
                                        <p:strVal val="visible"/>
                                      </p:to>
                                    </p:set>
                                    <p:animEffect transition="in" filter="blinds(horizontal)">
                                      <p:cBhvr>
                                        <p:cTn id="207" dur="500"/>
                                        <p:tgtEl>
                                          <p:spTgt spid="16"/>
                                        </p:tgtEl>
                                      </p:cBhvr>
                                    </p:animEffect>
                                  </p:childTnLst>
                                </p:cTn>
                              </p:par>
                              <p:par>
                                <p:cTn id="208" presetID="1" presetClass="exit" presetSubtype="0" fill="hold" grpId="2" nodeType="withEffect">
                                  <p:stCondLst>
                                    <p:cond delay="0"/>
                                  </p:stCondLst>
                                  <p:childTnLst>
                                    <p:set>
                                      <p:cBhvr>
                                        <p:cTn id="209" dur="1" fill="hold">
                                          <p:stCondLst>
                                            <p:cond delay="0"/>
                                          </p:stCondLst>
                                        </p:cTn>
                                        <p:tgtEl>
                                          <p:spTgt spid="245"/>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246"/>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20"/>
                                        </p:tgtEl>
                                        <p:attrNameLst>
                                          <p:attrName>style.visibility</p:attrName>
                                        </p:attrNameLst>
                                      </p:cBhvr>
                                      <p:to>
                                        <p:strVal val="visible"/>
                                      </p:to>
                                    </p:set>
                                  </p:childTnLst>
                                </p:cTn>
                              </p:par>
                              <p:par>
                                <p:cTn id="216" presetID="4" presetClass="exit" presetSubtype="16" fill="hold" nodeType="withEffect">
                                  <p:stCondLst>
                                    <p:cond delay="0"/>
                                  </p:stCondLst>
                                  <p:childTnLst>
                                    <p:animEffect transition="out" filter="box(in)">
                                      <p:cBhvr>
                                        <p:cTn id="217" dur="500"/>
                                        <p:tgtEl>
                                          <p:spTgt spid="16"/>
                                        </p:tgtEl>
                                      </p:cBhvr>
                                    </p:animEffect>
                                    <p:set>
                                      <p:cBhvr>
                                        <p:cTn id="218" dur="1" fill="hold">
                                          <p:stCondLst>
                                            <p:cond delay="499"/>
                                          </p:stCondLst>
                                        </p:cTn>
                                        <p:tgtEl>
                                          <p:spTgt spid="16"/>
                                        </p:tgtEl>
                                        <p:attrNameLst>
                                          <p:attrName>style.visibility</p:attrName>
                                        </p:attrNameLst>
                                      </p:cBhvr>
                                      <p:to>
                                        <p:strVal val="hidden"/>
                                      </p:to>
                                    </p:set>
                                  </p:childTnLst>
                                </p:cTn>
                              </p:par>
                              <p:par>
                                <p:cTn id="219" presetID="35" presetClass="path" presetSubtype="0" accel="50000" decel="50000" fill="hold" nodeType="withEffect">
                                  <p:stCondLst>
                                    <p:cond delay="0"/>
                                  </p:stCondLst>
                                  <p:childTnLst>
                                    <p:animMotion origin="layout" path="M -0.00833 0.01064 L -0.32083 0.00462 " pathEditMode="relative" rAng="0" ptsTypes="AA">
                                      <p:cBhvr>
                                        <p:cTn id="220" dur="2000" fill="hold"/>
                                        <p:tgtEl>
                                          <p:spTgt spid="20"/>
                                        </p:tgtEl>
                                        <p:attrNameLst>
                                          <p:attrName>ppt_x</p:attrName>
                                          <p:attrName>ppt_y</p:attrName>
                                        </p:attrNameLst>
                                      </p:cBhvr>
                                      <p:rCtr x="-156" y="-3"/>
                                    </p:animMotion>
                                  </p:childTnLst>
                                </p:cTn>
                              </p:par>
                            </p:childTnLst>
                          </p:cTn>
                        </p:par>
                        <p:par>
                          <p:cTn id="221" fill="hold">
                            <p:stCondLst>
                              <p:cond delay="2000"/>
                            </p:stCondLst>
                            <p:childTnLst>
                              <p:par>
                                <p:cTn id="222" presetID="10" presetClass="exit" presetSubtype="0" fill="hold" nodeType="afterEffect">
                                  <p:stCondLst>
                                    <p:cond delay="0"/>
                                  </p:stCondLst>
                                  <p:childTnLst>
                                    <p:animEffect transition="out" filter="fade">
                                      <p:cBhvr>
                                        <p:cTn id="223" dur="1000"/>
                                        <p:tgtEl>
                                          <p:spTgt spid="20"/>
                                        </p:tgtEl>
                                      </p:cBhvr>
                                    </p:animEffect>
                                    <p:set>
                                      <p:cBhvr>
                                        <p:cTn id="224" dur="1" fill="hold">
                                          <p:stCondLst>
                                            <p:cond delay="999"/>
                                          </p:stCondLst>
                                        </p:cTn>
                                        <p:tgtEl>
                                          <p:spTgt spid="20"/>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1000"/>
                                        <p:tgtEl>
                                          <p:spTgt spid="110"/>
                                        </p:tgtEl>
                                      </p:cBhvr>
                                    </p:animEffect>
                                    <p:set>
                                      <p:cBhvr>
                                        <p:cTn id="227" dur="1" fill="hold">
                                          <p:stCondLst>
                                            <p:cond delay="999"/>
                                          </p:stCondLst>
                                        </p:cTn>
                                        <p:tgtEl>
                                          <p:spTgt spid="110"/>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1000"/>
                                        <p:tgtEl>
                                          <p:spTgt spid="9"/>
                                        </p:tgtEl>
                                      </p:cBhvr>
                                    </p:animEffect>
                                    <p:set>
                                      <p:cBhvr>
                                        <p:cTn id="230" dur="1" fill="hold">
                                          <p:stCondLst>
                                            <p:cond delay="999"/>
                                          </p:stCondLst>
                                        </p:cTn>
                                        <p:tgtEl>
                                          <p:spTgt spid="9"/>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130">
                                            <p:txEl>
                                              <p:pRg st="0" end="0"/>
                                            </p:txEl>
                                          </p:spTgt>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30">
                                            <p:txEl>
                                              <p:pRg st="1" end="1"/>
                                            </p:txEl>
                                          </p:spTgt>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36"/>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130">
                                            <p:txEl>
                                              <p:pRg st="4" end="4"/>
                                            </p:txEl>
                                          </p:spTgt>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4" grpId="0" animBg="1"/>
      <p:bldP spid="134" grpId="1" animBg="1"/>
      <p:bldP spid="134" grpId="2" animBg="1"/>
      <p:bldP spid="135" grpId="0" animBg="1"/>
      <p:bldP spid="135" grpId="1" animBg="1"/>
      <p:bldP spid="135" grpId="2" animBg="1"/>
      <p:bldP spid="145" grpId="0" animBg="1"/>
      <p:bldP spid="145" grpId="1" animBg="1"/>
      <p:bldP spid="145" grpId="2" animBg="1"/>
      <p:bldP spid="147" grpId="0" animBg="1"/>
      <p:bldP spid="147" grpId="1" animBg="1"/>
      <p:bldP spid="147" grpId="2" animBg="1"/>
      <p:bldP spid="149" grpId="0" animBg="1"/>
      <p:bldP spid="149" grpId="1" animBg="1"/>
      <p:bldP spid="149" grpId="2" animBg="1"/>
      <p:bldP spid="152" grpId="0" animBg="1"/>
      <p:bldP spid="152" grpId="1" animBg="1"/>
      <p:bldP spid="152" grpId="2" animBg="1"/>
      <p:bldP spid="153" grpId="0" animBg="1"/>
      <p:bldP spid="153" grpId="1" animBg="1"/>
      <p:bldP spid="153" grpId="2" animBg="1"/>
      <p:bldP spid="154" grpId="0" animBg="1"/>
      <p:bldP spid="154" grpId="1" animBg="1"/>
      <p:bldP spid="154" grpId="2"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45" grpId="0" animBg="1"/>
      <p:bldP spid="245" grpId="1" animBg="1"/>
      <p:bldP spid="245" grpId="2" animBg="1"/>
      <p:bldP spid="246" grpId="0" animBg="1"/>
      <p:bldP spid="246" grpId="1" animBg="1"/>
      <p:bldP spid="246" grpId="2" animBg="1"/>
      <p:bldP spid="107" grpId="0" build="allAtOnce"/>
      <p:bldP spid="107" grpId="1" build="allAtOnce"/>
      <p:bldP spid="107" grpId="2" build="allAtOnce"/>
      <p:bldP spid="107" grpId="3" build="allAtOnce"/>
      <p:bldP spid="107" grpId="4"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Generality of Partition/Aggregate</a:t>
            </a:r>
          </a:p>
        </p:txBody>
      </p:sp>
      <p:sp>
        <p:nvSpPr>
          <p:cNvPr id="3" name="Content Placeholder 2"/>
          <p:cNvSpPr>
            <a:spLocks noGrp="1"/>
          </p:cNvSpPr>
          <p:nvPr>
            <p:ph idx="1"/>
          </p:nvPr>
        </p:nvSpPr>
        <p:spPr>
          <a:xfrm>
            <a:off x="152400" y="1143000"/>
            <a:ext cx="8382000" cy="4525963"/>
          </a:xfrm>
        </p:spPr>
        <p:txBody>
          <a:bodyPr>
            <a:normAutofit/>
          </a:bodyPr>
          <a:lstStyle/>
          <a:p>
            <a:r>
              <a:rPr lang="en-US" dirty="0"/>
              <a:t>The foundation for many large-scale web applications</a:t>
            </a:r>
            <a:r>
              <a:rPr lang="en-US" sz="3200" dirty="0"/>
              <a:t>.</a:t>
            </a:r>
          </a:p>
          <a:p>
            <a:pPr lvl="1"/>
            <a:r>
              <a:rPr lang="en-US" dirty="0"/>
              <a:t>Web search, Social network composition, Ad selection, etc.</a:t>
            </a:r>
          </a:p>
          <a:p>
            <a:pPr lvl="1">
              <a:buNone/>
            </a:pPr>
            <a:endParaRPr lang="en-US" dirty="0"/>
          </a:p>
          <a:p>
            <a:r>
              <a:rPr lang="en-US" dirty="0"/>
              <a:t>Example: </a:t>
            </a:r>
            <a:r>
              <a:rPr lang="en-US" b="1" dirty="0" err="1">
                <a:solidFill>
                  <a:srgbClr val="0000CC"/>
                </a:solidFill>
              </a:rPr>
              <a:t>Facebook</a:t>
            </a:r>
            <a:endParaRPr lang="en-US" b="1" dirty="0">
              <a:solidFill>
                <a:srgbClr val="0000CC"/>
              </a:solidFill>
            </a:endParaRPr>
          </a:p>
          <a:p>
            <a:endParaRPr lang="en-US" sz="1050" b="1" dirty="0">
              <a:solidFill>
                <a:srgbClr val="FF0000"/>
              </a:solidFill>
            </a:endParaRPr>
          </a:p>
          <a:p>
            <a:pPr lvl="1">
              <a:buNone/>
            </a:pPr>
            <a:r>
              <a:rPr lang="en-US" b="1" dirty="0"/>
              <a:t>Partition/Aggregate ~ </a:t>
            </a:r>
            <a:r>
              <a:rPr lang="en-US" b="1" dirty="0" err="1"/>
              <a:t>Multiget</a:t>
            </a:r>
            <a:endParaRPr lang="en-US" b="1" dirty="0"/>
          </a:p>
          <a:p>
            <a:pPr lvl="1"/>
            <a:r>
              <a:rPr lang="en-US" sz="2000" dirty="0"/>
              <a:t>Aggregators: </a:t>
            </a:r>
            <a:r>
              <a:rPr lang="en-US" sz="2000" b="1" dirty="0">
                <a:solidFill>
                  <a:srgbClr val="FF0000"/>
                </a:solidFill>
              </a:rPr>
              <a:t>Web Servers</a:t>
            </a:r>
          </a:p>
          <a:p>
            <a:pPr lvl="1"/>
            <a:r>
              <a:rPr lang="en-US" sz="2000" dirty="0"/>
              <a:t>Workers: </a:t>
            </a:r>
            <a:r>
              <a:rPr lang="en-US" sz="2000" b="1" dirty="0" err="1">
                <a:solidFill>
                  <a:srgbClr val="FF0000"/>
                </a:solidFill>
              </a:rPr>
              <a:t>Memcached</a:t>
            </a:r>
            <a:r>
              <a:rPr lang="en-US" sz="2000" b="1" dirty="0">
                <a:solidFill>
                  <a:srgbClr val="FF0000"/>
                </a:solidFill>
              </a:rPr>
              <a:t> Servers</a:t>
            </a:r>
          </a:p>
          <a:p>
            <a:pPr lvl="1">
              <a:buNone/>
            </a:pPr>
            <a:endParaRPr lang="en-US" b="1" dirty="0"/>
          </a:p>
        </p:txBody>
      </p:sp>
      <p:sp>
        <p:nvSpPr>
          <p:cNvPr id="4" name="Slide Number Placeholder 3"/>
          <p:cNvSpPr>
            <a:spLocks noGrp="1"/>
          </p:cNvSpPr>
          <p:nvPr>
            <p:ph type="sldNum" sz="quarter" idx="12"/>
          </p:nvPr>
        </p:nvSpPr>
        <p:spPr>
          <a:xfrm>
            <a:off x="6553200" y="6324600"/>
            <a:ext cx="2133600" cy="365125"/>
          </a:xfrm>
        </p:spPr>
        <p:txBody>
          <a:bodyPr/>
          <a:lstStyle/>
          <a:p>
            <a:fld id="{D6860B3D-D4F8-4840-B91D-0EEC232E35FC}" type="slidenum">
              <a:rPr lang="en-US" smtClean="0"/>
              <a:pPr/>
              <a:t>7</a:t>
            </a:fld>
            <a:endParaRPr lang="en-US"/>
          </a:p>
        </p:txBody>
      </p:sp>
      <p:grpSp>
        <p:nvGrpSpPr>
          <p:cNvPr id="59" name="Group 58"/>
          <p:cNvGrpSpPr/>
          <p:nvPr/>
        </p:nvGrpSpPr>
        <p:grpSpPr>
          <a:xfrm>
            <a:off x="4541981" y="2514600"/>
            <a:ext cx="4221019" cy="3874532"/>
            <a:chOff x="4495800" y="2514600"/>
            <a:chExt cx="4221019" cy="3874532"/>
          </a:xfrm>
        </p:grpSpPr>
        <p:sp>
          <p:nvSpPr>
            <p:cNvPr id="56" name="TextBox 55"/>
            <p:cNvSpPr txBox="1"/>
            <p:nvPr/>
          </p:nvSpPr>
          <p:spPr>
            <a:xfrm>
              <a:off x="5715000" y="6019800"/>
              <a:ext cx="2133600" cy="369332"/>
            </a:xfrm>
            <a:prstGeom prst="rect">
              <a:avLst/>
            </a:prstGeom>
            <a:noFill/>
          </p:spPr>
          <p:txBody>
            <a:bodyPr wrap="square" rtlCol="0">
              <a:spAutoFit/>
            </a:bodyPr>
            <a:lstStyle/>
            <a:p>
              <a:pPr algn="ctr"/>
              <a:r>
                <a:rPr lang="en-US" b="1" dirty="0" err="1">
                  <a:solidFill>
                    <a:srgbClr val="FF0000"/>
                  </a:solidFill>
                </a:rPr>
                <a:t>Memcached</a:t>
              </a:r>
              <a:r>
                <a:rPr lang="en-US" b="1" dirty="0">
                  <a:solidFill>
                    <a:srgbClr val="FF0000"/>
                  </a:solidFill>
                </a:rPr>
                <a:t> Servers</a:t>
              </a:r>
            </a:p>
          </p:txBody>
        </p:sp>
        <p:grpSp>
          <p:nvGrpSpPr>
            <p:cNvPr id="58" name="Group 57"/>
            <p:cNvGrpSpPr/>
            <p:nvPr/>
          </p:nvGrpSpPr>
          <p:grpSpPr>
            <a:xfrm>
              <a:off x="4495800" y="2514600"/>
              <a:ext cx="4221019" cy="3505200"/>
              <a:chOff x="4495800" y="2514600"/>
              <a:chExt cx="4221019" cy="3505200"/>
            </a:xfrm>
          </p:grpSpPr>
          <p:pic>
            <p:nvPicPr>
              <p:cNvPr id="6" name="Picture 5" descr="cloud.png"/>
              <p:cNvPicPr>
                <a:picLocks noChangeAspect="1"/>
              </p:cNvPicPr>
              <p:nvPr/>
            </p:nvPicPr>
            <p:blipFill>
              <a:blip r:embed="rId3" cstate="print"/>
              <a:stretch>
                <a:fillRect/>
              </a:stretch>
            </p:blipFill>
            <p:spPr>
              <a:xfrm>
                <a:off x="5562600" y="2514600"/>
                <a:ext cx="2057400" cy="1083564"/>
              </a:xfrm>
              <a:prstGeom prst="rect">
                <a:avLst/>
              </a:prstGeom>
            </p:spPr>
          </p:pic>
          <p:pic>
            <p:nvPicPr>
              <p:cNvPr id="7" name="Picture 6" descr="server2.jpg"/>
              <p:cNvPicPr>
                <a:picLocks noChangeAspect="1"/>
              </p:cNvPicPr>
              <p:nvPr/>
            </p:nvPicPr>
            <p:blipFill>
              <a:blip r:embed="rId4" cstate="print"/>
              <a:stretch>
                <a:fillRect/>
              </a:stretch>
            </p:blipFill>
            <p:spPr>
              <a:xfrm>
                <a:off x="5514973" y="3779520"/>
                <a:ext cx="809627" cy="777240"/>
              </a:xfrm>
              <a:prstGeom prst="rect">
                <a:avLst/>
              </a:prstGeom>
            </p:spPr>
          </p:pic>
          <p:pic>
            <p:nvPicPr>
              <p:cNvPr id="8" name="Picture 7" descr="server2.jpg"/>
              <p:cNvPicPr>
                <a:picLocks noChangeAspect="1"/>
              </p:cNvPicPr>
              <p:nvPr/>
            </p:nvPicPr>
            <p:blipFill>
              <a:blip r:embed="rId4" cstate="print"/>
              <a:stretch>
                <a:fillRect/>
              </a:stretch>
            </p:blipFill>
            <p:spPr>
              <a:xfrm>
                <a:off x="6886573" y="3794760"/>
                <a:ext cx="809627" cy="777240"/>
              </a:xfrm>
              <a:prstGeom prst="rect">
                <a:avLst/>
              </a:prstGeom>
            </p:spPr>
          </p:pic>
          <p:pic>
            <p:nvPicPr>
              <p:cNvPr id="10" name="Picture 9" descr="server-gray.png"/>
              <p:cNvPicPr>
                <a:picLocks noChangeAspect="1"/>
              </p:cNvPicPr>
              <p:nvPr/>
            </p:nvPicPr>
            <p:blipFill>
              <a:blip r:embed="rId5" cstate="print"/>
              <a:stretch>
                <a:fillRect/>
              </a:stretch>
            </p:blipFill>
            <p:spPr>
              <a:xfrm>
                <a:off x="4495800" y="5257800"/>
                <a:ext cx="715819" cy="762000"/>
              </a:xfrm>
              <a:prstGeom prst="rect">
                <a:avLst/>
              </a:prstGeom>
            </p:spPr>
          </p:pic>
          <p:pic>
            <p:nvPicPr>
              <p:cNvPr id="12" name="Picture 11" descr="server-gray.png"/>
              <p:cNvPicPr>
                <a:picLocks noChangeAspect="1"/>
              </p:cNvPicPr>
              <p:nvPr/>
            </p:nvPicPr>
            <p:blipFill>
              <a:blip r:embed="rId5" cstate="print"/>
              <a:stretch>
                <a:fillRect/>
              </a:stretch>
            </p:blipFill>
            <p:spPr>
              <a:xfrm>
                <a:off x="5380181" y="5257800"/>
                <a:ext cx="715819" cy="762000"/>
              </a:xfrm>
              <a:prstGeom prst="rect">
                <a:avLst/>
              </a:prstGeom>
            </p:spPr>
          </p:pic>
          <p:pic>
            <p:nvPicPr>
              <p:cNvPr id="13" name="Picture 12" descr="server-gray.png"/>
              <p:cNvPicPr>
                <a:picLocks noChangeAspect="1"/>
              </p:cNvPicPr>
              <p:nvPr/>
            </p:nvPicPr>
            <p:blipFill>
              <a:blip r:embed="rId5" cstate="print"/>
              <a:stretch>
                <a:fillRect/>
              </a:stretch>
            </p:blipFill>
            <p:spPr>
              <a:xfrm>
                <a:off x="6248400" y="5257800"/>
                <a:ext cx="715819" cy="762000"/>
              </a:xfrm>
              <a:prstGeom prst="rect">
                <a:avLst/>
              </a:prstGeom>
            </p:spPr>
          </p:pic>
          <p:pic>
            <p:nvPicPr>
              <p:cNvPr id="14" name="Picture 13" descr="server-gray.png"/>
              <p:cNvPicPr>
                <a:picLocks noChangeAspect="1"/>
              </p:cNvPicPr>
              <p:nvPr/>
            </p:nvPicPr>
            <p:blipFill>
              <a:blip r:embed="rId5" cstate="print"/>
              <a:stretch>
                <a:fillRect/>
              </a:stretch>
            </p:blipFill>
            <p:spPr>
              <a:xfrm>
                <a:off x="7132781" y="5257800"/>
                <a:ext cx="715819" cy="762000"/>
              </a:xfrm>
              <a:prstGeom prst="rect">
                <a:avLst/>
              </a:prstGeom>
            </p:spPr>
          </p:pic>
          <p:pic>
            <p:nvPicPr>
              <p:cNvPr id="15" name="Picture 14" descr="server-gray.png"/>
              <p:cNvPicPr>
                <a:picLocks noChangeAspect="1"/>
              </p:cNvPicPr>
              <p:nvPr/>
            </p:nvPicPr>
            <p:blipFill>
              <a:blip r:embed="rId5" cstate="print"/>
              <a:stretch>
                <a:fillRect/>
              </a:stretch>
            </p:blipFill>
            <p:spPr>
              <a:xfrm>
                <a:off x="8001000" y="5257800"/>
                <a:ext cx="715819" cy="762000"/>
              </a:xfrm>
              <a:prstGeom prst="rect">
                <a:avLst/>
              </a:prstGeom>
            </p:spPr>
          </p:pic>
          <p:sp>
            <p:nvSpPr>
              <p:cNvPr id="17" name="TextBox 16"/>
              <p:cNvSpPr txBox="1"/>
              <p:nvPr/>
            </p:nvSpPr>
            <p:spPr>
              <a:xfrm>
                <a:off x="6149340" y="2907268"/>
                <a:ext cx="1676400" cy="369332"/>
              </a:xfrm>
              <a:prstGeom prst="rect">
                <a:avLst/>
              </a:prstGeom>
              <a:noFill/>
            </p:spPr>
            <p:txBody>
              <a:bodyPr wrap="square" rtlCol="0">
                <a:spAutoFit/>
              </a:bodyPr>
              <a:lstStyle/>
              <a:p>
                <a:r>
                  <a:rPr lang="en-US" b="1" dirty="0"/>
                  <a:t>Internet</a:t>
                </a:r>
              </a:p>
            </p:txBody>
          </p:sp>
          <p:cxnSp>
            <p:nvCxnSpPr>
              <p:cNvPr id="19" name="Straight Connector 18"/>
              <p:cNvCxnSpPr/>
              <p:nvPr/>
            </p:nvCxnSpPr>
            <p:spPr>
              <a:xfrm rot="5400000">
                <a:off x="6084570" y="3440430"/>
                <a:ext cx="472440" cy="2971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667500" y="3390900"/>
                <a:ext cx="457201" cy="381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2"/>
                <a:endCxn id="10" idx="0"/>
              </p:cNvCxnSpPr>
              <p:nvPr/>
            </p:nvCxnSpPr>
            <p:spPr>
              <a:xfrm rot="5400000">
                <a:off x="5036229" y="4374242"/>
                <a:ext cx="701040" cy="10660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2"/>
                <a:endCxn id="12" idx="0"/>
              </p:cNvCxnSpPr>
              <p:nvPr/>
            </p:nvCxnSpPr>
            <p:spPr>
              <a:xfrm rot="5400000">
                <a:off x="5478419" y="4816432"/>
                <a:ext cx="701040" cy="1816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2"/>
                <a:endCxn id="13" idx="0"/>
              </p:cNvCxnSpPr>
              <p:nvPr/>
            </p:nvCxnSpPr>
            <p:spPr>
              <a:xfrm rot="16200000" flipH="1">
                <a:off x="5912528" y="4564018"/>
                <a:ext cx="701040" cy="6865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2"/>
                <a:endCxn id="15" idx="0"/>
              </p:cNvCxnSpPr>
              <p:nvPr/>
            </p:nvCxnSpPr>
            <p:spPr>
              <a:xfrm rot="16200000" flipH="1">
                <a:off x="7482248" y="4381138"/>
                <a:ext cx="685800" cy="10675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2"/>
                <a:endCxn id="14" idx="0"/>
              </p:cNvCxnSpPr>
              <p:nvPr/>
            </p:nvCxnSpPr>
            <p:spPr>
              <a:xfrm rot="16200000" flipH="1">
                <a:off x="7048139" y="4815248"/>
                <a:ext cx="685800" cy="19930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8" idx="2"/>
                <a:endCxn id="13" idx="0"/>
              </p:cNvCxnSpPr>
              <p:nvPr/>
            </p:nvCxnSpPr>
            <p:spPr>
              <a:xfrm rot="5400000">
                <a:off x="6605949" y="4572362"/>
                <a:ext cx="685800" cy="6850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8" idx="2"/>
                <a:endCxn id="12" idx="0"/>
              </p:cNvCxnSpPr>
              <p:nvPr/>
            </p:nvCxnSpPr>
            <p:spPr>
              <a:xfrm rot="5400000">
                <a:off x="6171839" y="4138252"/>
                <a:ext cx="685800" cy="15532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2"/>
                <a:endCxn id="10" idx="0"/>
              </p:cNvCxnSpPr>
              <p:nvPr/>
            </p:nvCxnSpPr>
            <p:spPr>
              <a:xfrm rot="5400000">
                <a:off x="5729649" y="3696062"/>
                <a:ext cx="685800" cy="24376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 idx="2"/>
                <a:endCxn id="14" idx="0"/>
              </p:cNvCxnSpPr>
              <p:nvPr/>
            </p:nvCxnSpPr>
            <p:spPr>
              <a:xfrm rot="16200000" flipH="1">
                <a:off x="6354719" y="4121828"/>
                <a:ext cx="701040" cy="157090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 idx="2"/>
                <a:endCxn id="15" idx="0"/>
              </p:cNvCxnSpPr>
              <p:nvPr/>
            </p:nvCxnSpPr>
            <p:spPr>
              <a:xfrm rot="16200000" flipH="1">
                <a:off x="6788828" y="3687718"/>
                <a:ext cx="701040" cy="243912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620000" y="3810000"/>
                <a:ext cx="990600" cy="646331"/>
              </a:xfrm>
              <a:prstGeom prst="rect">
                <a:avLst/>
              </a:prstGeom>
              <a:noFill/>
            </p:spPr>
            <p:txBody>
              <a:bodyPr wrap="square" rtlCol="0">
                <a:spAutoFit/>
              </a:bodyPr>
              <a:lstStyle/>
              <a:p>
                <a:pPr algn="ctr"/>
                <a:r>
                  <a:rPr lang="en-US" b="1" dirty="0">
                    <a:solidFill>
                      <a:srgbClr val="FF0000"/>
                    </a:solidFill>
                  </a:rPr>
                  <a:t>Web</a:t>
                </a:r>
              </a:p>
              <a:p>
                <a:pPr algn="ctr"/>
                <a:r>
                  <a:rPr lang="en-US" b="1" dirty="0">
                    <a:solidFill>
                      <a:srgbClr val="FF0000"/>
                    </a:solidFill>
                  </a:rPr>
                  <a:t>Servers</a:t>
                </a:r>
              </a:p>
            </p:txBody>
          </p:sp>
          <p:sp>
            <p:nvSpPr>
              <p:cNvPr id="57" name="TextBox 56"/>
              <p:cNvSpPr txBox="1"/>
              <p:nvPr/>
            </p:nvSpPr>
            <p:spPr>
              <a:xfrm>
                <a:off x="5638800" y="4800600"/>
                <a:ext cx="1981200" cy="338554"/>
              </a:xfrm>
              <a:prstGeom prst="rect">
                <a:avLst/>
              </a:prstGeom>
              <a:solidFill>
                <a:schemeClr val="bg1"/>
              </a:solidFill>
              <a:ln w="38100">
                <a:solidFill>
                  <a:srgbClr val="FF0000"/>
                </a:solidFill>
              </a:ln>
            </p:spPr>
            <p:txBody>
              <a:bodyPr wrap="square" rtlCol="0">
                <a:spAutoFit/>
              </a:bodyPr>
              <a:lstStyle/>
              <a:p>
                <a:pPr algn="ctr"/>
                <a:r>
                  <a:rPr lang="en-US" sz="1600" b="1" dirty="0" err="1">
                    <a:solidFill>
                      <a:srgbClr val="0000CC"/>
                    </a:solidFill>
                  </a:rPr>
                  <a:t>Memcached</a:t>
                </a:r>
                <a:r>
                  <a:rPr lang="en-US" sz="1600" b="1" dirty="0">
                    <a:solidFill>
                      <a:srgbClr val="0000CC"/>
                    </a:solidFill>
                  </a:rPr>
                  <a:t> Protocol</a:t>
                </a:r>
              </a:p>
            </p:txBody>
          </p:sp>
        </p:grpSp>
      </p:grpSp>
    </p:spTree>
    <p:custDataLst>
      <p:tags r:id="rId1"/>
    </p:custDataLst>
  </p:cSld>
  <p:clrMapOvr>
    <a:masterClrMapping/>
  </p:clrMapOvr>
  <p:transition spd="slow" advTm="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526024" y="1627632"/>
            <a:ext cx="1170176" cy="4239768"/>
            <a:chOff x="6526024" y="1627632"/>
            <a:chExt cx="1170176" cy="4239768"/>
          </a:xfrm>
        </p:grpSpPr>
        <p:pic>
          <p:nvPicPr>
            <p:cNvPr id="12" name="Picture 11" descr="gif_mouse.gif"/>
            <p:cNvPicPr>
              <a:picLocks noChangeAspect="1"/>
            </p:cNvPicPr>
            <p:nvPr/>
          </p:nvPicPr>
          <p:blipFill>
            <a:blip r:embed="rId4" cstate="print"/>
            <a:stretch>
              <a:fillRect/>
            </a:stretch>
          </p:blipFill>
          <p:spPr>
            <a:xfrm>
              <a:off x="6548124" y="3075432"/>
              <a:ext cx="961810" cy="1119916"/>
            </a:xfrm>
            <a:prstGeom prst="rect">
              <a:avLst/>
            </a:prstGeom>
          </p:spPr>
        </p:pic>
        <p:pic>
          <p:nvPicPr>
            <p:cNvPr id="15" name="Picture 14"/>
            <p:cNvPicPr>
              <a:picLocks noChangeAspect="1"/>
            </p:cNvPicPr>
            <p:nvPr/>
          </p:nvPicPr>
          <p:blipFill>
            <a:blip r:embed="rId5" cstate="print"/>
            <a:stretch>
              <a:fillRect/>
            </a:stretch>
          </p:blipFill>
          <p:spPr>
            <a:xfrm>
              <a:off x="6526024" y="4751832"/>
              <a:ext cx="1170176" cy="1115568"/>
            </a:xfrm>
            <a:prstGeom prst="rect">
              <a:avLst/>
            </a:prstGeom>
          </p:spPr>
        </p:pic>
        <p:grpSp>
          <p:nvGrpSpPr>
            <p:cNvPr id="16" name="Group 19"/>
            <p:cNvGrpSpPr/>
            <p:nvPr/>
          </p:nvGrpSpPr>
          <p:grpSpPr>
            <a:xfrm>
              <a:off x="6629400" y="1627632"/>
              <a:ext cx="1032934" cy="1131332"/>
              <a:chOff x="6434666" y="1371600"/>
              <a:chExt cx="1032934" cy="1131332"/>
            </a:xfrm>
          </p:grpSpPr>
          <p:pic>
            <p:nvPicPr>
              <p:cNvPr id="17" name="Picture 16"/>
              <p:cNvPicPr>
                <a:picLocks noChangeAspect="1"/>
              </p:cNvPicPr>
              <p:nvPr/>
            </p:nvPicPr>
            <p:blipFill>
              <a:blip r:embed="rId6" cstate="print"/>
              <a:stretch>
                <a:fillRect/>
              </a:stretch>
            </p:blipFill>
            <p:spPr>
              <a:xfrm>
                <a:off x="6434666" y="1371600"/>
                <a:ext cx="1032934" cy="1115568"/>
              </a:xfrm>
              <a:prstGeom prst="rect">
                <a:avLst/>
              </a:prstGeom>
            </p:spPr>
          </p:pic>
          <p:sp>
            <p:nvSpPr>
              <p:cNvPr id="18" name="TextBox 17"/>
              <p:cNvSpPr txBox="1"/>
              <p:nvPr/>
            </p:nvSpPr>
            <p:spPr>
              <a:xfrm>
                <a:off x="6477000" y="2133600"/>
                <a:ext cx="423334" cy="369332"/>
              </a:xfrm>
              <a:prstGeom prst="rect">
                <a:avLst/>
              </a:prstGeom>
              <a:solidFill>
                <a:schemeClr val="bg1"/>
              </a:solidFill>
            </p:spPr>
            <p:txBody>
              <a:bodyPr wrap="square" rtlCol="0">
                <a:spAutoFit/>
              </a:bodyPr>
              <a:lstStyle/>
              <a:p>
                <a:endParaRPr lang="en-US" dirty="0"/>
              </a:p>
            </p:txBody>
          </p:sp>
        </p:grpSp>
      </p:grpSp>
      <p:sp>
        <p:nvSpPr>
          <p:cNvPr id="4" name="Title 3"/>
          <p:cNvSpPr>
            <a:spLocks noGrp="1"/>
          </p:cNvSpPr>
          <p:nvPr>
            <p:ph type="title"/>
          </p:nvPr>
        </p:nvSpPr>
        <p:spPr>
          <a:xfrm>
            <a:off x="457200" y="76200"/>
            <a:ext cx="8229600" cy="1143000"/>
          </a:xfrm>
        </p:spPr>
        <p:txBody>
          <a:bodyPr/>
          <a:lstStyle/>
          <a:p>
            <a:r>
              <a:rPr lang="en-US" dirty="0"/>
              <a:t>Workloads</a:t>
            </a:r>
          </a:p>
        </p:txBody>
      </p:sp>
      <p:sp>
        <p:nvSpPr>
          <p:cNvPr id="5" name="Content Placeholder 4"/>
          <p:cNvSpPr>
            <a:spLocks noGrp="1"/>
          </p:cNvSpPr>
          <p:nvPr>
            <p:ph idx="1"/>
          </p:nvPr>
        </p:nvSpPr>
        <p:spPr>
          <a:xfrm>
            <a:off x="304800" y="1524000"/>
            <a:ext cx="8686800" cy="4754563"/>
          </a:xfrm>
        </p:spPr>
        <p:txBody>
          <a:bodyPr/>
          <a:lstStyle/>
          <a:p>
            <a:pPr>
              <a:spcBef>
                <a:spcPct val="25000"/>
              </a:spcBef>
              <a:buClr>
                <a:srgbClr val="000000"/>
              </a:buClr>
            </a:pPr>
            <a:r>
              <a:rPr lang="en-US" sz="2800" dirty="0">
                <a:ea typeface="ＭＳ Ｐゴシック" charset="-128"/>
                <a:cs typeface="ＭＳ Ｐゴシック" charset="-128"/>
              </a:rPr>
              <a:t>Partition/Aggregate</a:t>
            </a:r>
          </a:p>
          <a:p>
            <a:pPr>
              <a:spcBef>
                <a:spcPct val="25000"/>
              </a:spcBef>
              <a:buClr>
                <a:srgbClr val="000000"/>
              </a:buClr>
              <a:buNone/>
            </a:pPr>
            <a:r>
              <a:rPr lang="en-US" b="1" dirty="0">
                <a:solidFill>
                  <a:srgbClr val="000000"/>
                </a:solidFill>
                <a:ea typeface="ＭＳ Ｐゴシック" charset="-128"/>
                <a:cs typeface="ＭＳ Ｐゴシック" charset="-128"/>
              </a:rPr>
              <a:t>    </a:t>
            </a:r>
            <a:r>
              <a:rPr lang="en-US" b="1" dirty="0">
                <a:solidFill>
                  <a:srgbClr val="0000CC"/>
                </a:solidFill>
                <a:ea typeface="ＭＳ Ｐゴシック" charset="-128"/>
                <a:cs typeface="ＭＳ Ｐゴシック" charset="-128"/>
              </a:rPr>
              <a:t>(Query</a:t>
            </a:r>
            <a:r>
              <a:rPr lang="en-US" b="1" dirty="0">
                <a:solidFill>
                  <a:srgbClr val="0000CC"/>
                </a:solidFill>
              </a:rPr>
              <a:t>)</a:t>
            </a:r>
            <a:endParaRPr lang="en-US" b="1" dirty="0">
              <a:solidFill>
                <a:srgbClr val="0000CC"/>
              </a:solidFill>
              <a:ea typeface="ＭＳ Ｐゴシック" charset="-128"/>
              <a:cs typeface="ＭＳ Ｐゴシック" charset="-128"/>
            </a:endParaRPr>
          </a:p>
          <a:p>
            <a:pPr>
              <a:spcBef>
                <a:spcPct val="25000"/>
              </a:spcBef>
              <a:buClr>
                <a:srgbClr val="000000"/>
              </a:buClr>
              <a:buNone/>
            </a:pPr>
            <a:endParaRPr lang="en-US" sz="1400" dirty="0">
              <a:solidFill>
                <a:srgbClr val="FF0000"/>
              </a:solidFill>
              <a:ea typeface="ＭＳ Ｐゴシック" charset="-128"/>
              <a:cs typeface="ＭＳ Ｐゴシック" charset="-128"/>
            </a:endParaRPr>
          </a:p>
          <a:p>
            <a:pPr>
              <a:spcBef>
                <a:spcPct val="25000"/>
              </a:spcBef>
              <a:buClr>
                <a:srgbClr val="000000"/>
              </a:buClr>
              <a:buNone/>
            </a:pPr>
            <a:endParaRPr lang="en-US" sz="1400" dirty="0">
              <a:solidFill>
                <a:srgbClr val="FF0000"/>
              </a:solidFill>
              <a:ea typeface="ＭＳ Ｐゴシック" charset="-128"/>
              <a:cs typeface="ＭＳ Ｐゴシック" charset="-128"/>
            </a:endParaRPr>
          </a:p>
          <a:p>
            <a:pPr>
              <a:spcBef>
                <a:spcPct val="25000"/>
              </a:spcBef>
              <a:buClr>
                <a:srgbClr val="000000"/>
              </a:buClr>
            </a:pPr>
            <a:r>
              <a:rPr lang="en-US" sz="2800" dirty="0">
                <a:solidFill>
                  <a:srgbClr val="000000"/>
                </a:solidFill>
                <a:ea typeface="ＭＳ Ｐゴシック" charset="-128"/>
                <a:cs typeface="ＭＳ Ｐゴシック" charset="-128"/>
              </a:rPr>
              <a:t>Short messages [50KB-1MB] </a:t>
            </a:r>
          </a:p>
          <a:p>
            <a:pPr>
              <a:spcBef>
                <a:spcPct val="25000"/>
              </a:spcBef>
              <a:buClr>
                <a:srgbClr val="000000"/>
              </a:buClr>
              <a:buNone/>
            </a:pPr>
            <a:r>
              <a:rPr lang="en-US" sz="2400" b="1" dirty="0">
                <a:solidFill>
                  <a:srgbClr val="000000"/>
                </a:solidFill>
                <a:ea typeface="ＭＳ Ｐゴシック" charset="-128"/>
                <a:cs typeface="ＭＳ Ｐゴシック" charset="-128"/>
              </a:rPr>
              <a:t>     </a:t>
            </a:r>
            <a:r>
              <a:rPr lang="en-US" sz="2400" b="1" dirty="0">
                <a:solidFill>
                  <a:srgbClr val="0000CC"/>
                </a:solidFill>
                <a:ea typeface="ＭＳ Ｐゴシック" charset="-128"/>
                <a:cs typeface="ＭＳ Ｐゴシック" charset="-128"/>
              </a:rPr>
              <a:t>(</a:t>
            </a:r>
            <a:r>
              <a:rPr lang="en-US" b="1" dirty="0">
                <a:solidFill>
                  <a:srgbClr val="0000CC"/>
                </a:solidFill>
              </a:rPr>
              <a:t>C</a:t>
            </a:r>
            <a:r>
              <a:rPr lang="en-US" sz="2400" b="1" dirty="0">
                <a:solidFill>
                  <a:srgbClr val="0000CC"/>
                </a:solidFill>
                <a:ea typeface="ＭＳ Ｐゴシック" charset="-128"/>
                <a:cs typeface="ＭＳ Ｐゴシック" charset="-128"/>
              </a:rPr>
              <a:t>oordination, Control state)</a:t>
            </a:r>
          </a:p>
          <a:p>
            <a:pPr lvl="1">
              <a:spcBef>
                <a:spcPct val="25000"/>
              </a:spcBef>
              <a:buClr>
                <a:srgbClr val="000000"/>
              </a:buClr>
              <a:buNone/>
            </a:pPr>
            <a:endParaRPr lang="en-US" sz="1400" dirty="0">
              <a:solidFill>
                <a:srgbClr val="000000"/>
              </a:solidFill>
              <a:ea typeface="ＭＳ Ｐゴシック" charset="-128"/>
              <a:cs typeface="ＭＳ Ｐゴシック" charset="-128"/>
            </a:endParaRPr>
          </a:p>
          <a:p>
            <a:pPr lvl="1">
              <a:spcBef>
                <a:spcPct val="25000"/>
              </a:spcBef>
              <a:buClr>
                <a:srgbClr val="000000"/>
              </a:buClr>
              <a:buNone/>
            </a:pPr>
            <a:endParaRPr lang="en-US" sz="1400" dirty="0">
              <a:solidFill>
                <a:srgbClr val="000000"/>
              </a:solidFill>
              <a:ea typeface="ＭＳ Ｐゴシック" charset="-128"/>
              <a:cs typeface="ＭＳ Ｐゴシック" charset="-128"/>
            </a:endParaRPr>
          </a:p>
          <a:p>
            <a:pPr>
              <a:spcBef>
                <a:spcPct val="25000"/>
              </a:spcBef>
              <a:buClr>
                <a:srgbClr val="000000"/>
              </a:buClr>
            </a:pPr>
            <a:r>
              <a:rPr lang="en-US" sz="2800" dirty="0">
                <a:solidFill>
                  <a:srgbClr val="000000"/>
                </a:solidFill>
                <a:ea typeface="ＭＳ Ｐゴシック" charset="-128"/>
                <a:cs typeface="ＭＳ Ｐゴシック" charset="-128"/>
              </a:rPr>
              <a:t>Large flows [1MB-50MB] </a:t>
            </a:r>
          </a:p>
          <a:p>
            <a:pPr>
              <a:spcBef>
                <a:spcPct val="25000"/>
              </a:spcBef>
              <a:buClr>
                <a:srgbClr val="000000"/>
              </a:buClr>
              <a:buNone/>
            </a:pPr>
            <a:r>
              <a:rPr lang="en-US" sz="2400" b="1" dirty="0">
                <a:solidFill>
                  <a:srgbClr val="000000"/>
                </a:solidFill>
                <a:ea typeface="ＭＳ Ｐゴシック" charset="-128"/>
                <a:cs typeface="ＭＳ Ｐゴシック" charset="-128"/>
              </a:rPr>
              <a:t>     </a:t>
            </a:r>
            <a:r>
              <a:rPr lang="en-US" sz="2400" b="1" dirty="0">
                <a:solidFill>
                  <a:srgbClr val="0000CC"/>
                </a:solidFill>
                <a:ea typeface="ＭＳ Ｐゴシック" charset="-128"/>
                <a:cs typeface="ＭＳ Ｐゴシック" charset="-128"/>
              </a:rPr>
              <a:t>(</a:t>
            </a:r>
            <a:r>
              <a:rPr lang="en-US" b="1" dirty="0">
                <a:solidFill>
                  <a:srgbClr val="0000CC"/>
                </a:solidFill>
              </a:rPr>
              <a:t>D</a:t>
            </a:r>
            <a:r>
              <a:rPr lang="en-US" sz="2400" b="1" dirty="0">
                <a:solidFill>
                  <a:srgbClr val="0000CC"/>
                </a:solidFill>
                <a:ea typeface="ＭＳ Ｐゴシック" charset="-128"/>
                <a:cs typeface="ＭＳ Ｐゴシック" charset="-128"/>
              </a:rPr>
              <a:t>ata update)</a:t>
            </a:r>
            <a:r>
              <a:rPr lang="en-US" sz="2400" b="1" dirty="0">
                <a:solidFill>
                  <a:srgbClr val="000000"/>
                </a:solidFill>
                <a:ea typeface="ＭＳ Ｐゴシック" charset="-128"/>
                <a:cs typeface="ＭＳ Ｐゴシック" charset="-128"/>
              </a:rPr>
              <a:t> </a:t>
            </a:r>
          </a:p>
          <a:p>
            <a:pPr lvl="1">
              <a:spcBef>
                <a:spcPct val="25000"/>
              </a:spcBef>
              <a:buClr>
                <a:srgbClr val="000000"/>
              </a:buClr>
              <a:buNone/>
            </a:pPr>
            <a:endParaRPr lang="en-US" sz="2400" dirty="0">
              <a:solidFill>
                <a:srgbClr val="FF0000"/>
              </a:solidFill>
              <a:ea typeface="ＭＳ Ｐゴシック" charset="-128"/>
              <a:cs typeface="ＭＳ Ｐゴシック" charset="-128"/>
            </a:endParaRPr>
          </a:p>
          <a:p>
            <a:endParaRPr lang="en-US" sz="2800" dirty="0"/>
          </a:p>
        </p:txBody>
      </p:sp>
      <p:sp>
        <p:nvSpPr>
          <p:cNvPr id="11" name="Slide Number Placeholder 10"/>
          <p:cNvSpPr>
            <a:spLocks noGrp="1"/>
          </p:cNvSpPr>
          <p:nvPr>
            <p:ph type="sldNum" sz="quarter" idx="12"/>
          </p:nvPr>
        </p:nvSpPr>
        <p:spPr/>
        <p:txBody>
          <a:bodyPr/>
          <a:lstStyle/>
          <a:p>
            <a:fld id="{96F468FF-8BB4-3349-8005-AE9F629C616D}" type="slidenum">
              <a:rPr lang="en-US" smtClean="0"/>
              <a:pPr/>
              <a:t>8</a:t>
            </a:fld>
            <a:endParaRPr lang="en-US"/>
          </a:p>
        </p:txBody>
      </p:sp>
      <p:grpSp>
        <p:nvGrpSpPr>
          <p:cNvPr id="22" name="Group 21"/>
          <p:cNvGrpSpPr/>
          <p:nvPr/>
        </p:nvGrpSpPr>
        <p:grpSpPr>
          <a:xfrm>
            <a:off x="5222658" y="1824335"/>
            <a:ext cx="3757815" cy="3742730"/>
            <a:chOff x="5222658" y="1824335"/>
            <a:chExt cx="3757815" cy="3742730"/>
          </a:xfrm>
        </p:grpSpPr>
        <p:grpSp>
          <p:nvGrpSpPr>
            <p:cNvPr id="19" name="Group 18"/>
            <p:cNvGrpSpPr/>
            <p:nvPr/>
          </p:nvGrpSpPr>
          <p:grpSpPr>
            <a:xfrm>
              <a:off x="5222658" y="1824335"/>
              <a:ext cx="2986021" cy="461665"/>
              <a:chOff x="5222658" y="2057400"/>
              <a:chExt cx="2986021" cy="461665"/>
            </a:xfrm>
          </p:grpSpPr>
          <p:cxnSp>
            <p:nvCxnSpPr>
              <p:cNvPr id="7" name="Straight Arrow Connector 6"/>
              <p:cNvCxnSpPr/>
              <p:nvPr/>
            </p:nvCxnSpPr>
            <p:spPr>
              <a:xfrm>
                <a:off x="5222658" y="2286000"/>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88034" y="2057400"/>
                <a:ext cx="2120645" cy="461665"/>
              </a:xfrm>
              <a:prstGeom prst="rect">
                <a:avLst/>
              </a:prstGeom>
              <a:noFill/>
            </p:spPr>
            <p:txBody>
              <a:bodyPr wrap="none" rtlCol="0">
                <a:spAutoFit/>
              </a:bodyPr>
              <a:lstStyle/>
              <a:p>
                <a:r>
                  <a:rPr lang="en-US" sz="2400" b="1" dirty="0">
                    <a:solidFill>
                      <a:srgbClr val="FF0000"/>
                    </a:solidFill>
                    <a:ea typeface="ＭＳ Ｐゴシック" charset="-128"/>
                    <a:cs typeface="ＭＳ Ｐゴシック" charset="-128"/>
                  </a:rPr>
                  <a:t>Delay-sensitive</a:t>
                </a:r>
                <a:endParaRPr lang="en-US" sz="2400" b="1" dirty="0">
                  <a:solidFill>
                    <a:srgbClr val="FF0000"/>
                  </a:solidFill>
                </a:endParaRPr>
              </a:p>
            </p:txBody>
          </p:sp>
        </p:grpSp>
        <p:grpSp>
          <p:nvGrpSpPr>
            <p:cNvPr id="20" name="Group 19"/>
            <p:cNvGrpSpPr/>
            <p:nvPr/>
          </p:nvGrpSpPr>
          <p:grpSpPr>
            <a:xfrm>
              <a:off x="5230624" y="3424535"/>
              <a:ext cx="2974848" cy="461665"/>
              <a:chOff x="5230624" y="3420070"/>
              <a:chExt cx="2974848" cy="461665"/>
            </a:xfrm>
          </p:grpSpPr>
          <p:cxnSp>
            <p:nvCxnSpPr>
              <p:cNvPr id="9" name="Straight Arrow Connector 8"/>
              <p:cNvCxnSpPr/>
              <p:nvPr/>
            </p:nvCxnSpPr>
            <p:spPr>
              <a:xfrm>
                <a:off x="5230624" y="3657600"/>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00" y="3420070"/>
                <a:ext cx="2109472" cy="461665"/>
              </a:xfrm>
              <a:prstGeom prst="rect">
                <a:avLst/>
              </a:prstGeom>
              <a:noFill/>
            </p:spPr>
            <p:txBody>
              <a:bodyPr wrap="none" rtlCol="0">
                <a:spAutoFit/>
              </a:bodyPr>
              <a:lstStyle/>
              <a:p>
                <a:r>
                  <a:rPr lang="en-US" sz="2400" b="1" dirty="0">
                    <a:solidFill>
                      <a:srgbClr val="FF0000"/>
                    </a:solidFill>
                    <a:ea typeface="ＭＳ Ｐゴシック" charset="-128"/>
                    <a:cs typeface="ＭＳ Ｐゴシック" charset="-128"/>
                  </a:rPr>
                  <a:t>Delay-sensitive</a:t>
                </a:r>
                <a:endParaRPr lang="en-US" sz="2400" b="1" dirty="0">
                  <a:solidFill>
                    <a:srgbClr val="FF0000"/>
                  </a:solidFill>
                </a:endParaRPr>
              </a:p>
            </p:txBody>
          </p:sp>
        </p:grpSp>
        <p:grpSp>
          <p:nvGrpSpPr>
            <p:cNvPr id="21" name="Group 20"/>
            <p:cNvGrpSpPr/>
            <p:nvPr/>
          </p:nvGrpSpPr>
          <p:grpSpPr>
            <a:xfrm>
              <a:off x="5222658" y="5105400"/>
              <a:ext cx="3757815" cy="461665"/>
              <a:chOff x="5222658" y="4724400"/>
              <a:chExt cx="3757815" cy="461665"/>
            </a:xfrm>
          </p:grpSpPr>
          <p:cxnSp>
            <p:nvCxnSpPr>
              <p:cNvPr id="13" name="Straight Arrow Connector 12"/>
              <p:cNvCxnSpPr/>
              <p:nvPr/>
            </p:nvCxnSpPr>
            <p:spPr>
              <a:xfrm>
                <a:off x="5222658" y="4953000"/>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88034" y="4724400"/>
                <a:ext cx="2892439" cy="461665"/>
              </a:xfrm>
              <a:prstGeom prst="rect">
                <a:avLst/>
              </a:prstGeom>
              <a:noFill/>
            </p:spPr>
            <p:txBody>
              <a:bodyPr wrap="none" rtlCol="0">
                <a:spAutoFit/>
              </a:bodyPr>
              <a:lstStyle/>
              <a:p>
                <a:r>
                  <a:rPr lang="en-US" sz="2400" b="1" dirty="0">
                    <a:solidFill>
                      <a:srgbClr val="FF0000"/>
                    </a:solidFill>
                    <a:ea typeface="ＭＳ Ｐゴシック" charset="-128"/>
                    <a:cs typeface="ＭＳ Ｐゴシック" charset="-128"/>
                  </a:rPr>
                  <a:t>Throughput-sensitive</a:t>
                </a:r>
                <a:endParaRPr lang="en-US" sz="2400" b="1" dirty="0">
                  <a:solidFill>
                    <a:srgbClr val="FF0000"/>
                  </a:solidFill>
                </a:endParaRPr>
              </a:p>
            </p:txBody>
          </p:sp>
        </p:grpSp>
      </p:grpSp>
    </p:spTree>
    <p:custDataLst>
      <p:tags r:id="rId1"/>
    </p:custDataLst>
  </p:cSld>
  <p:clrMapOvr>
    <a:masterClrMapping/>
  </p:clrMapOvr>
  <p:transition spd="slow" advTm="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Impairments</a:t>
            </a:r>
          </a:p>
        </p:txBody>
      </p:sp>
      <p:sp>
        <p:nvSpPr>
          <p:cNvPr id="3" name="Content Placeholder 2"/>
          <p:cNvSpPr>
            <a:spLocks noGrp="1"/>
          </p:cNvSpPr>
          <p:nvPr>
            <p:ph idx="1"/>
          </p:nvPr>
        </p:nvSpPr>
        <p:spPr>
          <a:xfrm>
            <a:off x="533400" y="1798637"/>
            <a:ext cx="8229600" cy="4525963"/>
          </a:xfrm>
        </p:spPr>
        <p:txBody>
          <a:bodyPr>
            <a:normAutofit/>
          </a:bodyPr>
          <a:lstStyle/>
          <a:p>
            <a:r>
              <a:rPr lang="en-US" sz="3200" dirty="0" err="1"/>
              <a:t>Incast</a:t>
            </a:r>
            <a:endParaRPr lang="en-US" sz="3200" dirty="0"/>
          </a:p>
          <a:p>
            <a:endParaRPr lang="en-US" sz="3200" dirty="0"/>
          </a:p>
          <a:p>
            <a:r>
              <a:rPr lang="en-US" sz="3200" dirty="0"/>
              <a:t>Queue Buildup</a:t>
            </a:r>
          </a:p>
          <a:p>
            <a:endParaRPr lang="en-US" sz="3200" dirty="0"/>
          </a:p>
          <a:p>
            <a:r>
              <a:rPr lang="en-US" sz="3200" dirty="0"/>
              <a:t>Buffer Pressure</a:t>
            </a:r>
          </a:p>
        </p:txBody>
      </p:sp>
      <p:sp>
        <p:nvSpPr>
          <p:cNvPr id="4" name="Slide Number Placeholder 3"/>
          <p:cNvSpPr>
            <a:spLocks noGrp="1"/>
          </p:cNvSpPr>
          <p:nvPr>
            <p:ph type="sldNum" sz="quarter" idx="12"/>
          </p:nvPr>
        </p:nvSpPr>
        <p:spPr/>
        <p:txBody>
          <a:bodyPr/>
          <a:lstStyle/>
          <a:p>
            <a:fld id="{D6860B3D-D4F8-4840-B91D-0EEC232E35FC}" type="slidenum">
              <a:rPr lang="en-US" smtClean="0"/>
              <a:pPr/>
              <a:t>9</a:t>
            </a:fld>
            <a:endParaRPr lang="en-US"/>
          </a:p>
        </p:txBody>
      </p:sp>
    </p:spTree>
    <p:custDataLst>
      <p:tags r:id="rId1"/>
    </p:custDataLst>
  </p:cSld>
  <p:clrMapOvr>
    <a:masterClrMapping/>
  </p:clrMapOvr>
  <p:transition spd="slow" advTm="4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 fill="hold"/>
                                        <p:tgtEl>
                                          <p:spTgt spid="3">
                                            <p:txEl>
                                              <p:pRg st="0" end="0"/>
                                            </p:txEl>
                                          </p:spTgt>
                                        </p:tgtEl>
                                        <p:attrNameLst>
                                          <p:attrName>style.color</p:attrName>
                                        </p:attrNameLst>
                                      </p:cBhvr>
                                      <p:to>
                                        <a:srgbClr val="FF0F0F"/>
                                      </p:to>
                                    </p:animClr>
                                  </p:childTnLst>
                                </p:cTn>
                              </p:par>
                              <p:par>
                                <p:cTn id="7" presetID="3" presetClass="emph" presetSubtype="2" fill="hold" nodeType="withEffect">
                                  <p:stCondLst>
                                    <p:cond delay="0"/>
                                  </p:stCondLst>
                                  <p:iterate type="lt">
                                    <p:tmPct val="0"/>
                                  </p:iterate>
                                  <p:childTnLst>
                                    <p:animClr clrSpc="rgb" dir="cw">
                                      <p:cBhvr override="childStyle">
                                        <p:cTn id="8" dur="200" fill="hold"/>
                                        <p:tgtEl>
                                          <p:spTgt spid="3">
                                            <p:txEl>
                                              <p:pRg st="2" end="2"/>
                                            </p:txEl>
                                          </p:spTgt>
                                        </p:tgtEl>
                                        <p:attrNameLst>
                                          <p:attrName>style.color</p:attrName>
                                        </p:attrNameLst>
                                      </p:cBhvr>
                                      <p:to>
                                        <a:srgbClr val="FF0F0F"/>
                                      </p:to>
                                    </p:animClr>
                                  </p:childTnLst>
                                </p:cTn>
                              </p:par>
                              <p:par>
                                <p:cTn id="9" presetID="15" presetClass="emph" presetSubtype="0" nodeType="withEffect">
                                  <p:stCondLst>
                                    <p:cond delay="0"/>
                                  </p:stCondLst>
                                  <p:iterate type="lt">
                                    <p:tmAbs val="25"/>
                                  </p:iterate>
                                  <p:childTnLst>
                                    <p:set>
                                      <p:cBhvr override="childStyle">
                                        <p:cTn id="10" dur="indefinite"/>
                                        <p:tgtEl>
                                          <p:spTgt spid="3">
                                            <p:txEl>
                                              <p:pRg st="0" end="0"/>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0.5|0.6|0.1|0.3|0.2|0.3|0.2|1|0.2|0.2|0.2|0.3"/>
</p:tagLst>
</file>

<file path=ppt/tags/tag10.xml><?xml version="1.0" encoding="utf-8"?>
<p:tagLst xmlns:a="http://schemas.openxmlformats.org/drawingml/2006/main" xmlns:r="http://schemas.openxmlformats.org/officeDocument/2006/relationships" xmlns:p="http://schemas.openxmlformats.org/presentationml/2006/main">
  <p:tag name="TIMING" val="|11.7|10.7|16|4.9|7.5"/>
</p:tagLst>
</file>

<file path=ppt/tags/tag11.xml><?xml version="1.0" encoding="utf-8"?>
<p:tagLst xmlns:a="http://schemas.openxmlformats.org/drawingml/2006/main" xmlns:r="http://schemas.openxmlformats.org/officeDocument/2006/relationships" xmlns:p="http://schemas.openxmlformats.org/presentationml/2006/main">
  <p:tag name="TIMING" val="|55.4|37.1"/>
</p:tagLst>
</file>

<file path=ppt/tags/tag12.xml><?xml version="1.0" encoding="utf-8"?>
<p:tagLst xmlns:a="http://schemas.openxmlformats.org/drawingml/2006/main" xmlns:r="http://schemas.openxmlformats.org/officeDocument/2006/relationships" xmlns:p="http://schemas.openxmlformats.org/presentationml/2006/main">
  <p:tag name="TIMING" val="|15.3|19.4"/>
</p:tagLst>
</file>

<file path=ppt/tags/tag13.xml><?xml version="1.0" encoding="utf-8"?>
<p:tagLst xmlns:a="http://schemas.openxmlformats.org/drawingml/2006/main" xmlns:r="http://schemas.openxmlformats.org/officeDocument/2006/relationships" xmlns:p="http://schemas.openxmlformats.org/presentationml/2006/main">
  <p:tag name="TIMING" val="|29|5.9"/>
</p:tagLst>
</file>

<file path=ppt/tags/tag14.xml><?xml version="1.0" encoding="utf-8"?>
<p:tagLst xmlns:a="http://schemas.openxmlformats.org/drawingml/2006/main" xmlns:r="http://schemas.openxmlformats.org/officeDocument/2006/relationships" xmlns:p="http://schemas.openxmlformats.org/presentationml/2006/main">
  <p:tag name="TIMING" val="|17.3"/>
</p:tagLst>
</file>

<file path=ppt/tags/tag15.xml><?xml version="1.0" encoding="utf-8"?>
<p:tagLst xmlns:a="http://schemas.openxmlformats.org/drawingml/2006/main" xmlns:r="http://schemas.openxmlformats.org/officeDocument/2006/relationships" xmlns:p="http://schemas.openxmlformats.org/presentationml/2006/main">
  <p:tag name="TIMING" val="|32.3"/>
</p:tagLst>
</file>

<file path=ppt/tags/tag16.xml><?xml version="1.0" encoding="utf-8"?>
<p:tagLst xmlns:a="http://schemas.openxmlformats.org/drawingml/2006/main" xmlns:r="http://schemas.openxmlformats.org/officeDocument/2006/relationships" xmlns:p="http://schemas.openxmlformats.org/presentationml/2006/main">
  <p:tag name="TIMING" val="|11|9.7|9.6"/>
</p:tagLst>
</file>

<file path=ppt/tags/tag17.xml><?xml version="1.0" encoding="utf-8"?>
<p:tagLst xmlns:a="http://schemas.openxmlformats.org/drawingml/2006/main" xmlns:r="http://schemas.openxmlformats.org/officeDocument/2006/relationships" xmlns:p="http://schemas.openxmlformats.org/presentationml/2006/main">
  <p:tag name="TIMING" val="|11|9.7|9.6"/>
</p:tagLst>
</file>

<file path=ppt/tags/tag18.xml><?xml version="1.0" encoding="utf-8"?>
<p:tagLst xmlns:a="http://schemas.openxmlformats.org/drawingml/2006/main" xmlns:r="http://schemas.openxmlformats.org/officeDocument/2006/relationships" xmlns:p="http://schemas.openxmlformats.org/presentationml/2006/main">
  <p:tag name="TIMING" val="|11|9.7|9.6"/>
</p:tagLst>
</file>

<file path=ppt/tags/tag19.xml><?xml version="1.0" encoding="utf-8"?>
<p:tagLst xmlns:a="http://schemas.openxmlformats.org/drawingml/2006/main" xmlns:r="http://schemas.openxmlformats.org/officeDocument/2006/relationships" xmlns:p="http://schemas.openxmlformats.org/presentationml/2006/main">
  <p:tag name="TIMING" val="|11|9.7|9.6"/>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0.1"/>
</p:tagLst>
</file>

<file path=ppt/tags/tag4.xml><?xml version="1.0" encoding="utf-8"?>
<p:tagLst xmlns:a="http://schemas.openxmlformats.org/drawingml/2006/main" xmlns:r="http://schemas.openxmlformats.org/officeDocument/2006/relationships" xmlns:p="http://schemas.openxmlformats.org/presentationml/2006/main">
  <p:tag name="TIMING" val="|0|0.1"/>
</p:tagLst>
</file>

<file path=ppt/tags/tag5.xml><?xml version="1.0" encoding="utf-8"?>
<p:tagLst xmlns:a="http://schemas.openxmlformats.org/drawingml/2006/main" xmlns:r="http://schemas.openxmlformats.org/officeDocument/2006/relationships" xmlns:p="http://schemas.openxmlformats.org/presentationml/2006/main">
  <p:tag name="TIMING" val="|0.2|0.2|0.2|0.2|0|0.1|0.1"/>
</p:tagLst>
</file>

<file path=ppt/tags/tag6.xml><?xml version="1.0" encoding="utf-8"?>
<p:tagLst xmlns:a="http://schemas.openxmlformats.org/drawingml/2006/main" xmlns:r="http://schemas.openxmlformats.org/officeDocument/2006/relationships" xmlns:p="http://schemas.openxmlformats.org/presentationml/2006/main">
  <p:tag name="TIMING" val="|0|0|0.1"/>
</p:tagLst>
</file>

<file path=ppt/tags/tag7.xml><?xml version="1.0" encoding="utf-8"?>
<p:tagLst xmlns:a="http://schemas.openxmlformats.org/drawingml/2006/main" xmlns:r="http://schemas.openxmlformats.org/officeDocument/2006/relationships" xmlns:p="http://schemas.openxmlformats.org/presentationml/2006/main">
  <p:tag name="TIMING" val="|0.1|0.1|0.1|2|0.8|0.4"/>
</p:tagLst>
</file>

<file path=ppt/tags/tag8.xml><?xml version="1.0" encoding="utf-8"?>
<p:tagLst xmlns:a="http://schemas.openxmlformats.org/drawingml/2006/main" xmlns:r="http://schemas.openxmlformats.org/officeDocument/2006/relationships" xmlns:p="http://schemas.openxmlformats.org/presentationml/2006/main">
  <p:tag name="TIMING" val="|0.3"/>
</p:tagLst>
</file>

<file path=ppt/tags/tag9.xml><?xml version="1.0" encoding="utf-8"?>
<p:tagLst xmlns:a="http://schemas.openxmlformats.org/drawingml/2006/main" xmlns:r="http://schemas.openxmlformats.org/officeDocument/2006/relationships" xmlns:p="http://schemas.openxmlformats.org/presentationml/2006/main">
  <p:tag name="TIMING" val="|1.1|0.5|0.1|0.6|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9015</TotalTime>
  <Words>2073</Words>
  <Application>Microsoft Office PowerPoint</Application>
  <PresentationFormat>On-screen Show (4:3)</PresentationFormat>
  <Paragraphs>478</Paragraphs>
  <Slides>36</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ＭＳ Ｐゴシック</vt:lpstr>
      <vt:lpstr>Arial</vt:lpstr>
      <vt:lpstr>Calibri</vt:lpstr>
      <vt:lpstr>Times New Roman</vt:lpstr>
      <vt:lpstr>Wingdings</vt:lpstr>
      <vt:lpstr>Office Theme</vt:lpstr>
      <vt:lpstr>Equation</vt:lpstr>
      <vt:lpstr>PowerPoint Presentation</vt:lpstr>
      <vt:lpstr>Data Center Packet Transport</vt:lpstr>
      <vt:lpstr>TCP in the Data Center</vt:lpstr>
      <vt:lpstr>Roadmap</vt:lpstr>
      <vt:lpstr>Case Study: Microsoft Bing</vt:lpstr>
      <vt:lpstr>Partition/Aggregate Application Structure</vt:lpstr>
      <vt:lpstr>Generality of Partition/Aggregate</vt:lpstr>
      <vt:lpstr>Workloads</vt:lpstr>
      <vt:lpstr>Impairments</vt:lpstr>
      <vt:lpstr>Incast</vt:lpstr>
      <vt:lpstr>Incast Really Happens</vt:lpstr>
      <vt:lpstr>Queue Buildup</vt:lpstr>
      <vt:lpstr>Data Center Transport Requirements</vt:lpstr>
      <vt:lpstr>Tension Between Requirements</vt:lpstr>
      <vt:lpstr>PowerPoint Presentation</vt:lpstr>
      <vt:lpstr>Review: The TCP/ECN Control Loop</vt:lpstr>
      <vt:lpstr>Small Queues &amp; TCP Throughput: The Buffer Sizing Story</vt:lpstr>
      <vt:lpstr>Small Queues &amp; TCP Throughput: The Buffer Sizing Story</vt:lpstr>
      <vt:lpstr>Small Queues &amp; TCP Throughput: The Buffer Sizing Story</vt:lpstr>
      <vt:lpstr>Small Queues &amp; TCP Throughput: The Buffer Sizing Story</vt:lpstr>
      <vt:lpstr>Two Key Ideas</vt:lpstr>
      <vt:lpstr>Data Center TCP Algorithm</vt:lpstr>
      <vt:lpstr>DCTCP in Action</vt:lpstr>
      <vt:lpstr>Why it Works</vt:lpstr>
      <vt:lpstr>Analysis</vt:lpstr>
      <vt:lpstr>Analysis</vt:lpstr>
      <vt:lpstr>Analysis</vt:lpstr>
      <vt:lpstr>Evaluation</vt:lpstr>
      <vt:lpstr>Cluster Traffic Benchmark</vt:lpstr>
      <vt:lpstr>Baseline</vt:lpstr>
      <vt:lpstr>Baseline</vt:lpstr>
      <vt:lpstr>Baseline</vt:lpstr>
      <vt:lpstr>Baseline</vt:lpstr>
      <vt:lpstr>Scaled Background &amp; Query 10x Background, 10x Query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dc:creator>
  <cp:lastModifiedBy>gkesden@gmail.com</cp:lastModifiedBy>
  <cp:revision>758</cp:revision>
  <dcterms:created xsi:type="dcterms:W3CDTF">2011-04-20T06:26:42Z</dcterms:created>
  <dcterms:modified xsi:type="dcterms:W3CDTF">2016-10-06T00:24:22Z</dcterms:modified>
</cp:coreProperties>
</file>