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72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70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Cloud Computing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2: </a:t>
            </a:r>
            <a:r>
              <a:rPr lang="en-US"/>
              <a:t>Leaf-Spine and PortLand</a:t>
            </a:r>
            <a:r>
              <a:rPr lang="en-US" dirty="0"/>
              <a:t> Networks</a:t>
            </a:r>
          </a:p>
        </p:txBody>
      </p:sp>
    </p:spTree>
    <p:extLst>
      <p:ext uri="{BB962C8B-B14F-4D97-AF65-F5344CB8AC3E}">
        <p14:creationId xmlns:p14="http://schemas.microsoft.com/office/powerpoint/2010/main" val="2110895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485" y="2070393"/>
            <a:ext cx="8820150" cy="37427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803" y="1569241"/>
            <a:ext cx="1104900" cy="1590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PortLand</a:t>
            </a:r>
            <a:r>
              <a:rPr lang="en-US" dirty="0"/>
              <a:t> PMAC Addresses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4506" y="5829298"/>
            <a:ext cx="814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PMAC: &lt;</a:t>
            </a:r>
            <a:r>
              <a:rPr lang="en-US" dirty="0" err="1"/>
              <a:t>pod.position.port.vmid</a:t>
            </a:r>
            <a:r>
              <a:rPr lang="en-US" dirty="0"/>
              <a:t>&gt;			48 bits: &lt;16-bits.8-bits.8-bits.16-bits&gt;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1216" y="4257675"/>
            <a:ext cx="27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4303" y="4257675"/>
            <a:ext cx="27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67390" y="4314825"/>
            <a:ext cx="27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2" y="1281972"/>
            <a:ext cx="27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48030" y="4285179"/>
            <a:ext cx="27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10166" y="4314825"/>
            <a:ext cx="27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03247" y="4314825"/>
            <a:ext cx="27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2142" y="1281972"/>
            <a:ext cx="27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5086" y="4236244"/>
            <a:ext cx="975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349624" y="1380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39568" y="2101333"/>
            <a:ext cx="27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51612" y="2084319"/>
            <a:ext cx="27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67616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71779"/>
            <a:ext cx="9601196" cy="1303867"/>
          </a:xfrm>
        </p:spPr>
        <p:txBody>
          <a:bodyPr/>
          <a:lstStyle/>
          <a:p>
            <a:r>
              <a:rPr lang="en-US" dirty="0"/>
              <a:t>Portland PMAC Addresses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878" y="2256584"/>
            <a:ext cx="88201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96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 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Flat address space. </a:t>
            </a:r>
          </a:p>
          <a:p>
            <a:r>
              <a:rPr lang="en-US" dirty="0"/>
              <a:t>IP address unchanged after migration, higher level doesn’t see state change</a:t>
            </a:r>
          </a:p>
          <a:p>
            <a:r>
              <a:rPr lang="en-US" dirty="0"/>
              <a:t>After migration IP&lt;-&gt;PMAC changes, as PMAC is location dependent</a:t>
            </a:r>
          </a:p>
          <a:p>
            <a:r>
              <a:rPr lang="en-US" dirty="0"/>
              <a:t>VM sends gratuitous ARP with new mapping. </a:t>
            </a:r>
          </a:p>
          <a:p>
            <a:r>
              <a:rPr lang="en-US" dirty="0"/>
              <a:t>Fabric Manager receives ARP and sends invalidation to old switch</a:t>
            </a:r>
          </a:p>
          <a:p>
            <a:r>
              <a:rPr lang="en-US" dirty="0"/>
              <a:t>Old switch sets flow table to software, causing ARP to be sent to any stray packets</a:t>
            </a:r>
          </a:p>
          <a:p>
            <a:pPr lvl="1"/>
            <a:r>
              <a:rPr lang="en-US" dirty="0"/>
              <a:t>Forwarding the packet is optional, as retransmit (if reliable) will fix delivery</a:t>
            </a:r>
          </a:p>
        </p:txBody>
      </p:sp>
    </p:spTree>
    <p:extLst>
      <p:ext uri="{BB962C8B-B14F-4D97-AF65-F5344CB8AC3E}">
        <p14:creationId xmlns:p14="http://schemas.microsoft.com/office/powerpoint/2010/main" val="2460737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Location Discovery: Configuring Switch 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Humans = Not right Answer</a:t>
            </a:r>
          </a:p>
          <a:p>
            <a:r>
              <a:rPr lang="en-US" dirty="0"/>
              <a:t>Discovery = Right Answer</a:t>
            </a:r>
          </a:p>
          <a:p>
            <a:r>
              <a:rPr lang="en-US" dirty="0"/>
              <a:t>Send messages to neighbors – Get Tree Level</a:t>
            </a:r>
          </a:p>
          <a:p>
            <a:pPr lvl="1"/>
            <a:r>
              <a:rPr lang="en-US" dirty="0"/>
              <a:t>Hosts don’t reply, so edge only hears back from above</a:t>
            </a:r>
          </a:p>
          <a:p>
            <a:pPr lvl="1"/>
            <a:r>
              <a:rPr lang="en-US" dirty="0"/>
              <a:t>Aggregate hears back from both levels</a:t>
            </a:r>
          </a:p>
          <a:p>
            <a:pPr lvl="1"/>
            <a:r>
              <a:rPr lang="en-US" dirty="0"/>
              <a:t>Core hears back only from aggregate</a:t>
            </a:r>
          </a:p>
          <a:p>
            <a:r>
              <a:rPr lang="en-US" dirty="0"/>
              <a:t>Contact </a:t>
            </a:r>
            <a:r>
              <a:rPr lang="en-US" i="1" dirty="0"/>
              <a:t>Fabric Manager</a:t>
            </a:r>
            <a:r>
              <a:rPr lang="en-US" dirty="0"/>
              <a:t> with tree level to get ID</a:t>
            </a:r>
          </a:p>
          <a:p>
            <a:pPr lvl="1"/>
            <a:r>
              <a:rPr lang="en-US" dirty="0"/>
              <a:t>Fabric Manager is service running on commodity host</a:t>
            </a:r>
          </a:p>
          <a:p>
            <a:pPr lvl="1"/>
            <a:r>
              <a:rPr lang="en-US" dirty="0"/>
              <a:t>Assigns ID</a:t>
            </a:r>
          </a:p>
        </p:txBody>
      </p:sp>
    </p:spTree>
    <p:extLst>
      <p:ext uri="{BB962C8B-B14F-4D97-AF65-F5344CB8AC3E}">
        <p14:creationId xmlns:p14="http://schemas.microsoft.com/office/powerpoint/2010/main" val="4111768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Resolution: MAC</a:t>
            </a:r>
            <a:r>
              <a:rPr lang="en-US" dirty="0">
                <a:sym typeface="Wingdings" panose="05000000000000000000" pitchFamily="2" charset="2"/>
              </a:rPr>
              <a:t>PMACIP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End hosts continue to use </a:t>
            </a:r>
            <a:r>
              <a:rPr lang="en-US" i="1" dirty="0"/>
              <a:t>Actual</a:t>
            </a:r>
            <a:r>
              <a:rPr lang="en-US" dirty="0"/>
              <a:t> MAC (AMAC) addresses</a:t>
            </a:r>
          </a:p>
          <a:p>
            <a:pPr lvl="1"/>
            <a:r>
              <a:rPr lang="en-US" dirty="0"/>
              <a:t>Switches convert PMAC&lt;-&gt;AMAC for the host</a:t>
            </a:r>
          </a:p>
          <a:p>
            <a:r>
              <a:rPr lang="en-US" dirty="0"/>
              <a:t>Edge switch responsible for creating PMAC:AMAC mapping and telling Fabric Manager</a:t>
            </a:r>
          </a:p>
          <a:p>
            <a:pPr lvl="1"/>
            <a:r>
              <a:rPr lang="en-US" dirty="0"/>
              <a:t>Software on commodity server, can be replicated, etc. Simplicity is a virtue. </a:t>
            </a:r>
          </a:p>
          <a:p>
            <a:pPr lvl="1"/>
            <a:r>
              <a:rPr lang="en-US" dirty="0"/>
              <a:t>Mappings timed out of Fabric Manager’s cache, if not used. </a:t>
            </a:r>
          </a:p>
          <a:p>
            <a:r>
              <a:rPr lang="en-US" dirty="0"/>
              <a:t>ARPs are for PMACs</a:t>
            </a:r>
          </a:p>
          <a:p>
            <a:pPr lvl="1"/>
            <a:r>
              <a:rPr lang="en-US" dirty="0"/>
              <a:t>First ask fabric manager which keeps cache. Then, if needed, broadcast. </a:t>
            </a:r>
          </a:p>
        </p:txBody>
      </p:sp>
    </p:spTree>
    <p:extLst>
      <p:ext uri="{BB962C8B-B14F-4D97-AF65-F5344CB8AC3E}">
        <p14:creationId xmlns:p14="http://schemas.microsoft.com/office/powerpoint/2010/main" val="1148019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loops, No Spanning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Forwarding can only go up the tree. </a:t>
            </a:r>
          </a:p>
          <a:p>
            <a:r>
              <a:rPr lang="en-US" dirty="0"/>
              <a:t>Cycles not possible. </a:t>
            </a:r>
          </a:p>
        </p:txBody>
      </p:sp>
    </p:spTree>
    <p:extLst>
      <p:ext uri="{BB962C8B-B14F-4D97-AF65-F5344CB8AC3E}">
        <p14:creationId xmlns:p14="http://schemas.microsoft.com/office/powerpoint/2010/main" val="395954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Keep-</a:t>
            </a:r>
            <a:r>
              <a:rPr lang="en-US" dirty="0" err="1"/>
              <a:t>alives</a:t>
            </a:r>
            <a:r>
              <a:rPr lang="en-US" dirty="0"/>
              <a:t> like the link discovery messages</a:t>
            </a:r>
          </a:p>
          <a:p>
            <a:r>
              <a:rPr lang="en-US" dirty="0"/>
              <a:t>Miss a keep alive? Tattle to the Fabric Manager</a:t>
            </a:r>
          </a:p>
          <a:p>
            <a:r>
              <a:rPr lang="en-US" dirty="0"/>
              <a:t>Fabric manager tells effected switches, which adjust own tables. </a:t>
            </a:r>
          </a:p>
          <a:p>
            <a:r>
              <a:rPr lang="en-US" dirty="0"/>
              <a:t>O(N) vs O(N</a:t>
            </a:r>
            <a:r>
              <a:rPr lang="en-US" baseline="30000" dirty="0"/>
              <a:t>2</a:t>
            </a:r>
            <a:r>
              <a:rPr lang="en-US" dirty="0"/>
              <a:t>) for traditional routing algorithms (Fabric Manager tells every switch vs every switch tells every switch)</a:t>
            </a:r>
          </a:p>
        </p:txBody>
      </p:sp>
    </p:spTree>
    <p:extLst>
      <p:ext uri="{BB962C8B-B14F-4D97-AF65-F5344CB8AC3E}">
        <p14:creationId xmlns:p14="http://schemas.microsoft.com/office/powerpoint/2010/main" val="3019295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Connectivity – Hosts can talk! No possibility of loops</a:t>
            </a:r>
          </a:p>
          <a:p>
            <a:r>
              <a:rPr lang="en-US" dirty="0"/>
              <a:t>Efficiency – Much less memory needed in switches, O(N) fault </a:t>
            </a:r>
            <a:r>
              <a:rPr lang="en-US" dirty="0" err="1"/>
              <a:t>handlingh</a:t>
            </a:r>
            <a:endParaRPr lang="en-US" dirty="0"/>
          </a:p>
          <a:p>
            <a:r>
              <a:rPr lang="en-US" dirty="0"/>
              <a:t>Self configuring – Discovery protocol + ARP</a:t>
            </a:r>
          </a:p>
          <a:p>
            <a:r>
              <a:rPr lang="en-US" dirty="0"/>
              <a:t>Robust – Failure handling coordinated by FM</a:t>
            </a:r>
          </a:p>
          <a:p>
            <a:r>
              <a:rPr lang="en-US" dirty="0"/>
              <a:t>VMs and Migration – Each has own IP address, each has own MAC address</a:t>
            </a:r>
          </a:p>
          <a:p>
            <a:r>
              <a:rPr lang="en-US" dirty="0"/>
              <a:t>Commodity hardware – Nothing magic. </a:t>
            </a:r>
          </a:p>
        </p:txBody>
      </p:sp>
    </p:spTree>
    <p:extLst>
      <p:ext uri="{BB962C8B-B14F-4D97-AF65-F5344CB8AC3E}">
        <p14:creationId xmlns:p14="http://schemas.microsoft.com/office/powerpoint/2010/main" val="2695061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Leaf and Spine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2000250" y="5450681"/>
            <a:ext cx="628650" cy="421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9588" y="5450681"/>
            <a:ext cx="628650" cy="421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79257" y="5450681"/>
            <a:ext cx="628650" cy="421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59919" y="5450681"/>
            <a:ext cx="628650" cy="421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38926" y="5450681"/>
            <a:ext cx="628650" cy="421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98595" y="5450681"/>
            <a:ext cx="628650" cy="421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8264" y="5450681"/>
            <a:ext cx="628650" cy="421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88569" y="4160044"/>
            <a:ext cx="628650" cy="4214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48238" y="4160044"/>
            <a:ext cx="628650" cy="4214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80732" y="4092176"/>
            <a:ext cx="628650" cy="4214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67576" y="4160044"/>
            <a:ext cx="628650" cy="4214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48238" y="3012280"/>
            <a:ext cx="628650" cy="4214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07907" y="3012280"/>
            <a:ext cx="628650" cy="4214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endCxn id="5" idx="0"/>
          </p:cNvCxnSpPr>
          <p:nvPr/>
        </p:nvCxnSpPr>
        <p:spPr>
          <a:xfrm>
            <a:off x="4102894" y="4581526"/>
            <a:ext cx="531019" cy="8691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6" idx="0"/>
          </p:cNvCxnSpPr>
          <p:nvPr/>
        </p:nvCxnSpPr>
        <p:spPr>
          <a:xfrm>
            <a:off x="5279233" y="4581526"/>
            <a:ext cx="514349" cy="8691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76888" y="3433762"/>
            <a:ext cx="519112" cy="7262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576888" y="3433762"/>
            <a:ext cx="531019" cy="7262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62563" y="3433762"/>
            <a:ext cx="0" cy="7262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3" idx="2"/>
            <a:endCxn id="8" idx="0"/>
          </p:cNvCxnSpPr>
          <p:nvPr/>
        </p:nvCxnSpPr>
        <p:spPr>
          <a:xfrm>
            <a:off x="6395057" y="4513658"/>
            <a:ext cx="558194" cy="9370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449407" y="3433762"/>
            <a:ext cx="0" cy="7262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581901" y="4581526"/>
            <a:ext cx="189519" cy="9370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4" idx="2"/>
          </p:cNvCxnSpPr>
          <p:nvPr/>
        </p:nvCxnSpPr>
        <p:spPr>
          <a:xfrm>
            <a:off x="7581901" y="4581526"/>
            <a:ext cx="1690688" cy="10798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3" idx="2"/>
          </p:cNvCxnSpPr>
          <p:nvPr/>
        </p:nvCxnSpPr>
        <p:spPr>
          <a:xfrm>
            <a:off x="6395057" y="4513658"/>
            <a:ext cx="2579877" cy="9370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2" idx="2"/>
          </p:cNvCxnSpPr>
          <p:nvPr/>
        </p:nvCxnSpPr>
        <p:spPr>
          <a:xfrm>
            <a:off x="5262563" y="4581526"/>
            <a:ext cx="3695701" cy="8691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1" idx="2"/>
          </p:cNvCxnSpPr>
          <p:nvPr/>
        </p:nvCxnSpPr>
        <p:spPr>
          <a:xfrm>
            <a:off x="4102894" y="4581526"/>
            <a:ext cx="4855370" cy="8691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3" idx="2"/>
          </p:cNvCxnSpPr>
          <p:nvPr/>
        </p:nvCxnSpPr>
        <p:spPr>
          <a:xfrm>
            <a:off x="6395057" y="4513658"/>
            <a:ext cx="1403538" cy="9370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96753" y="4581526"/>
            <a:ext cx="2401842" cy="8691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4" idx="2"/>
          </p:cNvCxnSpPr>
          <p:nvPr/>
        </p:nvCxnSpPr>
        <p:spPr>
          <a:xfrm flipH="1">
            <a:off x="6876210" y="4581526"/>
            <a:ext cx="705691" cy="8691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2" idx="2"/>
          </p:cNvCxnSpPr>
          <p:nvPr/>
        </p:nvCxnSpPr>
        <p:spPr>
          <a:xfrm>
            <a:off x="5262563" y="4581526"/>
            <a:ext cx="1690688" cy="8691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1" idx="2"/>
          </p:cNvCxnSpPr>
          <p:nvPr/>
        </p:nvCxnSpPr>
        <p:spPr>
          <a:xfrm>
            <a:off x="4102894" y="4581526"/>
            <a:ext cx="2850357" cy="8691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4" idx="2"/>
          </p:cNvCxnSpPr>
          <p:nvPr/>
        </p:nvCxnSpPr>
        <p:spPr>
          <a:xfrm flipH="1">
            <a:off x="5793863" y="4581526"/>
            <a:ext cx="1788038" cy="9370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" idx="2"/>
          </p:cNvCxnSpPr>
          <p:nvPr/>
        </p:nvCxnSpPr>
        <p:spPr>
          <a:xfrm flipH="1">
            <a:off x="5793582" y="4513658"/>
            <a:ext cx="601475" cy="10048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1" idx="2"/>
          </p:cNvCxnSpPr>
          <p:nvPr/>
        </p:nvCxnSpPr>
        <p:spPr>
          <a:xfrm>
            <a:off x="4102894" y="4581526"/>
            <a:ext cx="1690688" cy="8691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4" idx="2"/>
          </p:cNvCxnSpPr>
          <p:nvPr/>
        </p:nvCxnSpPr>
        <p:spPr>
          <a:xfrm flipH="1">
            <a:off x="4633913" y="4581526"/>
            <a:ext cx="2947988" cy="9370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3" idx="2"/>
          </p:cNvCxnSpPr>
          <p:nvPr/>
        </p:nvCxnSpPr>
        <p:spPr>
          <a:xfrm flipH="1">
            <a:off x="4607300" y="4513658"/>
            <a:ext cx="1787757" cy="10048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2" idx="2"/>
          </p:cNvCxnSpPr>
          <p:nvPr/>
        </p:nvCxnSpPr>
        <p:spPr>
          <a:xfrm flipH="1">
            <a:off x="4634475" y="4581526"/>
            <a:ext cx="628088" cy="9370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1" idx="2"/>
          </p:cNvCxnSpPr>
          <p:nvPr/>
        </p:nvCxnSpPr>
        <p:spPr>
          <a:xfrm flipH="1">
            <a:off x="3451692" y="4581526"/>
            <a:ext cx="651202" cy="8691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2" idx="2"/>
          </p:cNvCxnSpPr>
          <p:nvPr/>
        </p:nvCxnSpPr>
        <p:spPr>
          <a:xfrm flipH="1">
            <a:off x="3451692" y="4581526"/>
            <a:ext cx="1810871" cy="9370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13" idx="2"/>
          </p:cNvCxnSpPr>
          <p:nvPr/>
        </p:nvCxnSpPr>
        <p:spPr>
          <a:xfrm flipH="1">
            <a:off x="3451692" y="4513658"/>
            <a:ext cx="2943365" cy="10048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4" idx="2"/>
          </p:cNvCxnSpPr>
          <p:nvPr/>
        </p:nvCxnSpPr>
        <p:spPr>
          <a:xfrm flipH="1">
            <a:off x="3451692" y="4581526"/>
            <a:ext cx="4130209" cy="9370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4" idx="2"/>
          </p:cNvCxnSpPr>
          <p:nvPr/>
        </p:nvCxnSpPr>
        <p:spPr>
          <a:xfrm flipH="1">
            <a:off x="2628900" y="4581526"/>
            <a:ext cx="4953001" cy="8691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13" idx="2"/>
          </p:cNvCxnSpPr>
          <p:nvPr/>
        </p:nvCxnSpPr>
        <p:spPr>
          <a:xfrm flipH="1">
            <a:off x="2628900" y="4513658"/>
            <a:ext cx="3766157" cy="9370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12" idx="2"/>
          </p:cNvCxnSpPr>
          <p:nvPr/>
        </p:nvCxnSpPr>
        <p:spPr>
          <a:xfrm flipH="1">
            <a:off x="2629040" y="4581526"/>
            <a:ext cx="2633523" cy="9030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11" idx="2"/>
          </p:cNvCxnSpPr>
          <p:nvPr/>
        </p:nvCxnSpPr>
        <p:spPr>
          <a:xfrm flipH="1">
            <a:off x="2620216" y="4581526"/>
            <a:ext cx="1482678" cy="9370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6" idx="1"/>
            <a:endCxn id="15" idx="3"/>
          </p:cNvCxnSpPr>
          <p:nvPr/>
        </p:nvCxnSpPr>
        <p:spPr>
          <a:xfrm flipH="1">
            <a:off x="5576888" y="3223021"/>
            <a:ext cx="53101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896226" y="2770094"/>
            <a:ext cx="2484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Spanning Trees: </a:t>
            </a:r>
            <a:r>
              <a:rPr lang="en-US" dirty="0" err="1"/>
              <a:t>Ewwww</a:t>
            </a:r>
            <a:r>
              <a:rPr lang="en-US" dirty="0"/>
              <a:t>!</a:t>
            </a:r>
          </a:p>
          <a:p>
            <a:r>
              <a:rPr lang="en-US" dirty="0"/>
              <a:t>Layer 2: SPB or Trill</a:t>
            </a:r>
          </a:p>
          <a:p>
            <a:r>
              <a:rPr lang="en-US" dirty="0"/>
              <a:t>Layer 3: OSPF</a:t>
            </a:r>
          </a:p>
        </p:txBody>
      </p:sp>
    </p:spTree>
    <p:extLst>
      <p:ext uri="{BB962C8B-B14F-4D97-AF65-F5344CB8AC3E}">
        <p14:creationId xmlns:p14="http://schemas.microsoft.com/office/powerpoint/2010/main" val="2328634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Leaf and Spine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Type of Clos network</a:t>
            </a:r>
          </a:p>
          <a:p>
            <a:pPr lvl="1"/>
            <a:r>
              <a:rPr lang="en-US" dirty="0"/>
              <a:t>Essentially folded, but still N-to-N connections</a:t>
            </a:r>
          </a:p>
          <a:p>
            <a:pPr lvl="1"/>
            <a:r>
              <a:rPr lang="en-US" dirty="0"/>
              <a:t>Derived from old phone company architecture, invented in  1950s. </a:t>
            </a:r>
          </a:p>
          <a:p>
            <a:r>
              <a:rPr lang="en-US" dirty="0"/>
              <a:t>All paths are same length from edge to edge</a:t>
            </a:r>
          </a:p>
          <a:p>
            <a:r>
              <a:rPr lang="en-US" dirty="0"/>
              <a:t>Great for switch vendors</a:t>
            </a:r>
          </a:p>
          <a:p>
            <a:r>
              <a:rPr lang="en-US" dirty="0"/>
              <a:t>Need to pick path, as can choose any middle router</a:t>
            </a:r>
          </a:p>
          <a:p>
            <a:r>
              <a:rPr lang="en-US" dirty="0"/>
              <a:t>Very redundant</a:t>
            </a:r>
          </a:p>
          <a:p>
            <a:r>
              <a:rPr lang="en-US" dirty="0"/>
              <a:t>Can implement at layer-2 or layer-3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over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Flat – Gee whiz! We have a LAN!</a:t>
            </a:r>
          </a:p>
          <a:p>
            <a:pPr lvl="1"/>
            <a:r>
              <a:rPr lang="en-US" dirty="0" err="1"/>
              <a:t>Ut</a:t>
            </a:r>
            <a:r>
              <a:rPr lang="en-US" dirty="0"/>
              <a:t>-Oh! Too many addresses to remember what to do with them all, never mind to manage each one individually</a:t>
            </a:r>
          </a:p>
          <a:p>
            <a:r>
              <a:rPr lang="en-US" dirty="0"/>
              <a:t>Hierarchical – Look ma’! Global scale!</a:t>
            </a:r>
          </a:p>
          <a:p>
            <a:pPr lvl="1"/>
            <a:r>
              <a:rPr lang="en-US" dirty="0" err="1"/>
              <a:t>Ut</a:t>
            </a:r>
            <a:r>
              <a:rPr lang="en-US" dirty="0"/>
              <a:t>-Oh! Hierarchy requires management. Creates hot spots and fragments address space. IP addresses limit migration. Forwarding is painful. </a:t>
            </a:r>
          </a:p>
          <a:p>
            <a:r>
              <a:rPr lang="en-US" dirty="0"/>
              <a:t>Fat Tree – Many roots means many paths, relieves hot spots</a:t>
            </a:r>
          </a:p>
          <a:p>
            <a:pPr lvl="1"/>
            <a:r>
              <a:rPr lang="en-US" dirty="0"/>
              <a:t>Still hierarchical. Still fragment. Still needs managing. Etc.  </a:t>
            </a:r>
          </a:p>
        </p:txBody>
      </p:sp>
    </p:spTree>
    <p:extLst>
      <p:ext uri="{BB962C8B-B14F-4D97-AF65-F5344CB8AC3E}">
        <p14:creationId xmlns:p14="http://schemas.microsoft.com/office/powerpoint/2010/main" val="133636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Connectivity – inside, outside, no loops, etc. </a:t>
            </a:r>
          </a:p>
          <a:p>
            <a:r>
              <a:rPr lang="en-US" dirty="0"/>
              <a:t>Efficiency – short paths, no hot spots, etc. </a:t>
            </a:r>
          </a:p>
          <a:p>
            <a:r>
              <a:rPr lang="en-US" dirty="0"/>
              <a:t>Self configuring – Humans effort can’t be scaled in this way</a:t>
            </a:r>
          </a:p>
          <a:p>
            <a:r>
              <a:rPr lang="en-US" dirty="0"/>
              <a:t>Robust – Consequences of failure aren’t disproportional; Failure is recoverable</a:t>
            </a:r>
          </a:p>
          <a:p>
            <a:r>
              <a:rPr lang="en-US" dirty="0"/>
              <a:t>VMs and Migration – Network structure doesn’t compartmentalize VMs</a:t>
            </a:r>
          </a:p>
          <a:p>
            <a:r>
              <a:rPr lang="en-US" dirty="0"/>
              <a:t>Commodity hardware – Certainly facilitates adoption</a:t>
            </a:r>
          </a:p>
        </p:txBody>
      </p:sp>
    </p:spTree>
    <p:extLst>
      <p:ext uri="{BB962C8B-B14F-4D97-AF65-F5344CB8AC3E}">
        <p14:creationId xmlns:p14="http://schemas.microsoft.com/office/powerpoint/2010/main" val="58721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Connectivity – Scale and hierarchy requires big routing/forwarding tables or impossibly large flat space. Routing protocols adapt to change slowly, leaving temporary inconsistency, e.g. loops, from failure and other changes.  </a:t>
            </a:r>
          </a:p>
          <a:p>
            <a:r>
              <a:rPr lang="en-US" dirty="0"/>
              <a:t>Efficiency – Look toward fat trees, clos networks</a:t>
            </a:r>
          </a:p>
          <a:p>
            <a:r>
              <a:rPr lang="en-US" dirty="0"/>
              <a:t>Self-configuring – Look toward a discovery protocol, p2p or coordinated</a:t>
            </a:r>
          </a:p>
          <a:p>
            <a:r>
              <a:rPr lang="en-US" dirty="0"/>
              <a:t>Robust – Rapidly learn changed, avoid single points of failure w/high responsibility</a:t>
            </a:r>
          </a:p>
          <a:p>
            <a:r>
              <a:rPr lang="en-US" dirty="0"/>
              <a:t>Migration – Want a flat address space to avoid compartmentalization. Trying to fix above IP layer is a mess as it all comes back down and has to find its way. </a:t>
            </a:r>
          </a:p>
          <a:p>
            <a:r>
              <a:rPr lang="en-US" dirty="0"/>
              <a:t>Commodity hardware – Services provided in off-switch software</a:t>
            </a:r>
          </a:p>
        </p:txBody>
      </p:sp>
    </p:spTree>
    <p:extLst>
      <p:ext uri="{BB962C8B-B14F-4D97-AF65-F5344CB8AC3E}">
        <p14:creationId xmlns:p14="http://schemas.microsoft.com/office/powerpoint/2010/main" val="374841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Minimize use of distributed state, because coordination for recovery or change takes time</a:t>
            </a:r>
          </a:p>
          <a:p>
            <a:r>
              <a:rPr lang="en-US" dirty="0"/>
              <a:t>Maximize use of central state for lower volume services, because it can change/recover faster, and won’t bottleneck at low volume</a:t>
            </a:r>
          </a:p>
        </p:txBody>
      </p:sp>
    </p:spTree>
    <p:extLst>
      <p:ext uri="{BB962C8B-B14F-4D97-AF65-F5344CB8AC3E}">
        <p14:creationId xmlns:p14="http://schemas.microsoft.com/office/powerpoint/2010/main" val="2095529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Portland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commodity switches and off-load services into software on commodity server</a:t>
            </a:r>
          </a:p>
          <a:p>
            <a:r>
              <a:rPr lang="en-US" dirty="0"/>
              <a:t>Start With Fat Tree for a topology without hot spots</a:t>
            </a:r>
          </a:p>
          <a:p>
            <a:r>
              <a:rPr lang="en-US" dirty="0"/>
              <a:t>Use layer-2 to avoid routing, forwarding, and related complexity</a:t>
            </a:r>
          </a:p>
          <a:p>
            <a:r>
              <a:rPr lang="en-US" dirty="0"/>
              <a:t>Separate host identifier from host location</a:t>
            </a:r>
          </a:p>
          <a:p>
            <a:pPr lvl="1"/>
            <a:r>
              <a:rPr lang="en-US" dirty="0"/>
              <a:t>IP addresses identify host, but not location, just and ID</a:t>
            </a:r>
          </a:p>
          <a:p>
            <a:pPr lvl="1"/>
            <a:r>
              <a:rPr lang="en-US" dirty="0"/>
              <a:t>Use “Pseudo MAC Address” to identify location at Level-2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15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PortLand</a:t>
            </a:r>
            <a:r>
              <a:rPr lang="en-US" dirty="0"/>
              <a:t> Addresses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Normally MAC addresses are arbitrary – no clue about location</a:t>
            </a:r>
          </a:p>
          <a:p>
            <a:pPr lvl="1"/>
            <a:r>
              <a:rPr lang="en-US" dirty="0"/>
              <a:t>IP normally is hierarchical, but here we are using it only as a host identifier</a:t>
            </a:r>
          </a:p>
          <a:p>
            <a:pPr lvl="1"/>
            <a:r>
              <a:rPr lang="en-US" dirty="0"/>
              <a:t>If MAC addresses are not tied to location, switch tables grow linearly with growth of network, i.e. O(n)</a:t>
            </a:r>
          </a:p>
          <a:p>
            <a:r>
              <a:rPr lang="en-US" dirty="0" err="1"/>
              <a:t>PortLand</a:t>
            </a:r>
            <a:r>
              <a:rPr lang="en-US" dirty="0"/>
              <a:t> uses hierarchical MAC addresses, called “Pseudo MAC” or PMAC addresses to provide for switch location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pod:port:position:vmid</a:t>
            </a:r>
            <a:r>
              <a:rPr lang="en-US" dirty="0"/>
              <a:t>&gt;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74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201</TotalTime>
  <Words>897</Words>
  <Application>Microsoft Office PowerPoint</Application>
  <PresentationFormat>Widescreen</PresentationFormat>
  <Paragraphs>107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Garamond</vt:lpstr>
      <vt:lpstr>Wingdings</vt:lpstr>
      <vt:lpstr>Organic</vt:lpstr>
      <vt:lpstr>Cloud Computing </vt:lpstr>
      <vt:lpstr>Leaf and Spine</vt:lpstr>
      <vt:lpstr>Leaf and Spine</vt:lpstr>
      <vt:lpstr>Networking over time</vt:lpstr>
      <vt:lpstr>Goals</vt:lpstr>
      <vt:lpstr>Implications</vt:lpstr>
      <vt:lpstr>Key Idea</vt:lpstr>
      <vt:lpstr>Portland Solution</vt:lpstr>
      <vt:lpstr>PortLand Addresses</vt:lpstr>
      <vt:lpstr>PortLand PMAC Addresses</vt:lpstr>
      <vt:lpstr>Portland PMAC Addresses</vt:lpstr>
      <vt:lpstr>VM Migration</vt:lpstr>
      <vt:lpstr>Location Discovery: Configuring Switch IDs</vt:lpstr>
      <vt:lpstr>Name Resolution: MACPMACIP</vt:lpstr>
      <vt:lpstr>No loops, No Spanning Trees</vt:lpstr>
      <vt:lpstr>Failure </vt:lpstr>
      <vt:lpstr>Looking 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PortLand</dc:title>
  <dc:creator>gkesden@gmail.com</dc:creator>
  <cp:lastModifiedBy>gkesden@gmail.com</cp:lastModifiedBy>
  <cp:revision>21</cp:revision>
  <dcterms:created xsi:type="dcterms:W3CDTF">2016-10-03T21:49:59Z</dcterms:created>
  <dcterms:modified xsi:type="dcterms:W3CDTF">2016-10-04T01:11:27Z</dcterms:modified>
</cp:coreProperties>
</file>