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4" r:id="rId17"/>
    <p:sldId id="275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50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4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250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5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0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2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6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94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1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7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01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5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4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4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1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46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4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E1898E-400B-4C0E-AB65-844DBD15FF0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0624CF-680F-420C-A925-C84DDBF7A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5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2:</a:t>
            </a:r>
            <a:br>
              <a:rPr lang="en-US" dirty="0"/>
            </a:br>
            <a:r>
              <a:rPr lang="en-US" dirty="0"/>
              <a:t>Cloud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Center Network Architecture</a:t>
            </a:r>
          </a:p>
        </p:txBody>
      </p:sp>
    </p:spTree>
    <p:extLst>
      <p:ext uri="{BB962C8B-B14F-4D97-AF65-F5344CB8AC3E}">
        <p14:creationId xmlns:p14="http://schemas.microsoft.com/office/powerpoint/2010/main" val="1095448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Level-2 vs Level-3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2 is faster, cheaper, and easier to manage</a:t>
            </a:r>
          </a:p>
          <a:p>
            <a:r>
              <a:rPr lang="en-US" dirty="0"/>
              <a:t>Level 3 scales better, because it is hierarchical</a:t>
            </a:r>
          </a:p>
          <a:p>
            <a:r>
              <a:rPr lang="en-US" dirty="0"/>
              <a:t>Level 3 can manage potential congestion through routing</a:t>
            </a:r>
          </a:p>
          <a:p>
            <a:pPr lvl="1"/>
            <a:r>
              <a:rPr lang="en-US" dirty="0"/>
              <a:t>Multipath routing via equal cost multipath</a:t>
            </a:r>
          </a:p>
        </p:txBody>
      </p:sp>
    </p:spTree>
    <p:extLst>
      <p:ext uri="{BB962C8B-B14F-4D97-AF65-F5344CB8AC3E}">
        <p14:creationId xmlns:p14="http://schemas.microsoft.com/office/powerpoint/2010/main" val="178046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layer has the same aggregate bandwidth</a:t>
            </a:r>
          </a:p>
          <a:p>
            <a:r>
              <a:rPr lang="en-US" dirty="0"/>
              <a:t>Communication within a pod stays within a pod</a:t>
            </a:r>
          </a:p>
          <a:p>
            <a:r>
              <a:rPr lang="en-US" dirty="0"/>
              <a:t>Need to be careful about purely equal-cost paths or there will be reordering</a:t>
            </a:r>
          </a:p>
          <a:p>
            <a:r>
              <a:rPr lang="en-US" dirty="0"/>
              <a:t>Pre-bakes the paths to ensure diversity, while maintaining ordering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Tree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K-</a:t>
            </a:r>
            <a:r>
              <a:rPr lang="en-US" dirty="0" err="1"/>
              <a:t>ary</a:t>
            </a:r>
            <a:r>
              <a:rPr lang="en-US" dirty="0"/>
              <a:t> fat free: three layers (core, aggregation, edge)</a:t>
            </a:r>
          </a:p>
          <a:p>
            <a:r>
              <a:rPr lang="en-US" dirty="0"/>
              <a:t>Each pod consists of (K/2)</a:t>
            </a:r>
            <a:r>
              <a:rPr lang="en-US" baseline="30000" dirty="0"/>
              <a:t>2</a:t>
            </a:r>
            <a:r>
              <a:rPr lang="en-US" dirty="0"/>
              <a:t> servers and 2 layers of K/2 K-port switches.</a:t>
            </a:r>
          </a:p>
          <a:p>
            <a:r>
              <a:rPr lang="en-US" dirty="0"/>
              <a:t>Each edge switch connects (K/2) servers to (K/2) aggregator switches</a:t>
            </a:r>
          </a:p>
          <a:p>
            <a:r>
              <a:rPr lang="en-US" dirty="0"/>
              <a:t>Each aggregator switch connects (K/2) edge and (K/2) core switches</a:t>
            </a:r>
          </a:p>
          <a:p>
            <a:r>
              <a:rPr lang="en-US" dirty="0"/>
              <a:t>(K/2)</a:t>
            </a:r>
            <a:r>
              <a:rPr lang="en-US" baseline="30000" dirty="0"/>
              <a:t>2</a:t>
            </a:r>
            <a:r>
              <a:rPr lang="en-US" dirty="0"/>
              <a:t> core switches, each ultimately connecting to K pods</a:t>
            </a:r>
          </a:p>
          <a:p>
            <a:pPr lvl="1"/>
            <a:r>
              <a:rPr lang="en-US" dirty="0"/>
              <a:t>Providing K different roots, not 1. Trick is to pick different ones</a:t>
            </a:r>
          </a:p>
          <a:p>
            <a:r>
              <a:rPr lang="en-US" dirty="0"/>
              <a:t>K-port switches support K</a:t>
            </a:r>
            <a:r>
              <a:rPr lang="en-US" baseline="30000" dirty="0"/>
              <a:t>3</a:t>
            </a:r>
            <a:r>
              <a:rPr lang="en-US" dirty="0"/>
              <a:t>/4 servers/host:</a:t>
            </a:r>
          </a:p>
          <a:p>
            <a:pPr lvl="2"/>
            <a:r>
              <a:rPr lang="en-US" dirty="0"/>
              <a:t>(K/2 hosts/switch * K/2 switches per pod * K pods)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4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Tree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20" y="2464232"/>
            <a:ext cx="10740326" cy="358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25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 diversity is good, in that it distributed hot spots, enabling, for example, equal cost.</a:t>
            </a:r>
          </a:p>
          <a:p>
            <a:pPr lvl="1"/>
            <a:r>
              <a:rPr lang="en-US" dirty="0"/>
              <a:t>But, if equal cost is only goal, there could be a lot or reordering. Ouch!</a:t>
            </a:r>
          </a:p>
          <a:p>
            <a:r>
              <a:rPr lang="en-US" dirty="0"/>
              <a:t>Fat Tree uses a special IP addressing and forwarding scheme to address this (pardon the pun), and additionally, allow intra-pod traffic to stay intra-pod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22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“Special IP”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41692"/>
            <a:ext cx="9601196" cy="33189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“10.0.0.0/8” private addresses </a:t>
            </a:r>
          </a:p>
          <a:p>
            <a:r>
              <a:rPr lang="en-US" dirty="0"/>
              <a:t>Pod-level uses “10</a:t>
            </a:r>
            <a:r>
              <a:rPr lang="en-US" i="1" dirty="0"/>
              <a:t>.pod</a:t>
            </a:r>
            <a:r>
              <a:rPr lang="en-US" dirty="0"/>
              <a:t>.</a:t>
            </a:r>
            <a:r>
              <a:rPr lang="en-US" i="1" dirty="0"/>
              <a:t>switch</a:t>
            </a:r>
            <a:r>
              <a:rPr lang="en-US" dirty="0"/>
              <a:t>.1“</a:t>
            </a:r>
          </a:p>
          <a:p>
            <a:pPr lvl="1"/>
            <a:r>
              <a:rPr lang="en-US" dirty="0" err="1"/>
              <a:t>pod,switch</a:t>
            </a:r>
            <a:r>
              <a:rPr lang="en-US" dirty="0"/>
              <a:t> &lt; </a:t>
            </a:r>
            <a:r>
              <a:rPr lang="en-US" i="1" dirty="0"/>
              <a:t>K</a:t>
            </a:r>
            <a:endParaRPr lang="en-US" dirty="0"/>
          </a:p>
          <a:p>
            <a:r>
              <a:rPr lang="en-US" dirty="0"/>
              <a:t> Core-level uses "10.</a:t>
            </a:r>
            <a:r>
              <a:rPr lang="en-US" i="1" dirty="0"/>
              <a:t>K.j.i</a:t>
            </a:r>
            <a:r>
              <a:rPr lang="en-US" dirty="0"/>
              <a:t>“</a:t>
            </a:r>
          </a:p>
          <a:p>
            <a:pPr lvl="1"/>
            <a:r>
              <a:rPr lang="en-US" i="1" dirty="0"/>
              <a:t>K </a:t>
            </a:r>
            <a:r>
              <a:rPr lang="en-US" dirty="0"/>
              <a:t>is the same </a:t>
            </a:r>
            <a:r>
              <a:rPr lang="en-US" i="1" dirty="0"/>
              <a:t>K </a:t>
            </a:r>
            <a:r>
              <a:rPr lang="en-US" dirty="0"/>
              <a:t>as elsewhere, the number of ports/switch</a:t>
            </a:r>
            <a:endParaRPr lang="en-US" i="1" dirty="0"/>
          </a:p>
          <a:p>
            <a:pPr lvl="1" algn="just"/>
            <a:r>
              <a:rPr lang="en-US" dirty="0"/>
              <a:t>View cores as logical square. </a:t>
            </a:r>
            <a:r>
              <a:rPr lang="en-US" i="1" dirty="0" err="1"/>
              <a:t>i</a:t>
            </a:r>
            <a:r>
              <a:rPr lang="en-US" i="1" dirty="0"/>
              <a:t>, j</a:t>
            </a:r>
            <a:r>
              <a:rPr lang="en-US" dirty="0"/>
              <a:t> denote position in square. </a:t>
            </a:r>
          </a:p>
          <a:p>
            <a:r>
              <a:rPr lang="en-US" dirty="0"/>
              <a:t> Hosts use “10.</a:t>
            </a:r>
            <a:r>
              <a:rPr lang="en-US" i="1" dirty="0"/>
              <a:t>pod.switch.ID</a:t>
            </a:r>
            <a:r>
              <a:rPr lang="en-US" dirty="0"/>
              <a:t>" addresses</a:t>
            </a:r>
          </a:p>
          <a:p>
            <a:pPr lvl="1"/>
            <a:r>
              <a:rPr lang="en-US" dirty="0"/>
              <a:t> 2 &lt;= ID &lt;= (K/2)</a:t>
            </a:r>
          </a:p>
          <a:p>
            <a:pPr lvl="1"/>
            <a:r>
              <a:rPr lang="en-US" dirty="0"/>
              <a:t>K=1 is pod-level switch; ID &gt; 2 is too many hosts</a:t>
            </a:r>
          </a:p>
          <a:p>
            <a:pPr lvl="1"/>
            <a:r>
              <a:rPr lang="en-US" dirty="0"/>
              <a:t> 8-bits implies </a:t>
            </a:r>
            <a:r>
              <a:rPr lang="en-US" i="1" dirty="0"/>
              <a:t>K</a:t>
            </a:r>
            <a:r>
              <a:rPr lang="en-US" dirty="0"/>
              <a:t> &lt; 256</a:t>
            </a:r>
          </a:p>
        </p:txBody>
      </p:sp>
    </p:spTree>
    <p:extLst>
      <p:ext uri="{BB962C8B-B14F-4D97-AF65-F5344CB8AC3E}">
        <p14:creationId xmlns:p14="http://schemas.microsoft.com/office/powerpoint/2010/main" val="411032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Routing Via Two-Level Lookups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is prefix lookup </a:t>
            </a:r>
          </a:p>
          <a:p>
            <a:pPr lvl="1"/>
            <a:r>
              <a:rPr lang="en-US" dirty="0"/>
              <a:t>Used to route down the topology to end host </a:t>
            </a:r>
          </a:p>
          <a:p>
            <a:r>
              <a:rPr lang="en-US" dirty="0"/>
              <a:t>Second level is a suffix lookup </a:t>
            </a:r>
          </a:p>
          <a:p>
            <a:pPr lvl="1"/>
            <a:r>
              <a:rPr lang="en-US" dirty="0"/>
              <a:t>Used to route up towards core </a:t>
            </a:r>
          </a:p>
          <a:p>
            <a:r>
              <a:rPr lang="en-US" dirty="0"/>
              <a:t>Diffuses and spreads out traffic </a:t>
            </a:r>
          </a:p>
          <a:p>
            <a:r>
              <a:rPr lang="en-US" dirty="0"/>
              <a:t>Maintains packet ordering by using the same ports for the same </a:t>
            </a:r>
            <a:r>
              <a:rPr lang="en-US" dirty="0" err="1"/>
              <a:t>endhost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9728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Lookup Tables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686050"/>
            <a:ext cx="8294813" cy="34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59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Type of “diffusion optimization”</a:t>
            </a:r>
          </a:p>
          <a:p>
            <a:r>
              <a:rPr lang="en-US" dirty="0"/>
              <a:t>Mitigate local congestion</a:t>
            </a:r>
          </a:p>
          <a:p>
            <a:r>
              <a:rPr lang="en-US" dirty="0"/>
              <a:t>Assign traffic to ports based upon flow, not host. </a:t>
            </a:r>
          </a:p>
          <a:p>
            <a:pPr lvl="1"/>
            <a:r>
              <a:rPr lang="en-US" dirty="0"/>
              <a:t>One host can have many flows, thus many assigned routings</a:t>
            </a:r>
          </a:p>
          <a:p>
            <a:r>
              <a:rPr lang="en-US" dirty="0"/>
              <a:t>Fairly distribute flows</a:t>
            </a:r>
          </a:p>
          <a:p>
            <a:r>
              <a:rPr lang="en-US" dirty="0"/>
              <a:t>(K/2)</a:t>
            </a:r>
            <a:r>
              <a:rPr lang="en-US" baseline="30000" dirty="0"/>
              <a:t>2</a:t>
            </a:r>
            <a:r>
              <a:rPr lang="en-US" dirty="0"/>
              <a:t> shortest paths available – but doesn’t help if all pick same one, e.g. same root of multi-rooted tree</a:t>
            </a:r>
          </a:p>
          <a:p>
            <a:r>
              <a:rPr lang="en-US" dirty="0"/>
              <a:t>Periodically reassign output port to free up corresponding input port</a:t>
            </a:r>
          </a:p>
        </p:txBody>
      </p:sp>
    </p:spTree>
    <p:extLst>
      <p:ext uri="{BB962C8B-B14F-4D97-AF65-F5344CB8AC3E}">
        <p14:creationId xmlns:p14="http://schemas.microsoft.com/office/powerpoint/2010/main" val="3358130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a “Diffusion Optimization”</a:t>
            </a:r>
          </a:p>
          <a:p>
            <a:r>
              <a:rPr lang="en-US" dirty="0"/>
              <a:t>Detect and </a:t>
            </a:r>
            <a:r>
              <a:rPr lang="en-US" dirty="0" err="1"/>
              <a:t>deconflict</a:t>
            </a:r>
            <a:r>
              <a:rPr lang="en-US" dirty="0"/>
              <a:t> large, long-lived flows</a:t>
            </a:r>
          </a:p>
          <a:p>
            <a:pPr lvl="1"/>
            <a:r>
              <a:rPr lang="en-US" dirty="0" err="1"/>
              <a:t>Threshholds</a:t>
            </a:r>
            <a:r>
              <a:rPr lang="en-US" dirty="0"/>
              <a:t> for throughput and longevity</a:t>
            </a:r>
          </a:p>
        </p:txBody>
      </p:sp>
    </p:spTree>
    <p:extLst>
      <p:ext uri="{BB962C8B-B14F-4D97-AF65-F5344CB8AC3E}">
        <p14:creationId xmlns:p14="http://schemas.microsoft.com/office/powerpoint/2010/main" val="78568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Computing, Common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Elasticity</a:t>
            </a:r>
          </a:p>
          <a:p>
            <a:pPr lvl="1"/>
            <a:r>
              <a:rPr lang="en-US" dirty="0"/>
              <a:t>Resources only when needed, on-demand utility/pay-per-use</a:t>
            </a:r>
          </a:p>
          <a:p>
            <a:r>
              <a:rPr lang="en-US" dirty="0"/>
              <a:t>Multi-tenancy</a:t>
            </a:r>
          </a:p>
          <a:p>
            <a:pPr lvl="1"/>
            <a:r>
              <a:rPr lang="en-US" dirty="0"/>
              <a:t>Independent users result in need for security and isolation, while </a:t>
            </a:r>
            <a:r>
              <a:rPr lang="en-US" dirty="0" err="1"/>
              <a:t>shring</a:t>
            </a:r>
            <a:r>
              <a:rPr lang="en-US" dirty="0"/>
              <a:t> and amortizing costs for efficiency. </a:t>
            </a:r>
          </a:p>
          <a:p>
            <a:r>
              <a:rPr lang="en-US" dirty="0"/>
              <a:t>Resilience and  Manageability</a:t>
            </a:r>
          </a:p>
          <a:p>
            <a:pPr lvl="1"/>
            <a:r>
              <a:rPr lang="en-US" dirty="0"/>
              <a:t>Isolate failures, replication and migration.</a:t>
            </a:r>
          </a:p>
        </p:txBody>
      </p:sp>
    </p:spTree>
    <p:extLst>
      <p:ext uri="{BB962C8B-B14F-4D97-AF65-F5344CB8AC3E}">
        <p14:creationId xmlns:p14="http://schemas.microsoft.com/office/powerpoint/2010/main" val="2804290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reject flows by setting cost to infinity. </a:t>
            </a:r>
          </a:p>
          <a:p>
            <a:r>
              <a:rPr lang="en-US" dirty="0"/>
              <a:t>Plenty of paths, if failure</a:t>
            </a:r>
          </a:p>
          <a:p>
            <a:r>
              <a:rPr lang="en-US" dirty="0"/>
              <a:t>Maintain sessions across switches to monitor</a:t>
            </a:r>
          </a:p>
        </p:txBody>
      </p:sp>
    </p:spTree>
    <p:extLst>
      <p:ext uri="{BB962C8B-B14F-4D97-AF65-F5344CB8AC3E}">
        <p14:creationId xmlns:p14="http://schemas.microsoft.com/office/powerpoint/2010/main" val="48221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Infrastructure as a Service (IaaS)</a:t>
            </a:r>
          </a:p>
          <a:p>
            <a:pPr lvl="1"/>
            <a:r>
              <a:rPr lang="en-US" dirty="0"/>
              <a:t>Supply virtualized resources, e.g. S3 or EC2</a:t>
            </a:r>
          </a:p>
          <a:p>
            <a:r>
              <a:rPr lang="en-US" dirty="0"/>
              <a:t>Platform as a service (PaaS)</a:t>
            </a:r>
          </a:p>
          <a:p>
            <a:pPr lvl="1"/>
            <a:r>
              <a:rPr lang="en-US" dirty="0"/>
              <a:t>Let users focus on what they are delivering, not the resources needed to deliver it, e.g. Google’s </a:t>
            </a:r>
            <a:r>
              <a:rPr lang="en-US" dirty="0" err="1"/>
              <a:t>AppEngine</a:t>
            </a:r>
            <a:r>
              <a:rPr lang="en-US" dirty="0"/>
              <a:t>, Salesforce, Microsoft Azure, Amazon Web Services</a:t>
            </a:r>
          </a:p>
          <a:p>
            <a:r>
              <a:rPr lang="en-US" dirty="0"/>
              <a:t>Software as a Service (SaaS)</a:t>
            </a:r>
          </a:p>
          <a:p>
            <a:pPr lvl="1"/>
            <a:r>
              <a:rPr lang="en-US" dirty="0"/>
              <a:t>Software is delivered via the cloud, e.g. fee for use. Consider </a:t>
            </a:r>
            <a:r>
              <a:rPr lang="en-US" dirty="0" err="1"/>
              <a:t>GoogleApps</a:t>
            </a:r>
            <a:r>
              <a:rPr lang="en-US" dirty="0"/>
              <a:t>, Microsoft 360, etc. </a:t>
            </a:r>
          </a:p>
        </p:txBody>
      </p:sp>
    </p:spTree>
    <p:extLst>
      <p:ext uri="{BB962C8B-B14F-4D97-AF65-F5344CB8AC3E}">
        <p14:creationId xmlns:p14="http://schemas.microsoft.com/office/powerpoint/2010/main" val="175289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DC Networking vs Long Haul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Long haul: Speed of light is significant source of latency, unlikely to be resolved soon</a:t>
            </a:r>
          </a:p>
          <a:p>
            <a:pPr lvl="1"/>
            <a:r>
              <a:rPr lang="en-US" dirty="0"/>
              <a:t>With a DC, distances are short, the speed of light is less of a factor</a:t>
            </a:r>
          </a:p>
          <a:p>
            <a:pPr lvl="1"/>
            <a:r>
              <a:rPr lang="en-US" dirty="0"/>
              <a:t>Serialization/Deserialization delay (bits/second) is a factor</a:t>
            </a:r>
          </a:p>
          <a:p>
            <a:r>
              <a:rPr lang="en-US" dirty="0"/>
              <a:t>Long haul: Shortest path is not uncommon and likely best</a:t>
            </a:r>
          </a:p>
          <a:p>
            <a:pPr lvl="1"/>
            <a:r>
              <a:rPr lang="en-US" dirty="0"/>
              <a:t>Within a DC, tree-like topologies can concentrate traffic, generating bottle necks</a:t>
            </a:r>
          </a:p>
          <a:p>
            <a:r>
              <a:rPr lang="en-US" dirty="0"/>
              <a:t>DCs have unique concerns: Multiple tenants and elastic demand, resulting in need for security and efficient provisioning and security.  </a:t>
            </a:r>
          </a:p>
        </p:txBody>
      </p:sp>
    </p:spTree>
    <p:extLst>
      <p:ext uri="{BB962C8B-B14F-4D97-AF65-F5344CB8AC3E}">
        <p14:creationId xmlns:p14="http://schemas.microsoft.com/office/powerpoint/2010/main" val="199331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Many Comes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Scaling, Robustness, Availability improved when service is provide by many aggregating interchangeable parts, rather than queuing for one, or a small number, of whole providers</a:t>
            </a:r>
          </a:p>
          <a:p>
            <a:pPr lvl="1"/>
            <a:r>
              <a:rPr lang="en-US" dirty="0"/>
              <a:t>Easier to add more parts</a:t>
            </a:r>
          </a:p>
          <a:p>
            <a:pPr lvl="1"/>
            <a:r>
              <a:rPr lang="en-US" dirty="0"/>
              <a:t>Easier to service parts</a:t>
            </a:r>
          </a:p>
          <a:p>
            <a:pPr lvl="1"/>
            <a:r>
              <a:rPr lang="en-US" dirty="0"/>
              <a:t>Easier to dial up and dial down</a:t>
            </a:r>
          </a:p>
        </p:txBody>
      </p:sp>
    </p:spTree>
    <p:extLst>
      <p:ext uri="{BB962C8B-B14F-4D97-AF65-F5344CB8AC3E}">
        <p14:creationId xmlns:p14="http://schemas.microsoft.com/office/powerpoint/2010/main" val="111225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is Key Enabler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independent of physical resources</a:t>
            </a:r>
          </a:p>
          <a:p>
            <a:r>
              <a:rPr lang="en-US" dirty="0"/>
              <a:t>Multiple users per machine</a:t>
            </a:r>
          </a:p>
          <a:p>
            <a:r>
              <a:rPr lang="en-US" dirty="0"/>
              <a:t>Isolation</a:t>
            </a:r>
          </a:p>
          <a:p>
            <a:r>
              <a:rPr lang="en-US" dirty="0"/>
              <a:t>Migration</a:t>
            </a:r>
          </a:p>
          <a:p>
            <a:r>
              <a:rPr lang="en-US" dirty="0"/>
              <a:t>Virtual Heterogeneity or Homogeneity </a:t>
            </a:r>
          </a:p>
          <a:p>
            <a:r>
              <a:rPr lang="en-US" dirty="0"/>
              <a:t>Virtual CPUs, storage volumes, networks, etc. </a:t>
            </a:r>
          </a:p>
        </p:txBody>
      </p:sp>
    </p:spTree>
    <p:extLst>
      <p:ext uri="{BB962C8B-B14F-4D97-AF65-F5344CB8AC3E}">
        <p14:creationId xmlns:p14="http://schemas.microsoft.com/office/powerpoint/2010/main" val="31952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old standby</a:t>
            </a:r>
          </a:p>
          <a:p>
            <a:r>
              <a:rPr lang="en-US" dirty="0"/>
              <a:t>Redundant “core” routers connect DC to Internet</a:t>
            </a:r>
          </a:p>
          <a:p>
            <a:r>
              <a:rPr lang="en-US" dirty="0"/>
              <a:t>“Aggregation” layer cross-connects to core routers and “Access” switches</a:t>
            </a:r>
          </a:p>
          <a:p>
            <a:pPr lvl="1"/>
            <a:r>
              <a:rPr lang="en-US" dirty="0"/>
              <a:t>Hence Levels 2 and 3</a:t>
            </a:r>
          </a:p>
          <a:p>
            <a:r>
              <a:rPr lang="en-US" dirty="0"/>
              <a:t>“Access layer”, such as top of rack, connects to servers and cross-connects to “Aggregation” layer</a:t>
            </a:r>
          </a:p>
          <a:p>
            <a:pPr lvl="1"/>
            <a:r>
              <a:rPr lang="en-US" dirty="0"/>
              <a:t>Layer 2</a:t>
            </a:r>
          </a:p>
        </p:txBody>
      </p:sp>
    </p:spTree>
    <p:extLst>
      <p:ext uri="{BB962C8B-B14F-4D97-AF65-F5344CB8AC3E}">
        <p14:creationId xmlns:p14="http://schemas.microsoft.com/office/powerpoint/2010/main" val="416559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Architecture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Redundancy at the top</a:t>
            </a:r>
          </a:p>
          <a:p>
            <a:r>
              <a:rPr lang="en-US" dirty="0"/>
              <a:t>Massive scale at the bottom</a:t>
            </a:r>
          </a:p>
          <a:p>
            <a:r>
              <a:rPr lang="en-US" dirty="0"/>
              <a:t>Manageable complexity </a:t>
            </a:r>
          </a:p>
          <a:p>
            <a:r>
              <a:rPr lang="en-US" dirty="0"/>
              <a:t>Fail soft for most important, higher level resources</a:t>
            </a:r>
          </a:p>
        </p:txBody>
      </p:sp>
    </p:spTree>
    <p:extLst>
      <p:ext uri="{BB962C8B-B14F-4D97-AF65-F5344CB8AC3E}">
        <p14:creationId xmlns:p14="http://schemas.microsoft.com/office/powerpoint/2010/main" val="2194944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Architecture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up gets over-subscribed since everything passes through</a:t>
            </a:r>
          </a:p>
          <a:p>
            <a:r>
              <a:rPr lang="en-US" dirty="0"/>
              <a:t>Over-subscription increases with scale</a:t>
            </a:r>
          </a:p>
          <a:p>
            <a:r>
              <a:rPr lang="en-US" dirty="0"/>
              <a:t>Most important paths are most over-subscribed</a:t>
            </a:r>
          </a:p>
        </p:txBody>
      </p:sp>
    </p:spTree>
    <p:extLst>
      <p:ext uri="{BB962C8B-B14F-4D97-AF65-F5344CB8AC3E}">
        <p14:creationId xmlns:p14="http://schemas.microsoft.com/office/powerpoint/2010/main" val="4250852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255</TotalTime>
  <Words>896</Words>
  <Application>Microsoft Office PowerPoint</Application>
  <PresentationFormat>Widescreen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Lecture 2: Cloud Computing</vt:lpstr>
      <vt:lpstr>Cloud Computing, Common Needs</vt:lpstr>
      <vt:lpstr>Service Models</vt:lpstr>
      <vt:lpstr>DC Networking vs Long Haul Network</vt:lpstr>
      <vt:lpstr>From Many Comes One</vt:lpstr>
      <vt:lpstr>Virtualization is Key Enabler</vt:lpstr>
      <vt:lpstr>Tiered Architecture</vt:lpstr>
      <vt:lpstr>Tiered Architecture Attributes</vt:lpstr>
      <vt:lpstr>Tiered Architecture Limitations</vt:lpstr>
      <vt:lpstr>Level-2 vs Level-3</vt:lpstr>
      <vt:lpstr>Fat Tree</vt:lpstr>
      <vt:lpstr>Fat Tree Details</vt:lpstr>
      <vt:lpstr>Fat Tree</vt:lpstr>
      <vt:lpstr>Path Diversity</vt:lpstr>
      <vt:lpstr>“Special IP” Addressing</vt:lpstr>
      <vt:lpstr>Static Routing Via Two-Level Lookups</vt:lpstr>
      <vt:lpstr>Lookup Tables</vt:lpstr>
      <vt:lpstr>Flow Classification</vt:lpstr>
      <vt:lpstr>Flow Scheduling</vt:lpstr>
      <vt:lpstr>Fault tolerance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Cloud Computing</dc:title>
  <dc:creator>gkesden@gmail.com</dc:creator>
  <cp:lastModifiedBy>gkesden@gmail.com</cp:lastModifiedBy>
  <cp:revision>14</cp:revision>
  <dcterms:created xsi:type="dcterms:W3CDTF">2016-09-29T00:01:42Z</dcterms:created>
  <dcterms:modified xsi:type="dcterms:W3CDTF">2016-09-29T05:33:32Z</dcterms:modified>
</cp:coreProperties>
</file>