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87" d="100"/>
          <a:sy n="87" d="100"/>
        </p:scale>
        <p:origin x="6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Xen and the Art of Virtualization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CSE-291 (Cloud Computing)</a:t>
            </a:r>
          </a:p>
          <a:p>
            <a:r>
              <a:rPr lang="en-US" dirty="0"/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324808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CPU: </a:t>
            </a:r>
            <a:r>
              <a:rPr lang="en-US" dirty="0" err="1"/>
              <a:t>Privlege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model with only two privilege levels, hypervisor would need to be at OS’s normal level of privilege</a:t>
            </a:r>
          </a:p>
          <a:p>
            <a:pPr lvl="1"/>
            <a:r>
              <a:rPr lang="en-US" dirty="0"/>
              <a:t>OS would need to run at app level, in its own context</a:t>
            </a:r>
          </a:p>
          <a:p>
            <a:pPr lvl="1"/>
            <a:r>
              <a:rPr lang="en-US" dirty="0"/>
              <a:t>Hypervisor would need to handle transitions, setting page tables,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Insert whole discussion about TLBs here</a:t>
            </a:r>
          </a:p>
          <a:p>
            <a:r>
              <a:rPr lang="en-US" dirty="0"/>
              <a:t>X86 supports 4 privilege levels (“rings”)</a:t>
            </a:r>
          </a:p>
          <a:p>
            <a:pPr lvl="1"/>
            <a:r>
              <a:rPr lang="en-US" dirty="0"/>
              <a:t>0 normally for OS, 3 normally for apps</a:t>
            </a:r>
          </a:p>
          <a:p>
            <a:pPr lvl="1"/>
            <a:r>
              <a:rPr lang="en-US" dirty="0"/>
              <a:t>With Xen, Xen uses Ring-0, OS uses Ring-1</a:t>
            </a:r>
          </a:p>
          <a:p>
            <a:pPr lvl="2"/>
            <a:r>
              <a:rPr lang="en-US" dirty="0"/>
              <a:t>Isolates OS from Apps</a:t>
            </a:r>
          </a:p>
          <a:p>
            <a:pPr lvl="2"/>
            <a:r>
              <a:rPr lang="en-US" dirty="0"/>
              <a:t>Ensures only Xen can run privileged instructions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8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CPU: Privileged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Paravirtualized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Validated and executed within Xen (Ring-0)</a:t>
            </a:r>
          </a:p>
          <a:p>
            <a:pPr lvl="1"/>
            <a:r>
              <a:rPr lang="en-US" dirty="0"/>
              <a:t>Processor fails or faults attempts other than from Ring-0</a:t>
            </a:r>
          </a:p>
          <a:p>
            <a:pPr lvl="2"/>
            <a:r>
              <a:rPr lang="en-US" dirty="0"/>
              <a:t>Guest OS can’t directly execute</a:t>
            </a:r>
          </a:p>
          <a:p>
            <a:r>
              <a:rPr lang="en-US" dirty="0"/>
              <a:t>Exceptions (Faults, Traps,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Handled by Xen, which copies exception frame to Guest OS</a:t>
            </a:r>
          </a:p>
          <a:p>
            <a:pPr lvl="1"/>
            <a:r>
              <a:rPr lang="en-US" dirty="0"/>
              <a:t>Adjustment needed for page fault handler, since OS can’t read address from CR2 register</a:t>
            </a:r>
          </a:p>
          <a:p>
            <a:pPr lvl="2"/>
            <a:r>
              <a:rPr lang="en-US" dirty="0"/>
              <a:t>Xen copies to an extended stack frame. </a:t>
            </a:r>
          </a:p>
          <a:p>
            <a:pPr lvl="3"/>
            <a:r>
              <a:rPr lang="en-US" dirty="0"/>
              <a:t>OS Needs to be modified to look there.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1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SysCalls</a:t>
            </a:r>
            <a:r>
              <a:rPr lang="en-US" dirty="0"/>
              <a:t> and Page 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enough to affect performance</a:t>
            </a:r>
          </a:p>
          <a:p>
            <a:r>
              <a:rPr lang="en-US" dirty="0" err="1"/>
              <a:t>Syscalls</a:t>
            </a:r>
            <a:endParaRPr lang="en-US" dirty="0"/>
          </a:p>
          <a:p>
            <a:pPr lvl="1"/>
            <a:r>
              <a:rPr lang="en-US" dirty="0"/>
              <a:t>Guests register “fast interrupt handler” (top half) </a:t>
            </a:r>
          </a:p>
          <a:p>
            <a:pPr lvl="1"/>
            <a:r>
              <a:rPr lang="en-US" dirty="0"/>
              <a:t>Validated by Xen for install</a:t>
            </a:r>
          </a:p>
          <a:p>
            <a:r>
              <a:rPr lang="en-US" dirty="0"/>
              <a:t>Page Faults</a:t>
            </a:r>
          </a:p>
          <a:p>
            <a:pPr lvl="1"/>
            <a:r>
              <a:rPr lang="en-US" dirty="0"/>
              <a:t>Can’t be optimized. Address is in CR2 and needs to be propagated by Xen</a:t>
            </a:r>
          </a:p>
        </p:txBody>
      </p:sp>
    </p:spTree>
    <p:extLst>
      <p:ext uri="{BB962C8B-B14F-4D97-AF65-F5344CB8AC3E}">
        <p14:creationId xmlns:p14="http://schemas.microsoft.com/office/powerpoint/2010/main" val="26723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abstracted by Xen</a:t>
            </a:r>
          </a:p>
          <a:p>
            <a:r>
              <a:rPr lang="en-US" dirty="0"/>
              <a:t>Simple interface</a:t>
            </a:r>
          </a:p>
          <a:p>
            <a:r>
              <a:rPr lang="en-US" dirty="0"/>
              <a:t>Shared memory ring-buffers</a:t>
            </a:r>
          </a:p>
          <a:p>
            <a:r>
              <a:rPr lang="en-US" dirty="0"/>
              <a:t>Callbacks via bit-maps replace interrupts</a:t>
            </a:r>
          </a:p>
          <a:p>
            <a:pPr lvl="1"/>
            <a:r>
              <a:rPr lang="en-US" dirty="0"/>
              <a:t>Xen flips bit and calling Guest OS event handler</a:t>
            </a:r>
          </a:p>
          <a:p>
            <a:pPr lvl="2"/>
            <a:r>
              <a:rPr lang="en-US" dirty="0"/>
              <a:t>Can also be blocked by 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8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Paravirtualized</a:t>
            </a:r>
            <a:r>
              <a:rPr lang="en-US" dirty="0"/>
              <a:t> X86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45677"/>
            <a:ext cx="9601196" cy="36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6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648" y="2431880"/>
            <a:ext cx="4614310" cy="37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0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Separation of Policy and Mechanism</a:t>
            </a:r>
          </a:p>
          <a:p>
            <a:r>
              <a:rPr lang="en-US" dirty="0"/>
              <a:t>Xen exports interfaces</a:t>
            </a:r>
          </a:p>
          <a:p>
            <a:r>
              <a:rPr lang="en-US" dirty="0"/>
              <a:t>Domain-0 created at boot time</a:t>
            </a:r>
          </a:p>
          <a:p>
            <a:pPr lvl="1"/>
            <a:r>
              <a:rPr lang="en-US" dirty="0"/>
              <a:t>Able to create new domains</a:t>
            </a:r>
          </a:p>
          <a:p>
            <a:pPr lvl="1"/>
            <a:r>
              <a:rPr lang="en-US" dirty="0"/>
              <a:t>Creates and deletes virtual network and block devices and associated access controls</a:t>
            </a:r>
          </a:p>
          <a:p>
            <a:pPr lvl="1"/>
            <a:r>
              <a:rPr lang="en-US" dirty="0"/>
              <a:t>Manages the resources associated with each domain</a:t>
            </a:r>
            <a:endParaRPr lang="en-US" dirty="0"/>
          </a:p>
          <a:p>
            <a:pPr lvl="1"/>
            <a:r>
              <a:rPr lang="en-US" dirty="0"/>
              <a:t>Guest OSes use interfaces to manage resources</a:t>
            </a:r>
          </a:p>
          <a:p>
            <a:pPr lvl="1"/>
            <a:r>
              <a:rPr lang="en-US" dirty="0"/>
              <a:t>Exports application management interface</a:t>
            </a:r>
          </a:p>
          <a:p>
            <a:pPr lvl="2"/>
            <a:r>
              <a:rPr lang="en-US" dirty="0"/>
              <a:t>Manage all of the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3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Hypercalls</a:t>
            </a:r>
            <a:r>
              <a:rPr lang="en-US" dirty="0"/>
              <a:t>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Hypercall</a:t>
            </a:r>
            <a:endParaRPr lang="en-US" dirty="0"/>
          </a:p>
          <a:p>
            <a:pPr lvl="1"/>
            <a:r>
              <a:rPr lang="en-US" dirty="0"/>
              <a:t>Synchronous calls from domain into Xen</a:t>
            </a:r>
          </a:p>
          <a:p>
            <a:pPr lvl="1"/>
            <a:r>
              <a:rPr lang="en-US" dirty="0"/>
              <a:t>Basically a trap into the hypervisor, e.g. to request page table updates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Notifications to domain from Xen, e.g. to replace interrupts</a:t>
            </a:r>
          </a:p>
          <a:p>
            <a:pPr lvl="1"/>
            <a:r>
              <a:rPr lang="en-US" dirty="0"/>
              <a:t>Per domain bitmask is updated, followed by notification</a:t>
            </a:r>
          </a:p>
        </p:txBody>
      </p:sp>
    </p:spTree>
    <p:extLst>
      <p:ext uri="{BB962C8B-B14F-4D97-AF65-F5344CB8AC3E}">
        <p14:creationId xmlns:p14="http://schemas.microsoft.com/office/powerpoint/2010/main" val="13192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Transfer: I/O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995" y="2556931"/>
            <a:ext cx="4305601" cy="3580521"/>
          </a:xfrm>
        </p:spPr>
        <p:txBody>
          <a:bodyPr/>
          <a:lstStyle/>
          <a:p>
            <a:r>
              <a:rPr lang="en-US" dirty="0"/>
              <a:t>Circular ring</a:t>
            </a:r>
          </a:p>
          <a:p>
            <a:r>
              <a:rPr lang="en-US" dirty="0"/>
              <a:t>Allocated by domain</a:t>
            </a:r>
          </a:p>
          <a:p>
            <a:r>
              <a:rPr lang="en-US" dirty="0"/>
              <a:t>Accessible by Xen</a:t>
            </a:r>
          </a:p>
          <a:p>
            <a:r>
              <a:rPr lang="en-US" dirty="0"/>
              <a:t>2 pairs of producer-consumer pointers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438018"/>
            <a:ext cx="5229756" cy="37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domains via </a:t>
            </a:r>
            <a:r>
              <a:rPr lang="en-US" i="1" dirty="0"/>
              <a:t>Borrowed Virtual Time (BVT)</a:t>
            </a:r>
          </a:p>
          <a:p>
            <a:pPr lvl="1"/>
            <a:r>
              <a:rPr lang="en-US" dirty="0"/>
              <a:t>Balances context switches, dispatch time, and fairness</a:t>
            </a:r>
          </a:p>
          <a:p>
            <a:pPr lvl="1"/>
            <a:r>
              <a:rPr lang="en-US" dirty="0"/>
              <a:t>Borrows from future time to allow warm threads to favor recently woken domains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5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Virtualization?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resources among many uses</a:t>
            </a:r>
          </a:p>
          <a:p>
            <a:r>
              <a:rPr lang="en-US" dirty="0"/>
              <a:t>Allow heterogeneity in environments</a:t>
            </a:r>
          </a:p>
          <a:p>
            <a:r>
              <a:rPr lang="en-US" dirty="0"/>
              <a:t>Allow differences in host and guest</a:t>
            </a:r>
          </a:p>
          <a:p>
            <a:r>
              <a:rPr lang="en-US" dirty="0"/>
              <a:t>Provide a mechanism for migration, checkpointing,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Recovery, maintenance</a:t>
            </a:r>
          </a:p>
          <a:p>
            <a:r>
              <a:rPr lang="en-US" dirty="0"/>
              <a:t>Provide for elasticity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6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time</a:t>
            </a:r>
          </a:p>
          <a:p>
            <a:pPr lvl="1"/>
            <a:r>
              <a:rPr lang="en-US" dirty="0"/>
              <a:t>Seconds since machine’s boot to the accuracy of processor’s cycle counter</a:t>
            </a:r>
          </a:p>
          <a:p>
            <a:r>
              <a:rPr lang="en-US" dirty="0"/>
              <a:t>Virtual time </a:t>
            </a:r>
          </a:p>
          <a:p>
            <a:pPr lvl="1"/>
            <a:r>
              <a:rPr lang="en-US" dirty="0"/>
              <a:t>Advances only when VM is running</a:t>
            </a:r>
          </a:p>
          <a:p>
            <a:r>
              <a:rPr lang="en-US" dirty="0"/>
              <a:t>Wall-clock time</a:t>
            </a:r>
          </a:p>
          <a:p>
            <a:pPr lvl="1"/>
            <a:r>
              <a:rPr lang="en-US" dirty="0"/>
              <a:t>Real time plus offset</a:t>
            </a:r>
          </a:p>
          <a:p>
            <a:pPr lvl="1"/>
            <a:r>
              <a:rPr lang="en-US" dirty="0"/>
              <a:t>Allows adjustment to real-time, without messing it up</a:t>
            </a:r>
          </a:p>
        </p:txBody>
      </p:sp>
    </p:spTree>
    <p:extLst>
      <p:ext uri="{BB962C8B-B14F-4D97-AF65-F5344CB8AC3E}">
        <p14:creationId xmlns:p14="http://schemas.microsoft.com/office/powerpoint/2010/main" val="341381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is statically partitioned to domains</a:t>
            </a:r>
          </a:p>
          <a:p>
            <a:r>
              <a:rPr lang="en-US" dirty="0"/>
              <a:t>Memory can later be released</a:t>
            </a:r>
          </a:p>
          <a:p>
            <a:r>
              <a:rPr lang="en-US" dirty="0"/>
              <a:t>Virtualized physical pages need to be mapped to physical pages for page tables</a:t>
            </a:r>
          </a:p>
          <a:p>
            <a:pPr lvl="1"/>
            <a:r>
              <a:rPr lang="en-US" dirty="0"/>
              <a:t>Xen provides this via a globally readable array</a:t>
            </a:r>
          </a:p>
          <a:p>
            <a:pPr lvl="1"/>
            <a:r>
              <a:rPr lang="en-US" dirty="0"/>
              <a:t>Can also be used to optimize for cache locality, etc. </a:t>
            </a:r>
          </a:p>
        </p:txBody>
      </p:sp>
    </p:spTree>
    <p:extLst>
      <p:ext uri="{BB962C8B-B14F-4D97-AF65-F5344CB8AC3E}">
        <p14:creationId xmlns:p14="http://schemas.microsoft.com/office/powerpoint/2010/main" val="3730054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Provides Virtual Firewall Router (VFR)</a:t>
            </a:r>
          </a:p>
          <a:p>
            <a:r>
              <a:rPr lang="en-US" dirty="0"/>
              <a:t>Each domain has one or more Virtual Network Interfaces (VIF) attached to VFR</a:t>
            </a:r>
          </a:p>
          <a:p>
            <a:r>
              <a:rPr lang="en-US" dirty="0"/>
              <a:t>Each VIF has two rings of buffer descriptors: transmit and receive</a:t>
            </a:r>
          </a:p>
          <a:p>
            <a:r>
              <a:rPr lang="en-US" dirty="0"/>
              <a:t>Rules managed by Domain-0</a:t>
            </a:r>
          </a:p>
          <a:p>
            <a:r>
              <a:rPr lang="en-US" dirty="0"/>
              <a:t>Transmit: Enqueue packet descriptor</a:t>
            </a:r>
          </a:p>
          <a:p>
            <a:pPr lvl="1"/>
            <a:r>
              <a:rPr lang="en-US" dirty="0"/>
              <a:t>Packet payload via scatter-gather DMA</a:t>
            </a:r>
          </a:p>
          <a:p>
            <a:pPr lvl="1"/>
            <a:r>
              <a:rPr lang="en-US" dirty="0"/>
              <a:t>Simple round-robin packet scheduler</a:t>
            </a:r>
          </a:p>
          <a:p>
            <a:r>
              <a:rPr lang="en-US" dirty="0"/>
              <a:t>Receive: Exchange packet-buffer for empty frame on 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3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Only Domain-0 can access the actual disks</a:t>
            </a:r>
          </a:p>
          <a:p>
            <a:r>
              <a:rPr lang="en-US" dirty="0"/>
              <a:t>Disks are represented as Virtual Block Devices (VBDs)</a:t>
            </a:r>
          </a:p>
          <a:p>
            <a:r>
              <a:rPr lang="en-US" dirty="0"/>
              <a:t>Translation table from VBD offset to physical offset</a:t>
            </a:r>
          </a:p>
          <a:p>
            <a:r>
              <a:rPr lang="en-US" dirty="0"/>
              <a:t>VBDs keep extents and access control information</a:t>
            </a:r>
          </a:p>
          <a:p>
            <a:r>
              <a:rPr lang="en-US" dirty="0"/>
              <a:t>Guest scheduler may order requests going onto ring</a:t>
            </a:r>
          </a:p>
          <a:p>
            <a:r>
              <a:rPr lang="en-US" dirty="0"/>
              <a:t>Xen can reorder after that, knowing more about storage</a:t>
            </a:r>
          </a:p>
          <a:p>
            <a:r>
              <a:rPr lang="en-US" dirty="0"/>
              <a:t>Requests from competing domains are batched and round-robin scheduled</a:t>
            </a:r>
          </a:p>
          <a:p>
            <a:pPr lvl="1"/>
            <a:r>
              <a:rPr lang="en-US" dirty="0"/>
              <a:t>Fairness, but minimize overhead</a:t>
            </a:r>
          </a:p>
          <a:p>
            <a:pPr lvl="1"/>
            <a:r>
              <a:rPr lang="en-US" dirty="0"/>
              <a:t>Domains can specify reorder barriers to preserve higher-level semantics, </a:t>
            </a:r>
            <a:r>
              <a:rPr lang="en-US" dirty="0" err="1"/>
              <a:t>e.g</a:t>
            </a:r>
            <a:r>
              <a:rPr lang="en-US"/>
              <a:t> write-ahead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2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Performance w.r.t. resource sharing (CPU, memory, network, disk)</a:t>
            </a:r>
          </a:p>
          <a:p>
            <a:pPr lvl="1"/>
            <a:r>
              <a:rPr lang="en-US" dirty="0"/>
              <a:t>Protection w.r.t. resource use</a:t>
            </a:r>
          </a:p>
          <a:p>
            <a:r>
              <a:rPr lang="en-US" dirty="0"/>
              <a:t>Support multiple operating systems</a:t>
            </a:r>
          </a:p>
          <a:p>
            <a:r>
              <a:rPr lang="en-US" dirty="0"/>
              <a:t>Minimal performance penalty</a:t>
            </a:r>
          </a:p>
        </p:txBody>
      </p:sp>
    </p:spTree>
    <p:extLst>
      <p:ext uri="{BB962C8B-B14F-4D97-AF65-F5344CB8AC3E}">
        <p14:creationId xmlns:p14="http://schemas.microsoft.com/office/powerpoint/2010/main" val="340731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086" y="2556932"/>
            <a:ext cx="9601196" cy="3318936"/>
          </a:xfrm>
        </p:spPr>
        <p:txBody>
          <a:bodyPr/>
          <a:lstStyle/>
          <a:p>
            <a:r>
              <a:rPr lang="en-US" dirty="0"/>
              <a:t>Multiplex processes</a:t>
            </a:r>
          </a:p>
          <a:p>
            <a:pPr lvl="1"/>
            <a:r>
              <a:rPr lang="en-US" dirty="0"/>
              <a:t>Finely grained, but forces symmetric execution environment</a:t>
            </a:r>
          </a:p>
          <a:p>
            <a:r>
              <a:rPr lang="en-US" dirty="0"/>
              <a:t>Multiplex OSes</a:t>
            </a:r>
          </a:p>
          <a:p>
            <a:pPr lvl="1"/>
            <a:r>
              <a:rPr lang="en-US" dirty="0"/>
              <a:t>Allows heterogeneous environments</a:t>
            </a:r>
          </a:p>
          <a:p>
            <a:pPr lvl="1"/>
            <a:r>
              <a:rPr lang="en-US" dirty="0"/>
              <a:t>High overhead of OS, runtime wastage and start-up latency</a:t>
            </a:r>
          </a:p>
          <a:p>
            <a:pPr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93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expensive</a:t>
            </a:r>
          </a:p>
          <a:p>
            <a:r>
              <a:rPr lang="en-US" dirty="0"/>
              <a:t>Time might not be a resource that it is desirable to virtualize</a:t>
            </a:r>
          </a:p>
          <a:p>
            <a:pPr lvl="1"/>
            <a:r>
              <a:rPr lang="en-US" dirty="0"/>
              <a:t>Timeouts,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Real network addresses allow better integration with real-world</a:t>
            </a:r>
          </a:p>
          <a:p>
            <a:r>
              <a:rPr lang="en-US" dirty="0"/>
              <a:t>Much easier with hardware support</a:t>
            </a:r>
          </a:p>
        </p:txBody>
      </p:sp>
    </p:spTree>
    <p:extLst>
      <p:ext uri="{BB962C8B-B14F-4D97-AF65-F5344CB8AC3E}">
        <p14:creationId xmlns:p14="http://schemas.microsoft.com/office/powerpoint/2010/main" val="118647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“Good enough” virtualization</a:t>
            </a:r>
          </a:p>
          <a:p>
            <a:r>
              <a:rPr lang="en-US" dirty="0"/>
              <a:t>Very similar to fully virtualized machine, but some differences that can be leveraged by knowledgeable OS</a:t>
            </a:r>
          </a:p>
          <a:p>
            <a:pPr lvl="1"/>
            <a:r>
              <a:rPr lang="en-US" dirty="0"/>
              <a:t>OS needs to be tweaked</a:t>
            </a:r>
          </a:p>
          <a:p>
            <a:pPr lvl="1"/>
            <a:r>
              <a:rPr lang="en-US" dirty="0"/>
              <a:t>Apps do not need to be changed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6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11" y="2435962"/>
            <a:ext cx="10607040" cy="37600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Support for unmodified application binaries is essential, or users will not transition to Xen. Hence we must virtualize all architectural features required by existing standard ABIs.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Supporting full multi-application operating systems is important, as this allows complex server configurations to be virtualized within a single guest OS instance.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Paravirtualization is necessary to obtain high performance and strong resource isolation on uncooperative machine architectures such as x86.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Even on cooperative machine architectures, completely hiding the effects of resource virtualization from guest OSes risks both correctness and performance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84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Management: Hardware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Hardware Support: Software Managed TLB </a:t>
            </a:r>
            <a:r>
              <a:rPr lang="en-US" dirty="0"/>
              <a:t>(Not available on x86)</a:t>
            </a:r>
            <a:endParaRPr lang="en-US" dirty="0"/>
          </a:p>
          <a:p>
            <a:pPr lvl="1"/>
            <a:r>
              <a:rPr lang="en-US" dirty="0"/>
              <a:t>Easiest option</a:t>
            </a:r>
          </a:p>
          <a:p>
            <a:pPr lvl="1"/>
            <a:r>
              <a:rPr lang="en-US" dirty="0"/>
              <a:t>Not available on x86</a:t>
            </a:r>
          </a:p>
          <a:p>
            <a:r>
              <a:rPr lang="en-US" dirty="0"/>
              <a:t>Hardware Support: Tagged TLB (Not available on x86)</a:t>
            </a:r>
          </a:p>
          <a:p>
            <a:pPr lvl="1"/>
            <a:r>
              <a:rPr lang="en-US" dirty="0"/>
              <a:t>Use one tag per address space</a:t>
            </a:r>
          </a:p>
          <a:p>
            <a:pPr lvl="1"/>
            <a:r>
              <a:rPr lang="en-US" dirty="0"/>
              <a:t>Also a good option</a:t>
            </a:r>
          </a:p>
          <a:p>
            <a:r>
              <a:rPr lang="en-US" dirty="0"/>
              <a:t>x86</a:t>
            </a:r>
          </a:p>
          <a:p>
            <a:pPr lvl="1"/>
            <a:r>
              <a:rPr lang="en-US" dirty="0"/>
              <a:t>Hardware managed page table</a:t>
            </a:r>
          </a:p>
          <a:p>
            <a:pPr lvl="1"/>
            <a:r>
              <a:rPr lang="en-US" dirty="0"/>
              <a:t>Flushed upon context switch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8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Virtualizing Memory Management On x86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Implication: All valid page translations must be in page table</a:t>
            </a:r>
          </a:p>
          <a:p>
            <a:r>
              <a:rPr lang="en-US" dirty="0"/>
              <a:t>Guest OSes allocate and manage page tables</a:t>
            </a:r>
          </a:p>
          <a:p>
            <a:r>
              <a:rPr lang="en-US" dirty="0"/>
              <a:t>Xen needs to be mapped into all address spaces, so entering and leaving it doesn’t require a flush or load.</a:t>
            </a:r>
          </a:p>
          <a:p>
            <a:pPr lvl="1"/>
            <a:r>
              <a:rPr lang="en-US" dirty="0"/>
              <a:t>But protected from Guest OS </a:t>
            </a:r>
          </a:p>
          <a:p>
            <a:r>
              <a:rPr lang="en-US" dirty="0"/>
              <a:t>Guest OS allocates pages from own memory, but asks Xen to map it</a:t>
            </a:r>
          </a:p>
          <a:p>
            <a:pPr lvl="1"/>
            <a:r>
              <a:rPr lang="en-US" dirty="0"/>
              <a:t>Xen can validate/protect page tables</a:t>
            </a:r>
          </a:p>
          <a:p>
            <a:pPr lvl="1"/>
            <a:r>
              <a:rPr lang="en-US" dirty="0"/>
              <a:t>OS can batch updates for performance (amortize hypervisor overhead)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66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1066</TotalTime>
  <Words>1029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Xen and the Art of Virtualization</vt:lpstr>
      <vt:lpstr>Why Virtualization?</vt:lpstr>
      <vt:lpstr>Challenges to Virtualization</vt:lpstr>
      <vt:lpstr>Granularity</vt:lpstr>
      <vt:lpstr>Full Virtualization</vt:lpstr>
      <vt:lpstr>Paravirtualization</vt:lpstr>
      <vt:lpstr>Xen Design Principles</vt:lpstr>
      <vt:lpstr>Memory Management: Hardware Support</vt:lpstr>
      <vt:lpstr>Virtualizing Memory Management On x86</vt:lpstr>
      <vt:lpstr>Virtualizing CPU: Privlege</vt:lpstr>
      <vt:lpstr>Virtualizing CPU: Privileged Instructions</vt:lpstr>
      <vt:lpstr>SysCalls and Page Faults</vt:lpstr>
      <vt:lpstr>Device I/O</vt:lpstr>
      <vt:lpstr>The Paravirtualized X86 Interface</vt:lpstr>
      <vt:lpstr>Overall Structure</vt:lpstr>
      <vt:lpstr>Control and Management</vt:lpstr>
      <vt:lpstr>Hypercalls and Events</vt:lpstr>
      <vt:lpstr>Data Transfer: I/O Rings</vt:lpstr>
      <vt:lpstr>CPU Scheduling</vt:lpstr>
      <vt:lpstr>Time and Timers</vt:lpstr>
      <vt:lpstr>Physical Memory</vt:lpstr>
      <vt:lpstr>Network</vt:lpstr>
      <vt:lpstr>Disk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Xen and the Art of Virtualization</dc:title>
  <dc:creator>gkesden@gmail.com</dc:creator>
  <cp:lastModifiedBy>gkesden@gmail.com</cp:lastModifiedBy>
  <cp:revision>11</cp:revision>
  <dcterms:created xsi:type="dcterms:W3CDTF">2016-11-09T08:46:45Z</dcterms:created>
  <dcterms:modified xsi:type="dcterms:W3CDTF">2016-11-10T02:33:13Z</dcterms:modified>
</cp:coreProperties>
</file>