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57" d="100"/>
          <a:sy n="57" d="100"/>
        </p:scale>
        <p:origin x="5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Tail At Scale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Dean and Barroso, CACM 2013, Pages 74-80</a:t>
            </a:r>
          </a:p>
          <a:p>
            <a:endParaRPr lang="en-US" dirty="0"/>
          </a:p>
          <a:p>
            <a:r>
              <a:rPr lang="en-US" dirty="0"/>
              <a:t>Presented by: Gregory </a:t>
            </a:r>
            <a:r>
              <a:rPr lang="en-US" dirty="0" err="1"/>
              <a:t>Kesden</a:t>
            </a:r>
            <a:r>
              <a:rPr lang="en-US" dirty="0"/>
              <a:t>, CSE-291, Fall 2016</a:t>
            </a:r>
          </a:p>
        </p:txBody>
      </p:sp>
    </p:spTree>
    <p:extLst>
      <p:ext uri="{BB962C8B-B14F-4D97-AF65-F5344CB8AC3E}">
        <p14:creationId xmlns:p14="http://schemas.microsoft.com/office/powerpoint/2010/main" val="4064532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Work-Arounds: Probation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Temporarily exclude poorly responding servers</a:t>
            </a:r>
          </a:p>
          <a:p>
            <a:pPr lvl="1"/>
            <a:r>
              <a:rPr lang="en-US" dirty="0"/>
              <a:t>After a certain amount of bad requests</a:t>
            </a:r>
          </a:p>
          <a:p>
            <a:pPr lvl="1"/>
            <a:r>
              <a:rPr lang="en-US" dirty="0"/>
              <a:t>Can exponentially back-off,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Can issue shadow requests to find out when okay again</a:t>
            </a:r>
          </a:p>
          <a:p>
            <a:r>
              <a:rPr lang="en-US" dirty="0"/>
              <a:t>Many sources of latency are temporary</a:t>
            </a:r>
          </a:p>
          <a:p>
            <a:pPr lvl="1"/>
            <a:r>
              <a:rPr lang="en-US" dirty="0"/>
              <a:t>Daemons, garbage collection, backups, checkpointing and pruning, network storms</a:t>
            </a:r>
          </a:p>
          <a:p>
            <a:pPr lvl="1"/>
            <a:r>
              <a:rPr lang="en-US" dirty="0"/>
              <a:t>Just wait for them to pass</a:t>
            </a:r>
          </a:p>
        </p:txBody>
      </p:sp>
    </p:spTree>
    <p:extLst>
      <p:ext uri="{BB962C8B-B14F-4D97-AF65-F5344CB8AC3E}">
        <p14:creationId xmlns:p14="http://schemas.microsoft.com/office/powerpoint/2010/main" val="270567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Enough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Information Retrieval Systems may not need exact answer</a:t>
            </a:r>
          </a:p>
          <a:p>
            <a:pPr lvl="1"/>
            <a:r>
              <a:rPr lang="en-US" dirty="0"/>
              <a:t>Top 10 best advertisements? Might 10 of the top 15 due? </a:t>
            </a:r>
          </a:p>
          <a:p>
            <a:pPr lvl="1"/>
            <a:r>
              <a:rPr lang="en-US" dirty="0"/>
              <a:t>Just ignore a small fraction of slow responses and move on</a:t>
            </a:r>
          </a:p>
        </p:txBody>
      </p:sp>
    </p:spTree>
    <p:extLst>
      <p:ext uri="{BB962C8B-B14F-4D97-AF65-F5344CB8AC3E}">
        <p14:creationId xmlns:p14="http://schemas.microsoft.com/office/powerpoint/2010/main" val="1364769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Requests which miss caches, </a:t>
            </a:r>
            <a:r>
              <a:rPr lang="en-US" dirty="0" err="1"/>
              <a:t>etc</a:t>
            </a:r>
            <a:r>
              <a:rPr lang="en-US" dirty="0"/>
              <a:t> are not common</a:t>
            </a:r>
          </a:p>
          <a:p>
            <a:r>
              <a:rPr lang="en-US" dirty="0"/>
              <a:t>They are more likely to find bad code paths</a:t>
            </a:r>
          </a:p>
          <a:p>
            <a:r>
              <a:rPr lang="en-US" dirty="0"/>
              <a:t>Test to a few servers first, then try again to all</a:t>
            </a:r>
          </a:p>
          <a:p>
            <a:r>
              <a:rPr lang="en-US" dirty="0"/>
              <a:t>Since canaries are only to a few servers, unlikely to hit server having a bad moment and add significant latency. These aren’t scaled.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41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To Get Better? (</a:t>
            </a:r>
            <a:r>
              <a:rPr lang="en-US" dirty="0" err="1"/>
              <a:t>Naw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faster hardware gets, the greater the variability between it and zero</a:t>
            </a:r>
          </a:p>
          <a:p>
            <a:r>
              <a:rPr lang="en-US" dirty="0"/>
              <a:t>Energy efficiency and heat shedding are getting more complex</a:t>
            </a:r>
          </a:p>
          <a:p>
            <a:pPr lvl="1"/>
            <a:r>
              <a:rPr lang="en-US" dirty="0"/>
              <a:t>Faster speeds in some cases yield trouble in others</a:t>
            </a:r>
          </a:p>
          <a:p>
            <a:r>
              <a:rPr lang="en-US" dirty="0"/>
              <a:t>Scale is growing</a:t>
            </a:r>
          </a:p>
          <a:p>
            <a:r>
              <a:rPr lang="en-US" dirty="0"/>
              <a:t>As scale shrinks, variance within same class of devices becomes more significant</a:t>
            </a:r>
          </a:p>
          <a:p>
            <a:r>
              <a:rPr lang="en-US" dirty="0"/>
              <a:t>(But, there is some hope, in general, things are getting faster, wider, and more directly connected and parallel)</a:t>
            </a:r>
          </a:p>
        </p:txBody>
      </p:sp>
    </p:spTree>
    <p:extLst>
      <p:ext uri="{BB962C8B-B14F-4D97-AF65-F5344CB8AC3E}">
        <p14:creationId xmlns:p14="http://schemas.microsoft.com/office/powerpoint/2010/main" val="398215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“The Tail”?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Most requests are answered promptly</a:t>
            </a:r>
          </a:p>
          <a:p>
            <a:r>
              <a:rPr lang="en-US" dirty="0"/>
              <a:t>Some requests are slower</a:t>
            </a:r>
          </a:p>
          <a:p>
            <a:r>
              <a:rPr lang="en-US" dirty="0"/>
              <a:t>As response times get faster, the difference between the fast and the slow grows</a:t>
            </a:r>
          </a:p>
          <a:p>
            <a:pPr lvl="1"/>
            <a:r>
              <a:rPr lang="en-US" dirty="0"/>
              <a:t>And there are many reasons for slow, some simple, and some dynamic and resulting </a:t>
            </a:r>
            <a:r>
              <a:rPr lang="en-US"/>
              <a:t>from interactions.</a:t>
            </a:r>
            <a:endParaRPr lang="en-US" dirty="0"/>
          </a:p>
          <a:p>
            <a:r>
              <a:rPr lang="en-US" dirty="0"/>
              <a:t>There is a lot of mass near “fast”, but a really long tail from there</a:t>
            </a:r>
          </a:p>
          <a:p>
            <a:r>
              <a:rPr lang="en-US" dirty="0"/>
              <a:t>If a request isn’t answered promptly, the likelihood of it taking just a little longer and much, much longer get much closer. </a:t>
            </a:r>
          </a:p>
          <a:p>
            <a:pPr lvl="1"/>
            <a:r>
              <a:rPr lang="en-US" dirty="0"/>
              <a:t>There is a lot of probability mass across a very thing tail, if it is long enough</a:t>
            </a:r>
          </a:p>
        </p:txBody>
      </p:sp>
    </p:spTree>
    <p:extLst>
      <p:ext uri="{BB962C8B-B14F-4D97-AF65-F5344CB8AC3E}">
        <p14:creationId xmlns:p14="http://schemas.microsoft.com/office/powerpoint/2010/main" val="389666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Variability Exists?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Shared (local) Resources, e.g. processor, disk,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Background daemons</a:t>
            </a:r>
          </a:p>
          <a:p>
            <a:r>
              <a:rPr lang="en-US" dirty="0"/>
              <a:t>Global Resource sharing, e.g. network, DFSs, authentication,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Queueing</a:t>
            </a:r>
          </a:p>
          <a:p>
            <a:pPr lvl="1"/>
            <a:r>
              <a:rPr lang="en-US" dirty="0"/>
              <a:t>A dynamic phenomena, especially when multi-level</a:t>
            </a:r>
          </a:p>
          <a:p>
            <a:pPr lvl="1"/>
            <a:r>
              <a:rPr lang="en-US" dirty="0"/>
              <a:t>Consider a simple example, such as synchronization at a busy network switch and last vs random drop. </a:t>
            </a:r>
          </a:p>
          <a:p>
            <a:r>
              <a:rPr lang="en-US" dirty="0"/>
              <a:t>Burst vs Steady-state processor operation (heat shedding limits)</a:t>
            </a:r>
          </a:p>
          <a:p>
            <a:r>
              <a:rPr lang="en-US" dirty="0"/>
              <a:t>Energy saving state transitions</a:t>
            </a:r>
          </a:p>
          <a:p>
            <a:r>
              <a:rPr lang="en-US" dirty="0"/>
              <a:t>Garbage collection </a:t>
            </a:r>
          </a:p>
        </p:txBody>
      </p:sp>
    </p:spTree>
    <p:extLst>
      <p:ext uri="{BB962C8B-B14F-4D97-AF65-F5344CB8AC3E}">
        <p14:creationId xmlns:p14="http://schemas.microsoft.com/office/powerpoint/2010/main" val="3081924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hide latency</a:t>
            </a:r>
          </a:p>
          <a:p>
            <a:pPr lvl="1"/>
            <a:r>
              <a:rPr lang="en-US" dirty="0"/>
              <a:t>Make multiple queries, take fastest</a:t>
            </a:r>
          </a:p>
          <a:p>
            <a:pPr lvl="1"/>
            <a:r>
              <a:rPr lang="en-US" dirty="0"/>
              <a:t>Of course, expensive</a:t>
            </a:r>
          </a:p>
          <a:p>
            <a:r>
              <a:rPr lang="en-US" dirty="0"/>
              <a:t>Can make it dramatically worse</a:t>
            </a:r>
          </a:p>
          <a:p>
            <a:pPr lvl="1"/>
            <a:r>
              <a:rPr lang="en-US" dirty="0"/>
              <a:t>If need to wait for slowest result</a:t>
            </a:r>
          </a:p>
          <a:p>
            <a:pPr lvl="1"/>
            <a:r>
              <a:rPr lang="en-US" dirty="0"/>
              <a:t>Make 1000 queries, depend upon slowest</a:t>
            </a:r>
          </a:p>
          <a:p>
            <a:pPr lvl="1"/>
            <a:r>
              <a:rPr lang="en-US" dirty="0"/>
              <a:t>0.001 can be bad, and the result is bad. </a:t>
            </a:r>
          </a:p>
        </p:txBody>
      </p:sp>
    </p:spTree>
    <p:extLst>
      <p:ext uri="{BB962C8B-B14F-4D97-AF65-F5344CB8AC3E}">
        <p14:creationId xmlns:p14="http://schemas.microsoft.com/office/powerpoint/2010/main" val="1317318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Interactive before batch requests,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Often means higher-level queuing, rather than relying upon provided queues, e.g. within OS,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8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Background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Considering highly parallel operations</a:t>
            </a:r>
          </a:p>
          <a:p>
            <a:pPr lvl="1"/>
            <a:r>
              <a:rPr lang="en-US" dirty="0"/>
              <a:t>One slow result slows all, even if “rare”</a:t>
            </a:r>
          </a:p>
          <a:p>
            <a:r>
              <a:rPr lang="en-US" dirty="0"/>
              <a:t>Unsynchronized disruptions are constantly disrupting something somewhere</a:t>
            </a:r>
          </a:p>
          <a:p>
            <a:pPr lvl="1"/>
            <a:r>
              <a:rPr lang="en-US" dirty="0"/>
              <a:t>And that slows down everything</a:t>
            </a:r>
          </a:p>
          <a:p>
            <a:r>
              <a:rPr lang="en-US" dirty="0"/>
              <a:t>Synchronized disruptions affect all systems at the same time</a:t>
            </a:r>
          </a:p>
          <a:p>
            <a:pPr lvl="1"/>
            <a:r>
              <a:rPr lang="en-US" dirty="0"/>
              <a:t>Short period of bad response, rather than long period</a:t>
            </a:r>
          </a:p>
          <a:p>
            <a:pPr lvl="1"/>
            <a:r>
              <a:rPr lang="en-US" dirty="0"/>
              <a:t>The rest of the time the path is clear</a:t>
            </a:r>
          </a:p>
          <a:p>
            <a:pPr lvl="1"/>
            <a:r>
              <a:rPr lang="en-US" dirty="0"/>
              <a:t>Basically stacks the disruptions in a few actions, rather than spreading across many, because the penalty is the same for an action, regardless of how many are concentrated within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062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Work-Arounds: 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Especially for read-only (or read-rare or loosely synchronized), where synchronization isn’t an issue</a:t>
            </a:r>
          </a:p>
          <a:p>
            <a:r>
              <a:rPr lang="en-US" dirty="0"/>
              <a:t>More throughput, reduces queuing, limits impact of bad node</a:t>
            </a:r>
          </a:p>
          <a:p>
            <a:r>
              <a:rPr lang="en-US" dirty="0"/>
              <a:t>Can be selective, e.g. hot items </a:t>
            </a:r>
          </a:p>
          <a:p>
            <a:pPr lvl="1"/>
            <a:r>
              <a:rPr lang="en-US" dirty="0"/>
              <a:t>Heat up to high water mark</a:t>
            </a:r>
          </a:p>
          <a:p>
            <a:pPr lvl="1"/>
            <a:r>
              <a:rPr lang="en-US" dirty="0"/>
              <a:t>Cool off to low water mark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057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Work-Arounds: Hedge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Parallel requests</a:t>
            </a:r>
          </a:p>
          <a:p>
            <a:pPr lvl="1"/>
            <a:r>
              <a:rPr lang="en-US" dirty="0"/>
              <a:t>Take first</a:t>
            </a:r>
          </a:p>
          <a:p>
            <a:pPr lvl="1"/>
            <a:r>
              <a:rPr lang="en-US" dirty="0"/>
              <a:t>Expensive</a:t>
            </a:r>
          </a:p>
          <a:p>
            <a:r>
              <a:rPr lang="en-US" dirty="0"/>
              <a:t>Alternately, reissue only after delay</a:t>
            </a:r>
          </a:p>
          <a:p>
            <a:pPr lvl="1"/>
            <a:r>
              <a:rPr lang="en-US" dirty="0"/>
              <a:t>If past the “sweet spot” then ask again</a:t>
            </a:r>
          </a:p>
          <a:p>
            <a:pPr lvl="1"/>
            <a:r>
              <a:rPr lang="en-US" dirty="0"/>
              <a:t>2x sweet spot is better than much of long tail</a:t>
            </a:r>
          </a:p>
          <a:p>
            <a:r>
              <a:rPr lang="en-US" dirty="0"/>
              <a:t>Can cancel prior request when issued or when succeeded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289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Work-Arounds: Micro-partitions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Breaking up big units of work </a:t>
            </a:r>
          </a:p>
          <a:p>
            <a:pPr lvl="1"/>
            <a:r>
              <a:rPr lang="en-US" dirty="0"/>
              <a:t>Avoids head-of-line blocking behind them</a:t>
            </a:r>
          </a:p>
          <a:p>
            <a:pPr lvl="1"/>
            <a:r>
              <a:rPr lang="en-US" dirty="0"/>
              <a:t>Enables them to be parallelized</a:t>
            </a:r>
          </a:p>
          <a:p>
            <a:pPr lvl="1"/>
            <a:r>
              <a:rPr lang="en-US" dirty="0"/>
              <a:t>Enables finer grained load balancing</a:t>
            </a:r>
          </a:p>
        </p:txBody>
      </p:sp>
    </p:spTree>
    <p:extLst>
      <p:ext uri="{BB962C8B-B14F-4D97-AF65-F5344CB8AC3E}">
        <p14:creationId xmlns:p14="http://schemas.microsoft.com/office/powerpoint/2010/main" val="3120175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2068</TotalTime>
  <Words>713</Words>
  <Application>Microsoft Office PowerPoint</Application>
  <PresentationFormat>Widescreen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The Tail At Scale</vt:lpstr>
      <vt:lpstr>What Is “The Tail”?</vt:lpstr>
      <vt:lpstr>Why Variability Exists?</vt:lpstr>
      <vt:lpstr>Parallelism</vt:lpstr>
      <vt:lpstr>Service Classes</vt:lpstr>
      <vt:lpstr>Synchronizing Background Activities</vt:lpstr>
      <vt:lpstr>Work-Arounds: Replication</vt:lpstr>
      <vt:lpstr>Work-Arounds: Hedge</vt:lpstr>
      <vt:lpstr>Work-Arounds: Micro-partitions</vt:lpstr>
      <vt:lpstr>Work-Arounds: Probation</vt:lpstr>
      <vt:lpstr>Good Enough</vt:lpstr>
      <vt:lpstr>Canaries</vt:lpstr>
      <vt:lpstr>Going To Get Better? (Naw)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Tail At Scale</dc:title>
  <dc:creator>gkesden@gmail.com</dc:creator>
  <cp:lastModifiedBy>gkesden@gmail.com</cp:lastModifiedBy>
  <cp:revision>7</cp:revision>
  <dcterms:created xsi:type="dcterms:W3CDTF">2016-11-17T00:18:56Z</dcterms:created>
  <dcterms:modified xsi:type="dcterms:W3CDTF">2016-11-18T10:47:36Z</dcterms:modified>
</cp:coreProperties>
</file>