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11" r:id="rId4"/>
    <p:sldId id="333" r:id="rId5"/>
    <p:sldId id="260" r:id="rId6"/>
    <p:sldId id="264" r:id="rId7"/>
    <p:sldId id="265" r:id="rId8"/>
    <p:sldId id="269" r:id="rId9"/>
    <p:sldId id="334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31" r:id="rId21"/>
    <p:sldId id="322" r:id="rId22"/>
    <p:sldId id="324" r:id="rId23"/>
    <p:sldId id="326" r:id="rId24"/>
    <p:sldId id="325" r:id="rId25"/>
    <p:sldId id="329" r:id="rId26"/>
    <p:sldId id="328" r:id="rId27"/>
    <p:sldId id="330" r:id="rId28"/>
    <p:sldId id="308" r:id="rId29"/>
    <p:sldId id="286" r:id="rId30"/>
    <p:sldId id="306" r:id="rId31"/>
    <p:sldId id="307" r:id="rId32"/>
    <p:sldId id="309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61" r:id="rId4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7097" autoAdjust="0"/>
  </p:normalViewPr>
  <p:slideViewPr>
    <p:cSldViewPr snapToGrid="0" snapToObjects="1">
      <p:cViewPr varScale="1">
        <p:scale>
          <a:sx n="112" d="100"/>
          <a:sy n="112" d="100"/>
        </p:scale>
        <p:origin x="364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6315789473684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B-4B37-9E0E-4F5060B151EE}"/>
                </c:ext>
              </c:extLst>
            </c:dLbl>
            <c:dLbl>
              <c:idx val="1"/>
              <c:layout>
                <c:manualLayout>
                  <c:x val="-2.7777777777777801E-3"/>
                  <c:y val="-3.7037037037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B-4B37-9E0E-4F5060B151EE}"/>
                </c:ext>
              </c:extLst>
            </c:dLbl>
            <c:dLbl>
              <c:idx val="2"/>
              <c:layout>
                <c:manualLayout>
                  <c:x val="0"/>
                  <c:y val="-3.2407407407407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B-4B37-9E0E-4F5060B151EE}"/>
                </c:ext>
              </c:extLst>
            </c:dLbl>
            <c:dLbl>
              <c:idx val="3"/>
              <c:layout>
                <c:manualLayout>
                  <c:x val="0"/>
                  <c:y val="-1.8518518518518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B-4B37-9E0E-4F5060B151EE}"/>
                </c:ext>
              </c:extLst>
            </c:dLbl>
            <c:dLbl>
              <c:idx val="4"/>
              <c:layout>
                <c:manualLayout>
                  <c:x val="-1.0185067526416E-16"/>
                  <c:y val="-1.85185185185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B-4B37-9E0E-4F5060B151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0.87739660421091703</c:v>
                  </c:pt>
                  <c:pt idx="1">
                    <c:v>5.1945332998512654</c:v>
                  </c:pt>
                  <c:pt idx="2">
                    <c:v>2.8121085073747021</c:v>
                  </c:pt>
                  <c:pt idx="3">
                    <c:v>2.0895510250169469</c:v>
                  </c:pt>
                  <c:pt idx="4">
                    <c:v>1.350000722661556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68.841405988333406</c:v>
                </c:pt>
                <c:pt idx="1">
                  <c:v>58.061375029777771</c:v>
                </c:pt>
                <c:pt idx="2">
                  <c:v>40.740740243555543</c:v>
                </c:pt>
                <c:pt idx="3">
                  <c:v>29.747077791333329</c:v>
                </c:pt>
                <c:pt idx="4">
                  <c:v>11.530431902111109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9B-4B37-9E0E-4F5060B15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002080"/>
        <c:axId val="95002640"/>
      </c:barChart>
      <c:catAx>
        <c:axId val="95002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working set in cache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5002640"/>
        <c:crosses val="autoZero"/>
        <c:auto val="1"/>
        <c:lblAlgn val="ctr"/>
        <c:lblOffset val="100"/>
        <c:noMultiLvlLbl val="0"/>
      </c:catAx>
      <c:valAx>
        <c:axId val="9500264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9.27498015677637E-3"/>
              <c:y val="0.13516047336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2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6089812543899"/>
          <c:y val="9.0798515050483503E-2"/>
          <c:w val="0.53520473875191799"/>
          <c:h val="0.63942990234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results'!$A$12</c:f>
              <c:strCache>
                <c:ptCount val="1"/>
                <c:pt idx="0">
                  <c:v>Hadoop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2.102102102102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A-4CD5-91CB-4A0BA6ABA136}"/>
                </c:ext>
              </c:extLst>
            </c:dLbl>
            <c:dLbl>
              <c:idx val="1"/>
              <c:layout>
                <c:manualLayout>
                  <c:x val="-4.5537340619307802E-3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A-4CD5-91CB-4A0BA6ABA1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results'!$B$12:$C$12</c:f>
              <c:numCache>
                <c:formatCode>General</c:formatCode>
                <c:ptCount val="2"/>
                <c:pt idx="0">
                  <c:v>170.75</c:v>
                </c:pt>
                <c:pt idx="1">
                  <c:v>80.349999999999994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A-4CD5-91CB-4A0BA6ABA136}"/>
            </c:ext>
          </c:extLst>
        </c:ser>
        <c:ser>
          <c:idx val="1"/>
          <c:order val="1"/>
          <c:tx>
            <c:strRef>
              <c:f>'New results'!$A$13</c:f>
              <c:strCache>
                <c:ptCount val="1"/>
                <c:pt idx="0">
                  <c:v>Spark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10746812386156E-4"/>
                  <c:y val="-5.4054054054054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A-4CD5-91CB-4A0BA6ABA136}"/>
                </c:ext>
              </c:extLst>
            </c:dLbl>
            <c:dLbl>
              <c:idx val="1"/>
              <c:layout>
                <c:manualLayout>
                  <c:x val="-9.10746812386156E-4"/>
                  <c:y val="-3.453453453453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6A-4CD5-91CB-4A0BA6ABA1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</c:v>
                </c:pt>
                <c:pt idx="1">
                  <c:v>60</c:v>
                </c:pt>
              </c:numCache>
            </c:numRef>
          </c:cat>
          <c:val>
            <c:numRef>
              <c:f>'New results'!$B$14:$C$14</c:f>
              <c:numCache>
                <c:formatCode>General</c:formatCode>
                <c:ptCount val="2"/>
                <c:pt idx="0">
                  <c:v>23.01</c:v>
                </c:pt>
                <c:pt idx="1">
                  <c:v>13.74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6A-4CD5-91CB-4A0BA6ABA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05440"/>
        <c:axId val="95006000"/>
      </c:barChart>
      <c:catAx>
        <c:axId val="9500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27275655092293799"/>
              <c:y val="0.86427407722683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6000"/>
        <c:crosses val="autoZero"/>
        <c:auto val="1"/>
        <c:lblAlgn val="ctr"/>
        <c:lblOffset val="100"/>
        <c:noMultiLvlLbl val="0"/>
      </c:catAx>
      <c:valAx>
        <c:axId val="95006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6.8941382327209104E-3"/>
              <c:y val="0.18642217020169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00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0477460809203"/>
          <c:y val="0.16695721601233399"/>
          <c:w val="0.23655120978730099"/>
          <c:h val="0.229999172400746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2113570891401"/>
          <c:y val="0.109570385865619"/>
          <c:w val="0.6087460279857630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C-4B18-B7E6-6CC60D8929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C-4B18-B7E6-6CC60D892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3632"/>
        <c:axId val="196504192"/>
      </c:barChart>
      <c:catAx>
        <c:axId val="196503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4192"/>
        <c:crosses val="autoZero"/>
        <c:auto val="1"/>
        <c:lblAlgn val="ctr"/>
        <c:lblOffset val="100"/>
        <c:noMultiLvlLbl val="0"/>
      </c:catAx>
      <c:valAx>
        <c:axId val="196504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36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7493438320199"/>
          <c:y val="0.109570385865619"/>
          <c:w val="0.52609333989501295"/>
          <c:h val="0.558572704696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A-49DC-9600-520A07B14C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A-49DC-9600-520A07B14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6507552"/>
        <c:axId val="196508112"/>
      </c:barChart>
      <c:catAx>
        <c:axId val="196507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6508112"/>
        <c:crosses val="autoZero"/>
        <c:auto val="1"/>
        <c:lblAlgn val="ctr"/>
        <c:lblOffset val="100"/>
        <c:noMultiLvlLbl val="0"/>
      </c:catAx>
      <c:valAx>
        <c:axId val="196508112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507552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81117313460817397"/>
          <c:y val="6.8804118284059704E-2"/>
          <c:w val="0.13525543682039701"/>
          <c:h val="0.657677068980742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+mn-lt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5FE5-3273-A641-8683-1F3C2919BE6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B260-FE6E-D048-9DA9-096E9E98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Preamble:</a:t>
            </a:r>
          </a:p>
          <a:p>
            <a:r>
              <a:rPr lang="en-US" dirty="0"/>
              <a:t> * Excited to kick off first day of training</a:t>
            </a:r>
          </a:p>
          <a:p>
            <a:r>
              <a:rPr lang="en-US" dirty="0"/>
              <a:t> * This first tutorial is about using Spark </a:t>
            </a:r>
            <a:r>
              <a:rPr lang="en-US" b="1" dirty="0"/>
              <a:t>CORE</a:t>
            </a:r>
          </a:p>
          <a:p>
            <a:r>
              <a:rPr lang="en-US" b="1" dirty="0"/>
              <a:t> * </a:t>
            </a:r>
            <a:r>
              <a:rPr lang="en-US" b="0" dirty="0"/>
              <a:t>We’ve got a curriculum jammed packed with material, so let’s go ahead and get started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barrier to entry for working</a:t>
            </a:r>
            <a:r>
              <a:rPr lang="en-US" baseline="0" dirty="0"/>
              <a:t> with the spark API is minimal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assembly JAR in Maven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the shell with your own JAR`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Skip to the next section, go to slide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54 GB Wikipedia</a:t>
            </a:r>
            <a:r>
              <a:rPr lang="en-US" baseline="0" dirty="0"/>
              <a:t>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GB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Generalize</a:t>
            </a:r>
            <a:r>
              <a:rPr lang="en-US" baseline="0" dirty="0"/>
              <a:t> the map/reduce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of the most exciting things you’ll find</a:t>
            </a:r>
          </a:p>
          <a:p>
            <a:r>
              <a:rPr lang="en-US" baseline="0" dirty="0"/>
              <a:t>Growing all the time</a:t>
            </a:r>
          </a:p>
          <a:p>
            <a:r>
              <a:rPr lang="en-US" baseline="0" dirty="0"/>
              <a:t>NASCAR slide</a:t>
            </a:r>
          </a:p>
          <a:p>
            <a:r>
              <a:rPr lang="en-US" baseline="0" dirty="0"/>
              <a:t>Including several sponsors of this event are just starting to get involved…</a:t>
            </a:r>
          </a:p>
          <a:p>
            <a:r>
              <a:rPr lang="en-US" baseline="0" dirty="0"/>
              <a:t>If your logo is not up here, forgive us – it’s hard to keep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RDD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Colloquially referred to as RDDs</a:t>
            </a:r>
          </a:p>
          <a:p>
            <a:r>
              <a:rPr lang="en-US" dirty="0"/>
              <a:t> (e.g. caching in RAM)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Lazy operations to build RDDs from other RDDs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Return a result or write it to storage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</a:t>
            </a:r>
            <a:r>
              <a:rPr lang="en-US" baseline="0" dirty="0"/>
              <a:t> “variables” to the “functions” in functional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lazy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</a:t>
            </a:r>
            <a:r>
              <a:rPr lang="en-US" baseline="0" dirty="0"/>
              <a:t>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rk Logo #112.jpg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4041310" y="1971041"/>
            <a:ext cx="4877966" cy="26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40" y="1084862"/>
            <a:ext cx="7772400" cy="657931"/>
          </a:xfrm>
        </p:spPr>
        <p:txBody>
          <a:bodyPr lIns="0"/>
          <a:lstStyle>
            <a:lvl1pPr algn="l"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1742793"/>
            <a:ext cx="6400800" cy="593254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9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B3DB38B-F70D-144F-89B7-4167F0040C6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781"/>
            <a:ext cx="4038600" cy="34978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2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B38B-F70D-144F-89B7-4167F0040C69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E92A-1E01-7944-A861-7A5F229C6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ark Logo #112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7924800" y="5015535"/>
            <a:ext cx="1177356" cy="642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5B3DB38B-F70D-144F-89B7-4167F0040C6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0316" y="5296959"/>
            <a:ext cx="1371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D105E92A-1E01-7944-A861-7A5F229C6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yurl.com/spark-em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44" y="1070264"/>
            <a:ext cx="7772400" cy="657931"/>
          </a:xfrm>
        </p:spPr>
        <p:txBody>
          <a:bodyPr>
            <a:noAutofit/>
          </a:bodyPr>
          <a:lstStyle/>
          <a:p>
            <a:r>
              <a:rPr lang="en-US" sz="5400" b="1" dirty="0"/>
              <a:t>Introduction to </a:t>
            </a:r>
            <a:br>
              <a:rPr lang="en-US" sz="5400" b="1" dirty="0"/>
            </a:br>
            <a:r>
              <a:rPr lang="en-US" sz="5400" b="1" dirty="0"/>
              <a:t>Apache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" y="2269914"/>
            <a:ext cx="6400800" cy="593254"/>
          </a:xfrm>
        </p:spPr>
        <p:txBody>
          <a:bodyPr/>
          <a:lstStyle/>
          <a:p>
            <a:r>
              <a:rPr lang="en-US" dirty="0"/>
              <a:t>Patrick Wendell - Databricks</a:t>
            </a:r>
          </a:p>
        </p:txBody>
      </p:sp>
    </p:spTree>
    <p:extLst>
      <p:ext uri="{BB962C8B-B14F-4D97-AF65-F5344CB8AC3E}">
        <p14:creationId xmlns:p14="http://schemas.microsoft.com/office/powerpoint/2010/main" val="224057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SparkContext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entry point to Spark functionality</a:t>
            </a:r>
          </a:p>
          <a:p>
            <a:r>
              <a:rPr lang="en-US" dirty="0"/>
              <a:t>Available in shell as variable </a:t>
            </a:r>
            <a:r>
              <a:rPr lang="en-US" sz="4000" dirty="0" err="1">
                <a:solidFill>
                  <a:srgbClr val="FF6600"/>
                </a:solidFill>
                <a:latin typeface="Lucida Console"/>
                <a:cs typeface="Lucida Console"/>
              </a:rPr>
              <a:t>sc</a:t>
            </a:r>
            <a:endParaRPr lang="en-US" sz="4000" dirty="0">
              <a:solidFill>
                <a:srgbClr val="FF6600"/>
              </a:solidFill>
              <a:latin typeface="Lucida Console"/>
              <a:cs typeface="Lucida Console"/>
            </a:endParaRPr>
          </a:p>
          <a:p>
            <a:r>
              <a:rPr lang="en-US" dirty="0">
                <a:cs typeface="Lucida Console"/>
              </a:rPr>
              <a:t>In standalone programs, you’d make your own (see later for details)</a:t>
            </a:r>
          </a:p>
        </p:txBody>
      </p:sp>
    </p:spTree>
    <p:extLst>
      <p:ext uri="{BB962C8B-B14F-4D97-AF65-F5344CB8AC3E}">
        <p14:creationId xmlns:p14="http://schemas.microsoft.com/office/powerpoint/2010/main" val="400756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4483"/>
            <a:ext cx="8520745" cy="3517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Turn a Python collection into an RDD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Load text file from local FS, HDFS, or S3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“directory/*.txt”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://namenode:9000/path/file”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Use existing </a:t>
            </a:r>
            <a:r>
              <a:rPr lang="en-US" sz="2100" dirty="0" err="1">
                <a:solidFill>
                  <a:srgbClr val="008040"/>
                </a:solidFill>
                <a:latin typeface="Lucida Console"/>
                <a:cs typeface="Lucida Console"/>
              </a:rPr>
              <a:t>Hadoop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 </a:t>
            </a:r>
            <a:r>
              <a:rPr lang="en-US" sz="2100" dirty="0" err="1">
                <a:solidFill>
                  <a:srgbClr val="008040"/>
                </a:solidFill>
                <a:latin typeface="Lucida Console"/>
                <a:cs typeface="Lucida Console"/>
              </a:rPr>
              <a:t>InputFormat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 (</a:t>
            </a:r>
            <a:r>
              <a:rPr lang="en-US" sz="2100" dirty="0">
                <a:solidFill>
                  <a:srgbClr val="008000"/>
                </a:solidFill>
                <a:latin typeface="Lucida Console"/>
                <a:cs typeface="Lucida Console"/>
              </a:rPr>
              <a:t>Java/</a:t>
            </a:r>
            <a:r>
              <a:rPr lang="en-US" sz="2100" dirty="0" err="1">
                <a:solidFill>
                  <a:srgbClr val="008000"/>
                </a:solidFill>
                <a:latin typeface="Lucida Console"/>
                <a:cs typeface="Lucida Console"/>
              </a:rPr>
              <a:t>Scala</a:t>
            </a:r>
            <a:r>
              <a:rPr lang="en-US" sz="2100" dirty="0">
                <a:solidFill>
                  <a:srgbClr val="008000"/>
                </a:solidFill>
                <a:latin typeface="Lucida Console"/>
                <a:cs typeface="Lucida Console"/>
              </a:rPr>
              <a:t> only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sc.hadoopFile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 err="1">
                <a:latin typeface="Lucida Console"/>
                <a:cs typeface="Lucida Console"/>
              </a:rPr>
              <a:t>keyClass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valClass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inputFmt</a:t>
            </a:r>
            <a:r>
              <a:rPr lang="en-US" sz="2100" dirty="0">
                <a:latin typeface="Lucida Console"/>
                <a:cs typeface="Lucida Console"/>
              </a:rPr>
              <a:t>, </a:t>
            </a:r>
            <a:r>
              <a:rPr lang="en-US" sz="2100" dirty="0" err="1">
                <a:latin typeface="Lucida Console"/>
                <a:cs typeface="Lucida Console"/>
              </a:rPr>
              <a:t>conf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0"/>
              </a:spcBef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>
              <a:buFont typeface="Lucida Grande"/>
              <a:buChar char="&gt;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4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43" y="1328391"/>
            <a:ext cx="8954223" cy="38151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</a:t>
            </a:r>
            <a:r>
              <a:rPr lang="en-US" sz="2100" dirty="0">
                <a:latin typeface="Lucida Console"/>
                <a:cs typeface="Lucida Console"/>
              </a:rPr>
              <a:t> = </a:t>
            </a: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  <a:br>
              <a:rPr lang="en-US" sz="2100" dirty="0">
                <a:latin typeface="Lucida Console"/>
                <a:cs typeface="Lucida Console"/>
              </a:rPr>
            </a:b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Pass each element through a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>
                <a:latin typeface="Lucida Console"/>
                <a:cs typeface="Lucida Console"/>
              </a:rPr>
              <a:t>squares = </a:t>
            </a: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x*x</a:t>
            </a:r>
            <a:r>
              <a:rPr lang="en-US" sz="2100" dirty="0">
                <a:latin typeface="Lucida Console"/>
                <a:cs typeface="Lucida Console"/>
              </a:rPr>
              <a:t>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// {1, 4, 9}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Keep elements passing a predicate</a:t>
            </a:r>
            <a:endParaRPr lang="en-US" sz="2100" dirty="0"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>
                <a:latin typeface="Lucida Console"/>
                <a:cs typeface="Lucida Console"/>
              </a:rPr>
              <a:t>even = </a:t>
            </a:r>
            <a:r>
              <a:rPr lang="en-US" sz="2100" dirty="0" err="1">
                <a:latin typeface="Lucida Console"/>
                <a:cs typeface="Lucida Console"/>
              </a:rPr>
              <a:t>squares.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x % 2 == 0</a:t>
            </a:r>
            <a:r>
              <a:rPr lang="en-US" sz="2100" dirty="0">
                <a:latin typeface="Lucida Console"/>
                <a:cs typeface="Lucida Console"/>
              </a:rPr>
              <a:t>)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// {4}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Map each element to zero or more others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x: =&gt; range(x)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700" dirty="0">
                <a:solidFill>
                  <a:srgbClr val="008040"/>
                </a:solidFill>
                <a:latin typeface="Lucida Console"/>
                <a:cs typeface="Lucida Console"/>
              </a:rPr>
              <a:t># =&gt; {0, 0, 1, 0, 1, 2}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121751" y="4939885"/>
            <a:ext cx="2963857" cy="612908"/>
          </a:xfrm>
          <a:prstGeom prst="wedgeRectCallout">
            <a:avLst>
              <a:gd name="adj1" fmla="val -43644"/>
              <a:gd name="adj2" fmla="val -132789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6600"/>
                </a:solidFill>
              </a:rPr>
              <a:t>Range object (sequence of numbers 0, 1, …, x-1)</a:t>
            </a:r>
          </a:p>
        </p:txBody>
      </p:sp>
    </p:spTree>
    <p:extLst>
      <p:ext uri="{BB962C8B-B14F-4D97-AF65-F5344CB8AC3E}">
        <p14:creationId xmlns:p14="http://schemas.microsoft.com/office/powerpoint/2010/main" val="24963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952500"/>
          </a:xfrm>
        </p:spPr>
        <p:txBody>
          <a:bodyPr/>
          <a:lstStyle/>
          <a:p>
            <a:r>
              <a:rPr lang="en-US" dirty="0"/>
              <a:t>Basic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382000" cy="41895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</a:t>
            </a:r>
            <a:r>
              <a:rPr lang="en-US" sz="2100" dirty="0">
                <a:latin typeface="Lucida Console"/>
                <a:cs typeface="Lucida Console"/>
              </a:rPr>
              <a:t> = </a:t>
            </a:r>
            <a:r>
              <a:rPr lang="en-US" sz="2100" dirty="0" err="1">
                <a:latin typeface="Lucida Console"/>
                <a:cs typeface="Lucida Console"/>
              </a:rPr>
              <a:t>sc.parallelize</a:t>
            </a:r>
            <a:r>
              <a:rPr lang="en-US" sz="2100" dirty="0">
                <a:latin typeface="Lucida Console"/>
                <a:cs typeface="Lucida Console"/>
              </a:rPr>
              <a:t>([1, 2, 3])</a:t>
            </a:r>
            <a:br>
              <a:rPr lang="en-US" sz="2100" dirty="0">
                <a:latin typeface="Lucida Console"/>
                <a:cs typeface="Lucida Console"/>
              </a:rPr>
            </a:br>
            <a:endParaRPr lang="en-US" sz="12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Retrieve RDD contents as a local collection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collect</a:t>
            </a:r>
            <a:r>
              <a:rPr lang="en-US" sz="2100" dirty="0">
                <a:latin typeface="Lucida Console"/>
                <a:cs typeface="Lucida Console"/>
              </a:rPr>
              <a:t>()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[1, 2, 3]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Return first K elements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take</a:t>
            </a:r>
            <a:r>
              <a:rPr lang="en-US" sz="2100" dirty="0">
                <a:latin typeface="Lucida Console"/>
                <a:cs typeface="Lucida Console"/>
              </a:rPr>
              <a:t>(2)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[1, 2]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Count number of elements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100" dirty="0">
                <a:latin typeface="Lucida Console"/>
                <a:cs typeface="Lucida Console"/>
              </a:rPr>
              <a:t>() 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3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Merge elements with an associative function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reduce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100" dirty="0">
                <a:latin typeface="Lucida Console"/>
                <a:cs typeface="Lucida Console"/>
              </a:rPr>
              <a:t>)  </a:t>
            </a: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=&gt; 6</a:t>
            </a: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2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100" dirty="0">
                <a:solidFill>
                  <a:srgbClr val="008040"/>
                </a:solidFill>
                <a:latin typeface="Lucida Console"/>
                <a:cs typeface="Lucida Console"/>
              </a:rPr>
              <a:t># Write elements to a text file</a:t>
            </a:r>
          </a:p>
          <a:p>
            <a:pPr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100" dirty="0" err="1">
                <a:latin typeface="Lucida Console"/>
                <a:cs typeface="Lucida Console"/>
              </a:rPr>
              <a:t>nums.</a:t>
            </a:r>
            <a:r>
              <a:rPr lang="en-US" sz="2100" dirty="0" err="1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2100" dirty="0">
                <a:latin typeface="Lucida Console"/>
                <a:cs typeface="Lucida Console"/>
              </a:rPr>
              <a:t>(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hdfs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://</a:t>
            </a:r>
            <a:r>
              <a:rPr lang="en-US" sz="2100" dirty="0" err="1">
                <a:solidFill>
                  <a:srgbClr val="000090"/>
                </a:solidFill>
                <a:latin typeface="Lucida Console"/>
                <a:cs typeface="Lucida Console"/>
              </a:rPr>
              <a:t>file.txt</a:t>
            </a:r>
            <a:r>
              <a:rPr lang="en-US" sz="21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2100" dirty="0">
                <a:latin typeface="Lucida Console"/>
                <a:cs typeface="Lucida Console"/>
              </a:rPr>
              <a:t>)</a:t>
            </a:r>
            <a:endParaRPr lang="en-US" sz="2100" dirty="0">
              <a:solidFill>
                <a:srgbClr val="008040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19607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Working with Key-Value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29" y="1184394"/>
            <a:ext cx="7720419" cy="7973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sz="2400" dirty="0"/>
              <a:t>Spark’s “distributed reduce” transformations operate on RDDs of key-value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692" y="2124274"/>
            <a:ext cx="6039017" cy="359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Python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 	</a:t>
            </a:r>
            <a:r>
              <a:rPr lang="en-US" sz="2000" dirty="0">
                <a:latin typeface="Consolas"/>
                <a:cs typeface="Consolas"/>
              </a:rPr>
              <a:t>pair 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      		pair[0]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a 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pair[1]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# =&gt; b</a:t>
            </a:r>
          </a:p>
          <a:p>
            <a:pPr>
              <a:spcBef>
                <a:spcPts val="1400"/>
              </a:spcBef>
            </a:pPr>
            <a:r>
              <a:rPr lang="en-US" sz="2800" dirty="0" err="1">
                <a:solidFill>
                  <a:srgbClr val="FF6600"/>
                </a:solidFill>
              </a:rPr>
              <a:t>Scala</a:t>
            </a:r>
            <a:r>
              <a:rPr lang="en-US" sz="2000" dirty="0">
                <a:solidFill>
                  <a:srgbClr val="FF6600"/>
                </a:solidFill>
              </a:rPr>
              <a:t>: </a:t>
            </a:r>
            <a:r>
              <a:rPr lang="en-US" sz="2000" dirty="0"/>
              <a:t>		</a:t>
            </a:r>
            <a:r>
              <a:rPr lang="en-US" sz="2000" b="1" dirty="0" err="1">
                <a:latin typeface="Consolas"/>
                <a:cs typeface="Consolas"/>
              </a:rPr>
              <a:t>val</a:t>
            </a:r>
            <a:r>
              <a:rPr lang="en-US" sz="2000" dirty="0">
                <a:latin typeface="Consolas"/>
                <a:cs typeface="Consolas"/>
              </a:rPr>
              <a:t> pair = (a, b)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800" dirty="0">
                <a:solidFill>
                  <a:srgbClr val="FF6600"/>
                </a:solidFill>
              </a:rPr>
              <a:t>Java</a:t>
            </a:r>
            <a:r>
              <a:rPr lang="en-US" sz="2000" dirty="0">
                <a:solidFill>
                  <a:srgbClr val="FF6600"/>
                </a:solidFill>
              </a:rPr>
              <a:t>:</a:t>
            </a:r>
            <a:r>
              <a:rPr lang="en-US" sz="2000" dirty="0"/>
              <a:t>		</a:t>
            </a:r>
            <a:r>
              <a:rPr lang="en-US" sz="2000" dirty="0">
                <a:latin typeface="Consolas"/>
                <a:cs typeface="Consolas"/>
              </a:rPr>
              <a:t>Tuple2 pair = </a:t>
            </a:r>
            <a:r>
              <a:rPr lang="en-US" sz="2000" b="1" dirty="0">
                <a:latin typeface="Consolas"/>
                <a:cs typeface="Consolas"/>
              </a:rPr>
              <a:t>new</a:t>
            </a:r>
            <a:r>
              <a:rPr lang="en-US" sz="2000" dirty="0">
                <a:latin typeface="Consolas"/>
                <a:cs typeface="Consolas"/>
              </a:rPr>
              <a:t> Tuple2(a, b); 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					</a:t>
            </a:r>
            <a:r>
              <a:rPr lang="en-US" sz="2000" dirty="0">
                <a:latin typeface="Consolas"/>
                <a:cs typeface="Consolas"/>
              </a:rPr>
              <a:t>pair._1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  <a:b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					pair._2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/>
              <a:t>Some Key-Value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865"/>
            <a:ext cx="8318975" cy="3517635"/>
          </a:xfrm>
        </p:spPr>
        <p:txBody>
          <a:bodyPr/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>
                <a:latin typeface="Lucida Console"/>
                <a:cs typeface="Lucida Console"/>
              </a:rPr>
              <a:t>pets = </a:t>
            </a:r>
            <a:r>
              <a:rPr lang="en-US" sz="1900" dirty="0" err="1">
                <a:latin typeface="Lucida Console"/>
                <a:cs typeface="Lucida Console"/>
              </a:rPr>
              <a:t>sc.parallelize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[(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>
                <a:latin typeface="Lucida Console"/>
                <a:cs typeface="Lucida Console"/>
              </a:rPr>
              <a:t>, 1), 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“dog”</a:t>
            </a:r>
            <a:r>
              <a:rPr lang="en-US" sz="1900" dirty="0">
                <a:latin typeface="Lucida Console"/>
                <a:cs typeface="Lucida Console"/>
              </a:rPr>
              <a:t>, 1), (</a:t>
            </a:r>
            <a:r>
              <a:rPr lang="en-US" sz="1900" dirty="0">
                <a:solidFill>
                  <a:srgbClr val="000090"/>
                </a:solidFill>
                <a:latin typeface="Lucida Console"/>
                <a:cs typeface="Lucida Console"/>
              </a:rPr>
              <a:t>“cat”</a:t>
            </a:r>
            <a:r>
              <a:rPr lang="en-US" sz="1900" dirty="0">
                <a:latin typeface="Lucida Console"/>
                <a:cs typeface="Lucida Console"/>
              </a:rPr>
              <a:t>, 2)])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900" dirty="0">
                <a:latin typeface="Lucida Console"/>
                <a:cs typeface="Lucida Console"/>
              </a:rPr>
              <a:t>)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        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3), (dog, 1)}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1900" dirty="0">
                <a:latin typeface="Lucida Console"/>
                <a:cs typeface="Lucida Console"/>
              </a:rPr>
              <a:t>()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[1, 2]), (dog, [1])}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900" dirty="0" err="1">
                <a:latin typeface="Lucida Console"/>
                <a:cs typeface="Lucida Console"/>
              </a:rPr>
              <a:t>pets.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sortByKey</a:t>
            </a:r>
            <a:r>
              <a:rPr lang="en-US" sz="1900" dirty="0">
                <a:latin typeface="Lucida Console"/>
                <a:cs typeface="Lucida Console"/>
              </a:rPr>
              <a:t>()  </a:t>
            </a:r>
            <a:r>
              <a:rPr lang="en-US" sz="1900" dirty="0">
                <a:solidFill>
                  <a:srgbClr val="008040"/>
                </a:solidFill>
                <a:latin typeface="Lucida Console"/>
                <a:cs typeface="Lucida Console"/>
              </a:rPr>
              <a:t># =&gt; {(cat, 1), (cat, 2), (dog, 1)}</a:t>
            </a:r>
          </a:p>
          <a:p>
            <a:endParaRPr lang="en-US" sz="17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300" dirty="0" err="1">
                <a:latin typeface="Lucida Console"/>
                <a:cs typeface="Lucida Console"/>
              </a:rPr>
              <a:t>reduceByKey</a:t>
            </a:r>
            <a:r>
              <a:rPr lang="en-US" sz="3000" dirty="0">
                <a:cs typeface="Lucida Console"/>
              </a:rPr>
              <a:t> also automatically implements combiners on the map side</a:t>
            </a:r>
          </a:p>
        </p:txBody>
      </p:sp>
    </p:spTree>
    <p:extLst>
      <p:ext uri="{BB962C8B-B14F-4D97-AF65-F5344CB8AC3E}">
        <p14:creationId xmlns:p14="http://schemas.microsoft.com/office/powerpoint/2010/main" val="36191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8229600" cy="21590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>
                <a:latin typeface="Lucida Console"/>
                <a:cs typeface="Lucida Console"/>
              </a:rPr>
              <a:t>lines = </a:t>
            </a:r>
            <a:r>
              <a:rPr lang="en-US" sz="1800" dirty="0" err="1">
                <a:latin typeface="Lucida Console"/>
                <a:cs typeface="Lucida Console"/>
              </a:rPr>
              <a:t>sc.textFile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800" dirty="0" err="1">
                <a:solidFill>
                  <a:srgbClr val="000090"/>
                </a:solidFill>
                <a:latin typeface="Lucida Console"/>
                <a:cs typeface="Lucida Console"/>
              </a:rPr>
              <a:t>hamlet.txt</a:t>
            </a:r>
            <a:r>
              <a:rPr lang="en-US" sz="18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800" dirty="0">
                <a:latin typeface="Lucida Console"/>
                <a:cs typeface="Lucida Console"/>
              </a:rPr>
              <a:t>counts = </a:t>
            </a:r>
            <a:r>
              <a:rPr lang="en-US" sz="1800" dirty="0" err="1">
                <a:latin typeface="Lucida Console"/>
                <a:cs typeface="Lucida Console"/>
              </a:rPr>
              <a:t>lines.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line: 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cs typeface="Lucida Console"/>
              </a:rPr>
              <a:t>line.split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word =&gt; (word, 1)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  <a:br>
              <a:rPr lang="en-US" sz="1800" dirty="0">
                <a:latin typeface="Lucida Console"/>
                <a:cs typeface="Lucida Console"/>
              </a:rPr>
            </a:br>
            <a:r>
              <a:rPr lang="en-US" sz="1800" dirty="0">
                <a:latin typeface="Lucida Console"/>
                <a:cs typeface="Lucida Console"/>
              </a:rPr>
              <a:t>              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428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500" dirty="0"/>
              <a:t>Example: Word Count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07894" y="3367661"/>
            <a:ext cx="6642533" cy="1999884"/>
            <a:chOff x="1364823" y="4724400"/>
            <a:chExt cx="5926182" cy="2271589"/>
          </a:xfrm>
        </p:grpSpPr>
        <p:sp>
          <p:nvSpPr>
            <p:cNvPr id="5" name="TextBox 4"/>
            <p:cNvSpPr txBox="1"/>
            <p:nvPr/>
          </p:nvSpPr>
          <p:spPr>
            <a:xfrm>
              <a:off x="1364823" y="5080000"/>
              <a:ext cx="1091476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“to be or”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823" y="6146741"/>
              <a:ext cx="1197127" cy="454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“not to be”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6599" y="4724400"/>
              <a:ext cx="588070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“to”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“be”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“or”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599" y="5842337"/>
              <a:ext cx="668157" cy="1153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“not”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“to”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“be”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1126" y="4724400"/>
              <a:ext cx="747082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(to,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(be,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(or, 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1126" y="5842337"/>
              <a:ext cx="830544" cy="115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(not,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(to, 1)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(be,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61" y="4885074"/>
              <a:ext cx="830544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(be, 2)</a:t>
              </a:r>
              <a:br>
                <a:rPr lang="en-US" sz="2000" dirty="0">
                  <a:latin typeface="Corbel"/>
                  <a:cs typeface="Corbel"/>
                </a:rPr>
              </a:br>
              <a:r>
                <a:rPr lang="en-US" sz="2000" dirty="0">
                  <a:latin typeface="Corbel"/>
                  <a:cs typeface="Corbel"/>
                </a:rPr>
                <a:t>(not, 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461" y="6001851"/>
              <a:ext cx="726412" cy="8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rbel"/>
                  <a:cs typeface="Corbel"/>
                </a:rPr>
                <a:t>(or, 1)</a:t>
              </a:r>
            </a:p>
            <a:p>
              <a:r>
                <a:rPr lang="en-US" sz="2000" dirty="0">
                  <a:latin typeface="Corbel"/>
                  <a:cs typeface="Corbel"/>
                </a:rPr>
                <a:t>(to, 2)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18918" y="5287749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8918" y="6357863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73353" y="526415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73353" y="6400800"/>
              <a:ext cx="6705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40793" y="5219821"/>
              <a:ext cx="764090" cy="11256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40793" y="5215684"/>
              <a:ext cx="764090" cy="10176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640793" y="5311916"/>
              <a:ext cx="764090" cy="111743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640793" y="6340732"/>
              <a:ext cx="764090" cy="10102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Other Key-Value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55" y="1392812"/>
            <a:ext cx="8318975" cy="4022134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>
                <a:latin typeface="Lucida Console"/>
                <a:cs typeface="Lucida Console"/>
              </a:rPr>
              <a:t>visits = </a:t>
            </a:r>
            <a:r>
              <a:rPr lang="en-US" sz="1600" dirty="0" err="1">
                <a:latin typeface="Lucida Console"/>
                <a:cs typeface="Lucida Console"/>
              </a:rPr>
              <a:t>sc.parallelize</a:t>
            </a:r>
            <a:r>
              <a:rPr lang="en-US" sz="1600" dirty="0">
                <a:latin typeface="Lucida Console"/>
                <a:cs typeface="Lucida Console"/>
              </a:rPr>
              <a:t>([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“1.2.3.4”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“3.4.5.6”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Lucida Console"/>
                <a:cs typeface="Lucida Console"/>
              </a:rPr>
              <a:t>,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 “1.3.3.1”</a:t>
            </a:r>
            <a:r>
              <a:rPr lang="en-US" sz="1600" dirty="0">
                <a:latin typeface="Lucida Console"/>
                <a:cs typeface="Lucida Console"/>
              </a:rPr>
              <a:t>) 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 = </a:t>
            </a:r>
            <a:r>
              <a:rPr lang="en-US" sz="1600" dirty="0" err="1">
                <a:latin typeface="Lucida Console"/>
                <a:cs typeface="Lucida Console"/>
              </a:rPr>
              <a:t>sc.parallelize</a:t>
            </a:r>
            <a:r>
              <a:rPr lang="en-US" sz="1600" dirty="0">
                <a:latin typeface="Lucida Console"/>
                <a:cs typeface="Lucida Console"/>
              </a:rPr>
              <a:t>([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“Home”</a:t>
            </a:r>
            <a:r>
              <a:rPr lang="en-US" sz="1600" dirty="0">
                <a:latin typeface="Lucida Console"/>
                <a:cs typeface="Lucida Console"/>
              </a:rPr>
              <a:t>),</a:t>
            </a:r>
            <a:br>
              <a:rPr lang="en-US" sz="1600" dirty="0">
                <a:latin typeface="Lucida Console"/>
                <a:cs typeface="Lucida Console"/>
              </a:rPr>
            </a:br>
            <a:r>
              <a:rPr lang="en-US" sz="1600" dirty="0">
                <a:latin typeface="Lucida Console"/>
                <a:cs typeface="Lucida Console"/>
              </a:rPr>
              <a:t>                             (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600" dirty="0" err="1">
                <a:solidFill>
                  <a:srgbClr val="00009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600" dirty="0">
                <a:latin typeface="Lucida Console"/>
                <a:cs typeface="Lucida Console"/>
              </a:rPr>
              <a:t>, </a:t>
            </a:r>
            <a:r>
              <a:rPr lang="en-US" sz="1600" dirty="0">
                <a:solidFill>
                  <a:srgbClr val="000090"/>
                </a:solidFill>
                <a:latin typeface="Lucida Console"/>
                <a:cs typeface="Lucida Console"/>
              </a:rPr>
              <a:t>“About”</a:t>
            </a:r>
            <a:r>
              <a:rPr lang="en-US" sz="1600" dirty="0">
                <a:latin typeface="Lucida Console"/>
                <a:cs typeface="Lucida Console"/>
              </a:rPr>
              <a:t>) ])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visits.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) 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(“1.2.3.4”, “Home”))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(“1.3.3.1”, “Home”))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(“3.4.5.6”, “About”))</a:t>
            </a: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endParaRPr lang="en-US" sz="1600" dirty="0">
              <a:latin typeface="Lucida Console"/>
              <a:cs typeface="Lucida Console"/>
            </a:endParaRPr>
          </a:p>
          <a:p>
            <a:pPr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1600" dirty="0" err="1">
                <a:latin typeface="Lucida Console"/>
                <a:cs typeface="Lucida Console"/>
              </a:rPr>
              <a:t>visits.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cogroup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 err="1">
                <a:latin typeface="Lucida Console"/>
                <a:cs typeface="Lucida Console"/>
              </a:rPr>
              <a:t>pageNames</a:t>
            </a:r>
            <a:r>
              <a:rPr lang="en-US" sz="1600" dirty="0">
                <a:latin typeface="Lucida Console"/>
                <a:cs typeface="Lucida Console"/>
              </a:rPr>
              <a:t>) 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index.html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([“1.2.3.4”, “1.3.3.1”], [“Home”]))</a:t>
            </a:r>
            <a:b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</a:b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# (“</a:t>
            </a:r>
            <a:r>
              <a:rPr lang="en-US" sz="1600" dirty="0" err="1">
                <a:solidFill>
                  <a:srgbClr val="008040"/>
                </a:solidFill>
                <a:latin typeface="Lucida Console"/>
                <a:cs typeface="Lucida Console"/>
              </a:rPr>
              <a:t>about.html</a:t>
            </a:r>
            <a:r>
              <a:rPr lang="en-US" sz="1600" dirty="0">
                <a:solidFill>
                  <a:srgbClr val="008040"/>
                </a:solidFill>
                <a:latin typeface="Lucida Console"/>
                <a:cs typeface="Lucida Console"/>
              </a:rPr>
              <a:t>”, ([“3.4.5.6”], [“About”]))</a:t>
            </a:r>
          </a:p>
        </p:txBody>
      </p:sp>
    </p:spTree>
    <p:extLst>
      <p:ext uri="{BB962C8B-B14F-4D97-AF65-F5344CB8AC3E}">
        <p14:creationId xmlns:p14="http://schemas.microsoft.com/office/powerpoint/2010/main" val="97556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Setting the Level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the pair RDD operations take an optional second parameter for number of tasks</a:t>
            </a:r>
          </a:p>
          <a:p>
            <a:pPr marL="0" indent="0">
              <a:buNone/>
            </a:pPr>
            <a:endParaRPr lang="en-US" dirty="0"/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2000" dirty="0">
                <a:latin typeface="Lucida Console"/>
                <a:cs typeface="Lucida Console"/>
              </a:rPr>
              <a:t>, 5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words.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groupByKey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(5)</a:t>
            </a:r>
            <a:endParaRPr lang="en-US" sz="2000" dirty="0">
              <a:solidFill>
                <a:srgbClr val="008040"/>
              </a:solidFill>
              <a:latin typeface="Lucida Console"/>
              <a:cs typeface="Lucida Console"/>
            </a:endParaRPr>
          </a:p>
          <a:p>
            <a:pPr lvl="1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visits.</a:t>
            </a:r>
            <a:r>
              <a:rPr lang="en-US" sz="2000" dirty="0" err="1">
                <a:solidFill>
                  <a:srgbClr val="3366FF"/>
                </a:solidFill>
                <a:latin typeface="Lucida Console"/>
                <a:cs typeface="Lucida Console"/>
              </a:rPr>
              <a:t>join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Lucida Console"/>
                <a:cs typeface="Lucida Console"/>
              </a:rPr>
              <a:t>pageViews</a:t>
            </a:r>
            <a:r>
              <a:rPr lang="en-US" sz="2000" dirty="0">
                <a:solidFill>
                  <a:prstClr val="black"/>
                </a:solidFill>
                <a:latin typeface="Lucida Console"/>
                <a:cs typeface="Lucida Console"/>
              </a:rPr>
              <a:t>, 5)</a:t>
            </a:r>
          </a:p>
        </p:txBody>
      </p:sp>
    </p:spTree>
    <p:extLst>
      <p:ext uri="{BB962C8B-B14F-4D97-AF65-F5344CB8AC3E}">
        <p14:creationId xmlns:p14="http://schemas.microsoft.com/office/powerpoint/2010/main" val="332271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Any external variables you use in a closure will automatically be shipped to the cluster:</a:t>
            </a:r>
          </a:p>
          <a:p>
            <a:pPr marL="0" indent="0">
              <a:buNone/>
            </a:pPr>
            <a:endParaRPr lang="en-US" dirty="0"/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>
                <a:latin typeface="Lucida Console"/>
                <a:cs typeface="Lucida Console"/>
              </a:rPr>
              <a:t>query = </a:t>
            </a:r>
            <a:r>
              <a:rPr lang="en-US" sz="2600" dirty="0" err="1">
                <a:latin typeface="Lucida Console"/>
                <a:cs typeface="Lucida Console"/>
              </a:rPr>
              <a:t>sys.stdin.readline</a:t>
            </a:r>
            <a:r>
              <a:rPr lang="en-US" sz="2600" dirty="0">
                <a:latin typeface="Lucida Console"/>
                <a:cs typeface="Lucida Console"/>
              </a:rPr>
              <a:t>()</a:t>
            </a:r>
          </a:p>
          <a:p>
            <a:pPr marL="1257300" lvl="2" indent="-457200">
              <a:buClr>
                <a:schemeClr val="bg1">
                  <a:lumMod val="75000"/>
                </a:schemeClr>
              </a:buClr>
              <a:buFont typeface="Lucida Grande"/>
              <a:buChar char="&gt;"/>
            </a:pPr>
            <a:r>
              <a:rPr lang="en-US" sz="2600" dirty="0" err="1">
                <a:latin typeface="Lucida Console"/>
                <a:cs typeface="Lucida Console"/>
              </a:rPr>
              <a:t>pages.</a:t>
            </a:r>
            <a:r>
              <a:rPr lang="en-US" sz="2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2600" dirty="0">
                <a:latin typeface="Lucida Console"/>
                <a:cs typeface="Lucida Console"/>
              </a:rPr>
              <a:t>(</a:t>
            </a:r>
            <a:r>
              <a:rPr lang="en-US" sz="2600" dirty="0">
                <a:solidFill>
                  <a:srgbClr val="FF0080"/>
                </a:solidFill>
                <a:latin typeface="Lucida Console"/>
                <a:cs typeface="Lucida Console"/>
              </a:rPr>
              <a:t>lambda x: query in x</a:t>
            </a:r>
            <a:r>
              <a:rPr lang="en-US" sz="2600" dirty="0">
                <a:latin typeface="Lucida Console"/>
                <a:cs typeface="Lucida Console"/>
              </a:rPr>
              <a:t>).</a:t>
            </a:r>
            <a:r>
              <a:rPr lang="en-US" sz="2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2600" dirty="0">
                <a:latin typeface="Lucida Console"/>
                <a:cs typeface="Lucida Console"/>
              </a:rPr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caveats:</a:t>
            </a:r>
          </a:p>
          <a:p>
            <a:r>
              <a:rPr lang="en-US" dirty="0"/>
              <a:t>Each task gets a new copy (updates aren’t sent back)</a:t>
            </a:r>
          </a:p>
          <a:p>
            <a:r>
              <a:rPr lang="en-US" dirty="0"/>
              <a:t>Variable must be </a:t>
            </a:r>
            <a:r>
              <a:rPr lang="en-US" dirty="0" err="1"/>
              <a:t>Serializable</a:t>
            </a:r>
            <a:r>
              <a:rPr lang="en-US" dirty="0"/>
              <a:t> / Pickle-able</a:t>
            </a:r>
          </a:p>
          <a:p>
            <a:r>
              <a:rPr lang="en-US" dirty="0"/>
              <a:t>Don’t use fields of an outer object (ships all of it!)</a:t>
            </a:r>
          </a:p>
        </p:txBody>
      </p:sp>
    </p:spTree>
    <p:extLst>
      <p:ext uri="{BB962C8B-B14F-4D97-AF65-F5344CB8AC3E}">
        <p14:creationId xmlns:p14="http://schemas.microsoft.com/office/powerpoint/2010/main" val="33500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Spark?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90623" y="3315768"/>
            <a:ext cx="4040188" cy="5331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Efficient</a:t>
            </a:r>
            <a:endParaRPr lang="en-US" sz="40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8341" y="3894659"/>
            <a:ext cx="4040188" cy="1723049"/>
          </a:xfrm>
        </p:spPr>
        <p:txBody>
          <a:bodyPr/>
          <a:lstStyle/>
          <a:p>
            <a:r>
              <a:rPr lang="en-US" sz="3200" dirty="0"/>
              <a:t>General execution graphs</a:t>
            </a:r>
          </a:p>
          <a:p>
            <a:r>
              <a:rPr lang="en-US" sz="3200" dirty="0"/>
              <a:t>In-memory storage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56168" y="3315768"/>
            <a:ext cx="4041775" cy="5331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Usable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656168" y="3905632"/>
            <a:ext cx="4041775" cy="152977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Rich APIs in Java, </a:t>
            </a:r>
            <a:r>
              <a:rPr lang="en-US" sz="3200" dirty="0" err="1"/>
              <a:t>Scala</a:t>
            </a:r>
            <a:r>
              <a:rPr lang="en-US" sz="3200" dirty="0"/>
              <a:t>, Python</a:t>
            </a:r>
          </a:p>
          <a:p>
            <a:r>
              <a:rPr lang="en-US" sz="3200" dirty="0"/>
              <a:t>Interactive shell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79" y="2158804"/>
            <a:ext cx="835473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922" y="1074688"/>
            <a:ext cx="7902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Fast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Expressive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Cluster Computing 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Engine Compatible with Apache Hadoop</a:t>
            </a:r>
          </a:p>
        </p:txBody>
      </p:sp>
      <p:sp>
        <p:nvSpPr>
          <p:cNvPr id="24" name="Rounded Rectangle 23"/>
          <p:cNvSpPr/>
          <p:nvPr/>
        </p:nvSpPr>
        <p:spPr>
          <a:xfrm rot="634753">
            <a:off x="5715867" y="2837298"/>
            <a:ext cx="2784268" cy="55618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2-5× </a:t>
            </a:r>
            <a:r>
              <a:rPr lang="en-US" sz="2800" dirty="0">
                <a:solidFill>
                  <a:srgbClr val="FF6600"/>
                </a:solidFill>
                <a:latin typeface="Corbel"/>
                <a:cs typeface="Corbel"/>
              </a:rPr>
              <a:t>less code</a:t>
            </a:r>
          </a:p>
        </p:txBody>
      </p:sp>
      <p:sp>
        <p:nvSpPr>
          <p:cNvPr id="25" name="Rounded Rectangle 24"/>
          <p:cNvSpPr/>
          <p:nvPr/>
        </p:nvSpPr>
        <p:spPr>
          <a:xfrm rot="531739">
            <a:off x="823452" y="2336488"/>
            <a:ext cx="3778962" cy="99067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Up to </a:t>
            </a: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10×</a:t>
            </a: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 faster on disk,</a:t>
            </a:r>
            <a:b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</a:br>
            <a:r>
              <a:rPr lang="en-US" sz="4000" b="1" dirty="0">
                <a:solidFill>
                  <a:srgbClr val="FF6600"/>
                </a:solidFill>
                <a:latin typeface="Corbel"/>
                <a:cs typeface="Corbel"/>
              </a:rPr>
              <a:t>100×</a:t>
            </a:r>
            <a:r>
              <a:rPr lang="en-US" sz="3200" b="1" dirty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Corbel"/>
                <a:cs typeface="Corbel"/>
              </a:rPr>
              <a:t>in memory</a:t>
            </a:r>
          </a:p>
        </p:txBody>
      </p:sp>
    </p:spTree>
    <p:extLst>
      <p:ext uri="{BB962C8B-B14F-4D97-AF65-F5344CB8AC3E}">
        <p14:creationId xmlns:p14="http://schemas.microsoft.com/office/powerpoint/2010/main" val="31475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48499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Under The Hood: DAG Scheduler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70892" y="1639495"/>
            <a:ext cx="3158109" cy="3587303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ea typeface="ＭＳ Ｐゴシック" charset="-128"/>
                <a:cs typeface="ＭＳ Ｐゴシック" charset="-128"/>
              </a:rPr>
              <a:t>General task graphs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Automatically pipelines functions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Data locality aware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Partitioning aware</a:t>
            </a:r>
            <a:br>
              <a:rPr lang="en-US" sz="2700" dirty="0">
                <a:ea typeface="ＭＳ Ｐゴシック" charset="-128"/>
                <a:cs typeface="ＭＳ Ｐゴシック" charset="-128"/>
              </a:rPr>
            </a:br>
            <a:r>
              <a:rPr lang="en-US" sz="27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495353" y="5215469"/>
            <a:ext cx="393158" cy="21423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85728" y="5158618"/>
            <a:ext cx="189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cached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partition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7898" y="5089670"/>
            <a:ext cx="450658" cy="498331"/>
            <a:chOff x="4181818" y="5897146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897146"/>
              <a:ext cx="571867" cy="77763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975435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32727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472880" y="5158618"/>
            <a:ext cx="79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rPr>
              <a:t>= RDD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9001" y="1678924"/>
            <a:ext cx="5376333" cy="3147865"/>
            <a:chOff x="3392904" y="2014709"/>
            <a:chExt cx="5412429" cy="3777438"/>
          </a:xfrm>
        </p:grpSpPr>
        <p:sp>
          <p:nvSpPr>
            <p:cNvPr id="171" name="Rounded Rectangle 170"/>
            <p:cNvSpPr/>
            <p:nvPr/>
          </p:nvSpPr>
          <p:spPr>
            <a:xfrm>
              <a:off x="3392904" y="2014709"/>
              <a:ext cx="5412429" cy="3777438"/>
            </a:xfrm>
            <a:prstGeom prst="roundRect">
              <a:avLst>
                <a:gd name="adj" fmla="val 3827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50531" y="2156004"/>
              <a:ext cx="1749946" cy="1319458"/>
            </a:xfrm>
            <a:prstGeom prst="roundRect">
              <a:avLst>
                <a:gd name="adj" fmla="val 9052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550531" y="3646093"/>
              <a:ext cx="3732854" cy="2003628"/>
            </a:xfrm>
            <a:prstGeom prst="roundRect">
              <a:avLst>
                <a:gd name="adj" fmla="val 4131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6193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75785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75785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75785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75785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560969" y="2257404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650561" y="2334695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650561" y="268205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650561" y="301229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6193" y="2263217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75785" y="2340508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75785" y="2687863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75785" y="3018110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078706" y="3167209"/>
              <a:ext cx="566307" cy="109857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168299" y="3244501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168299" y="3591856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168299" y="392210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65120" y="2466987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65120" y="2814342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65120" y="3144589"/>
              <a:ext cx="1303177" cy="9039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5039897" y="2808529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5039897" y="2461173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65120" y="3370979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5039897" y="3138775"/>
              <a:ext cx="1435888" cy="581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65120" y="3370979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65120" y="3718334"/>
              <a:ext cx="1303179" cy="34890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65120" y="3718334"/>
              <a:ext cx="1303179" cy="69625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65120" y="3718334"/>
              <a:ext cx="1303179" cy="103303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65120" y="3718334"/>
              <a:ext cx="1303179" cy="13803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65120" y="3370979"/>
              <a:ext cx="1303179" cy="104361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5039897" y="2808529"/>
              <a:ext cx="1435888" cy="33606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5039897" y="2466987"/>
              <a:ext cx="1435888" cy="34154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5039897" y="2814342"/>
              <a:ext cx="1435888" cy="32443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5039897" y="2461173"/>
              <a:ext cx="1435888" cy="68341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65120" y="3370979"/>
              <a:ext cx="1303179" cy="172774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65120" y="4048580"/>
              <a:ext cx="1303179" cy="1865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65120" y="4048580"/>
              <a:ext cx="1303179" cy="36601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65120" y="4048580"/>
              <a:ext cx="1303179" cy="70279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65120" y="4048580"/>
              <a:ext cx="1303179" cy="105014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24962" y="4619577"/>
              <a:ext cx="55521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738265" y="5212419"/>
              <a:ext cx="63852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filter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320829" y="3152411"/>
              <a:ext cx="100389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5039897" y="2466987"/>
              <a:ext cx="1435888" cy="6717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5039897" y="2461173"/>
              <a:ext cx="1435888" cy="35316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7742274" y="5292287"/>
              <a:ext cx="89939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630440" y="3085507"/>
              <a:ext cx="89825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662736" y="5265555"/>
              <a:ext cx="91278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209961" y="2147424"/>
              <a:ext cx="39491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012123" y="2098486"/>
              <a:ext cx="38515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601081" y="3674323"/>
              <a:ext cx="38424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774140" y="3674323"/>
              <a:ext cx="403197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41541" y="3665799"/>
              <a:ext cx="37539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754072" y="2822947"/>
              <a:ext cx="36450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157627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247219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247219" y="4288112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247219" y="4624894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5247219" y="4972249"/>
              <a:ext cx="389335" cy="252956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5636554" y="4414590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5636554" y="4067235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5636554" y="4751372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5636554" y="5098727"/>
              <a:ext cx="83923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3946736" y="3856333"/>
              <a:ext cx="566307" cy="1460609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036328" y="3940757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036328" y="4288112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036328" y="4624894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036328" y="4972249"/>
              <a:ext cx="389335" cy="25295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4425663" y="4414590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4425663" y="4067235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4425663" y="4751372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4425663" y="5098727"/>
              <a:ext cx="82155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558939" y="5209465"/>
              <a:ext cx="61560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Corbel"/>
                  <a:cs typeface="Corbel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1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RDD Operators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map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filter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groupBy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sort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union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join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leftOuterJoin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rightOuterJoin</a:t>
            </a:r>
            <a:endParaRPr lang="en-US" sz="2200" dirty="0">
              <a:latin typeface="Lucida Console"/>
              <a:cs typeface="Lucida Conso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733081"/>
            <a:ext cx="4038600" cy="3517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reduce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count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fold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reduceByKey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groupByKey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cogroup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cross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zip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324600" y="1707945"/>
            <a:ext cx="2743200" cy="351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sample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take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first</a:t>
            </a: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partitionBy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 err="1">
                <a:latin typeface="Lucida Console"/>
                <a:cs typeface="Lucida Console"/>
              </a:rPr>
              <a:t>mapWith</a:t>
            </a:r>
            <a:endParaRPr lang="en-US" sz="2200" dirty="0">
              <a:latin typeface="Lucida Console"/>
              <a:cs typeface="Lucida Console"/>
            </a:endParaRP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pipe</a:t>
            </a:r>
          </a:p>
          <a:p>
            <a:pPr>
              <a:spcBef>
                <a:spcPts val="1400"/>
              </a:spcBef>
            </a:pPr>
            <a:r>
              <a:rPr lang="en-US" sz="2200" dirty="0">
                <a:latin typeface="Lucida Console"/>
                <a:cs typeface="Lucida Console"/>
              </a:rPr>
              <a:t>save    </a:t>
            </a:r>
            <a:r>
              <a:rPr lang="en-US" sz="2200" b="1" dirty="0">
                <a:latin typeface="Lucida Console"/>
                <a:cs typeface="Lucida Console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504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5668441" y="1327346"/>
            <a:ext cx="3388341" cy="365521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Standalone Programs</a:t>
            </a:r>
          </a:p>
          <a:p>
            <a:pPr marL="117475" indent="-117475"/>
            <a:r>
              <a:rPr lang="en-US" sz="2000" dirty="0"/>
              <a:t>Python, </a:t>
            </a:r>
            <a:r>
              <a:rPr lang="en-US" sz="2000" dirty="0" err="1"/>
              <a:t>Scala</a:t>
            </a:r>
            <a:r>
              <a:rPr lang="en-US" sz="2000" dirty="0"/>
              <a:t>, &amp; Java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Interactive Shells</a:t>
            </a:r>
            <a:endParaRPr lang="en-US" sz="2000" b="1" dirty="0"/>
          </a:p>
          <a:p>
            <a:pPr marL="174625" indent="-174625"/>
            <a:r>
              <a:rPr lang="en-US" sz="2000" dirty="0"/>
              <a:t>Python &amp; </a:t>
            </a:r>
            <a:r>
              <a:rPr lang="en-US" sz="2000" dirty="0" err="1"/>
              <a:t>Scala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6600"/>
                </a:solidFill>
              </a:rPr>
              <a:t>Performance</a:t>
            </a:r>
          </a:p>
          <a:p>
            <a:pPr marL="174625" indent="-174625"/>
            <a:r>
              <a:rPr lang="en-US" sz="2000" dirty="0"/>
              <a:t>Java &amp; </a:t>
            </a:r>
            <a:r>
              <a:rPr lang="en-US" sz="2000" dirty="0" err="1"/>
              <a:t>Scala</a:t>
            </a:r>
            <a:r>
              <a:rPr lang="en-US" sz="2000" dirty="0"/>
              <a:t> are faster due to static typing</a:t>
            </a:r>
          </a:p>
          <a:p>
            <a:pPr marL="174625" indent="-174625"/>
            <a:r>
              <a:rPr lang="en-US" sz="2000" dirty="0"/>
              <a:t>…but Python is often fine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63766" y="1312263"/>
            <a:ext cx="5120944" cy="969872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FF6600"/>
                </a:solidFill>
              </a:rPr>
              <a:t>Python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400" dirty="0">
                <a:latin typeface="Lucida Console"/>
                <a:cs typeface="Lucida Console"/>
              </a:rPr>
              <a:t>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“ERROR”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1065" y="2471909"/>
            <a:ext cx="5123645" cy="10488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err="1">
                <a:solidFill>
                  <a:srgbClr val="FF6600"/>
                </a:solidFill>
              </a:rPr>
              <a:t>Scala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b="1" dirty="0" err="1">
                <a:latin typeface="Lucida Console"/>
                <a:cs typeface="Lucida Console"/>
              </a:rPr>
              <a:t>val</a:t>
            </a:r>
            <a:r>
              <a:rPr lang="en-US" sz="1400" dirty="0">
                <a:latin typeface="Lucida Console"/>
                <a:cs typeface="Lucida Console"/>
              </a:rPr>
              <a:t> 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x =&gt;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x.contains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1057" y="3698577"/>
            <a:ext cx="5123653" cy="18140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>
                <a:solidFill>
                  <a:srgbClr val="FF6600"/>
                </a:solidFill>
              </a:rPr>
              <a:t>Java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dirty="0" err="1">
                <a:latin typeface="Lucida Console"/>
                <a:cs typeface="Lucida Console"/>
              </a:rPr>
              <a:t>JavaRDD</a:t>
            </a:r>
            <a:r>
              <a:rPr lang="en-US" sz="1400" dirty="0">
                <a:latin typeface="Lucida Console"/>
                <a:cs typeface="Lucida Console"/>
              </a:rPr>
              <a:t>&lt;String&gt; lines 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(...);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b="1" dirty="0">
                <a:latin typeface="Lucida Console"/>
                <a:cs typeface="Lucida Console"/>
              </a:rPr>
              <a:t>new</a:t>
            </a:r>
            <a:r>
              <a:rPr lang="en-US" sz="1400" dirty="0">
                <a:latin typeface="Lucida Console"/>
                <a:cs typeface="Lucida Console"/>
              </a:rPr>
              <a:t> Function&lt;String, Boolean&gt;() {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Boolean call(String s) {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  </a:t>
            </a:r>
            <a:r>
              <a:rPr lang="en-US" sz="1400" b="1" dirty="0">
                <a:latin typeface="Lucida Console"/>
                <a:cs typeface="Lucida Console"/>
              </a:rPr>
              <a:t>return</a:t>
            </a:r>
            <a:r>
              <a:rPr lang="en-US" sz="1400" dirty="0">
                <a:latin typeface="Lucida Console"/>
                <a:cs typeface="Lucida Console"/>
              </a:rPr>
              <a:t> </a:t>
            </a:r>
            <a:r>
              <a:rPr lang="en-US" sz="1400" dirty="0" err="1">
                <a:latin typeface="Lucida Console"/>
                <a:cs typeface="Lucida Console"/>
              </a:rPr>
              <a:t>s.contains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400" dirty="0">
                <a:latin typeface="Lucida Console"/>
                <a:cs typeface="Lucida Console"/>
              </a:rPr>
              <a:t>);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  }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>
                <a:latin typeface="Lucida Console"/>
                <a:cs typeface="Lucida Console"/>
              </a:rPr>
              <a:t>}).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2086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Fastest Way to Learn Spark</a:t>
            </a:r>
          </a:p>
          <a:p>
            <a:r>
              <a:rPr lang="en-US" dirty="0"/>
              <a:t>Available in Python and </a:t>
            </a:r>
            <a:r>
              <a:rPr lang="en-US" dirty="0" err="1"/>
              <a:t>Scala</a:t>
            </a:r>
            <a:endParaRPr lang="en-US" dirty="0"/>
          </a:p>
          <a:p>
            <a:r>
              <a:rPr lang="en-US" dirty="0"/>
              <a:t>Runs as an application on an existing Spark Cluster…</a:t>
            </a:r>
          </a:p>
          <a:p>
            <a:r>
              <a:rPr lang="en-US" dirty="0"/>
              <a:t>OR Can run locally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69" y="1707917"/>
            <a:ext cx="4503381" cy="2544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18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382000" cy="35176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import </a:t>
            </a:r>
            <a:r>
              <a:rPr lang="en-US" sz="1700" dirty="0">
                <a:latin typeface="Lucida Console"/>
                <a:cs typeface="Lucida Console"/>
              </a:rPr>
              <a:t>sys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Lucida Console"/>
                <a:cs typeface="Lucida Console"/>
              </a:rPr>
              <a:t>from </a:t>
            </a:r>
            <a:r>
              <a:rPr lang="en-US" sz="1700" dirty="0" err="1">
                <a:latin typeface="Lucida Console"/>
                <a:cs typeface="Lucida Console"/>
              </a:rPr>
              <a:t>pyspark</a:t>
            </a:r>
            <a:r>
              <a:rPr lang="en-US" sz="1700" b="1" dirty="0">
                <a:latin typeface="Lucida Console"/>
                <a:cs typeface="Lucida Console"/>
              </a:rPr>
              <a:t> import</a:t>
            </a:r>
            <a:r>
              <a:rPr lang="en-US" sz="1700" dirty="0">
                <a:latin typeface="Lucida Console"/>
                <a:cs typeface="Lucida Console"/>
              </a:rPr>
              <a:t>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700" b="1" dirty="0">
                <a:latin typeface="Lucida Console"/>
                <a:cs typeface="Lucida Console"/>
              </a:rPr>
              <a:t>if 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dirty="0" err="1">
                <a:latin typeface="Lucida Console"/>
                <a:cs typeface="Lucida Console"/>
              </a:rPr>
              <a:t>name</a:t>
            </a:r>
            <a:r>
              <a:rPr lang="fr-FR" sz="1700" dirty="0">
                <a:latin typeface="Lucida Console"/>
                <a:cs typeface="Lucida Console"/>
              </a:rPr>
              <a:t>__</a:t>
            </a:r>
            <a:r>
              <a:rPr lang="fr-FR" sz="1700" b="1" dirty="0">
                <a:latin typeface="Lucida Console"/>
                <a:cs typeface="Lucida Console"/>
              </a:rPr>
              <a:t> </a:t>
            </a:r>
            <a:r>
              <a:rPr lang="fr-FR" sz="1700" dirty="0">
                <a:latin typeface="Lucida Console"/>
                <a:cs typeface="Lucida Console"/>
              </a:rPr>
              <a:t>== "__main__":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Lucida Console"/>
                <a:cs typeface="Lucida Console"/>
              </a:rPr>
              <a:t>    </a:t>
            </a:r>
            <a:r>
              <a:rPr lang="en-US" sz="1700" dirty="0" err="1">
                <a:latin typeface="Lucida Console"/>
                <a:cs typeface="Lucida Console"/>
              </a:rPr>
              <a:t>sc</a:t>
            </a:r>
            <a:r>
              <a:rPr lang="en-US" sz="1700" dirty="0">
                <a:latin typeface="Lucida Console"/>
                <a:cs typeface="Lucida Console"/>
              </a:rPr>
              <a:t> = </a:t>
            </a:r>
            <a:r>
              <a:rPr lang="en-US" sz="1700" dirty="0" err="1">
                <a:latin typeface="Lucida Console"/>
                <a:cs typeface="Lucida Console"/>
              </a:rPr>
              <a:t>SparkContext</a:t>
            </a:r>
            <a:r>
              <a:rPr lang="en-US" sz="1700" dirty="0">
                <a:latin typeface="Lucida Console"/>
                <a:cs typeface="Lucida Console"/>
              </a:rPr>
              <a:t>(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“local”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700" dirty="0" err="1">
                <a:solidFill>
                  <a:srgbClr val="000090"/>
                </a:solidFill>
                <a:latin typeface="Lucida Console"/>
                <a:cs typeface="Lucida Console"/>
              </a:rPr>
              <a:t>WordCount</a:t>
            </a:r>
            <a:r>
              <a:rPr lang="en-US" sz="17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700" dirty="0">
                <a:latin typeface="Lucida Console"/>
                <a:cs typeface="Lucida Console"/>
              </a:rPr>
              <a:t>, </a:t>
            </a:r>
            <a:r>
              <a:rPr lang="en-US" sz="1700" dirty="0" err="1">
                <a:latin typeface="Lucida Console"/>
                <a:cs typeface="Lucida Console"/>
              </a:rPr>
              <a:t>sys.argv</a:t>
            </a:r>
            <a:r>
              <a:rPr lang="en-US" sz="1700" dirty="0">
                <a:latin typeface="Lucida Console"/>
                <a:cs typeface="Lucida Console"/>
              </a:rPr>
              <a:t>[0], </a:t>
            </a:r>
            <a:r>
              <a:rPr lang="en-US" sz="1700" b="1" dirty="0">
                <a:latin typeface="Lucida Console"/>
                <a:cs typeface="Lucida Console"/>
              </a:rPr>
              <a:t>None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lines =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sc.textFile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[1])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counts =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lines.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flatMap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 ”)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              .</a:t>
            </a:r>
            <a:r>
              <a:rPr lang="en-US" sz="17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word: (word, 1)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 \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              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reduceByKey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x, y: x + y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    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counts.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saveAsTextFile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700" dirty="0" err="1">
                <a:solidFill>
                  <a:srgbClr val="000000"/>
                </a:solidFill>
                <a:latin typeface="Lucida Console"/>
                <a:cs typeface="Lucida Console"/>
              </a:rPr>
              <a:t>sys.argv</a:t>
            </a:r>
            <a: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  <a:t>[2])</a:t>
            </a:r>
            <a:br>
              <a:rPr lang="en-US" sz="1700" dirty="0">
                <a:solidFill>
                  <a:srgbClr val="000000"/>
                </a:solidFill>
                <a:latin typeface="Lucida Console"/>
                <a:cs typeface="Lucida Console"/>
              </a:rPr>
            </a:br>
            <a:endParaRPr lang="en-US" sz="17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latin typeface="Lucida Console"/>
              <a:cs typeface="Lucida Consol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 or a Standalone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239078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08754" y="2927615"/>
            <a:ext cx="7696200" cy="12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org.apache.spark.api.java.JavaSparkContext</a:t>
            </a:r>
            <a:r>
              <a:rPr lang="en-US" sz="1500" dirty="0">
                <a:latin typeface="Lucida Console"/>
                <a:cs typeface="Lucida Console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JavaSparkContext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  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new String[] {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}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8" y="1537230"/>
            <a:ext cx="8197122" cy="12316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import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org.apache.spark.SparkContext</a:t>
            </a:r>
            <a:r>
              <a:rPr lang="en-US" sz="1500" dirty="0">
                <a:latin typeface="Lucida Console"/>
                <a:cs typeface="Lucida Console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 err="1">
                <a:latin typeface="Lucida Console"/>
                <a:cs typeface="Lucida Console"/>
              </a:rPr>
              <a:t>val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b="1" dirty="0">
                <a:latin typeface="Lucida Console"/>
                <a:cs typeface="Lucida Console"/>
              </a:rPr>
              <a:t>new</a:t>
            </a:r>
            <a:r>
              <a:rPr lang="en-US" sz="1500" dirty="0">
                <a:latin typeface="Lucida Console"/>
                <a:cs typeface="Lucida Console"/>
              </a:rPr>
              <a:t>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Lucida Console"/>
                <a:cs typeface="Lucida Console"/>
              </a:rPr>
              <a:t>Seq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app.jar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714828" y="2767953"/>
            <a:ext cx="1813588" cy="638493"/>
          </a:xfrm>
          <a:prstGeom prst="wedgeRectCallout">
            <a:avLst>
              <a:gd name="adj1" fmla="val 28562"/>
              <a:gd name="adj2" fmla="val -90761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Cluster URL, or local / local[N]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651869" y="2767953"/>
            <a:ext cx="762372" cy="638493"/>
          </a:xfrm>
          <a:prstGeom prst="wedgeRectCallout">
            <a:avLst>
              <a:gd name="adj1" fmla="val -9207"/>
              <a:gd name="adj2" fmla="val -88413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9" rIns="0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App name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519700" y="2767953"/>
            <a:ext cx="1517193" cy="638493"/>
          </a:xfrm>
          <a:prstGeom prst="wedgeRectCallout">
            <a:avLst>
              <a:gd name="adj1" fmla="val -25426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Spark install path on cluster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140216" y="2767953"/>
            <a:ext cx="1780165" cy="638493"/>
          </a:xfrm>
          <a:prstGeom prst="wedgeRectCallout">
            <a:avLst>
              <a:gd name="adj1" fmla="val -26339"/>
              <a:gd name="adj2" fmla="val -88555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700" dirty="0">
                <a:solidFill>
                  <a:srgbClr val="FF6600"/>
                </a:solidFill>
              </a:rPr>
              <a:t>List of JARs with app code (to ship)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SparkContext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00" y="1793712"/>
            <a:ext cx="704046" cy="392722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300" b="1" dirty="0" err="1">
                <a:solidFill>
                  <a:schemeClr val="accent6"/>
                </a:solidFill>
                <a:latin typeface="+mn-lt"/>
              </a:rPr>
              <a:t>Scala</a:t>
            </a:r>
            <a:endParaRPr lang="en-US" sz="23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9053" y="3179905"/>
            <a:ext cx="952500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Java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8754" y="4308498"/>
            <a:ext cx="8206646" cy="9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Lucida Console"/>
                <a:cs typeface="Lucida Console"/>
              </a:rPr>
              <a:t>from </a:t>
            </a:r>
            <a:r>
              <a:rPr lang="en-US" sz="1500" dirty="0" err="1">
                <a:latin typeface="Lucida Console"/>
                <a:cs typeface="Lucida Console"/>
              </a:rPr>
              <a:t>pyspark</a:t>
            </a:r>
            <a:r>
              <a:rPr lang="en-US" sz="1500" b="1" dirty="0">
                <a:latin typeface="Lucida Console"/>
                <a:cs typeface="Lucida Console"/>
              </a:rPr>
              <a:t> import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endParaRPr lang="en-US" sz="15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b="1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err="1">
                <a:latin typeface="Lucida Console"/>
                <a:cs typeface="Lucida Console"/>
              </a:rPr>
              <a:t>sc</a:t>
            </a:r>
            <a:r>
              <a:rPr lang="en-US" sz="1500" dirty="0">
                <a:latin typeface="Lucida Console"/>
                <a:cs typeface="Lucida Console"/>
              </a:rPr>
              <a:t> = </a:t>
            </a:r>
            <a:r>
              <a:rPr lang="en-US" sz="1500" dirty="0" err="1">
                <a:latin typeface="Lucida Console"/>
                <a:cs typeface="Lucida Console"/>
              </a:rPr>
              <a:t>SparkContext</a:t>
            </a:r>
            <a:r>
              <a:rPr lang="en-US" sz="1500" dirty="0">
                <a:latin typeface="Lucida Console"/>
                <a:cs typeface="Lucida Console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masterUrl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latin typeface="Lucida Console"/>
                <a:cs typeface="Lucida Console"/>
              </a:rPr>
              <a:t>, 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“name”</a:t>
            </a:r>
            <a:r>
              <a:rPr lang="en-US" sz="1500" dirty="0">
                <a:latin typeface="Lucida Console"/>
                <a:cs typeface="Lucida Console"/>
              </a:rPr>
              <a:t>,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 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sparkHome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, [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“</a:t>
            </a:r>
            <a:r>
              <a:rPr lang="en-US" sz="1500" dirty="0" err="1">
                <a:solidFill>
                  <a:srgbClr val="000090"/>
                </a:solidFill>
                <a:latin typeface="Lucida Console"/>
                <a:cs typeface="Lucida Console"/>
              </a:rPr>
              <a:t>library.py</a:t>
            </a:r>
            <a:r>
              <a:rPr lang="en-US" sz="150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lang="en-US" sz="1500" dirty="0">
                <a:solidFill>
                  <a:schemeClr val="tx1"/>
                </a:solidFill>
                <a:latin typeface="Lucida Console"/>
                <a:cs typeface="Lucida Console"/>
              </a:rPr>
              <a:t>]</a:t>
            </a:r>
            <a:r>
              <a:rPr lang="en-US" sz="1500" dirty="0">
                <a:solidFill>
                  <a:srgbClr val="000000"/>
                </a:solidFill>
                <a:latin typeface="Lucida Console"/>
                <a:cs typeface="Lucida Console"/>
              </a:rPr>
              <a:t>)</a:t>
            </a:r>
            <a:r>
              <a:rPr lang="en-US" sz="1500" dirty="0">
                <a:latin typeface="Lucida Console"/>
                <a:cs typeface="Lucida Console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Lucida Console"/>
              <a:cs typeface="Lucida Console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2695" y="4438812"/>
            <a:ext cx="1399783" cy="3927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6"/>
                </a:solidFill>
                <a:latin typeface="+mn-lt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17378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Add Spark to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Scala</a:t>
            </a:r>
            <a:r>
              <a:rPr lang="en-US" dirty="0"/>
              <a:t> / Java: add a Maven dependency on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r>
              <a:rPr lang="en-US" sz="3200" b="1" dirty="0" err="1"/>
              <a:t>groupId</a:t>
            </a:r>
            <a:r>
              <a:rPr lang="en-US" sz="3200" b="1" dirty="0"/>
              <a:t>:</a:t>
            </a:r>
            <a:r>
              <a:rPr lang="en-US" sz="3200" dirty="0"/>
              <a:t>   	</a:t>
            </a:r>
            <a:r>
              <a:rPr lang="en-US" sz="3200" dirty="0" err="1"/>
              <a:t>org.spark</a:t>
            </a:r>
            <a:r>
              <a:rPr lang="en-US" sz="3200" dirty="0"/>
              <a:t>-project</a:t>
            </a:r>
            <a:br>
              <a:rPr lang="en-US" sz="3200" dirty="0"/>
            </a:br>
            <a:r>
              <a:rPr lang="en-US" sz="3200" b="1" dirty="0" err="1"/>
              <a:t>artifactId</a:t>
            </a:r>
            <a:r>
              <a:rPr lang="en-US" sz="3200" b="1" dirty="0"/>
              <a:t>:</a:t>
            </a:r>
            <a:r>
              <a:rPr lang="en-US" sz="3200" dirty="0"/>
              <a:t>	spark-core_2.10</a:t>
            </a:r>
            <a:br>
              <a:rPr lang="en-US" sz="3200" dirty="0"/>
            </a:br>
            <a:r>
              <a:rPr lang="en-US" sz="3200" b="1" dirty="0"/>
              <a:t>version:</a:t>
            </a:r>
            <a:r>
              <a:rPr lang="en-US" sz="3200" dirty="0"/>
              <a:t>   	     0.9.0</a:t>
            </a:r>
          </a:p>
          <a:p>
            <a:endParaRPr lang="en-US" dirty="0"/>
          </a:p>
          <a:p>
            <a:r>
              <a:rPr lang="en-US" dirty="0"/>
              <a:t>Python: run program with our </a:t>
            </a:r>
            <a:r>
              <a:rPr lang="en-US" dirty="0" err="1"/>
              <a:t>pyspark</a:t>
            </a:r>
            <a:r>
              <a:rPr lang="en-US" dirty="0"/>
              <a:t> script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64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484"/>
            <a:ext cx="8229600" cy="952500"/>
          </a:xfrm>
        </p:spPr>
        <p:txBody>
          <a:bodyPr/>
          <a:lstStyle/>
          <a:p>
            <a:r>
              <a:rPr lang="en-US" dirty="0"/>
              <a:t>Administrative GUIs</a:t>
            </a:r>
          </a:p>
        </p:txBody>
      </p:sp>
      <p:sp>
        <p:nvSpPr>
          <p:cNvPr id="3" name="Shape 280"/>
          <p:cNvSpPr/>
          <p:nvPr/>
        </p:nvSpPr>
        <p:spPr>
          <a:xfrm>
            <a:off x="463276" y="1487316"/>
            <a:ext cx="7570432" cy="37897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5" name="Shape 327"/>
          <p:cNvSpPr/>
          <p:nvPr/>
        </p:nvSpPr>
        <p:spPr>
          <a:xfrm>
            <a:off x="3099483" y="1866864"/>
            <a:ext cx="7488920" cy="3789745"/>
          </a:xfrm>
          <a:prstGeom prst="rect">
            <a:avLst/>
          </a:prstGeom>
          <a:blipFill>
            <a:blip r:embed="rId3"/>
            <a:srcRect/>
            <a:stretch>
              <a:fillRect b="-10472"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sp>
      <p:sp>
        <p:nvSpPr>
          <p:cNvPr id="6" name="TextBox 5"/>
          <p:cNvSpPr txBox="1"/>
          <p:nvPr/>
        </p:nvSpPr>
        <p:spPr>
          <a:xfrm>
            <a:off x="463276" y="1049984"/>
            <a:ext cx="476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http://&lt;Standalone Master&gt;:8080 (by default)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4" y="5007012"/>
            <a:ext cx="1857851" cy="29924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0"/>
          </p:cNvCxnSpPr>
          <p:nvPr/>
        </p:nvCxnSpPr>
        <p:spPr>
          <a:xfrm rot="5400000" flipH="1" flipV="1">
            <a:off x="1204865" y="2372525"/>
            <a:ext cx="2763432" cy="2505542"/>
          </a:xfrm>
          <a:prstGeom prst="bentConnector3">
            <a:avLst>
              <a:gd name="adj1" fmla="val 84864"/>
            </a:avLst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7555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Spark runs as a library in your program (1 instance per app)</a:t>
            </a:r>
          </a:p>
          <a:p>
            <a:r>
              <a:rPr lang="en-US" dirty="0"/>
              <a:t>Runs tasks locally or on cluster</a:t>
            </a:r>
          </a:p>
          <a:p>
            <a:pPr lvl="1"/>
            <a:r>
              <a:rPr lang="en-US" dirty="0" err="1"/>
              <a:t>Mesos</a:t>
            </a:r>
            <a:r>
              <a:rPr lang="en-US" dirty="0"/>
              <a:t>, YARN or standalone mode</a:t>
            </a:r>
          </a:p>
          <a:p>
            <a:r>
              <a:rPr lang="en-US" dirty="0"/>
              <a:t>Accesses storage systems via Hadoop </a:t>
            </a:r>
            <a:r>
              <a:rPr lang="en-US" dirty="0" err="1"/>
              <a:t>InputFormat</a:t>
            </a:r>
            <a:r>
              <a:rPr lang="en-US" dirty="0"/>
              <a:t> API</a:t>
            </a:r>
          </a:p>
          <a:p>
            <a:pPr lvl="1"/>
            <a:r>
              <a:rPr lang="en-US" dirty="0"/>
              <a:t>Can use </a:t>
            </a:r>
            <a:r>
              <a:rPr lang="en-US" dirty="0" err="1"/>
              <a:t>HBase</a:t>
            </a:r>
            <a:r>
              <a:rPr lang="en-US" dirty="0"/>
              <a:t>, HDFS, S3,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5408" y="1334508"/>
            <a:ext cx="2315962" cy="7886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dirty="0"/>
              <a:t>Your application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8459" y="1698179"/>
            <a:ext cx="1803175" cy="373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/>
              <a:t>SparkContext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7765975" y="2404933"/>
            <a:ext cx="1143000" cy="6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Local threads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8500" y="2401443"/>
            <a:ext cx="1143000" cy="612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Cluster 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701683" y="3298733"/>
            <a:ext cx="1101866" cy="857955"/>
          </a:xfrm>
          <a:prstGeom prst="rect">
            <a:avLst/>
          </a:prstGeom>
          <a:solidFill>
            <a:srgbClr val="604A7B"/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/>
              <a:t>Worker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48422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/>
              <a:t>Spark executor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1230" y="3298733"/>
            <a:ext cx="1113573" cy="8579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/>
              <a:t>Worker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5383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/>
              <a:t>Spark executor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7014" y="4402471"/>
            <a:ext cx="3211961" cy="4098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/>
              <a:t>HDFS or other storage</a:t>
            </a:r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6900000" y="2071743"/>
            <a:ext cx="760046" cy="32970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7660047" y="2071743"/>
            <a:ext cx="677429" cy="33319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6252616" y="3014193"/>
            <a:ext cx="647384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6900000" y="3014193"/>
            <a:ext cx="648016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253440" y="4065198"/>
            <a:ext cx="0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>
            <a:off x="7560401" y="4065198"/>
            <a:ext cx="2842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27975" y="3017683"/>
            <a:ext cx="0" cy="13847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2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838631" y="4984914"/>
            <a:ext cx="1305369" cy="7300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Intel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658" y="3982779"/>
            <a:ext cx="577421" cy="5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Spark Community</a:t>
            </a:r>
          </a:p>
        </p:txBody>
      </p:sp>
      <p:pic>
        <p:nvPicPr>
          <p:cNvPr id="5" name="Picture 4" descr="conviva-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164" y="4820487"/>
            <a:ext cx="986521" cy="1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yahoologo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7" y="3821733"/>
            <a:ext cx="1171220" cy="32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dobe-systems-incorporat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450" y="4565974"/>
            <a:ext cx="551779" cy="5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bizo_283_22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31" y="4811208"/>
            <a:ext cx="503816" cy="38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_clearstory_data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947" y="4542645"/>
            <a:ext cx="824973" cy="2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86522_AdMobiu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159" y="4542645"/>
            <a:ext cx="792486" cy="20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Shot 2013-05-29 at 12.18.4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3" y="4974258"/>
            <a:ext cx="1035232" cy="175620"/>
          </a:xfrm>
          <a:prstGeom prst="rect">
            <a:avLst/>
          </a:prstGeom>
        </p:spPr>
      </p:pic>
      <p:pic>
        <p:nvPicPr>
          <p:cNvPr id="13" name="Picture 12" descr="Screen Shot 2013-08-28 at 4.00.20 P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"/>
          <a:stretch/>
        </p:blipFill>
        <p:spPr>
          <a:xfrm>
            <a:off x="3980159" y="5295826"/>
            <a:ext cx="1084673" cy="172622"/>
          </a:xfrm>
          <a:prstGeom prst="rect">
            <a:avLst/>
          </a:prstGeom>
        </p:spPr>
      </p:pic>
      <p:pic>
        <p:nvPicPr>
          <p:cNvPr id="14" name="Picture 13" descr="tagged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04" y="4661212"/>
            <a:ext cx="840740" cy="149996"/>
          </a:xfrm>
          <a:prstGeom prst="rect">
            <a:avLst/>
          </a:prstGeom>
        </p:spPr>
      </p:pic>
      <p:pic>
        <p:nvPicPr>
          <p:cNvPr id="15" name="Picture 5" descr="quantifind_logo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743" y="5201928"/>
            <a:ext cx="944581" cy="3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0130227104736!Wandisco_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53" y="4230825"/>
            <a:ext cx="1510594" cy="160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886" y="3764797"/>
            <a:ext cx="926524" cy="926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1885" y="3538798"/>
            <a:ext cx="1785214" cy="3445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7997" y="3538798"/>
            <a:ext cx="1883384" cy="485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/>
          <a:srcRect t="16388"/>
          <a:stretch/>
        </p:blipFill>
        <p:spPr>
          <a:xfrm>
            <a:off x="534855" y="1231518"/>
            <a:ext cx="8027666" cy="223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61277" y="4935408"/>
            <a:ext cx="533040" cy="533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43866" y="5143636"/>
            <a:ext cx="804105" cy="189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57652" y="5038347"/>
            <a:ext cx="546371" cy="502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210" y="4061011"/>
            <a:ext cx="983373" cy="3716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4747" y="5247397"/>
            <a:ext cx="925969" cy="2606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8953" y="4563952"/>
            <a:ext cx="842932" cy="3692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51966" y="4299103"/>
            <a:ext cx="447321" cy="5121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81225" y="4557799"/>
            <a:ext cx="634999" cy="25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80159" y="4128518"/>
            <a:ext cx="1116072" cy="2046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04325" y="5236063"/>
            <a:ext cx="974890" cy="3130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6269" y="3764797"/>
            <a:ext cx="1044957" cy="3809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8615" y="4442202"/>
            <a:ext cx="855662" cy="2526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1"/>
          <a:srcRect t="33132" b="34513"/>
          <a:stretch/>
        </p:blipFill>
        <p:spPr>
          <a:xfrm>
            <a:off x="608987" y="4834056"/>
            <a:ext cx="976122" cy="31582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484784" y="3750796"/>
            <a:ext cx="3750529" cy="1450247"/>
          </a:xfrm>
          <a:prstGeom prst="round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6600"/>
                </a:solidFill>
              </a:rPr>
              <a:t>+You!</a:t>
            </a:r>
          </a:p>
        </p:txBody>
      </p:sp>
    </p:spTree>
    <p:extLst>
      <p:ext uri="{BB962C8B-B14F-4D97-AF65-F5344CB8AC3E}">
        <p14:creationId xmlns:p14="http://schemas.microsoft.com/office/powerpoint/2010/main" val="19323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 pass </a:t>
            </a:r>
            <a:r>
              <a:rPr lang="en-US" sz="2600" dirty="0">
                <a:latin typeface="Consolas"/>
                <a:cs typeface="Consolas"/>
              </a:rPr>
              <a:t>local</a:t>
            </a:r>
            <a:r>
              <a:rPr lang="en-US" dirty="0"/>
              <a:t> or </a:t>
            </a:r>
            <a:r>
              <a:rPr lang="en-US" sz="2600" dirty="0">
                <a:latin typeface="Consolas"/>
                <a:cs typeface="Consolas"/>
              </a:rPr>
              <a:t>local[k]</a:t>
            </a:r>
            <a:r>
              <a:rPr lang="en-US" dirty="0"/>
              <a:t> as master URL</a:t>
            </a:r>
          </a:p>
          <a:p>
            <a:r>
              <a:rPr lang="en-US" dirty="0"/>
              <a:t>Debug using local debuggers</a:t>
            </a:r>
          </a:p>
          <a:p>
            <a:pPr lvl="1"/>
            <a:r>
              <a:rPr lang="en-US" dirty="0"/>
              <a:t>For Java / </a:t>
            </a:r>
            <a:r>
              <a:rPr lang="en-US" dirty="0" err="1"/>
              <a:t>Scala</a:t>
            </a:r>
            <a:r>
              <a:rPr lang="en-US" dirty="0"/>
              <a:t>, just run your program in a debugger</a:t>
            </a:r>
          </a:p>
          <a:p>
            <a:pPr lvl="1"/>
            <a:r>
              <a:rPr lang="en-US" dirty="0"/>
              <a:t>For Python, use an attachable debugger (e.g. </a:t>
            </a:r>
            <a:r>
              <a:rPr lang="en-US" dirty="0" err="1"/>
              <a:t>PyDev</a:t>
            </a:r>
            <a:r>
              <a:rPr lang="en-US" dirty="0"/>
              <a:t>)</a:t>
            </a:r>
          </a:p>
          <a:p>
            <a:r>
              <a:rPr lang="en-US" dirty="0"/>
              <a:t>Great for development &amp; unit tests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Execution</a:t>
            </a:r>
          </a:p>
        </p:txBody>
      </p:sp>
    </p:spTree>
    <p:extLst>
      <p:ext uri="{BB962C8B-B14F-4D97-AF65-F5344CB8AC3E}">
        <p14:creationId xmlns:p14="http://schemas.microsoft.com/office/powerpoint/2010/main" val="330619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Easiest way to launch is EC2:</a:t>
            </a:r>
            <a:br>
              <a:rPr lang="en-US"/>
            </a:br>
            <a:br>
              <a:rPr lang="en-US"/>
            </a:br>
            <a:r>
              <a:rPr lang="en-US"/>
              <a:t>               ./spark-ec2 -k keypair –i id_rsa.pem –s slaves \</a:t>
            </a:r>
            <a:br>
              <a:rPr lang="en-US"/>
            </a:br>
            <a:r>
              <a:rPr lang="en-US"/>
              <a:t>       [launch|stop|start|destroy] clusterName</a:t>
            </a:r>
          </a:p>
          <a:p>
            <a:r>
              <a:rPr lang="en-US"/>
              <a:t>Several options for private clusters:</a:t>
            </a:r>
          </a:p>
          <a:p>
            <a:pPr lvl="1"/>
            <a:r>
              <a:rPr lang="en-US"/>
              <a:t>Standalone mode (similar to Hadoop’s deploy scripts)</a:t>
            </a:r>
          </a:p>
          <a:p>
            <a:pPr lvl="1"/>
            <a:r>
              <a:rPr lang="en-US"/>
              <a:t>Mesos</a:t>
            </a:r>
          </a:p>
          <a:p>
            <a:pPr lvl="1"/>
            <a:r>
              <a:rPr lang="en-US"/>
              <a:t>Hadoop YARN</a:t>
            </a:r>
          </a:p>
          <a:p>
            <a:r>
              <a:rPr lang="en-US"/>
              <a:t>Amazon EMR: </a:t>
            </a:r>
            <a:r>
              <a:rPr lang="en-US">
                <a:hlinkClick r:id="rId2"/>
              </a:rPr>
              <a:t>tinyurl.com/spark-emr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6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Application: PageRank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1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example of a more complex algorithm</a:t>
            </a:r>
          </a:p>
          <a:p>
            <a:pPr lvl="1"/>
            <a:r>
              <a:rPr lang="en-US" dirty="0"/>
              <a:t>Multiple stages of map &amp; reduce</a:t>
            </a:r>
          </a:p>
          <a:p>
            <a:r>
              <a:rPr lang="en-US" dirty="0"/>
              <a:t>Benefits from Spark’s in-memory caching</a:t>
            </a:r>
          </a:p>
          <a:p>
            <a:pPr lvl="1"/>
            <a:r>
              <a:rPr lang="en-US" dirty="0"/>
              <a:t>Multiple iterations over the same data</a:t>
            </a:r>
          </a:p>
        </p:txBody>
      </p:sp>
    </p:spTree>
    <p:extLst>
      <p:ext uri="{BB962C8B-B14F-4D97-AF65-F5344CB8AC3E}">
        <p14:creationId xmlns:p14="http://schemas.microsoft.com/office/powerpoint/2010/main" val="202620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pages ranks (scores) based on links to them</a:t>
            </a:r>
          </a:p>
          <a:p>
            <a:r>
              <a:rPr lang="en-US" dirty="0"/>
              <a:t>Links from many pages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  <a:p>
            <a:r>
              <a:rPr lang="en-US" dirty="0"/>
              <a:t>Link from a high-rank page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9166" y="5461001"/>
            <a:ext cx="4379132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Image: en.wikipedia.org/wiki/File:PageRank-hi-res-2.png </a:t>
            </a:r>
          </a:p>
        </p:txBody>
      </p:sp>
      <p:pic>
        <p:nvPicPr>
          <p:cNvPr id="7" name="Picture 6" descr="800px-PageRank-hi-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02" y="1662546"/>
            <a:ext cx="4378398" cy="26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83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1" y="40115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486" y="3062234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14634" y="510157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173" y="3443775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2" y="4596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4011" y="4088151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9978" y="335979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4386" y="3808018"/>
            <a:ext cx="312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39978" y="4465430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861508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0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2083" y="3465372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5940" y="459243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6795" y="4110910"/>
            <a:ext cx="696158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060" y="3359797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8483" y="3808017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1.85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3178" y="4011534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6932" y="4005013"/>
            <a:ext cx="530911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8200" y="3062234"/>
            <a:ext cx="67197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069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39978" y="4464376"/>
            <a:ext cx="543735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solidFill>
                  <a:srgbClr val="008040"/>
                </a:solidFill>
                <a:latin typeface="Corbel"/>
                <a:cs typeface="Corbe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72083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668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 dirty="0"/>
          </a:p>
        </p:txBody>
      </p:sp>
      <p:sp>
        <p:nvSpPr>
          <p:cNvPr id="5" name="Folded Corner 4"/>
          <p:cNvSpPr/>
          <p:nvPr/>
        </p:nvSpPr>
        <p:spPr>
          <a:xfrm>
            <a:off x="4191002" y="3262650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6" name="Folded Corner 5"/>
          <p:cNvSpPr/>
          <p:nvPr/>
        </p:nvSpPr>
        <p:spPr>
          <a:xfrm>
            <a:off x="5716593" y="3923884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sp>
        <p:nvSpPr>
          <p:cNvPr id="8" name="Folded Corner 7"/>
          <p:cNvSpPr/>
          <p:nvPr/>
        </p:nvSpPr>
        <p:spPr>
          <a:xfrm>
            <a:off x="4195524" y="4799767"/>
            <a:ext cx="608009" cy="661233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sz="22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76600" y="4405650"/>
            <a:ext cx="914400" cy="3941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495005" y="3923884"/>
            <a:ext cx="4522" cy="875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3276600" y="3593267"/>
            <a:ext cx="914400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799009" y="3503254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799009" y="3636135"/>
            <a:ext cx="917582" cy="49488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90487" y="4011534"/>
            <a:ext cx="67990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0.39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16931" y="4005013"/>
            <a:ext cx="644912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8896" y="3062234"/>
            <a:ext cx="646327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1.31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98003" y="5101573"/>
            <a:ext cx="684799" cy="43088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0.58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25278" y="4085601"/>
            <a:ext cx="1545483" cy="464328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0" rIns="91438" bIns="45719" rtlCol="0" anchor="b"/>
          <a:lstStyle/>
          <a:p>
            <a:pPr algn="ctr"/>
            <a:r>
              <a:rPr lang="en-US" sz="2200" b="1" dirty="0"/>
              <a:t>. . 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03531" y="4367896"/>
            <a:ext cx="913060" cy="46610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Spark programming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Language and deployment choices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algorithm (PageRank)</a:t>
            </a:r>
          </a:p>
        </p:txBody>
      </p:sp>
    </p:spTree>
    <p:extLst>
      <p:ext uri="{BB962C8B-B14F-4D97-AF65-F5344CB8AC3E}">
        <p14:creationId xmlns:p14="http://schemas.microsoft.com/office/powerpoint/2010/main" val="409934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1"/>
            <a:ext cx="8229600" cy="1666514"/>
          </a:xfrm>
        </p:spPr>
        <p:txBody>
          <a:bodyPr>
            <a:normAutofit fontScale="70000" lnSpcReduction="20000"/>
          </a:bodyPr>
          <a:lstStyle/>
          <a:p>
            <a:pPr marL="514339" indent="-514339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514339" indent="-514339">
              <a:lnSpc>
                <a:spcPct val="12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0043" y="3008845"/>
            <a:ext cx="6247952" cy="2597729"/>
            <a:chOff x="2557394" y="7318050"/>
            <a:chExt cx="16661205" cy="6234550"/>
          </a:xfrm>
        </p:grpSpPr>
        <p:sp>
          <p:nvSpPr>
            <p:cNvPr id="4" name="Folded Corner 3"/>
            <p:cNvSpPr/>
            <p:nvPr/>
          </p:nvSpPr>
          <p:spPr>
            <a:xfrm>
              <a:off x="7116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1176002" y="792480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15244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1188060" y="1161388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737600" y="10668000"/>
              <a:ext cx="2438400" cy="945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11986680" y="9511760"/>
              <a:ext cx="12059" cy="210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5" idx="1"/>
            </p:cNvCxnSpPr>
            <p:nvPr/>
          </p:nvCxnSpPr>
          <p:spPr>
            <a:xfrm flipV="1">
              <a:off x="8737600" y="8718280"/>
              <a:ext cx="2438400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2797357" y="8502250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2797357" y="8821164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25618" y="9596370"/>
              <a:ext cx="2540851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0.46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847466" y="9580720"/>
              <a:ext cx="2371133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1.37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47109" y="7318050"/>
              <a:ext cx="248574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1.44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42317" y="12212464"/>
              <a:ext cx="2420357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dirty="0">
                  <a:latin typeface="Corbel"/>
                  <a:cs typeface="Corbel"/>
                </a:rPr>
                <a:t>0.73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7394" y="7533491"/>
              <a:ext cx="4783552" cy="134013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2200" b="1" dirty="0">
                  <a:latin typeface="Corbel"/>
                  <a:cs typeface="Corbel"/>
                </a:rPr>
                <a:t>Final state: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809416" y="10577390"/>
              <a:ext cx="2434827" cy="1118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938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Scala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365"/>
            <a:ext cx="8229600" cy="351763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load RDD 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// load RDD of (</a:t>
            </a:r>
            <a:r>
              <a:rPr lang="en-US" sz="1800" dirty="0" err="1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00804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latin typeface="Lucida Console"/>
                <a:ea typeface="Consolas" charset="0"/>
                <a:cs typeface="Lucida Console"/>
              </a:rPr>
              <a:t>for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(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b="1" dirty="0" err="1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case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8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contribs.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>
                <a:latin typeface="Lucida Console"/>
                <a:ea typeface="Consolas" charset="0"/>
                <a:cs typeface="Lucida Console"/>
              </a:rPr>
              <a:t>                  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mapValues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0.15 + 0.85 * _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latin typeface="Lucida Console"/>
                <a:ea typeface="Consolas" charset="0"/>
                <a:cs typeface="Lucida Console"/>
              </a:rPr>
              <a:t>}</a:t>
            </a:r>
            <a:br>
              <a:rPr lang="en-US" sz="1800" dirty="0">
                <a:latin typeface="Lucida Console"/>
                <a:ea typeface="Consolas" charset="0"/>
                <a:cs typeface="Lucida Console"/>
              </a:rPr>
            </a:br>
            <a:r>
              <a:rPr lang="en-US" sz="1800" dirty="0" err="1">
                <a:latin typeface="Lucida Console"/>
                <a:ea typeface="Consolas" charset="0"/>
                <a:cs typeface="Lucida Console"/>
              </a:rPr>
              <a:t>ranks.</a:t>
            </a:r>
            <a:r>
              <a:rPr lang="en-US" sz="18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saveAsTextFile</a:t>
            </a:r>
            <a:r>
              <a:rPr lang="en-US" sz="1800" dirty="0">
                <a:latin typeface="Lucida Console"/>
                <a:ea typeface="Consolas" charset="0"/>
                <a:cs typeface="Lucida Console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1135489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52500"/>
          </a:xfrm>
        </p:spPr>
        <p:txBody>
          <a:bodyPr/>
          <a:lstStyle/>
          <a:p>
            <a:r>
              <a:rPr lang="en-US" dirty="0"/>
              <a:t>PageRank Performance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551266"/>
              </p:ext>
            </p:extLst>
          </p:nvPr>
        </p:nvGraphicFramePr>
        <p:xfrm>
          <a:off x="1600201" y="1841500"/>
          <a:ext cx="595312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386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00" dirty="0"/>
              <a:t>Other Iterative Algorithms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2159000"/>
            <a:ext cx="8839200" cy="3327157"/>
            <a:chOff x="381000" y="2183436"/>
            <a:chExt cx="8534400" cy="3048947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835534913"/>
                </p:ext>
              </p:extLst>
            </p:nvPr>
          </p:nvGraphicFramePr>
          <p:xfrm>
            <a:off x="381000" y="3505200"/>
            <a:ext cx="7391401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368077321"/>
                </p:ext>
              </p:extLst>
            </p:nvPr>
          </p:nvGraphicFramePr>
          <p:xfrm>
            <a:off x="381000" y="2183436"/>
            <a:ext cx="8534400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612630" y="4837526"/>
              <a:ext cx="2516176" cy="394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+mn-lt"/>
                  <a:cs typeface="Corbel"/>
                </a:rPr>
                <a:t>Time per Iteration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offers a rich API to make data analytics </a:t>
            </a:r>
            <a:r>
              <a:rPr lang="en-US" i="1" dirty="0"/>
              <a:t>fast</a:t>
            </a:r>
            <a:r>
              <a:rPr lang="en-US" dirty="0"/>
              <a:t>: both fast to write and fast to run</a:t>
            </a:r>
          </a:p>
          <a:p>
            <a:r>
              <a:rPr lang="en-US" dirty="0"/>
              <a:t>Achieves 100x speedups in real applications</a:t>
            </a:r>
          </a:p>
          <a:p>
            <a:r>
              <a:rPr lang="en-US" dirty="0"/>
              <a:t>Growing community with 25+ companies contributing</a:t>
            </a:r>
          </a:p>
        </p:txBody>
      </p:sp>
    </p:spTree>
    <p:extLst>
      <p:ext uri="{BB962C8B-B14F-4D97-AF65-F5344CB8AC3E}">
        <p14:creationId xmlns:p14="http://schemas.microsoft.com/office/powerpoint/2010/main" val="1732144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3687429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Up and Running in a Few Steps</a:t>
            </a:r>
          </a:p>
          <a:p>
            <a:r>
              <a:rPr lang="en-US" dirty="0"/>
              <a:t>Download</a:t>
            </a:r>
          </a:p>
          <a:p>
            <a:r>
              <a:rPr lang="en-US" dirty="0"/>
              <a:t>Unzip</a:t>
            </a:r>
          </a:p>
          <a:p>
            <a:r>
              <a:rPr lang="en-US" dirty="0"/>
              <a:t>Shell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Project Resources</a:t>
            </a:r>
          </a:p>
          <a:p>
            <a:r>
              <a:rPr lang="en-US" dirty="0"/>
              <a:t>Examples on the Project Site</a:t>
            </a:r>
          </a:p>
          <a:p>
            <a:r>
              <a:rPr lang="en-US" dirty="0"/>
              <a:t>Examples in the Distribution</a:t>
            </a:r>
          </a:p>
          <a:p>
            <a:r>
              <a:rPr lang="en-US" dirty="0"/>
              <a:t>Documentation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95" y="619078"/>
            <a:ext cx="4796695" cy="501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8012" y="4966487"/>
            <a:ext cx="384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http://</a:t>
            </a:r>
            <a:r>
              <a:rPr lang="en-US" sz="2000" dirty="0" err="1"/>
              <a:t>spark.incubator.apache.org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8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RDD’s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1840" y="2266065"/>
            <a:ext cx="5178038" cy="3497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6600"/>
                </a:solidFill>
              </a:rPr>
              <a:t>Resilient Distributed Datasets</a:t>
            </a:r>
          </a:p>
          <a:p>
            <a:r>
              <a:rPr lang="en-US" dirty="0"/>
              <a:t>Collections of objects spread across a cluster, stored in RAM or on Disk</a:t>
            </a:r>
          </a:p>
          <a:p>
            <a:r>
              <a:rPr lang="en-US" dirty="0"/>
              <a:t>Built through parallel transformations</a:t>
            </a:r>
          </a:p>
          <a:p>
            <a:r>
              <a:rPr lang="en-US" dirty="0"/>
              <a:t>Automatically rebuilt on failure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49451" y="2278737"/>
            <a:ext cx="3350151" cy="3497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6600"/>
                </a:solidFill>
              </a:rPr>
              <a:t>Operations</a:t>
            </a:r>
          </a:p>
          <a:p>
            <a:r>
              <a:rPr lang="en-US" dirty="0"/>
              <a:t>Transformations</a:t>
            </a:r>
            <a:br>
              <a:rPr lang="en-US" dirty="0"/>
            </a:br>
            <a:r>
              <a:rPr lang="en-US" dirty="0"/>
              <a:t>(e.g. map, filter, </a:t>
            </a:r>
            <a:r>
              <a:rPr lang="en-US" dirty="0" err="1"/>
              <a:t>groupBy</a:t>
            </a:r>
            <a:r>
              <a:rPr lang="en-US" dirty="0"/>
              <a:t>)</a:t>
            </a:r>
          </a:p>
          <a:p>
            <a:r>
              <a:rPr lang="en-US" dirty="0"/>
              <a:t>Actions</a:t>
            </a:r>
            <a:br>
              <a:rPr lang="en-US" dirty="0"/>
            </a:br>
            <a:r>
              <a:rPr lang="en-US" dirty="0"/>
              <a:t>(e.g. count, collect, save)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923" y="1120306"/>
            <a:ext cx="7795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Write programs in terms of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operations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on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distributed datasets</a:t>
            </a:r>
          </a:p>
        </p:txBody>
      </p:sp>
    </p:spTree>
    <p:extLst>
      <p:ext uri="{BB962C8B-B14F-4D97-AF65-F5344CB8AC3E}">
        <p14:creationId xmlns:p14="http://schemas.microsoft.com/office/powerpoint/2010/main" val="23920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700" dirty="0"/>
              <a:t>Example: </a:t>
            </a:r>
            <a:r>
              <a:rPr lang="en-US" sz="5700" b="0" dirty="0"/>
              <a:t>Log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320"/>
            <a:ext cx="8229600" cy="1143000"/>
          </a:xfrm>
        </p:spPr>
        <p:txBody>
          <a:bodyPr>
            <a:normAutofit fontScale="92500"/>
          </a:bodyPr>
          <a:lstStyle/>
          <a:p>
            <a:pPr marL="0" algn="ctr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405" y="2280368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lines = </a:t>
            </a:r>
            <a:r>
              <a:rPr lang="en-US" sz="1400" dirty="0" err="1">
                <a:latin typeface="Lucida Console"/>
                <a:cs typeface="Lucida Console"/>
              </a:rPr>
              <a:t>spark.textFile(</a:t>
            </a:r>
            <a:r>
              <a:rPr lang="en-US" sz="1400" dirty="0" err="1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errors = </a:t>
            </a: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Lucida Console"/>
                <a:cs typeface="Lucida Console"/>
              </a:rPr>
              <a:t>messages = </a:t>
            </a:r>
            <a:r>
              <a:rPr lang="en-US" sz="1400" dirty="0" err="1">
                <a:latin typeface="Lucida Console"/>
                <a:cs typeface="Lucida Console"/>
              </a:rPr>
              <a:t>errors.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36330" y="2313243"/>
            <a:ext cx="3071090" cy="3209535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864670" y="2814661"/>
            <a:ext cx="791061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6907" y="4522980"/>
            <a:ext cx="819727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00985" y="5074379"/>
            <a:ext cx="806782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240421" y="2562434"/>
            <a:ext cx="1577109" cy="1979788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859421" y="2283418"/>
            <a:ext cx="2860965" cy="2562785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8407" y="3795959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57760" y="3712834"/>
            <a:ext cx="1308485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963171" y="3227156"/>
            <a:ext cx="958269" cy="75430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884656" y="2478621"/>
            <a:ext cx="909784" cy="4117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8406" y="4065950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>
                <a:latin typeface="Lucida Console"/>
                <a:cs typeface="Lucida Console"/>
              </a:rPr>
              <a:t>).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406" y="438053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>
                <a:latin typeface="Lucida Console"/>
                <a:cs typeface="Lucida Console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435" y="272951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Avenir Light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65602" y="2313140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Avenir Light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48895" y="206876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84240" y="3796527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32350" y="432858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Cache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1524879" y="1931511"/>
            <a:ext cx="1256784" cy="259773"/>
          </a:xfrm>
          <a:prstGeom prst="wedgeRectCallout">
            <a:avLst>
              <a:gd name="adj1" fmla="val -77687"/>
              <a:gd name="adj2" fmla="val 131385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792847" y="1962504"/>
            <a:ext cx="1977632" cy="259773"/>
          </a:xfrm>
          <a:prstGeom prst="wedgeRectCallout">
            <a:avLst>
              <a:gd name="adj1" fmla="val -77221"/>
              <a:gd name="adj2" fmla="val 213974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5980415" y="3683012"/>
            <a:ext cx="1085944" cy="259773"/>
          </a:xfrm>
          <a:prstGeom prst="wedgeRectCallout">
            <a:avLst>
              <a:gd name="adj1" fmla="val -77556"/>
              <a:gd name="adj2" fmla="val 52132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6600"/>
                </a:solidFill>
              </a:rPr>
              <a:t>Action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79227" y="4550892"/>
            <a:ext cx="3656206" cy="9997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6600"/>
                </a:solidFill>
              </a:rPr>
              <a:t>Full-text search of 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60GB on 20 EC2 machine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0.5 sec vs. 20s for on-disk</a:t>
            </a:r>
          </a:p>
        </p:txBody>
      </p:sp>
    </p:spTree>
    <p:extLst>
      <p:ext uri="{BB962C8B-B14F-4D97-AF65-F5344CB8AC3E}">
        <p14:creationId xmlns:p14="http://schemas.microsoft.com/office/powerpoint/2010/main" val="3051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uiExpand="1" animBg="1"/>
      <p:bldP spid="70" grpId="1" uiExpand="1" animBg="1"/>
      <p:bldP spid="71" grpId="0" uiExpand="1" animBg="1"/>
      <p:bldP spid="71" grpId="1" uiExpand="1" animBg="1"/>
      <p:bldP spid="73" grpId="0" animBg="1"/>
      <p:bldP spid="73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Down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48984"/>
              </p:ext>
            </p:extLst>
          </p:nvPr>
        </p:nvGraphicFramePr>
        <p:xfrm>
          <a:off x="403288" y="1715792"/>
          <a:ext cx="817717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0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Fault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60"/>
            <a:ext cx="8305800" cy="347325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 information that can be used to efficiently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recompute</a:t>
            </a:r>
            <a:r>
              <a:rPr lang="en-US" dirty="0">
                <a:ea typeface="ＭＳ Ｐゴシック" charset="-128"/>
                <a:cs typeface="ＭＳ Ｐゴシック" charset="-128"/>
              </a:rPr>
              <a:t> lost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13" y="2777895"/>
            <a:ext cx="7746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Lucida Console"/>
                <a:cs typeface="Lucida Console"/>
              </a:rPr>
              <a:t>msgs</a:t>
            </a:r>
            <a:r>
              <a:rPr lang="en-US" sz="1700" dirty="0">
                <a:latin typeface="Lucida Console"/>
                <a:cs typeface="Lucida Console"/>
              </a:rPr>
              <a:t> = </a:t>
            </a:r>
            <a:r>
              <a:rPr lang="en-US" sz="1700" dirty="0" err="1">
                <a:latin typeface="Lucida Console"/>
                <a:cs typeface="Lucida Console"/>
              </a:rPr>
              <a:t>textFile.</a:t>
            </a:r>
            <a:r>
              <a:rPr lang="en-US" sz="17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700" dirty="0"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700" dirty="0">
                <a:latin typeface="Lucida Console"/>
                <a:cs typeface="Lucida Console"/>
              </a:rPr>
              <a:t>)</a:t>
            </a:r>
          </a:p>
          <a:p>
            <a:r>
              <a:rPr lang="en-US" sz="1700" dirty="0">
                <a:latin typeface="Lucida Console"/>
                <a:cs typeface="Lucida Console"/>
              </a:rPr>
              <a:t>               .</a:t>
            </a:r>
            <a:r>
              <a:rPr lang="en-US" sz="17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700" dirty="0">
                <a:latin typeface="Lucida Console"/>
                <a:cs typeface="Lucida Console"/>
              </a:rPr>
              <a:t>(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700" dirty="0" err="1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700" dirty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700" dirty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3738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HDFS File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64636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Filtered RDD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5533" y="4227354"/>
            <a:ext cx="1679868" cy="5185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100" dirty="0"/>
              <a:t>Mapped RDD</a:t>
            </a:r>
          </a:p>
        </p:txBody>
      </p:sp>
      <p:cxnSp>
        <p:nvCxnSpPr>
          <p:cNvPr id="21" name="Straight Arrow Connector 20"/>
          <p:cNvCxnSpPr>
            <a:stCxn id="10" idx="3"/>
            <a:endCxn id="11" idx="1"/>
          </p:cNvCxnSpPr>
          <p:nvPr/>
        </p:nvCxnSpPr>
        <p:spPr>
          <a:xfrm>
            <a:off x="2523606" y="4486651"/>
            <a:ext cx="114103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>
          <a:xfrm>
            <a:off x="5344505" y="4486651"/>
            <a:ext cx="11410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9150" y="4579763"/>
            <a:ext cx="2499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latin typeface="Corbel"/>
                <a:cs typeface="Corbel"/>
              </a:rPr>
              <a:t>filter</a:t>
            </a:r>
            <a:br>
              <a:rPr lang="en-US" sz="2000" dirty="0">
                <a:latin typeface="Corbel"/>
                <a:cs typeface="Corbel"/>
              </a:rPr>
            </a:br>
            <a:r>
              <a:rPr lang="en-US" sz="2000" dirty="0">
                <a:latin typeface="Corbel"/>
                <a:cs typeface="Corbel"/>
              </a:rPr>
              <a:t>(</a:t>
            </a:r>
            <a:r>
              <a:rPr lang="en-US" sz="2000" dirty="0" err="1">
                <a:latin typeface="Corbel"/>
                <a:cs typeface="Corbel"/>
              </a:rPr>
              <a:t>func</a:t>
            </a:r>
            <a:r>
              <a:rPr lang="en-US" sz="2000" dirty="0">
                <a:latin typeface="Corbel"/>
                <a:cs typeface="Corbel"/>
              </a:rPr>
              <a:t> = </a:t>
            </a:r>
            <a:r>
              <a:rPr lang="en-US" sz="2000" dirty="0" err="1">
                <a:latin typeface="Corbel"/>
                <a:cs typeface="Corbel"/>
              </a:rPr>
              <a:t>startsWith</a:t>
            </a:r>
            <a:r>
              <a:rPr lang="en-US" sz="2000" dirty="0">
                <a:latin typeface="Corbel"/>
                <a:cs typeface="Corbel"/>
              </a:rPr>
              <a:t>(…))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1175" y="4579763"/>
            <a:ext cx="183951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latin typeface="Corbel"/>
                <a:cs typeface="Corbel"/>
              </a:rPr>
              <a:t>map</a:t>
            </a:r>
            <a:br>
              <a:rPr lang="en-US" sz="2000" dirty="0">
                <a:latin typeface="Corbel"/>
                <a:cs typeface="Corbel"/>
              </a:rPr>
            </a:br>
            <a:r>
              <a:rPr lang="en-US" sz="2000" dirty="0">
                <a:latin typeface="Corbel"/>
                <a:cs typeface="Corbel"/>
              </a:rPr>
              <a:t>(</a:t>
            </a:r>
            <a:r>
              <a:rPr lang="en-US" sz="2000" dirty="0" err="1">
                <a:latin typeface="Corbel"/>
                <a:cs typeface="Corbel"/>
              </a:rPr>
              <a:t>func</a:t>
            </a:r>
            <a:r>
              <a:rPr lang="en-US" sz="2000" dirty="0">
                <a:latin typeface="Corbel"/>
                <a:cs typeface="Corbel"/>
              </a:rPr>
              <a:t> = split(...))</a:t>
            </a:r>
          </a:p>
        </p:txBody>
      </p:sp>
    </p:spTree>
    <p:extLst>
      <p:ext uri="{BB962C8B-B14F-4D97-AF65-F5344CB8AC3E}">
        <p14:creationId xmlns:p14="http://schemas.microsoft.com/office/powerpoint/2010/main" val="412917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RDD’s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1590</Words>
  <Application>Microsoft Office PowerPoint</Application>
  <PresentationFormat>On-screen Show (16:10)</PresentationFormat>
  <Paragraphs>443</Paragraphs>
  <Slides>46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MS PGothic</vt:lpstr>
      <vt:lpstr>Arial</vt:lpstr>
      <vt:lpstr>Avenir Light</vt:lpstr>
      <vt:lpstr>Calibri</vt:lpstr>
      <vt:lpstr>Consolas</vt:lpstr>
      <vt:lpstr>Corbel</vt:lpstr>
      <vt:lpstr>Helvetica Neue Light</vt:lpstr>
      <vt:lpstr>Lucida Console</vt:lpstr>
      <vt:lpstr>Lucida Grande</vt:lpstr>
      <vt:lpstr>Open Sans</vt:lpstr>
      <vt:lpstr>Wingdings</vt:lpstr>
      <vt:lpstr>Office Theme</vt:lpstr>
      <vt:lpstr>Introduction to  Apache Spark</vt:lpstr>
      <vt:lpstr>What is Spark?</vt:lpstr>
      <vt:lpstr>The Spark Community</vt:lpstr>
      <vt:lpstr>Today’s Talk</vt:lpstr>
      <vt:lpstr>Key Concept: RDD’s</vt:lpstr>
      <vt:lpstr>Example: Log Mining</vt:lpstr>
      <vt:lpstr>Scaling Down</vt:lpstr>
      <vt:lpstr>Fault Recovery</vt:lpstr>
      <vt:lpstr>Programming with RDD’s</vt:lpstr>
      <vt:lpstr>SparkContext</vt:lpstr>
      <vt:lpstr>Creating RDDs</vt:lpstr>
      <vt:lpstr>Basic Transformations</vt:lpstr>
      <vt:lpstr>Basic Actions</vt:lpstr>
      <vt:lpstr>Working with Key-Value Pairs</vt:lpstr>
      <vt:lpstr>Some Key-Value Operations</vt:lpstr>
      <vt:lpstr>Example: Word Count</vt:lpstr>
      <vt:lpstr>Other Key-Value Operations</vt:lpstr>
      <vt:lpstr>Setting the Level of Parallelism</vt:lpstr>
      <vt:lpstr>Using Local Variables</vt:lpstr>
      <vt:lpstr>Under The Hood: DAG Scheduler</vt:lpstr>
      <vt:lpstr>More RDD Operators</vt:lpstr>
      <vt:lpstr>How to Run Spark</vt:lpstr>
      <vt:lpstr>Language Support</vt:lpstr>
      <vt:lpstr>Interactive Shell</vt:lpstr>
      <vt:lpstr>… or a Standalone Application</vt:lpstr>
      <vt:lpstr>Create a SparkContext</vt:lpstr>
      <vt:lpstr>Add Spark to Your Project</vt:lpstr>
      <vt:lpstr>Administrative GUIs</vt:lpstr>
      <vt:lpstr>Software Components</vt:lpstr>
      <vt:lpstr>Local Execution</vt:lpstr>
      <vt:lpstr>Cluster Execution</vt:lpstr>
      <vt:lpstr>Example Application: PageRank</vt:lpstr>
      <vt:lpstr>Example: PageRank</vt:lpstr>
      <vt:lpstr>Basic Idea</vt:lpstr>
      <vt:lpstr>Algorithm</vt:lpstr>
      <vt:lpstr>Algorithm</vt:lpstr>
      <vt:lpstr>Algorithm</vt:lpstr>
      <vt:lpstr>Algorithm</vt:lpstr>
      <vt:lpstr>Algorithm</vt:lpstr>
      <vt:lpstr>Algorithm</vt:lpstr>
      <vt:lpstr>Scala Implementation</vt:lpstr>
      <vt:lpstr>PageRank Performance</vt:lpstr>
      <vt:lpstr>Other Iterative Algorithms</vt:lpstr>
      <vt:lpstr>Conclusion</vt:lpstr>
      <vt:lpstr>Conclusion</vt:lpstr>
      <vt:lpstr>Get Started</vt:lpstr>
    </vt:vector>
  </TitlesOfParts>
  <Company>Databricks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with Apache Spark</dc:title>
  <dc:creator>Pat McDonough</dc:creator>
  <cp:lastModifiedBy>gkesden@gmail.com</cp:lastModifiedBy>
  <cp:revision>96</cp:revision>
  <dcterms:created xsi:type="dcterms:W3CDTF">2013-11-30T01:19:23Z</dcterms:created>
  <dcterms:modified xsi:type="dcterms:W3CDTF">2016-11-29T17:54:59Z</dcterms:modified>
</cp:coreProperties>
</file>