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 snapToGrid="0">
      <p:cViewPr varScale="1">
        <p:scale>
          <a:sx n="86" d="100"/>
          <a:sy n="86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ongodb.com/manual/reference/glossary/#term-durabl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SQL, NoSQL, MongoDB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CSE-291 (Cloud Computing) Fall 2016 </a:t>
            </a:r>
          </a:p>
          <a:p>
            <a:r>
              <a:rPr lang="en-US" dirty="0"/>
              <a:t>Gregory </a:t>
            </a:r>
            <a:r>
              <a:rPr lang="en-US" dirty="0" err="1"/>
              <a:t>Kesden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59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Field Indexes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085" y="2463889"/>
            <a:ext cx="9915525" cy="3495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8157" y="5839058"/>
            <a:ext cx="433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https://docs.mongodb.com/manual/indexes/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591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Indexes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2384793"/>
            <a:ext cx="9886950" cy="3609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83527" y="5908896"/>
            <a:ext cx="433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https://docs.mongodb.com/manual/indexes/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89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Multi-Key (Array Field) Indexes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987" y="2498415"/>
            <a:ext cx="6131167" cy="35798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65318" y="5893578"/>
            <a:ext cx="549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https://docs.mongodb.com/manual/core/index-multikey/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17153" y="2955340"/>
            <a:ext cx="2245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One index for each element of the array</a:t>
            </a:r>
          </a:p>
        </p:txBody>
      </p:sp>
      <p:sp>
        <p:nvSpPr>
          <p:cNvPr id="7" name="Arrow: Left 6"/>
          <p:cNvSpPr/>
          <p:nvPr/>
        </p:nvSpPr>
        <p:spPr>
          <a:xfrm>
            <a:off x="8544154" y="3284525"/>
            <a:ext cx="629107" cy="1901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57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Matches, Range-based results,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Geospatial searches</a:t>
            </a:r>
          </a:p>
          <a:p>
            <a:r>
              <a:rPr lang="en-US" dirty="0"/>
              <a:t>Text searches, language based, includes only meaningful words</a:t>
            </a:r>
          </a:p>
          <a:p>
            <a:r>
              <a:rPr lang="en-US" dirty="0"/>
              <a:t>Partial indexes filter and only index matching documents</a:t>
            </a:r>
          </a:p>
          <a:p>
            <a:r>
              <a:rPr lang="en-US" dirty="0"/>
              <a:t>TTL indexes, internally used to age out documents, where desired</a:t>
            </a:r>
          </a:p>
          <a:p>
            <a:r>
              <a:rPr lang="en-US" dirty="0"/>
              <a:t>Covered queries are queries that can be answered directly from indexes, without scanning</a:t>
            </a:r>
          </a:p>
          <a:p>
            <a:r>
              <a:rPr lang="en-US" dirty="0"/>
              <a:t>Intersection of indexes.</a:t>
            </a:r>
          </a:p>
        </p:txBody>
      </p:sp>
    </p:spTree>
    <p:extLst>
      <p:ext uri="{BB962C8B-B14F-4D97-AF65-F5344CB8AC3E}">
        <p14:creationId xmlns:p14="http://schemas.microsoft.com/office/powerpoint/2010/main" val="588416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Aggregation Pipeline: Filter, Group, Sort, Ops (Average, Concatenation,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148" y="2473209"/>
            <a:ext cx="4852224" cy="36825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59198" y="5709557"/>
            <a:ext cx="4716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https://docs.mongodb.com/manual/aggregation/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29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Map-Reduce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220" y="2450591"/>
            <a:ext cx="4465743" cy="3792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370" y="4219906"/>
            <a:ext cx="340955" cy="14792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71488" y="5789833"/>
            <a:ext cx="4716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https://docs.mongodb.com/manual/aggregation/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40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Multiple options, </a:t>
            </a:r>
            <a:r>
              <a:rPr lang="en-US" dirty="0" err="1"/>
              <a:t>WiredTiger</a:t>
            </a:r>
            <a:r>
              <a:rPr lang="en-US" dirty="0"/>
              <a:t> the default</a:t>
            </a:r>
          </a:p>
          <a:p>
            <a:r>
              <a:rPr lang="en-US" dirty="0"/>
              <a:t>D</a:t>
            </a:r>
            <a:r>
              <a:rPr lang="en-US" i="1" dirty="0"/>
              <a:t>ocument-level</a:t>
            </a:r>
            <a:r>
              <a:rPr lang="en-US" dirty="0"/>
              <a:t> concurrency control for write operations. As a result, multiple clients can modify different documents of a collection at the same time.</a:t>
            </a:r>
          </a:p>
          <a:p>
            <a:r>
              <a:rPr lang="en-US" dirty="0"/>
              <a:t>For most read and write operations, </a:t>
            </a:r>
            <a:r>
              <a:rPr lang="en-US" dirty="0" err="1"/>
              <a:t>WiredTiger</a:t>
            </a:r>
            <a:r>
              <a:rPr lang="en-US" dirty="0"/>
              <a:t> uses optimistic concurrency control. </a:t>
            </a:r>
            <a:r>
              <a:rPr lang="en-US" dirty="0" err="1"/>
              <a:t>WiredTiger</a:t>
            </a:r>
            <a:r>
              <a:rPr lang="en-US" dirty="0"/>
              <a:t> uses only intent locks at the global, database and collection levels. When the storage engine detects conflicts between two operations, one will incur a write conflict causing MongoDB to transparently retry that operation.</a:t>
            </a:r>
          </a:p>
          <a:p>
            <a:r>
              <a:rPr lang="en-US" dirty="0"/>
              <a:t>Some global operations, typically short lived operations involving multiple databases, still require a global “instance-wide” lock. Some other operations, such as dropping a collection, still require an exclusive database lock.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26573" y="5875868"/>
            <a:ext cx="5069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https://docs.mongodb.com/manual/core/wiredtiger/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393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Snapshots and Checkpoints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At the start of an operation, </a:t>
            </a:r>
            <a:r>
              <a:rPr lang="en-US" dirty="0" err="1"/>
              <a:t>WiredTiger</a:t>
            </a:r>
            <a:r>
              <a:rPr lang="en-US" dirty="0"/>
              <a:t> provides a point-in-time snapshot of the data to the transaction. A snapshot presents a consistent view of the in-memory data.</a:t>
            </a:r>
          </a:p>
          <a:p>
            <a:r>
              <a:rPr lang="en-US" dirty="0"/>
              <a:t>When writing to disk, </a:t>
            </a:r>
            <a:r>
              <a:rPr lang="en-US" dirty="0" err="1"/>
              <a:t>WiredTiger</a:t>
            </a:r>
            <a:r>
              <a:rPr lang="en-US" dirty="0"/>
              <a:t> writes all the data in a snapshot to disk in a consistent way across all data files. The now-</a:t>
            </a:r>
            <a:r>
              <a:rPr lang="en-US" dirty="0">
                <a:hlinkClick r:id="rId2"/>
              </a:rPr>
              <a:t>durable</a:t>
            </a:r>
            <a:r>
              <a:rPr lang="en-US" dirty="0"/>
              <a:t> data act as a </a:t>
            </a:r>
            <a:r>
              <a:rPr lang="en-US" i="1" dirty="0"/>
              <a:t>checkpoint</a:t>
            </a:r>
            <a:r>
              <a:rPr lang="en-US" dirty="0"/>
              <a:t> in the data files. The </a:t>
            </a:r>
            <a:r>
              <a:rPr lang="en-US" i="1" dirty="0"/>
              <a:t>checkpoint</a:t>
            </a:r>
            <a:r>
              <a:rPr lang="en-US" dirty="0"/>
              <a:t> ensures that the data files are consistent up to and including the last checkpoint; i.e. checkpoints can act as recovery points.</a:t>
            </a:r>
          </a:p>
          <a:p>
            <a:r>
              <a:rPr lang="en-US" dirty="0"/>
              <a:t>MongoDB configures </a:t>
            </a:r>
            <a:r>
              <a:rPr lang="en-US" dirty="0" err="1"/>
              <a:t>WiredTiger</a:t>
            </a:r>
            <a:r>
              <a:rPr lang="en-US" dirty="0"/>
              <a:t> to create checkpoints at intervals of 60 seconds or 2 gigabytes of journal data.</a:t>
            </a:r>
          </a:p>
          <a:p>
            <a:r>
              <a:rPr lang="en-US" dirty="0"/>
              <a:t>During the write of a new checkpoint, the previous checkpoint is still valid. </a:t>
            </a:r>
          </a:p>
          <a:p>
            <a:r>
              <a:rPr lang="en-US" dirty="0"/>
              <a:t>The new checkpoint becomes accessible and permanent when </a:t>
            </a:r>
            <a:r>
              <a:rPr lang="en-US" dirty="0" err="1"/>
              <a:t>WiredTiger’s</a:t>
            </a:r>
            <a:r>
              <a:rPr lang="en-US" dirty="0"/>
              <a:t> metadata table is atomically updated to reference the new checkpoint. Once the new checkpoint is accessible, </a:t>
            </a:r>
            <a:r>
              <a:rPr lang="en-US" dirty="0" err="1"/>
              <a:t>WiredTiger</a:t>
            </a:r>
            <a:r>
              <a:rPr lang="en-US" dirty="0"/>
              <a:t> frees pages from the old checkpoints.</a:t>
            </a:r>
          </a:p>
          <a:p>
            <a:r>
              <a:rPr lang="en-US" dirty="0"/>
              <a:t>Journaling needed to recover changes ahead of checkpoints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68051" y="5793862"/>
            <a:ext cx="5069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https://docs.mongodb.com/manual/core/wiredtiger/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08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Compressed write-ahead log (WAL)</a:t>
            </a:r>
          </a:p>
          <a:p>
            <a:r>
              <a:rPr lang="en-US" dirty="0"/>
              <a:t>Used to recover state more recent than most recent checkpoint</a:t>
            </a:r>
          </a:p>
          <a:p>
            <a:r>
              <a:rPr lang="en-US" dirty="0"/>
              <a:t>Buffered in memory, synced every 50ms</a:t>
            </a:r>
          </a:p>
          <a:p>
            <a:r>
              <a:rPr lang="en-US" dirty="0"/>
              <a:t>Deleted upon clean shutdown</a:t>
            </a:r>
          </a:p>
          <a:p>
            <a:r>
              <a:rPr lang="en-US" dirty="0"/>
              <a:t>Depending on file system, can </a:t>
            </a:r>
            <a:r>
              <a:rPr lang="en-US" dirty="0" err="1"/>
              <a:t>preallocate</a:t>
            </a:r>
            <a:r>
              <a:rPr lang="en-US" dirty="0"/>
              <a:t> log to avoid slow allocation</a:t>
            </a:r>
          </a:p>
        </p:txBody>
      </p:sp>
    </p:spTree>
    <p:extLst>
      <p:ext uri="{BB962C8B-B14F-4D97-AF65-F5344CB8AC3E}">
        <p14:creationId xmlns:p14="http://schemas.microsoft.com/office/powerpoint/2010/main" val="2674157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 Sets: Asynchronous Replication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08" y="2471578"/>
            <a:ext cx="4431792" cy="3731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432" y="3265947"/>
            <a:ext cx="5540045" cy="21424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80141" y="5687611"/>
            <a:ext cx="4616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https://docs.mongodb.com/manual/replication/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6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“SQL”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Really better called “Relational Databases”</a:t>
            </a:r>
          </a:p>
          <a:p>
            <a:r>
              <a:rPr lang="en-US" dirty="0"/>
              <a:t>Key construct is the “Relation”, a.k.a. the table</a:t>
            </a:r>
          </a:p>
          <a:p>
            <a:pPr lvl="1"/>
            <a:r>
              <a:rPr lang="en-US" dirty="0"/>
              <a:t>Rows represent records</a:t>
            </a:r>
          </a:p>
          <a:p>
            <a:pPr lvl="1"/>
            <a:r>
              <a:rPr lang="en-US" dirty="0"/>
              <a:t>Columns represent attribute sets</a:t>
            </a:r>
          </a:p>
          <a:p>
            <a:r>
              <a:rPr lang="en-US" dirty="0"/>
              <a:t>Find things within tables by brute force or indexes, e.g. B-Trees or Hash Tables</a:t>
            </a:r>
          </a:p>
          <a:p>
            <a:r>
              <a:rPr lang="en-US" dirty="0"/>
              <a:t>Cross-reference tables via shared keys, basically an optimized cross-product, known as a “join”</a:t>
            </a:r>
          </a:p>
          <a:p>
            <a:pPr lvl="1"/>
            <a:r>
              <a:rPr lang="en-US" dirty="0"/>
              <a:t>Expensive operation </a:t>
            </a:r>
          </a:p>
        </p:txBody>
      </p:sp>
    </p:spTree>
    <p:extLst>
      <p:ext uri="{BB962C8B-B14F-4D97-AF65-F5344CB8AC3E}">
        <p14:creationId xmlns:p14="http://schemas.microsoft.com/office/powerpoint/2010/main" val="3136615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Arbiters for Quorums:</a:t>
            </a:r>
            <a:br>
              <a:rPr lang="en-US" dirty="0"/>
            </a:br>
            <a:r>
              <a:rPr lang="en-US" dirty="0"/>
              <a:t>Real World Student-Like Move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326" y="3126943"/>
            <a:ext cx="7172325" cy="2667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74786" y="5885121"/>
            <a:ext cx="4616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https://docs.mongodb.com/manual/replication/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43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Failover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9280" y="2556931"/>
            <a:ext cx="5683909" cy="35640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Missing heartbeats for 10sec? Call election</a:t>
            </a:r>
          </a:p>
          <a:p>
            <a:r>
              <a:rPr lang="en-US" dirty="0"/>
              <a:t>Secondary with most votes becomes new primary, temporarily</a:t>
            </a:r>
          </a:p>
          <a:p>
            <a:r>
              <a:rPr lang="en-US" dirty="0"/>
              <a:t>But, uses bully-like primary to agree on top dog in the end</a:t>
            </a:r>
          </a:p>
          <a:p>
            <a:r>
              <a:rPr lang="en-US" dirty="0"/>
              <a:t>Can be non-voting </a:t>
            </a:r>
            <a:r>
              <a:rPr lang="en-US" dirty="0" err="1"/>
              <a:t>secondaries</a:t>
            </a:r>
            <a:r>
              <a:rPr lang="en-US" dirty="0"/>
              <a:t>. Can be read, but not elected or voting. </a:t>
            </a:r>
          </a:p>
          <a:p>
            <a:r>
              <a:rPr lang="en-US" dirty="0"/>
              <a:t>Read-only during election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" y="2464730"/>
            <a:ext cx="4837862" cy="3656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3774" y="5936288"/>
            <a:ext cx="4616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https://docs.mongodb.com/manual/replication/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24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Vertical – bigger host</a:t>
            </a:r>
          </a:p>
          <a:p>
            <a:r>
              <a:rPr lang="en-US" dirty="0"/>
              <a:t>Horizontal -- </a:t>
            </a:r>
            <a:r>
              <a:rPr lang="en-US" dirty="0" err="1"/>
              <a:t>Sharding</a:t>
            </a:r>
            <a:endParaRPr lang="en-US" dirty="0"/>
          </a:p>
          <a:p>
            <a:pPr lvl="1"/>
            <a:r>
              <a:rPr lang="en-US" dirty="0"/>
              <a:t>More hosts</a:t>
            </a:r>
          </a:p>
          <a:p>
            <a:pPr lvl="1"/>
            <a:r>
              <a:rPr lang="en-US" dirty="0"/>
              <a:t>Higher throughput</a:t>
            </a:r>
          </a:p>
          <a:p>
            <a:pPr lvl="1"/>
            <a:r>
              <a:rPr lang="en-US" dirty="0"/>
              <a:t>Greater capacity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57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4573" y="2556932"/>
            <a:ext cx="4942023" cy="33189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Documents w/in </a:t>
            </a:r>
            <a:r>
              <a:rPr lang="en-US" dirty="0" err="1"/>
              <a:t>sharded</a:t>
            </a:r>
            <a:r>
              <a:rPr lang="en-US" dirty="0"/>
              <a:t> collection have shard key</a:t>
            </a:r>
          </a:p>
          <a:p>
            <a:pPr lvl="1"/>
            <a:r>
              <a:rPr lang="en-US" dirty="0"/>
              <a:t>Immutable, sued for </a:t>
            </a:r>
            <a:r>
              <a:rPr lang="en-US" dirty="0" err="1"/>
              <a:t>sharding</a:t>
            </a:r>
            <a:endParaRPr lang="en-US" dirty="0"/>
          </a:p>
          <a:p>
            <a:pPr lvl="1"/>
            <a:r>
              <a:rPr lang="en-US" dirty="0"/>
              <a:t>Choice is very important, because key must be found in range by index. Can be bottleneck</a:t>
            </a:r>
          </a:p>
          <a:p>
            <a:r>
              <a:rPr lang="en-US" dirty="0"/>
              <a:t>Collection partitioned by shard key range into chunks</a:t>
            </a:r>
          </a:p>
          <a:p>
            <a:r>
              <a:rPr lang="en-US" dirty="0"/>
              <a:t>Chunks are distributed and replicated (replica sets)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55" y="2476765"/>
            <a:ext cx="5206251" cy="376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94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8317" y="2556932"/>
            <a:ext cx="2838297" cy="3318936"/>
          </a:xfrm>
        </p:spPr>
        <p:txBody>
          <a:bodyPr/>
          <a:lstStyle/>
          <a:p>
            <a:r>
              <a:rPr lang="en-US" dirty="0" err="1"/>
              <a:t>Sharded</a:t>
            </a:r>
            <a:r>
              <a:rPr lang="en-US" dirty="0"/>
              <a:t> into chunks by shard key</a:t>
            </a:r>
          </a:p>
          <a:p>
            <a:r>
              <a:rPr lang="en-US" dirty="0"/>
              <a:t>Can be migrated manually or balancer</a:t>
            </a:r>
          </a:p>
          <a:p>
            <a:r>
              <a:rPr lang="en-US" dirty="0"/>
              <a:t>Can be split if too large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88" y="3482130"/>
            <a:ext cx="7509929" cy="238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64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“SQL”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Backbone of modern apps</a:t>
            </a:r>
          </a:p>
          <a:p>
            <a:r>
              <a:rPr lang="en-US" dirty="0"/>
              <a:t>Very, very high throughput can be achieved</a:t>
            </a:r>
          </a:p>
          <a:p>
            <a:r>
              <a:rPr lang="en-US" dirty="0"/>
              <a:t>Scaling is challenging because there is no good way to partition tables while still achieving semantics</a:t>
            </a:r>
          </a:p>
          <a:p>
            <a:r>
              <a:rPr lang="en-US" dirty="0"/>
              <a:t>Amazing work-arounds are possible – virtualize SANS to large storage devices,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But, the model is what it is. </a:t>
            </a:r>
          </a:p>
        </p:txBody>
      </p:sp>
    </p:spTree>
    <p:extLst>
      <p:ext uri="{BB962C8B-B14F-4D97-AF65-F5344CB8AC3E}">
        <p14:creationId xmlns:p14="http://schemas.microsoft.com/office/powerpoint/2010/main" val="3853109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of the more modern databases that essentially give up the ability to do joins in order to be able to avoid huge monolith tables and scale</a:t>
            </a:r>
          </a:p>
          <a:p>
            <a:pPr lvl="1"/>
            <a:r>
              <a:rPr lang="en-US" dirty="0"/>
              <a:t>Key-Value (Dynamo or basic Cassandra)</a:t>
            </a:r>
          </a:p>
          <a:p>
            <a:pPr lvl="1"/>
            <a:r>
              <a:rPr lang="en-US" dirty="0"/>
              <a:t>Column-based (</a:t>
            </a:r>
            <a:r>
              <a:rPr lang="en-US" dirty="0" err="1"/>
              <a:t>Hbase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Document-based (MongoDB)</a:t>
            </a:r>
          </a:p>
          <a:p>
            <a:r>
              <a:rPr lang="en-US" dirty="0"/>
              <a:t>Usually has more flexible scheme (no rigid tables means no rigid </a:t>
            </a:r>
            <a:r>
              <a:rPr lang="en-US" dirty="0" err="1"/>
              <a:t>NxM</a:t>
            </a:r>
            <a:r>
              <a:rPr lang="en-US" dirty="0"/>
              <a:t> structure)</a:t>
            </a:r>
          </a:p>
        </p:txBody>
      </p:sp>
    </p:spTree>
    <p:extLst>
      <p:ext uri="{BB962C8B-B14F-4D97-AF65-F5344CB8AC3E}">
        <p14:creationId xmlns:p14="http://schemas.microsoft.com/office/powerpoint/2010/main" val="4167935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Document-based NoSQL database</a:t>
            </a:r>
          </a:p>
          <a:p>
            <a:pPr lvl="1"/>
            <a:r>
              <a:rPr lang="en-US" dirty="0"/>
              <a:t>Max 16MB per document</a:t>
            </a:r>
          </a:p>
          <a:p>
            <a:r>
              <a:rPr lang="en-US" i="1" dirty="0"/>
              <a:t>Documents</a:t>
            </a:r>
            <a:r>
              <a:rPr lang="en-US" dirty="0"/>
              <a:t> are rich BSON (Binary JSON) key-value documents</a:t>
            </a:r>
          </a:p>
          <a:p>
            <a:r>
              <a:rPr lang="en-US" i="1" dirty="0"/>
              <a:t>Collections</a:t>
            </a:r>
            <a:r>
              <a:rPr lang="en-US" dirty="0"/>
              <a:t> hold documents and can share indexes</a:t>
            </a:r>
          </a:p>
          <a:p>
            <a:pPr lvl="1"/>
            <a:r>
              <a:rPr lang="en-US" dirty="0"/>
              <a:t>Some like to suggest they are analogous to tables, but not all documents in a collection must have the same structure. </a:t>
            </a:r>
          </a:p>
          <a:p>
            <a:pPr lvl="1"/>
            <a:r>
              <a:rPr lang="en-US" dirty="0"/>
              <a:t>They just have some of the same keys</a:t>
            </a:r>
          </a:p>
          <a:p>
            <a:r>
              <a:rPr lang="en-US" dirty="0"/>
              <a:t>Databases hold collections hold documents</a:t>
            </a:r>
          </a:p>
        </p:txBody>
      </p:sp>
    </p:spTree>
    <p:extLst>
      <p:ext uri="{BB962C8B-B14F-4D97-AF65-F5344CB8AC3E}">
        <p14:creationId xmlns:p14="http://schemas.microsoft.com/office/powerpoint/2010/main" val="213398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1545" y="2556932"/>
            <a:ext cx="2645051" cy="3318936"/>
          </a:xfrm>
        </p:spPr>
        <p:txBody>
          <a:bodyPr/>
          <a:lstStyle/>
          <a:p>
            <a:r>
              <a:rPr lang="en-US" dirty="0"/>
              <a:t>Note </a:t>
            </a:r>
            <a:r>
              <a:rPr lang="en-US" dirty="0" err="1"/>
              <a:t>field:value</a:t>
            </a:r>
            <a:r>
              <a:rPr lang="en-US" dirty="0"/>
              <a:t> tuples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6812" y="5506981"/>
            <a:ext cx="7125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https://docs.mongodb.com/manual/_images/crud-annotated-document.png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3" y="2556933"/>
            <a:ext cx="6869904" cy="201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98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Documents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03175" y="2554436"/>
            <a:ext cx="10369118" cy="355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4264" rIns="0" bIns="114264" numCol="1" rtlCol="0" anchor="ctr" anchorCtr="0" compatLnSpc="1">
            <a:prstTxWarp prst="textNoShape">
              <a:avLst/>
            </a:prstTxWarp>
            <a:sp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</a:pPr>
            <a:r>
              <a:rPr lang="en-US" altLang="en-US" b="1" dirty="0" err="1">
                <a:solidFill>
                  <a:srgbClr val="007020"/>
                </a:solidFill>
                <a:latin typeface="Source Code Pro"/>
              </a:rPr>
              <a:t>var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Source Code Pro"/>
              </a:rPr>
              <a:t>mydoc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 </a:t>
            </a:r>
            <a:r>
              <a:rPr lang="en-US" altLang="en-US" dirty="0">
                <a:solidFill>
                  <a:srgbClr val="666666"/>
                </a:solidFill>
                <a:latin typeface="Arial" panose="020B0604020202020204" pitchFamily="34" charset="0"/>
              </a:rPr>
              <a:t>=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 { 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</a:pP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  _id</a:t>
            </a:r>
            <a:r>
              <a:rPr lang="en-US" altLang="en-US" dirty="0">
                <a:solidFill>
                  <a:srgbClr val="666666"/>
                </a:solidFill>
                <a:latin typeface="Arial" panose="020B0604020202020204" pitchFamily="34" charset="0"/>
              </a:rPr>
              <a:t>: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Source Code Pro"/>
              </a:rPr>
              <a:t>ObjectId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(</a:t>
            </a:r>
            <a:r>
              <a:rPr lang="en-US" altLang="en-US" dirty="0">
                <a:solidFill>
                  <a:srgbClr val="4070A0"/>
                </a:solidFill>
                <a:latin typeface="Source Code Pro"/>
              </a:rPr>
              <a:t>“1abcd45b123456754321abcd"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), 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</a:pP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  name</a:t>
            </a:r>
            <a:r>
              <a:rPr lang="en-US" altLang="en-US" dirty="0">
                <a:solidFill>
                  <a:srgbClr val="666666"/>
                </a:solidFill>
                <a:latin typeface="Arial" panose="020B0604020202020204" pitchFamily="34" charset="0"/>
              </a:rPr>
              <a:t>: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 { first</a:t>
            </a:r>
            <a:r>
              <a:rPr lang="en-US" altLang="en-US" dirty="0">
                <a:solidFill>
                  <a:srgbClr val="666666"/>
                </a:solidFill>
                <a:latin typeface="Arial" panose="020B0604020202020204" pitchFamily="34" charset="0"/>
              </a:rPr>
              <a:t>: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 </a:t>
            </a:r>
            <a:r>
              <a:rPr lang="en-US" altLang="en-US" dirty="0">
                <a:solidFill>
                  <a:srgbClr val="4070A0"/>
                </a:solidFill>
                <a:latin typeface="Source Code Pro"/>
              </a:rPr>
              <a:t>“Gregory"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, last</a:t>
            </a:r>
            <a:r>
              <a:rPr lang="en-US" altLang="en-US" dirty="0">
                <a:solidFill>
                  <a:srgbClr val="666666"/>
                </a:solidFill>
                <a:latin typeface="Arial" panose="020B0604020202020204" pitchFamily="34" charset="0"/>
              </a:rPr>
              <a:t>: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 </a:t>
            </a:r>
            <a:r>
              <a:rPr lang="en-US" altLang="en-US" dirty="0">
                <a:solidFill>
                  <a:srgbClr val="4070A0"/>
                </a:solidFill>
                <a:latin typeface="Source Code Pro"/>
              </a:rPr>
              <a:t>“</a:t>
            </a:r>
            <a:r>
              <a:rPr lang="en-US" altLang="en-US" dirty="0" err="1">
                <a:solidFill>
                  <a:srgbClr val="4070A0"/>
                </a:solidFill>
                <a:latin typeface="Source Code Pro"/>
              </a:rPr>
              <a:t>Kesden</a:t>
            </a:r>
            <a:r>
              <a:rPr lang="en-US" altLang="en-US" dirty="0">
                <a:solidFill>
                  <a:srgbClr val="4070A0"/>
                </a:solidFill>
                <a:latin typeface="Source Code Pro"/>
              </a:rPr>
              <a:t>"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 }, 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</a:pP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  classes</a:t>
            </a:r>
            <a:r>
              <a:rPr lang="en-US" altLang="en-US" dirty="0">
                <a:solidFill>
                  <a:srgbClr val="666666"/>
                </a:solidFill>
                <a:latin typeface="Arial" panose="020B0604020202020204" pitchFamily="34" charset="0"/>
              </a:rPr>
              <a:t>: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 [ </a:t>
            </a:r>
            <a:r>
              <a:rPr lang="en-US" altLang="en-US" dirty="0">
                <a:solidFill>
                  <a:srgbClr val="4070A0"/>
                </a:solidFill>
                <a:latin typeface="Source Code Pro"/>
              </a:rPr>
              <a:t>“CSE-291"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, </a:t>
            </a:r>
            <a:r>
              <a:rPr lang="en-US" altLang="en-US" dirty="0">
                <a:solidFill>
                  <a:srgbClr val="4070A0"/>
                </a:solidFill>
                <a:latin typeface="Source Code Pro"/>
              </a:rPr>
              <a:t>“CSE-110"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, </a:t>
            </a:r>
            <a:r>
              <a:rPr lang="en-US" altLang="en-US" dirty="0">
                <a:solidFill>
                  <a:srgbClr val="4070A0"/>
                </a:solidFill>
                <a:latin typeface="Source Code Pro"/>
              </a:rPr>
              <a:t>“CSE-500"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 ], 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</a:pP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  contact</a:t>
            </a:r>
            <a:r>
              <a:rPr lang="en-US" altLang="en-US" dirty="0">
                <a:solidFill>
                  <a:srgbClr val="666666"/>
                </a:solidFill>
                <a:latin typeface="Arial" panose="020B0604020202020204" pitchFamily="34" charset="0"/>
              </a:rPr>
              <a:t>: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 { phone</a:t>
            </a:r>
            <a:r>
              <a:rPr lang="en-US" altLang="en-US" dirty="0">
                <a:solidFill>
                  <a:srgbClr val="666666"/>
                </a:solidFill>
                <a:latin typeface="Arial" panose="020B0604020202020204" pitchFamily="34" charset="0"/>
              </a:rPr>
              <a:t>: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 { type</a:t>
            </a:r>
            <a:r>
              <a:rPr lang="en-US" altLang="en-US" dirty="0">
                <a:solidFill>
                  <a:srgbClr val="666666"/>
                </a:solidFill>
                <a:latin typeface="Arial" panose="020B0604020202020204" pitchFamily="34" charset="0"/>
              </a:rPr>
              <a:t>: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 </a:t>
            </a:r>
            <a:r>
              <a:rPr lang="en-US" altLang="en-US" dirty="0">
                <a:solidFill>
                  <a:srgbClr val="4070A0"/>
                </a:solidFill>
                <a:latin typeface="Source Code Pro"/>
              </a:rPr>
              <a:t>"cell"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, number</a:t>
            </a:r>
            <a:r>
              <a:rPr lang="en-US" altLang="en-US" dirty="0">
                <a:solidFill>
                  <a:srgbClr val="666666"/>
                </a:solidFill>
                <a:latin typeface="Arial" panose="020B0604020202020204" pitchFamily="34" charset="0"/>
              </a:rPr>
              <a:t>: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 “412-818-7813</a:t>
            </a:r>
            <a:r>
              <a:rPr lang="en-US" altLang="en-US" dirty="0">
                <a:solidFill>
                  <a:srgbClr val="4070A0"/>
                </a:solidFill>
                <a:latin typeface="Source Code Pro"/>
              </a:rPr>
              <a:t>"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 } }, 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}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Array access: classes.0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Embedded doc access: </a:t>
            </a:r>
            <a:r>
              <a:rPr lang="en-US" alt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contact.phone.number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213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Operations?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general, not a MongoDB thing</a:t>
            </a:r>
          </a:p>
          <a:p>
            <a:pPr lvl="1"/>
            <a:r>
              <a:rPr lang="en-US" dirty="0"/>
              <a:t>Get data from different places</a:t>
            </a:r>
          </a:p>
          <a:p>
            <a:pPr lvl="1"/>
            <a:r>
              <a:rPr lang="en-US" dirty="0"/>
              <a:t>Slow and expensive operation</a:t>
            </a:r>
          </a:p>
          <a:p>
            <a:r>
              <a:rPr lang="en-US" dirty="0"/>
              <a:t>Much better to take advantage of </a:t>
            </a:r>
            <a:r>
              <a:rPr lang="en-US" dirty="0" err="1"/>
              <a:t>denormalized</a:t>
            </a:r>
            <a:r>
              <a:rPr lang="en-US" dirty="0"/>
              <a:t> structure to embed related things</a:t>
            </a:r>
          </a:p>
          <a:p>
            <a:r>
              <a:rPr lang="en-US" dirty="0"/>
              <a:t>Can also “chase pointers” by chasing an id from one document into another document via another query. (More like using a </a:t>
            </a:r>
            <a:r>
              <a:rPr lang="en-US" dirty="0" err="1"/>
              <a:t>foreigh</a:t>
            </a:r>
            <a:r>
              <a:rPr lang="en-US" dirty="0"/>
              <a:t> key in SQL than a join)</a:t>
            </a:r>
          </a:p>
          <a:p>
            <a:r>
              <a:rPr lang="en-US" dirty="0"/>
              <a:t>Worst case? Multiple passes using shared key.</a:t>
            </a:r>
          </a:p>
        </p:txBody>
      </p:sp>
    </p:spTree>
    <p:extLst>
      <p:ext uri="{BB962C8B-B14F-4D97-AF65-F5344CB8AC3E}">
        <p14:creationId xmlns:p14="http://schemas.microsoft.com/office/powerpoint/2010/main" val="3127950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Indexes (Much like any other DB)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198" y="2448375"/>
            <a:ext cx="7126376" cy="3516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8429" y="5780536"/>
            <a:ext cx="433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https://docs.mongodb.com/manual/indexes/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924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1144</TotalTime>
  <Words>804</Words>
  <Application>Microsoft Office PowerPoint</Application>
  <PresentationFormat>Widescreen</PresentationFormat>
  <Paragraphs>119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Garamond</vt:lpstr>
      <vt:lpstr>Source Code Pro</vt:lpstr>
      <vt:lpstr>Organic</vt:lpstr>
      <vt:lpstr>SQL, NoSQL, MongoDB</vt:lpstr>
      <vt:lpstr>“SQL” Databases</vt:lpstr>
      <vt:lpstr>“SQL” Databases</vt:lpstr>
      <vt:lpstr>NoSQL Databases</vt:lpstr>
      <vt:lpstr>MongoDB</vt:lpstr>
      <vt:lpstr>MongoDB Document</vt:lpstr>
      <vt:lpstr>Embedded Documents</vt:lpstr>
      <vt:lpstr>Join Operations?</vt:lpstr>
      <vt:lpstr>Indexes (Much like any other DB)</vt:lpstr>
      <vt:lpstr>Single Field Indexes</vt:lpstr>
      <vt:lpstr>Compound Indexes</vt:lpstr>
      <vt:lpstr>Multi-Key (Array Field) Indexes</vt:lpstr>
      <vt:lpstr>More About Indexing</vt:lpstr>
      <vt:lpstr>Aggregation Pipeline: Filter, Group, Sort, Ops (Average, Concatenation, etc)</vt:lpstr>
      <vt:lpstr>Map-Reduce</vt:lpstr>
      <vt:lpstr>Concurrency </vt:lpstr>
      <vt:lpstr>Snapshots and Checkpoints</vt:lpstr>
      <vt:lpstr>Journaling</vt:lpstr>
      <vt:lpstr>Replica Sets: Asynchronous Replication</vt:lpstr>
      <vt:lpstr>Arbiters for Quorums: Real World Student-Like Move</vt:lpstr>
      <vt:lpstr>Automatic Failover</vt:lpstr>
      <vt:lpstr>Supporting Scale</vt:lpstr>
      <vt:lpstr>Sharding</vt:lpstr>
      <vt:lpstr>Chunks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SQL, NoSQL, MongoDB</dc:title>
  <dc:creator>gkesden@gmail.com</dc:creator>
  <cp:lastModifiedBy>gkesden@gmail.com</cp:lastModifiedBy>
  <cp:revision>20</cp:revision>
  <dcterms:created xsi:type="dcterms:W3CDTF">2016-11-02T07:03:08Z</dcterms:created>
  <dcterms:modified xsi:type="dcterms:W3CDTF">2016-11-03T06:59:38Z</dcterms:modified>
</cp:coreProperties>
</file>