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Networking Recap</a:t>
            </a:r>
            <a:br>
              <a:rPr lang="en-US" dirty="0"/>
            </a:br>
            <a:r>
              <a:rPr lang="en-US" dirty="0"/>
              <a:t>Storage Intro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CSE-291 (Cloud Computing), Fall 2016</a:t>
            </a:r>
          </a:p>
          <a:p>
            <a:r>
              <a:rPr lang="en-US" dirty="0"/>
              <a:t>Gregory </a:t>
            </a:r>
            <a:r>
              <a:rPr lang="en-US" dirty="0" err="1"/>
              <a:t>Kesden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61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Defined Networks (SDNs)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Separate Control Plane (Management) from Data Plane (Forwarding)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Enable central management of entire control plane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Essentially makes a programmable network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Enables management applications with appropriate abstraction for use case (enterprise, public cloud, </a:t>
            </a:r>
            <a:r>
              <a:rPr lang="en-US" dirty="0" err="1"/>
              <a:t>etc</a:t>
            </a:r>
            <a:r>
              <a:rPr lang="en-US" dirty="0"/>
              <a:t>) and management goal (traffic management, isolation,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Dramatically reduces management overhead, correctness, and security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This is a “killer app”, by itself, at scale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Critically important for virtualization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Enable on-demand management, and real-time adaptation to failure.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Replace multiple types of devices with single, generic, programmable devices</a:t>
            </a:r>
          </a:p>
        </p:txBody>
      </p:sp>
    </p:spTree>
    <p:extLst>
      <p:ext uri="{BB962C8B-B14F-4D97-AF65-F5344CB8AC3E}">
        <p14:creationId xmlns:p14="http://schemas.microsoft.com/office/powerpoint/2010/main" val="58950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Networking Recap</a:t>
            </a:r>
            <a:br>
              <a:rPr lang="en-US" dirty="0"/>
            </a:br>
            <a:r>
              <a:rPr lang="en-US" b="1" dirty="0"/>
              <a:t>Storage Intro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0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Purpose File System</a:t>
            </a:r>
          </a:p>
          <a:p>
            <a:r>
              <a:rPr lang="en-US" dirty="0"/>
              <a:t>Special Purpose File System</a:t>
            </a:r>
          </a:p>
          <a:p>
            <a:r>
              <a:rPr lang="en-US" dirty="0"/>
              <a:t>NoSQL Database (Key-Value Store, Column-oriented,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Relational Databases, i.e. SQL</a:t>
            </a:r>
          </a:p>
          <a:p>
            <a:r>
              <a:rPr lang="en-US" dirty="0"/>
              <a:t>In Memory (Critical)</a:t>
            </a:r>
          </a:p>
        </p:txBody>
      </p:sp>
    </p:spTree>
    <p:extLst>
      <p:ext uri="{BB962C8B-B14F-4D97-AF65-F5344CB8AC3E}">
        <p14:creationId xmlns:p14="http://schemas.microsoft.com/office/powerpoint/2010/main" val="151722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30966"/>
            <a:ext cx="9601196" cy="38025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Emulate traditional file systems at larger scale and/or distributing near users</a:t>
            </a:r>
          </a:p>
          <a:p>
            <a:pPr lvl="1"/>
            <a:r>
              <a:rPr lang="en-US" dirty="0"/>
              <a:t>E.g., Manage named user data with hierarchical access and protections,</a:t>
            </a:r>
          </a:p>
          <a:p>
            <a:r>
              <a:rPr lang="en-US" dirty="0"/>
              <a:t>Andrew File System (AFS) is classical global example, many more like NFS approximate at DC or campus scale</a:t>
            </a:r>
          </a:p>
          <a:p>
            <a:r>
              <a:rPr lang="en-US" dirty="0"/>
              <a:t>Friendly for end users, but how useful?</a:t>
            </a:r>
          </a:p>
          <a:p>
            <a:pPr lvl="1"/>
            <a:r>
              <a:rPr lang="en-US" dirty="0"/>
              <a:t>Commonness of global use case</a:t>
            </a:r>
          </a:p>
          <a:p>
            <a:pPr lvl="1"/>
            <a:r>
              <a:rPr lang="en-US" dirty="0"/>
              <a:t>Can be very distant with reasonable latency. </a:t>
            </a:r>
          </a:p>
          <a:p>
            <a:pPr lvl="2"/>
            <a:r>
              <a:rPr lang="en-US" dirty="0"/>
              <a:t>Disk = 10mS; Network = 10mS/1,000mi (very approximate)</a:t>
            </a:r>
          </a:p>
          <a:p>
            <a:r>
              <a:rPr lang="en-US" dirty="0"/>
              <a:t>High cost</a:t>
            </a:r>
          </a:p>
          <a:p>
            <a:pPr lvl="1"/>
            <a:r>
              <a:rPr lang="en-US" dirty="0"/>
              <a:t>Synchronization, concurrency,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71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Purpose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Relax constraints to limit complexity</a:t>
            </a:r>
          </a:p>
          <a:p>
            <a:pPr lvl="1"/>
            <a:r>
              <a:rPr lang="en-US" dirty="0"/>
              <a:t>Accessing programmatically? Use index, drop directory hierarchy.</a:t>
            </a:r>
          </a:p>
          <a:p>
            <a:pPr lvl="1"/>
            <a:r>
              <a:rPr lang="en-US" dirty="0"/>
              <a:t>Upload-based creation? Version and don’t support edits. Limits concurrency problem to version number</a:t>
            </a:r>
          </a:p>
          <a:p>
            <a:pPr lvl="1"/>
            <a:r>
              <a:rPr lang="en-US" dirty="0"/>
              <a:t>Logging? Append-only writes. Limits concurrency problem to allocation.</a:t>
            </a:r>
          </a:p>
          <a:p>
            <a:pPr lvl="1"/>
            <a:r>
              <a:rPr lang="en-US" dirty="0"/>
              <a:t>Single application? Access model limited to roles, let app manage permissions</a:t>
            </a:r>
          </a:p>
          <a:p>
            <a:pPr lvl="1"/>
            <a:r>
              <a:rPr lang="en-US" dirty="0"/>
              <a:t>Stale okay? Easier replication. </a:t>
            </a:r>
          </a:p>
          <a:p>
            <a:pPr lvl="1"/>
            <a:r>
              <a:rPr lang="en-US" dirty="0"/>
              <a:t>Etc. </a:t>
            </a:r>
          </a:p>
          <a:p>
            <a:r>
              <a:rPr lang="en-US" dirty="0"/>
              <a:t>Relieving concurrency problems</a:t>
            </a:r>
          </a:p>
          <a:p>
            <a:pPr lvl="1"/>
            <a:r>
              <a:rPr lang="en-US" dirty="0"/>
              <a:t>Improves caching, replication</a:t>
            </a:r>
          </a:p>
          <a:p>
            <a:pPr lvl="1"/>
            <a:r>
              <a:rPr lang="en-US" dirty="0"/>
              <a:t>Decreases latency</a:t>
            </a:r>
          </a:p>
        </p:txBody>
      </p:sp>
    </p:spTree>
    <p:extLst>
      <p:ext uri="{BB962C8B-B14F-4D97-AF65-F5344CB8AC3E}">
        <p14:creationId xmlns:p14="http://schemas.microsoft.com/office/powerpoint/2010/main" val="102262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 up limitations associated with table (relation)</a:t>
            </a:r>
          </a:p>
          <a:p>
            <a:pPr lvl="1"/>
            <a:r>
              <a:rPr lang="en-US" dirty="0"/>
              <a:t>CAP: Trade consistency for accessibility and partition tolerance. </a:t>
            </a:r>
          </a:p>
          <a:p>
            <a:pPr lvl="1"/>
            <a:r>
              <a:rPr lang="en-US" dirty="0"/>
              <a:t>Speed at scale</a:t>
            </a:r>
          </a:p>
          <a:p>
            <a:r>
              <a:rPr lang="en-US" dirty="0"/>
              <a:t>Not likely ACID</a:t>
            </a:r>
          </a:p>
          <a:p>
            <a:r>
              <a:rPr lang="en-US" dirty="0"/>
              <a:t>Can do some SQL-like things, but some are hard, e.g. generalized join</a:t>
            </a:r>
          </a:p>
          <a:p>
            <a:r>
              <a:rPr lang="en-US" dirty="0"/>
              <a:t>Many kinds, e.g. key-value, column-oriented,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69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9890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When reacting to human users in real time, time budget is limited</a:t>
            </a:r>
          </a:p>
          <a:p>
            <a:pPr lvl="1"/>
            <a:r>
              <a:rPr lang="en-US" dirty="0"/>
              <a:t>Trip from client to service, trip from front-end to back-ends, processing, trip from back-ends to front-end, processing, trip back to client, etc. </a:t>
            </a:r>
          </a:p>
          <a:p>
            <a:r>
              <a:rPr lang="en-US" dirty="0"/>
              <a:t>There isn’t time to constantly hit disk in many ways</a:t>
            </a:r>
          </a:p>
          <a:p>
            <a:pPr lvl="1"/>
            <a:r>
              <a:rPr lang="en-US" dirty="0"/>
              <a:t>Would need a huge amount of disk time to be able to sustain throughout at scale</a:t>
            </a:r>
          </a:p>
          <a:p>
            <a:pPr lvl="1"/>
            <a:r>
              <a:rPr lang="en-US" dirty="0"/>
              <a:t>What is reasonable response time for human user?  0.5 second (500 </a:t>
            </a:r>
            <a:r>
              <a:rPr lang="en-US" dirty="0" err="1"/>
              <a:t>mS</a:t>
            </a:r>
            <a:r>
              <a:rPr lang="en-US" dirty="0"/>
              <a:t>)? </a:t>
            </a:r>
          </a:p>
          <a:p>
            <a:pPr lvl="2"/>
            <a:r>
              <a:rPr lang="en-US" dirty="0"/>
              <a:t>75mS round trip to east coast</a:t>
            </a:r>
          </a:p>
          <a:p>
            <a:pPr lvl="2"/>
            <a:r>
              <a:rPr lang="en-US" dirty="0"/>
              <a:t>The rest is data center latency, queuing for services, and actual work</a:t>
            </a:r>
          </a:p>
          <a:p>
            <a:r>
              <a:rPr lang="en-US" dirty="0"/>
              <a:t>Best solution is to have the answer waiting</a:t>
            </a:r>
          </a:p>
          <a:p>
            <a:pPr lvl="1"/>
            <a:r>
              <a:rPr lang="en-US" dirty="0"/>
              <a:t>Or, at least the components of the answer</a:t>
            </a:r>
          </a:p>
          <a:p>
            <a:pPr lvl="1"/>
            <a:r>
              <a:rPr lang="en-US" dirty="0"/>
              <a:t>Sadly, sometimes block for </a:t>
            </a:r>
            <a:r>
              <a:rPr lang="en-US"/>
              <a:t>slowest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7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Networking Recap</a:t>
            </a:r>
            <a:br>
              <a:rPr lang="en-US" dirty="0"/>
            </a:br>
            <a:r>
              <a:rPr lang="en-US" dirty="0"/>
              <a:t>Storage Intro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 Haul/Global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of light is limiting; Latency has a lower bound (.)</a:t>
            </a:r>
          </a:p>
          <a:p>
            <a:r>
              <a:rPr lang="en-US" dirty="0"/>
              <a:t>Throughput is a cost, but not otherwise a limitation</a:t>
            </a:r>
          </a:p>
          <a:p>
            <a:pPr lvl="1"/>
            <a:r>
              <a:rPr lang="en-US" dirty="0"/>
              <a:t>Running more fiber optic is technologically reasonable, within reason</a:t>
            </a:r>
          </a:p>
          <a:p>
            <a:pPr lvl="1"/>
            <a:r>
              <a:rPr lang="en-US" dirty="0"/>
              <a:t>Demand will drive growth</a:t>
            </a:r>
          </a:p>
        </p:txBody>
      </p:sp>
    </p:spTree>
    <p:extLst>
      <p:ext uri="{BB962C8B-B14F-4D97-AF65-F5344CB8AC3E}">
        <p14:creationId xmlns:p14="http://schemas.microsoft.com/office/powerpoint/2010/main" val="739300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Vs. Networking Within A Data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of light not limiting, short distance</a:t>
            </a:r>
          </a:p>
          <a:p>
            <a:r>
              <a:rPr lang="en-US" dirty="0"/>
              <a:t>Serialization can be limiting, as bits clocked into and off of media</a:t>
            </a:r>
          </a:p>
          <a:p>
            <a:r>
              <a:rPr lang="en-US" dirty="0"/>
              <a:t>Parallelization helps, but quickly limited in practice</a:t>
            </a:r>
          </a:p>
          <a:p>
            <a:r>
              <a:rPr lang="en-US" dirty="0"/>
              <a:t>Bandwidth (Throughput) needs to be managed, both by distributing load and relieving bottlenecks</a:t>
            </a:r>
          </a:p>
          <a:p>
            <a:r>
              <a:rPr lang="en-US" dirty="0"/>
              <a:t>Task drives access pattern, drives hot spots</a:t>
            </a:r>
          </a:p>
        </p:txBody>
      </p:sp>
    </p:spTree>
    <p:extLst>
      <p:ext uri="{BB962C8B-B14F-4D97-AF65-F5344CB8AC3E}">
        <p14:creationId xmlns:p14="http://schemas.microsoft.com/office/powerpoint/2010/main" val="278880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3-Tier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982414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Convenient for distribution</a:t>
            </a:r>
          </a:p>
          <a:p>
            <a:r>
              <a:rPr lang="en-US" dirty="0"/>
              <a:t>All links same width</a:t>
            </a:r>
          </a:p>
          <a:p>
            <a:pPr lvl="1"/>
            <a:r>
              <a:rPr lang="en-US" dirty="0"/>
              <a:t>More links at lower layers = More bandwidth lower layers</a:t>
            </a:r>
          </a:p>
          <a:p>
            <a:r>
              <a:rPr lang="en-US" dirty="0"/>
              <a:t>Works if strong locality at leaf (access layer)</a:t>
            </a:r>
          </a:p>
          <a:p>
            <a:r>
              <a:rPr lang="en-US" dirty="0"/>
              <a:t>Challenged if leaf-to-leaf up-and-down patterns</a:t>
            </a:r>
          </a:p>
          <a:p>
            <a:r>
              <a:rPr lang="en-US" dirty="0"/>
              <a:t>Challenged if request distributed and wait reply (inflow)</a:t>
            </a:r>
          </a:p>
          <a:p>
            <a:pPr lvl="1"/>
            <a:r>
              <a:rPr lang="en-US" dirty="0"/>
              <a:t>Maximizing work within time budget means replies at same time collide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15039" y="4207931"/>
            <a:ext cx="323385" cy="30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80502" y="4795023"/>
            <a:ext cx="323385" cy="30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54430" y="4795022"/>
            <a:ext cx="323385" cy="30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39505" y="4795021"/>
            <a:ext cx="323385" cy="30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24580" y="4795020"/>
            <a:ext cx="323385" cy="30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76466" y="4204627"/>
            <a:ext cx="323385" cy="30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35995" y="3611244"/>
            <a:ext cx="323385" cy="301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4" idx="2"/>
          </p:cNvCxnSpPr>
          <p:nvPr/>
        </p:nvCxnSpPr>
        <p:spPr>
          <a:xfrm flipH="1">
            <a:off x="8642194" y="4509014"/>
            <a:ext cx="334538" cy="286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9012973" y="3897252"/>
            <a:ext cx="334538" cy="286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509197" y="4517483"/>
            <a:ext cx="334538" cy="286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</p:cNvCxnSpPr>
          <p:nvPr/>
        </p:nvCxnSpPr>
        <p:spPr>
          <a:xfrm>
            <a:off x="8976732" y="4509014"/>
            <a:ext cx="267626" cy="243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9" idx="0"/>
          </p:cNvCxnSpPr>
          <p:nvPr/>
        </p:nvCxnSpPr>
        <p:spPr>
          <a:xfrm>
            <a:off x="9397688" y="3912327"/>
            <a:ext cx="440471" cy="29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  <a:endCxn id="8" idx="0"/>
          </p:cNvCxnSpPr>
          <p:nvPr/>
        </p:nvCxnSpPr>
        <p:spPr>
          <a:xfrm>
            <a:off x="9838159" y="4505710"/>
            <a:ext cx="248114" cy="28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33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032" y="4216400"/>
            <a:ext cx="5789840" cy="1935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Tree 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975194" cy="3318936"/>
          </a:xfrm>
        </p:spPr>
        <p:txBody>
          <a:bodyPr/>
          <a:lstStyle/>
          <a:p>
            <a:r>
              <a:rPr lang="en-US" dirty="0"/>
              <a:t>Multi-Rooted Tree = All paths same width</a:t>
            </a:r>
          </a:p>
          <a:p>
            <a:r>
              <a:rPr lang="en-US" dirty="0"/>
              <a:t>Only useful if load distributed</a:t>
            </a:r>
          </a:p>
          <a:p>
            <a:pPr lvl="1"/>
            <a:r>
              <a:rPr lang="en-US" dirty="0"/>
              <a:t>Doesn’t work if all pick same spanning tree</a:t>
            </a:r>
          </a:p>
          <a:p>
            <a:r>
              <a:rPr lang="en-US" dirty="0"/>
              <a:t>Can distribute via Layer-1,-2, or -3 techniques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Utilizing Multiple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4516" y="2709332"/>
            <a:ext cx="4492082" cy="33189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Layer-4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Schedule flows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Not all flows are equal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Can change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Big vs small can’t be balance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DCTCP; Multiplex flows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Positive Feedback to balance, not based upon interpreting drops.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Adaptive, balanceable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1" y="2709332"/>
            <a:ext cx="4492082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Layer-2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Forwarding tables; Consider </a:t>
            </a:r>
            <a:r>
              <a:rPr lang="en-US" dirty="0" err="1"/>
              <a:t>PortLand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Hard to be adaptive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Layer-3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ECMP; Can do via routing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Suffer collision of paths under load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Slow to adapt, slow implementation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Handles failure slowly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2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PortLand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</a:t>
            </a:r>
            <a:r>
              <a:rPr lang="en-US" dirty="0" err="1"/>
              <a:t>FatTree</a:t>
            </a:r>
            <a:r>
              <a:rPr lang="en-US" dirty="0"/>
              <a:t> Topology</a:t>
            </a:r>
          </a:p>
          <a:p>
            <a:r>
              <a:rPr lang="en-US" dirty="0"/>
              <a:t>Provides way of using multiple paths</a:t>
            </a:r>
          </a:p>
          <a:p>
            <a:r>
              <a:rPr lang="en-US" dirty="0"/>
              <a:t>Separates Identifier (IP address) from Locator (PMAC)</a:t>
            </a:r>
          </a:p>
          <a:p>
            <a:r>
              <a:rPr lang="en-US" dirty="0"/>
              <a:t>Facilitates migration (Benefit over other solutions)</a:t>
            </a:r>
          </a:p>
          <a:p>
            <a:r>
              <a:rPr lang="en-US" dirty="0"/>
              <a:t>Fabric Manager enables failure management, mapping,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Link Discovery enables Auto-Configuration</a:t>
            </a:r>
          </a:p>
        </p:txBody>
      </p:sp>
    </p:spTree>
    <p:extLst>
      <p:ext uri="{BB962C8B-B14F-4D97-AF65-F5344CB8AC3E}">
        <p14:creationId xmlns:p14="http://schemas.microsoft.com/office/powerpoint/2010/main" val="104964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Obvious benefit to flatter, all-to-all Connectivity</a:t>
            </a:r>
          </a:p>
          <a:p>
            <a:r>
              <a:rPr lang="en-US" dirty="0"/>
              <a:t>Presently enables 2-Layer topologies in many cases</a:t>
            </a:r>
          </a:p>
          <a:p>
            <a:pPr lvl="1"/>
            <a:r>
              <a:rPr lang="en-US" dirty="0"/>
              <a:t>Fabric has limits. Only possible to a point.</a:t>
            </a:r>
          </a:p>
          <a:p>
            <a:pPr lvl="1"/>
            <a:r>
              <a:rPr lang="en-US" dirty="0"/>
              <a:t>Scale may more commonly outgrow fabric in near future leading to migration b </a:t>
            </a:r>
            <a:r>
              <a:rPr lang="en-US" dirty="0" err="1"/>
              <a:t>ack</a:t>
            </a:r>
            <a:r>
              <a:rPr lang="en-US" dirty="0"/>
              <a:t> to 3-Tier</a:t>
            </a:r>
          </a:p>
          <a:p>
            <a:r>
              <a:rPr lang="en-US" dirty="0"/>
              <a:t>Manage scale limitations by using locally within pods, among cores, etc. </a:t>
            </a:r>
          </a:p>
          <a:p>
            <a:pPr lvl="1"/>
            <a:r>
              <a:rPr lang="en-US" dirty="0"/>
              <a:t>Provides local density where needed, without blowing up interconnectivity scale globally</a:t>
            </a:r>
          </a:p>
        </p:txBody>
      </p:sp>
    </p:spTree>
    <p:extLst>
      <p:ext uri="{BB962C8B-B14F-4D97-AF65-F5344CB8AC3E}">
        <p14:creationId xmlns:p14="http://schemas.microsoft.com/office/powerpoint/2010/main" val="2186764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</TotalTime>
  <Words>863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Networking Recap Storage Intro</vt:lpstr>
      <vt:lpstr>Networking Recap Storage Intro</vt:lpstr>
      <vt:lpstr>Long Haul/Global Networking</vt:lpstr>
      <vt:lpstr>Vs. Networking Within A Data Center</vt:lpstr>
      <vt:lpstr>Traditional 3-Tier Network</vt:lpstr>
      <vt:lpstr>Fat Tree Topology</vt:lpstr>
      <vt:lpstr>Utilizing Multiple Paths</vt:lpstr>
      <vt:lpstr>PortLand</vt:lpstr>
      <vt:lpstr>Clos Networks</vt:lpstr>
      <vt:lpstr>Software Defined Networks (SDNs)</vt:lpstr>
      <vt:lpstr>Networking Recap Storage Intro</vt:lpstr>
      <vt:lpstr>Types of Storage</vt:lpstr>
      <vt:lpstr>General Purpose File System</vt:lpstr>
      <vt:lpstr>Special Purpose File System</vt:lpstr>
      <vt:lpstr>NoSQL Databases</vt:lpstr>
      <vt:lpstr>In-Memory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Recap Storage Intro</dc:title>
  <dc:creator>gkesden@gmail.com</dc:creator>
  <cp:lastModifiedBy>gkesden@gmail.com</cp:lastModifiedBy>
  <cp:revision>11</cp:revision>
  <dcterms:created xsi:type="dcterms:W3CDTF">2016-10-19T05:16:24Z</dcterms:created>
  <dcterms:modified xsi:type="dcterms:W3CDTF">2016-10-19T06:53:34Z</dcterms:modified>
</cp:coreProperties>
</file>