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9" autoAdjust="0"/>
    <p:restoredTop sz="94660"/>
  </p:normalViewPr>
  <p:slideViewPr>
    <p:cSldViewPr snapToGrid="0">
      <p:cViewPr varScale="1">
        <p:scale>
          <a:sx n="86" d="100"/>
          <a:sy n="86" d="100"/>
        </p:scale>
        <p:origin x="76" y="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10/31/2016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10/31/2016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Memcached</a:t>
            </a:r>
            <a:r>
              <a:rPr lang="en-US" dirty="0"/>
              <a:t> and </a:t>
            </a:r>
            <a:r>
              <a:rPr lang="en-US" dirty="0" err="1"/>
              <a:t>Redis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CSE-291 Cloud Computing, Fall 2016</a:t>
            </a:r>
          </a:p>
          <a:p>
            <a:r>
              <a:rPr lang="en-US" dirty="0" err="1"/>
              <a:t>Kesden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1959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REDIS: Persistence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Periodic snapshotting to disk</a:t>
            </a:r>
          </a:p>
          <a:p>
            <a:r>
              <a:rPr lang="en-US" dirty="0"/>
              <a:t>Append-only log to disk as data is updated</a:t>
            </a:r>
          </a:p>
          <a:p>
            <a:pPr lvl="1"/>
            <a:r>
              <a:rPr lang="en-US" dirty="0"/>
              <a:t>Compressed in background</a:t>
            </a:r>
          </a:p>
          <a:p>
            <a:r>
              <a:rPr lang="en-US" dirty="0"/>
              <a:t>Updates to disk every 2 seconds to balance performance and risk</a:t>
            </a:r>
          </a:p>
          <a:p>
            <a:r>
              <a:rPr lang="en-US" dirty="0"/>
              <a:t>Single process, single thread</a:t>
            </a:r>
          </a:p>
        </p:txBody>
      </p:sp>
    </p:spTree>
    <p:extLst>
      <p:ext uri="{BB962C8B-B14F-4D97-AF65-F5344CB8AC3E}">
        <p14:creationId xmlns:p14="http://schemas.microsoft.com/office/powerpoint/2010/main" val="9869619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REDIS Clustering: Old School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Old School</a:t>
            </a:r>
          </a:p>
          <a:p>
            <a:pPr lvl="1"/>
            <a:r>
              <a:rPr lang="en-US" dirty="0"/>
              <a:t>Divide up yourself</a:t>
            </a:r>
          </a:p>
          <a:p>
            <a:pPr lvl="2"/>
            <a:r>
              <a:rPr lang="en-US" dirty="0"/>
              <a:t>Clients hash </a:t>
            </a:r>
          </a:p>
          <a:p>
            <a:pPr lvl="2"/>
            <a:r>
              <a:rPr lang="en-US" dirty="0"/>
              <a:t>Clients divide range</a:t>
            </a:r>
          </a:p>
          <a:p>
            <a:pPr lvl="2"/>
            <a:r>
              <a:rPr lang="en-US" dirty="0"/>
              <a:t>Clients Interact with Proxy which does the same</a:t>
            </a:r>
          </a:p>
          <a:p>
            <a:pPr lvl="2"/>
            <a:r>
              <a:rPr lang="en-US" dirty="0"/>
              <a:t>Hard to handle queries involving multiple keys</a:t>
            </a:r>
          </a:p>
          <a:p>
            <a:pPr marL="91440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3113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REDIS Clustering: New School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REDIS Cluster</a:t>
            </a:r>
          </a:p>
          <a:p>
            <a:pPr lvl="1"/>
            <a:r>
              <a:rPr lang="en-US" dirty="0"/>
              <a:t>Distribute REDIS across nodes</a:t>
            </a:r>
          </a:p>
          <a:p>
            <a:pPr lvl="1"/>
            <a:r>
              <a:rPr lang="en-US" dirty="0"/>
              <a:t>Multiple key queries okay, so long as all keys in query in same slot</a:t>
            </a:r>
          </a:p>
          <a:p>
            <a:pPr lvl="1"/>
            <a:r>
              <a:rPr lang="en-US" dirty="0"/>
              <a:t>Hash tags used to force keys into the same slot. </a:t>
            </a:r>
          </a:p>
          <a:p>
            <a:pPr lvl="1"/>
            <a:r>
              <a:rPr lang="en-US" dirty="0"/>
              <a:t>this{foo}key and that{foo}key in the same slot</a:t>
            </a:r>
          </a:p>
          <a:p>
            <a:pPr lvl="2"/>
            <a:r>
              <a:rPr lang="en-US" dirty="0"/>
              <a:t>Only {foo} </a:t>
            </a:r>
            <a:r>
              <a:rPr lang="en-US"/>
              <a:t>is hashed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322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Classic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Web servers query from disk</a:t>
            </a:r>
          </a:p>
          <a:p>
            <a:pPr lvl="1"/>
            <a:r>
              <a:rPr lang="en-US" dirty="0"/>
              <a:t>Main memory is wasted</a:t>
            </a:r>
          </a:p>
          <a:p>
            <a:r>
              <a:rPr lang="en-US" u="sng" dirty="0"/>
              <a:t>Underlying d</a:t>
            </a:r>
            <a:r>
              <a:rPr lang="en-US" dirty="0"/>
              <a:t>atabases queries can be redundant and slow</a:t>
            </a:r>
          </a:p>
          <a:p>
            <a:r>
              <a:rPr lang="en-US" dirty="0"/>
              <a:t>Distributing load among Web servers partitions main memory</a:t>
            </a:r>
          </a:p>
          <a:p>
            <a:pPr lvl="1"/>
            <a:r>
              <a:rPr lang="en-US" dirty="0"/>
              <a:t>Redundant memory cache, not larger memory cache</a:t>
            </a:r>
          </a:p>
          <a:p>
            <a:r>
              <a:rPr lang="en-US" dirty="0"/>
              <a:t>Dedicated caching can often maintain whole, or large portions of, the working set, limiting the need to go to disk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348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Common Use of </a:t>
            </a:r>
            <a:r>
              <a:rPr lang="en-US" dirty="0" err="1"/>
              <a:t>Memcached</a:t>
            </a:r>
            <a:br>
              <a:rPr lang="en-US" dirty="0"/>
            </a:br>
            <a:r>
              <a:rPr lang="en-US" dirty="0"/>
              <a:t>(But, dedicated servers are also common)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2" y="2865120"/>
            <a:ext cx="3448050" cy="2590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4273" y="2555557"/>
            <a:ext cx="3362325" cy="32099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5745345" y="2594894"/>
            <a:ext cx="695325" cy="288253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95402" y="5665709"/>
            <a:ext cx="29580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https://memcached.org/about</a:t>
            </a:r>
          </a:p>
        </p:txBody>
      </p:sp>
    </p:spTree>
    <p:extLst>
      <p:ext uri="{BB962C8B-B14F-4D97-AF65-F5344CB8AC3E}">
        <p14:creationId xmlns:p14="http://schemas.microsoft.com/office/powerpoint/2010/main" val="1534115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Memcached</a:t>
            </a:r>
            <a:r>
              <a:rPr lang="en-US" dirty="0"/>
              <a:t>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Distributed </a:t>
            </a:r>
            <a:r>
              <a:rPr lang="en-US" dirty="0" err="1"/>
              <a:t>hashtable</a:t>
            </a:r>
            <a:r>
              <a:rPr lang="en-US" dirty="0"/>
              <a:t> (Key-Value Store)</a:t>
            </a:r>
          </a:p>
          <a:p>
            <a:r>
              <a:rPr lang="en-US" dirty="0"/>
              <a:t>Except that “Forgetting is a feature”</a:t>
            </a:r>
          </a:p>
          <a:p>
            <a:pPr lvl="1"/>
            <a:r>
              <a:rPr lang="en-US" dirty="0"/>
              <a:t>When full – LRU gets dumped</a:t>
            </a:r>
          </a:p>
          <a:p>
            <a:r>
              <a:rPr lang="en-US" dirty="0"/>
              <a:t>Excellent for high-throughput servers</a:t>
            </a:r>
          </a:p>
          <a:p>
            <a:pPr lvl="1"/>
            <a:r>
              <a:rPr lang="en-US" dirty="0"/>
              <a:t>Memory is much lower latency than disk</a:t>
            </a:r>
          </a:p>
          <a:p>
            <a:r>
              <a:rPr lang="en-US" dirty="0"/>
              <a:t>Excellent for high-latency queries</a:t>
            </a:r>
          </a:p>
          <a:p>
            <a:pPr lvl="1"/>
            <a:r>
              <a:rPr lang="en-US" dirty="0"/>
              <a:t>Caching results can prevent the need to repeat these big units of work</a:t>
            </a:r>
          </a:p>
        </p:txBody>
      </p:sp>
    </p:spTree>
    <p:extLst>
      <p:ext uri="{BB962C8B-B14F-4D97-AF65-F5344CB8AC3E}">
        <p14:creationId xmlns:p14="http://schemas.microsoft.com/office/powerpoint/2010/main" val="434597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Memcached</a:t>
            </a:r>
            <a:r>
              <a:rPr lang="en-US" dirty="0"/>
              <a:t> Architecture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Servers maintain a “key-value” store</a:t>
            </a:r>
          </a:p>
          <a:p>
            <a:r>
              <a:rPr lang="en-US" dirty="0"/>
              <a:t>Clients know about all servers</a:t>
            </a:r>
          </a:p>
          <a:p>
            <a:r>
              <a:rPr lang="en-US" dirty="0"/>
              <a:t>Clients query server by key to get value</a:t>
            </a:r>
          </a:p>
          <a:p>
            <a:r>
              <a:rPr lang="en-US" dirty="0"/>
              <a:t>Two hash functions</a:t>
            </a:r>
          </a:p>
          <a:p>
            <a:pPr lvl="1"/>
            <a:r>
              <a:rPr lang="en-US" dirty="0"/>
              <a:t>Key---&gt;Server</a:t>
            </a:r>
          </a:p>
          <a:p>
            <a:pPr lvl="1"/>
            <a:r>
              <a:rPr lang="en-US" dirty="0"/>
              <a:t>Key--&gt;Associative Array, within server</a:t>
            </a:r>
          </a:p>
          <a:p>
            <a:r>
              <a:rPr lang="en-US" dirty="0"/>
              <a:t>All clients know everything.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57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Code, From Wikipedia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295402" y="2425259"/>
            <a:ext cx="6930102" cy="954107"/>
          </a:xfrm>
          <a:prstGeom prst="rect">
            <a:avLst/>
          </a:prstGeom>
          <a:solidFill>
            <a:srgbClr val="F9F9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function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get_foo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B00040"/>
                </a:solidFill>
                <a:effectLst/>
                <a:latin typeface="Courier New" panose="02070309020205020404" pitchFamily="49" charset="0"/>
              </a:rPr>
              <a:t>int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userid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 {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data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=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db_select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BA2121"/>
                </a:solidFill>
                <a:effectLst/>
                <a:latin typeface="Courier New" panose="02070309020205020404" pitchFamily="49" charset="0"/>
              </a:rPr>
              <a:t>"SELECT * FROM users WHERE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BA2121"/>
                </a:solidFill>
                <a:effectLst/>
                <a:latin typeface="Courier New" panose="02070309020205020404" pitchFamily="49" charset="0"/>
              </a:rPr>
              <a:t>userid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BA2121"/>
                </a:solidFill>
                <a:effectLst/>
                <a:latin typeface="Courier New" panose="02070309020205020404" pitchFamily="49" charset="0"/>
              </a:rPr>
              <a:t> = ?"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userid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  return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data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}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310642" y="3298852"/>
            <a:ext cx="9601197" cy="2893100"/>
          </a:xfrm>
          <a:prstGeom prst="rect">
            <a:avLst/>
          </a:prstGeom>
          <a:solidFill>
            <a:srgbClr val="F9F9F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function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get_foo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B0004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userid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 {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1" u="none" strike="noStrike" cap="none" normalizeH="0" baseline="0" dirty="0">
                <a:ln>
                  <a:noFill/>
                </a:ln>
                <a:solidFill>
                  <a:srgbClr val="4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/* first try the cache */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data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=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memcached_fetch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BA212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BA212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userrow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BA212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:"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+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userid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1" i="0" u="none" strike="noStrike" cap="none" normalizeH="0" baseline="0" dirty="0">
              <a:ln>
                <a:noFill/>
              </a:ln>
              <a:solidFill>
                <a:srgbClr val="008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!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data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 {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US" altLang="en-US" sz="1400" b="0" i="1" u="none" strike="noStrike" cap="none" normalizeH="0" baseline="0" dirty="0">
                <a:ln>
                  <a:noFill/>
                </a:ln>
                <a:solidFill>
                  <a:srgbClr val="4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/* not found : request database */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      data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=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db_select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BA212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"SELECT * FROM users WHERE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BA212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userid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BA212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= ?"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userid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4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US" altLang="en-US" sz="1400" b="0" i="1" u="none" strike="noStrike" cap="none" normalizeH="0" baseline="0" dirty="0">
                <a:ln>
                  <a:noFill/>
                </a:ln>
                <a:solidFill>
                  <a:srgbClr val="4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/* then store in cache until next get */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memcached_add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BA212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BA212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userrow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BA212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:"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Arial" panose="020B0604020202020204" pitchFamily="34" charset="0"/>
              </a:rPr>
              <a:t>+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userid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data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}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return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data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666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Memcached</a:t>
            </a:r>
            <a:r>
              <a:rPr lang="en-US" dirty="0"/>
              <a:t>: No replication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Designed for volatile data</a:t>
            </a:r>
          </a:p>
          <a:p>
            <a:pPr lvl="1"/>
            <a:r>
              <a:rPr lang="en-US" dirty="0"/>
              <a:t>Failure: Just go to disk</a:t>
            </a:r>
          </a:p>
          <a:p>
            <a:pPr lvl="1"/>
            <a:r>
              <a:rPr lang="en-US" dirty="0"/>
              <a:t>Recovery: Just turn back on and wait</a:t>
            </a:r>
          </a:p>
          <a:p>
            <a:r>
              <a:rPr lang="en-US" dirty="0"/>
              <a:t>Need redundancy? </a:t>
            </a:r>
          </a:p>
          <a:p>
            <a:pPr lvl="1"/>
            <a:r>
              <a:rPr lang="en-US" dirty="0"/>
              <a:t>Build above </a:t>
            </a:r>
            <a:r>
              <a:rPr lang="en-US" dirty="0" err="1"/>
              <a:t>memcached</a:t>
            </a:r>
            <a:endParaRPr lang="en-US" dirty="0"/>
          </a:p>
          <a:p>
            <a:pPr lvl="1"/>
            <a:r>
              <a:rPr lang="en-US" dirty="0"/>
              <a:t>Just build multiple instances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3114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REDIS</a:t>
            </a:r>
            <a:br>
              <a:rPr lang="en-US" dirty="0"/>
            </a:br>
            <a:r>
              <a:rPr lang="en-US" dirty="0" err="1"/>
              <a:t>REmote</a:t>
            </a:r>
            <a:r>
              <a:rPr lang="en-US" dirty="0"/>
              <a:t> </a:t>
            </a:r>
            <a:r>
              <a:rPr lang="en-US" dirty="0" err="1"/>
              <a:t>DIctionary</a:t>
            </a:r>
            <a:r>
              <a:rPr lang="en-US" dirty="0"/>
              <a:t> </a:t>
            </a:r>
            <a:r>
              <a:rPr lang="en-US" dirty="0" err="1"/>
              <a:t>SErver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Like </a:t>
            </a:r>
            <a:r>
              <a:rPr lang="en-US" dirty="0" err="1"/>
              <a:t>Memcached</a:t>
            </a:r>
            <a:r>
              <a:rPr lang="en-US" dirty="0"/>
              <a:t> in that it provides a key value store</a:t>
            </a:r>
          </a:p>
          <a:p>
            <a:r>
              <a:rPr lang="en-US" dirty="0"/>
              <a:t>But, much richer</a:t>
            </a:r>
          </a:p>
          <a:p>
            <a:pPr lvl="1"/>
            <a:r>
              <a:rPr lang="en-US" dirty="0"/>
              <a:t>Lists of strings</a:t>
            </a:r>
          </a:p>
          <a:p>
            <a:pPr lvl="1"/>
            <a:r>
              <a:rPr lang="en-US" dirty="0"/>
              <a:t>Sets of strings (collections of non-repeating unsorted elements)</a:t>
            </a:r>
          </a:p>
          <a:p>
            <a:pPr lvl="1"/>
            <a:r>
              <a:rPr lang="en-US" dirty="0"/>
              <a:t>Sorted sets of strings (collections of non-repeating elements ordered by a floating-point number called score)</a:t>
            </a:r>
          </a:p>
          <a:p>
            <a:pPr lvl="1"/>
            <a:r>
              <a:rPr lang="en-US" dirty="0"/>
              <a:t>Hash tables where keys and values are strings</a:t>
            </a:r>
          </a:p>
          <a:p>
            <a:pPr lvl="1"/>
            <a:r>
              <a:rPr lang="en-US" dirty="0" err="1"/>
              <a:t>HyperLogLogs</a:t>
            </a:r>
            <a:r>
              <a:rPr lang="en-US" dirty="0"/>
              <a:t> used for approximated set cardinality size estimation.</a:t>
            </a:r>
          </a:p>
          <a:p>
            <a:pPr lvl="1"/>
            <a:r>
              <a:rPr lang="en-US" dirty="0"/>
              <a:t>(List from Wikipedia)</a:t>
            </a:r>
          </a:p>
        </p:txBody>
      </p:sp>
    </p:spTree>
    <p:extLst>
      <p:ext uri="{BB962C8B-B14F-4D97-AF65-F5344CB8AC3E}">
        <p14:creationId xmlns:p14="http://schemas.microsoft.com/office/powerpoint/2010/main" val="7684642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REDIS</a:t>
            </a:r>
            <a:br>
              <a:rPr lang="en-US" dirty="0"/>
            </a:br>
            <a:r>
              <a:rPr lang="en-US" dirty="0" err="1"/>
              <a:t>REmote</a:t>
            </a:r>
            <a:r>
              <a:rPr lang="en-US" dirty="0"/>
              <a:t> </a:t>
            </a:r>
            <a:r>
              <a:rPr lang="en-US" dirty="0" err="1"/>
              <a:t>DIctionary</a:t>
            </a:r>
            <a:r>
              <a:rPr lang="en-US" dirty="0"/>
              <a:t> </a:t>
            </a:r>
            <a:r>
              <a:rPr lang="en-US" dirty="0" err="1"/>
              <a:t>SErver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data type has associated operations, e.g. get the one in  particular position in a list, intersect sets, etc. </a:t>
            </a:r>
          </a:p>
          <a:p>
            <a:r>
              <a:rPr lang="en-US" dirty="0"/>
              <a:t>Transaction support</a:t>
            </a:r>
          </a:p>
          <a:p>
            <a:r>
              <a:rPr lang="en-US" dirty="0"/>
              <a:t>Configurable cache policy</a:t>
            </a:r>
          </a:p>
          <a:p>
            <a:pPr lvl="1"/>
            <a:r>
              <a:rPr lang="en-US" dirty="0"/>
              <a:t>LRU-</a:t>
            </a:r>
            <a:r>
              <a:rPr lang="en-US" dirty="0" err="1"/>
              <a:t>ish</a:t>
            </a:r>
            <a:r>
              <a:rPr lang="en-US" dirty="0"/>
              <a:t>, Random, keep everything, etc.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8875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1576</TotalTime>
  <Words>524</Words>
  <Application>Microsoft Office PowerPoint</Application>
  <PresentationFormat>Widescreen</PresentationFormat>
  <Paragraphs>87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Courier New</vt:lpstr>
      <vt:lpstr>Garamond</vt:lpstr>
      <vt:lpstr>Organic</vt:lpstr>
      <vt:lpstr>Memcached and Redis</vt:lpstr>
      <vt:lpstr>Classic Problems</vt:lpstr>
      <vt:lpstr>Common Use of Memcached (But, dedicated servers are also common)</vt:lpstr>
      <vt:lpstr>Memcached Overview</vt:lpstr>
      <vt:lpstr>Memcached Architecture</vt:lpstr>
      <vt:lpstr>Code, From Wikipedia</vt:lpstr>
      <vt:lpstr>Memcached: No replication</vt:lpstr>
      <vt:lpstr>REDIS REmote DIctionary SErver</vt:lpstr>
      <vt:lpstr>REDIS REmote DIctionary SErver</vt:lpstr>
      <vt:lpstr>REDIS: Persistence</vt:lpstr>
      <vt:lpstr>REDIS Clustering: Old School</vt:lpstr>
      <vt:lpstr>REDIS Clustering: New School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Memcached and Redis</dc:title>
  <dc:creator>gkesden@gmail.com</dc:creator>
  <cp:lastModifiedBy>gkesden@gmail.com</cp:lastModifiedBy>
  <cp:revision>5</cp:revision>
  <dcterms:created xsi:type="dcterms:W3CDTF">2016-11-01T00:47:33Z</dcterms:created>
  <dcterms:modified xsi:type="dcterms:W3CDTF">2016-11-02T04:38:49Z</dcterms:modified>
</cp:coreProperties>
</file>