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580" y="1871131"/>
            <a:ext cx="7727796" cy="1515533"/>
          </a:xfrm>
        </p:spPr>
        <p:txBody>
          <a:bodyPr/>
          <a:lstStyle/>
          <a:p>
            <a:r>
              <a:rPr lang="en-US" sz="4400" dirty="0"/>
              <a:t>Finding a needle in Haystack:</a:t>
            </a:r>
            <a:br>
              <a:rPr lang="en-US" sz="4400" dirty="0"/>
            </a:br>
            <a:r>
              <a:rPr lang="en-US" sz="4400" dirty="0"/>
              <a:t>Facebook’s photo storage</a:t>
            </a:r>
            <a:br>
              <a:rPr lang="en-US" sz="4400" dirty="0"/>
            </a:br>
            <a:r>
              <a:rPr lang="en-US" sz="2100" dirty="0"/>
              <a:t>OSDI 2010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2908" y="3546088"/>
            <a:ext cx="7482468" cy="20964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Doug Beaver, Sanjeev Kumar, Harry C. Li, Jason Sobel, Peter </a:t>
            </a:r>
            <a:r>
              <a:rPr lang="en-US" dirty="0" err="1"/>
              <a:t>Vajgel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Facebook.com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 Overview Presented in CSE-291 (Cloud Computing), Fall 2016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Gregory </a:t>
            </a:r>
            <a:r>
              <a:rPr lang="en-US" dirty="0" err="1"/>
              <a:t>Kesden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8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Haystack’s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39" y="2436920"/>
            <a:ext cx="6056743" cy="36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http://&lt;CDN&gt;/&lt;Cache&gt;/&lt;Machine id&gt;/&lt;Logical volume, Photo&gt;</a:t>
            </a:r>
          </a:p>
          <a:p>
            <a:r>
              <a:rPr lang="en-US" dirty="0"/>
              <a:t>Specifies steps to retrieving the photos</a:t>
            </a:r>
          </a:p>
          <a:p>
            <a:pPr lvl="1"/>
            <a:r>
              <a:rPr lang="en-US" dirty="0"/>
              <a:t>CDN Looks up &lt;Logical volume, Photo&gt;. If hit, great. If not,</a:t>
            </a:r>
          </a:p>
          <a:p>
            <a:pPr lvl="1"/>
            <a:r>
              <a:rPr lang="en-US" dirty="0"/>
              <a:t>CDN strips &lt;CDN&gt; component, and asks the Cache. If Cache hits, great. If not,</a:t>
            </a:r>
          </a:p>
          <a:p>
            <a:pPr lvl="1"/>
            <a:r>
              <a:rPr lang="en-US" dirty="0"/>
              <a:t>Cache strips &lt;Cache&gt; component and asks back-end Haystack Store machine</a:t>
            </a:r>
          </a:p>
          <a:p>
            <a:pPr lvl="1"/>
            <a:r>
              <a:rPr lang="en-US" dirty="0"/>
              <a:t>If not in CDN just starts at second step. </a:t>
            </a:r>
          </a:p>
        </p:txBody>
      </p:sp>
    </p:spTree>
    <p:extLst>
      <p:ext uri="{BB962C8B-B14F-4D97-AF65-F5344CB8AC3E}">
        <p14:creationId xmlns:p14="http://schemas.microsoft.com/office/powerpoint/2010/main" val="89400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Upload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2465100"/>
            <a:ext cx="4662053" cy="376021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00877" y="2556932"/>
            <a:ext cx="479572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Request goes to Web server</a:t>
            </a:r>
          </a:p>
          <a:p>
            <a:r>
              <a:rPr lang="en-US" sz="1800" dirty="0"/>
              <a:t>Web server requests a write-enabled logical volume from the Haystack Directory</a:t>
            </a:r>
          </a:p>
          <a:p>
            <a:r>
              <a:rPr lang="en-US" sz="1800" dirty="0"/>
              <a:t>Web server assigns unique ID to photo and uploads it to each physical volume associated with logical volume</a:t>
            </a:r>
          </a:p>
        </p:txBody>
      </p:sp>
    </p:spTree>
    <p:extLst>
      <p:ext uri="{BB962C8B-B14F-4D97-AF65-F5344CB8AC3E}">
        <p14:creationId xmlns:p14="http://schemas.microsoft.com/office/powerpoint/2010/main" val="129430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Logical volume to physical volumes mapping</a:t>
            </a:r>
          </a:p>
          <a:p>
            <a:pPr lvl="1"/>
            <a:r>
              <a:rPr lang="en-US" dirty="0"/>
              <a:t>Load balances writes across logical volumes and reads across physical volumes</a:t>
            </a:r>
          </a:p>
          <a:p>
            <a:pPr lvl="1"/>
            <a:r>
              <a:rPr lang="en-US" dirty="0"/>
              <a:t>Determines if the request should be handed by CDN or Cache</a:t>
            </a:r>
          </a:p>
          <a:p>
            <a:pPr lvl="1"/>
            <a:r>
              <a:rPr lang="en-US" dirty="0"/>
              <a:t>Makes volumes read-only, if full, or for operational reasons (Machine-level granularity)</a:t>
            </a:r>
          </a:p>
          <a:p>
            <a:pPr lvl="1"/>
            <a:r>
              <a:rPr lang="en-US" dirty="0"/>
              <a:t>Removes failed physical volumes, replaces with new Store</a:t>
            </a:r>
          </a:p>
          <a:p>
            <a:pPr lvl="1"/>
            <a:r>
              <a:rPr lang="en-US" dirty="0"/>
              <a:t>Replicated database with </a:t>
            </a:r>
            <a:r>
              <a:rPr lang="en-US" dirty="0" err="1"/>
              <a:t>memcache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5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Distributed hash table with photo ID as key</a:t>
            </a:r>
          </a:p>
          <a:p>
            <a:r>
              <a:rPr lang="en-US" dirty="0"/>
              <a:t>Cache photo </a:t>
            </a:r>
            <a:r>
              <a:rPr lang="en-US" dirty="0" err="1"/>
              <a:t>iff</a:t>
            </a:r>
            <a:endParaRPr lang="en-US" dirty="0"/>
          </a:p>
          <a:p>
            <a:pPr lvl="1"/>
            <a:r>
              <a:rPr lang="en-US" dirty="0"/>
              <a:t>Request is from end user (not CDN) – CDN much bigger than cache. Miss there, unlikely to hit in smaller Cache.</a:t>
            </a:r>
          </a:p>
          <a:p>
            <a:pPr lvl="1"/>
            <a:r>
              <a:rPr lang="en-US" dirty="0"/>
              <a:t>Volume is write-enabled</a:t>
            </a:r>
          </a:p>
          <a:p>
            <a:pPr lvl="2"/>
            <a:r>
              <a:rPr lang="en-US" dirty="0"/>
              <a:t>Volumes perform better when reading or writing, but not mix, so doing one or the other is helpful</a:t>
            </a:r>
          </a:p>
          <a:p>
            <a:pPr lvl="2"/>
            <a:r>
              <a:rPr lang="en-US" dirty="0"/>
              <a:t>Shelter reads, letting focus on writes (No need to shelter, once volume is full – no more writes)</a:t>
            </a:r>
          </a:p>
          <a:p>
            <a:pPr lvl="2"/>
            <a:r>
              <a:rPr lang="en-US" dirty="0"/>
              <a:t>Could pro-actively push newly uploaded files into cache. </a:t>
            </a:r>
          </a:p>
        </p:txBody>
      </p:sp>
    </p:spTree>
    <p:extLst>
      <p:ext uri="{BB962C8B-B14F-4D97-AF65-F5344CB8AC3E}">
        <p14:creationId xmlns:p14="http://schemas.microsoft.com/office/powerpoint/2010/main" val="98543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needs logical volume id and offset (and size)</a:t>
            </a:r>
          </a:p>
          <a:p>
            <a:pPr lvl="1"/>
            <a:r>
              <a:rPr lang="en-US" dirty="0"/>
              <a:t>This needs to quick to get, given the photo id – no disk operations</a:t>
            </a:r>
          </a:p>
          <a:p>
            <a:r>
              <a:rPr lang="en-US" dirty="0"/>
              <a:t>Keeps open file descriptors for each physical volume (preloaded </a:t>
            </a:r>
            <a:r>
              <a:rPr lang="en-US" dirty="0" err="1"/>
              <a:t>fd</a:t>
            </a:r>
            <a:r>
              <a:rPr lang="en-US" dirty="0"/>
              <a:t> cache)</a:t>
            </a:r>
          </a:p>
          <a:p>
            <a:r>
              <a:rPr lang="en-US" dirty="0"/>
              <a:t>Keeps in-memory mapping of photo ids to fs metadata (file, offset, size)</a:t>
            </a:r>
          </a:p>
          <a:p>
            <a:r>
              <a:rPr lang="en-US" i="1" dirty="0"/>
              <a:t>Needle</a:t>
            </a:r>
            <a:r>
              <a:rPr lang="en-US" dirty="0"/>
              <a:t> represents a file stored within Haystack</a:t>
            </a:r>
          </a:p>
          <a:p>
            <a:pPr lvl="1"/>
            <a:r>
              <a:rPr lang="en-US" dirty="0"/>
              <a:t>In memory mapping from &lt;</a:t>
            </a:r>
            <a:r>
              <a:rPr lang="en-US" dirty="0" err="1"/>
              <a:t>photoid</a:t>
            </a:r>
            <a:r>
              <a:rPr lang="en-US" dirty="0"/>
              <a:t>, type (size)&gt; to &lt;flags, size, offset&gt;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1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 and Store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64080"/>
            <a:ext cx="445770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3" y="2560926"/>
            <a:ext cx="4676775" cy="36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2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from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machine requests &lt;logical volume id, key, alternate key, cookie&gt;</a:t>
            </a:r>
          </a:p>
          <a:p>
            <a:r>
              <a:rPr lang="en-US" dirty="0"/>
              <a:t>Cookie is random number assigned/maintained by Directory upon upload. </a:t>
            </a:r>
          </a:p>
          <a:p>
            <a:pPr lvl="1"/>
            <a:r>
              <a:rPr lang="en-US" dirty="0"/>
              <a:t>Prevents brute-force lookups via photo ids</a:t>
            </a:r>
          </a:p>
          <a:p>
            <a:pPr lvl="1"/>
            <a:r>
              <a:rPr lang="en-US" dirty="0"/>
              <a:t>Store machines looks this up in in-memory metadata, if not deleted</a:t>
            </a:r>
          </a:p>
          <a:p>
            <a:pPr lvl="2"/>
            <a:r>
              <a:rPr lang="en-US" dirty="0"/>
              <a:t>Seeks to offset in volume file and reads entire needle from disk</a:t>
            </a:r>
          </a:p>
          <a:p>
            <a:pPr lvl="2"/>
            <a:r>
              <a:rPr lang="en-US" dirty="0"/>
              <a:t>Verifies cookie and data integrity</a:t>
            </a:r>
          </a:p>
          <a:p>
            <a:pPr lvl="2"/>
            <a:r>
              <a:rPr lang="en-US" dirty="0"/>
              <a:t>Returns photo to cache</a:t>
            </a:r>
          </a:p>
        </p:txBody>
      </p:sp>
    </p:spTree>
    <p:extLst>
      <p:ext uri="{BB962C8B-B14F-4D97-AF65-F5344CB8AC3E}">
        <p14:creationId xmlns:p14="http://schemas.microsoft.com/office/powerpoint/2010/main" val="57497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server provides &lt;logical volume id, key, type (size), cookie, data&gt; to store machines (all associated with logical volume)</a:t>
            </a:r>
          </a:p>
          <a:p>
            <a:r>
              <a:rPr lang="en-US" dirty="0"/>
              <a:t>Store machines </a:t>
            </a:r>
            <a:r>
              <a:rPr lang="en-US" i="1" dirty="0"/>
              <a:t>synchronously appends</a:t>
            </a:r>
            <a:r>
              <a:rPr lang="en-US" dirty="0"/>
              <a:t> needle to physical volume and updates mapping</a:t>
            </a:r>
          </a:p>
          <a:p>
            <a:pPr lvl="1"/>
            <a:r>
              <a:rPr lang="en-US" dirty="0"/>
              <a:t>The append makes this much happier</a:t>
            </a:r>
          </a:p>
          <a:p>
            <a:pPr lvl="1"/>
            <a:r>
              <a:rPr lang="en-US" dirty="0"/>
              <a:t>But, if files are updated, e.g. rotated, needle can’t be changed, new one must be appended – if multiple, greatest offset wins. (Directory can update for logical volumes)</a:t>
            </a:r>
          </a:p>
        </p:txBody>
      </p:sp>
    </p:spTree>
    <p:extLst>
      <p:ext uri="{BB962C8B-B14F-4D97-AF65-F5344CB8AC3E}">
        <p14:creationId xmlns:p14="http://schemas.microsoft.com/office/powerpoint/2010/main" val="56446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 delete flag – long live those party photos!</a:t>
            </a:r>
          </a:p>
        </p:txBody>
      </p:sp>
    </p:spTree>
    <p:extLst>
      <p:ext uri="{BB962C8B-B14F-4D97-AF65-F5344CB8AC3E}">
        <p14:creationId xmlns:p14="http://schemas.microsoft.com/office/powerpoint/2010/main" val="68110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Facebook is the world’s largest </a:t>
            </a:r>
            <a:r>
              <a:rPr lang="en-US" dirty="0" err="1"/>
              <a:t>photosharing</a:t>
            </a:r>
            <a:r>
              <a:rPr lang="en-US" dirty="0"/>
              <a:t> site</a:t>
            </a:r>
          </a:p>
          <a:p>
            <a:r>
              <a:rPr lang="en-US" dirty="0"/>
              <a:t>As of 2010:</a:t>
            </a:r>
          </a:p>
          <a:p>
            <a:pPr lvl="1"/>
            <a:r>
              <a:rPr lang="en-US" dirty="0"/>
              <a:t>260 billion images</a:t>
            </a:r>
          </a:p>
          <a:p>
            <a:pPr lvl="1"/>
            <a:r>
              <a:rPr lang="en-US" dirty="0"/>
              <a:t>20 petabytes of data</a:t>
            </a:r>
          </a:p>
          <a:p>
            <a:pPr lvl="1"/>
            <a:r>
              <a:rPr lang="en-US" dirty="0"/>
              <a:t>1 billion photos, 60 terabytes uploaded each week</a:t>
            </a:r>
          </a:p>
          <a:p>
            <a:pPr lvl="1"/>
            <a:r>
              <a:rPr lang="en-US" dirty="0"/>
              <a:t>Over 1 million images/second served at peak</a:t>
            </a:r>
          </a:p>
          <a:p>
            <a:pPr lvl="1"/>
            <a:r>
              <a:rPr lang="en-US" dirty="0"/>
              <a:t>News feed and albums are 98% of photo requests</a:t>
            </a:r>
          </a:p>
          <a:p>
            <a:r>
              <a:rPr lang="en-US" dirty="0"/>
              <a:t>Images are written once, read often, never modified, and rarely deleted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4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Asynchronously updated checkpoint of in-memory data structures, in event of reboot</a:t>
            </a:r>
          </a:p>
          <a:p>
            <a:pPr lvl="1"/>
            <a:r>
              <a:rPr lang="en-US" dirty="0"/>
              <a:t>Possible to reconstruct, but much data would need to be crunched</a:t>
            </a:r>
          </a:p>
          <a:p>
            <a:pPr lvl="1"/>
            <a:r>
              <a:rPr lang="en-US" dirty="0"/>
              <a:t>Can be missing recent files and/or delete flags</a:t>
            </a:r>
          </a:p>
          <a:p>
            <a:r>
              <a:rPr lang="en-US" dirty="0"/>
              <a:t>Upon reboot</a:t>
            </a:r>
          </a:p>
          <a:p>
            <a:pPr lvl="1"/>
            <a:r>
              <a:rPr lang="en-US" dirty="0"/>
              <a:t>Load checkpoint</a:t>
            </a:r>
          </a:p>
          <a:p>
            <a:pPr lvl="1"/>
            <a:r>
              <a:rPr lang="en-US" dirty="0"/>
              <a:t>Find last needle</a:t>
            </a:r>
          </a:p>
          <a:p>
            <a:pPr lvl="1"/>
            <a:r>
              <a:rPr lang="en-US" dirty="0"/>
              <a:t>Add needles after that from volume file</a:t>
            </a:r>
          </a:p>
          <a:p>
            <a:pPr lvl="1"/>
            <a:r>
              <a:rPr lang="en-US" dirty="0"/>
              <a:t>Restore checkpoint</a:t>
            </a:r>
          </a:p>
          <a:p>
            <a:r>
              <a:rPr lang="en-US" dirty="0"/>
              <a:t>Store machines re-verify deleted flag after read form storage, in case index file was stale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57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Filesystem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machines should use file system that:</a:t>
            </a:r>
          </a:p>
          <a:p>
            <a:pPr lvl="1"/>
            <a:r>
              <a:rPr lang="en-US" dirty="0"/>
              <a:t>Requires little memory for random seeks within a large file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blockmaps</a:t>
            </a:r>
            <a:r>
              <a:rPr lang="en-US" dirty="0"/>
              <a:t> vs B-trees for logical to physical block mapping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6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From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detection</a:t>
            </a:r>
          </a:p>
          <a:p>
            <a:pPr lvl="1"/>
            <a:r>
              <a:rPr lang="en-US" dirty="0"/>
              <a:t>Proactively test Stores: Connected? Each volume available? Each volume readable?</a:t>
            </a:r>
          </a:p>
          <a:p>
            <a:pPr lvl="2"/>
            <a:r>
              <a:rPr lang="en-US" dirty="0"/>
              <a:t>Fail? Mark logical volumes on store read only and fix. </a:t>
            </a:r>
          </a:p>
          <a:p>
            <a:pPr lvl="2"/>
            <a:r>
              <a:rPr lang="en-US" dirty="0"/>
              <a:t>In worst case, copy over from other replicas (slow = hours)</a:t>
            </a:r>
          </a:p>
        </p:txBody>
      </p:sp>
    </p:spTree>
    <p:extLst>
      <p:ext uri="{BB962C8B-B14F-4D97-AF65-F5344CB8AC3E}">
        <p14:creationId xmlns:p14="http://schemas.microsoft.com/office/powerpoint/2010/main" val="906605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Compaction</a:t>
            </a:r>
          </a:p>
          <a:p>
            <a:pPr lvl="1"/>
            <a:r>
              <a:rPr lang="en-US" dirty="0"/>
              <a:t>Copies over used needles, ignoring deleted ones, locks, and atomically swaps</a:t>
            </a:r>
          </a:p>
          <a:p>
            <a:pPr lvl="1"/>
            <a:r>
              <a:rPr lang="en-US" dirty="0"/>
              <a:t>25% of photos deleted over course of a year, more likely to be recent ones</a:t>
            </a:r>
          </a:p>
          <a:p>
            <a:r>
              <a:rPr lang="en-US" dirty="0"/>
              <a:t>Batch Uploads</a:t>
            </a:r>
          </a:p>
          <a:p>
            <a:pPr lvl="1"/>
            <a:r>
              <a:rPr lang="en-US" dirty="0"/>
              <a:t>Such as when whole albums uploaded</a:t>
            </a:r>
          </a:p>
          <a:p>
            <a:pPr lvl="1"/>
            <a:r>
              <a:rPr lang="en-US" dirty="0"/>
              <a:t>Improves performance via large, sequential writes</a:t>
            </a:r>
          </a:p>
        </p:txBody>
      </p:sp>
    </p:spTree>
    <p:extLst>
      <p:ext uri="{BB962C8B-B14F-4D97-AF65-F5344CB8AC3E}">
        <p14:creationId xmlns:p14="http://schemas.microsoft.com/office/powerpoint/2010/main" val="335421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Hit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63" y="2517457"/>
            <a:ext cx="6488583" cy="36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We Talk About Haystack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the fun bits</a:t>
            </a:r>
          </a:p>
          <a:p>
            <a:pPr lvl="1"/>
            <a:r>
              <a:rPr lang="en-US" dirty="0"/>
              <a:t>Classical Browser-Server-Directory-CDN-Cache-Store Layering</a:t>
            </a:r>
          </a:p>
          <a:p>
            <a:r>
              <a:rPr lang="en-US" dirty="0"/>
              <a:t>Simple, Easy Example, By Design (Simple = Robust Fast)</a:t>
            </a:r>
          </a:p>
          <a:p>
            <a:r>
              <a:rPr lang="en-US" dirty="0"/>
              <a:t>Optimizes for use cases</a:t>
            </a:r>
          </a:p>
          <a:p>
            <a:r>
              <a:rPr lang="en-US" dirty="0"/>
              <a:t>Memory-Disk Trade</a:t>
            </a:r>
          </a:p>
          <a:p>
            <a:r>
              <a:rPr lang="en-US" dirty="0"/>
              <a:t>Focus on fitting metadata into memory</a:t>
            </a:r>
          </a:p>
          <a:p>
            <a:r>
              <a:rPr lang="en-US" dirty="0"/>
              <a:t>Real-world storage concerns </a:t>
            </a:r>
          </a:p>
        </p:txBody>
      </p:sp>
    </p:spTree>
    <p:extLst>
      <p:ext uri="{BB962C8B-B14F-4D97-AF65-F5344CB8AC3E}">
        <p14:creationId xmlns:p14="http://schemas.microsoft.com/office/powerpoint/2010/main" val="34429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 Traditional Filesystem?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need for most metadata (directory tree, owner, group,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Wastes space</a:t>
            </a:r>
          </a:p>
          <a:p>
            <a:pPr lvl="1"/>
            <a:r>
              <a:rPr lang="en-US" dirty="0"/>
              <a:t>More importantly, slows access to read, check, and use it</a:t>
            </a:r>
          </a:p>
          <a:p>
            <a:pPr lvl="1"/>
            <a:r>
              <a:rPr lang="en-US" dirty="0"/>
              <a:t>Turned out to be bottleneck</a:t>
            </a:r>
          </a:p>
          <a:p>
            <a:r>
              <a:rPr lang="en-US" dirty="0"/>
              <a:t>What cost? Seems small?</a:t>
            </a:r>
          </a:p>
          <a:p>
            <a:pPr lvl="1"/>
            <a:r>
              <a:rPr lang="en-US" dirty="0"/>
              <a:t>Multiplied a lot</a:t>
            </a:r>
          </a:p>
          <a:p>
            <a:pPr lvl="1"/>
            <a:r>
              <a:rPr lang="en-US" dirty="0"/>
              <a:t>Think about steps: Map name to </a:t>
            </a:r>
            <a:r>
              <a:rPr lang="en-US" dirty="0" err="1"/>
              <a:t>inode</a:t>
            </a:r>
            <a:r>
              <a:rPr lang="en-US" dirty="0"/>
              <a:t> (name cache, directory files), read </a:t>
            </a:r>
            <a:r>
              <a:rPr lang="en-US" dirty="0" err="1"/>
              <a:t>inode</a:t>
            </a:r>
            <a:r>
              <a:rPr lang="en-US" dirty="0"/>
              <a:t>, read data</a:t>
            </a:r>
          </a:p>
          <a:p>
            <a:pPr lvl="1"/>
            <a:r>
              <a:rPr lang="en-US" dirty="0"/>
              <a:t>Latency is in access, itself, not tiny transfer</a:t>
            </a:r>
          </a:p>
        </p:txBody>
      </p:sp>
    </p:spTree>
    <p:extLst>
      <p:ext uri="{BB962C8B-B14F-4D97-AF65-F5344CB8AC3E}">
        <p14:creationId xmlns:p14="http://schemas.microsoft.com/office/powerpoint/2010/main" val="185017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throughput, low latency</a:t>
            </a:r>
          </a:p>
          <a:p>
            <a:r>
              <a:rPr lang="en-US" dirty="0"/>
              <a:t>Fault-tolerance</a:t>
            </a:r>
          </a:p>
          <a:p>
            <a:r>
              <a:rPr lang="en-US" dirty="0"/>
              <a:t>Cost-effective (It is hugely scaled, right?)</a:t>
            </a:r>
          </a:p>
          <a:p>
            <a:r>
              <a:rPr lang="en-US" dirty="0"/>
              <a:t>Simple (Means matures to robustness quickly, low operational cost)</a:t>
            </a:r>
          </a:p>
        </p:txBody>
      </p:sp>
    </p:spTree>
    <p:extLst>
      <p:ext uri="{BB962C8B-B14F-4D97-AF65-F5344CB8AC3E}">
        <p14:creationId xmlns:p14="http://schemas.microsoft.com/office/powerpoint/2010/main" val="404031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82" y="2477545"/>
            <a:ext cx="6585527" cy="37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92" y="2443276"/>
            <a:ext cx="6604000" cy="3791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“Original” Facebook NFS-based Design</a:t>
            </a:r>
          </a:p>
        </p:txBody>
      </p:sp>
    </p:spTree>
    <p:extLst>
      <p:ext uri="{BB962C8B-B14F-4D97-AF65-F5344CB8AC3E}">
        <p14:creationId xmlns:p14="http://schemas.microsoft.com/office/powerpoint/2010/main" val="55691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“Original”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CDNs serve “hottest” photos, e.g. profile pictures, but don’t help with “Long tail” of requests for older photos generated by such a large volume site</a:t>
            </a:r>
          </a:p>
          <a:p>
            <a:pPr lvl="1"/>
            <a:r>
              <a:rPr lang="en-US" dirty="0"/>
              <a:t>Significant amount of traffic, hitting backing store</a:t>
            </a:r>
          </a:p>
          <a:p>
            <a:pPr lvl="1"/>
            <a:r>
              <a:rPr lang="en-US" dirty="0"/>
              <a:t>Too many possibilities, too few used  to keep in memory cache of any kind, not just via CDN</a:t>
            </a:r>
          </a:p>
          <a:p>
            <a:r>
              <a:rPr lang="en-US" dirty="0"/>
              <a:t>Surprising complexity</a:t>
            </a:r>
          </a:p>
          <a:p>
            <a:pPr lvl="1"/>
            <a:r>
              <a:rPr lang="en-US" dirty="0"/>
              <a:t>Directories of thousands of images ran into metadata data inefficiencies in NAS, ~10 access/image</a:t>
            </a:r>
          </a:p>
          <a:p>
            <a:pPr lvl="1"/>
            <a:r>
              <a:rPr lang="en-US" dirty="0"/>
              <a:t>Even when optimized to hundreds of images/directory, still took 3 access: metadata, </a:t>
            </a:r>
            <a:r>
              <a:rPr lang="en-US" dirty="0" err="1"/>
              <a:t>inode</a:t>
            </a:r>
            <a:r>
              <a:rPr lang="en-US" dirty="0"/>
              <a:t>, file</a:t>
            </a:r>
          </a:p>
        </p:txBody>
      </p:sp>
    </p:spTree>
    <p:extLst>
      <p:ext uri="{BB962C8B-B14F-4D97-AF65-F5344CB8AC3E}">
        <p14:creationId xmlns:p14="http://schemas.microsoft.com/office/powerpoint/2010/main" val="87743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 Custom?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Needed better </a:t>
            </a:r>
            <a:r>
              <a:rPr lang="en-US" dirty="0" err="1"/>
              <a:t>RAM:Disk</a:t>
            </a:r>
            <a:r>
              <a:rPr lang="en-US" dirty="0"/>
              <a:t> ratio</a:t>
            </a:r>
          </a:p>
          <a:p>
            <a:r>
              <a:rPr lang="en-US" dirty="0"/>
              <a:t>Unachievable, because would need too much RAM</a:t>
            </a:r>
          </a:p>
          <a:p>
            <a:r>
              <a:rPr lang="en-US" dirty="0"/>
              <a:t>Had to reduce demand for RAM by reducing metadata</a:t>
            </a:r>
          </a:p>
        </p:txBody>
      </p:sp>
    </p:spTree>
    <p:extLst>
      <p:ext uri="{BB962C8B-B14F-4D97-AF65-F5344CB8AC3E}">
        <p14:creationId xmlns:p14="http://schemas.microsoft.com/office/powerpoint/2010/main" val="278011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and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Reality: Can’t keep all files in memory, or enough for long-tail</a:t>
            </a:r>
          </a:p>
          <a:p>
            <a:r>
              <a:rPr lang="en-US" dirty="0"/>
              <a:t>Achievable Goal: Shrink metadata so it can fit in memory</a:t>
            </a:r>
          </a:p>
          <a:p>
            <a:r>
              <a:rPr lang="en-US" dirty="0"/>
              <a:t>Result: 1 disk access per photo, for the photo, itself (not metadata)</a:t>
            </a:r>
          </a:p>
        </p:txBody>
      </p:sp>
    </p:spTree>
    <p:extLst>
      <p:ext uri="{BB962C8B-B14F-4D97-AF65-F5344CB8AC3E}">
        <p14:creationId xmlns:p14="http://schemas.microsoft.com/office/powerpoint/2010/main" val="2316199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1141</Words>
  <Application>Microsoft Office PowerPoint</Application>
  <PresentationFormat>Widescreen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Finding a needle in Haystack: Facebook’s photo storage OSDI 2010</vt:lpstr>
      <vt:lpstr>Overview</vt:lpstr>
      <vt:lpstr>Why Not Use a Traditional Filesystem?</vt:lpstr>
      <vt:lpstr>Haystack Goals</vt:lpstr>
      <vt:lpstr>Typical Design</vt:lpstr>
      <vt:lpstr>“Original” Facebook NFS-based Design</vt:lpstr>
      <vt:lpstr>Lessons Learned from “Original”</vt:lpstr>
      <vt:lpstr>Why Go Custom?</vt:lpstr>
      <vt:lpstr>Reality and Goal</vt:lpstr>
      <vt:lpstr>Haystack’s Design</vt:lpstr>
      <vt:lpstr>Photo URL</vt:lpstr>
      <vt:lpstr>Photo Upload</vt:lpstr>
      <vt:lpstr>Haystack Directory</vt:lpstr>
      <vt:lpstr>Haystack Cache</vt:lpstr>
      <vt:lpstr>Haystack Store</vt:lpstr>
      <vt:lpstr>Needle and Store File</vt:lpstr>
      <vt:lpstr>Reads from Store</vt:lpstr>
      <vt:lpstr>Photo Write</vt:lpstr>
      <vt:lpstr>Delete</vt:lpstr>
      <vt:lpstr>Index File</vt:lpstr>
      <vt:lpstr>Host Filesystem</vt:lpstr>
      <vt:lpstr>Recovering From Failure</vt:lpstr>
      <vt:lpstr>Optimizations</vt:lpstr>
      <vt:lpstr>Cache Hit Rate</vt:lpstr>
      <vt:lpstr>Why Did We Talk About Haystack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 needle in Haystack: Facebook’s photo storage OSDI 2010</dc:title>
  <dc:creator>gkesden@gmail.com</dc:creator>
  <cp:lastModifiedBy>gkesden@gmail.com</cp:lastModifiedBy>
  <cp:revision>13</cp:revision>
  <dcterms:created xsi:type="dcterms:W3CDTF">2016-10-19T07:16:08Z</dcterms:created>
  <dcterms:modified xsi:type="dcterms:W3CDTF">2016-10-19T08:50:25Z</dcterms:modified>
</cp:coreProperties>
</file>