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3" r:id="rId3"/>
    <p:sldId id="266" r:id="rId4"/>
    <p:sldId id="271" r:id="rId5"/>
    <p:sldId id="279" r:id="rId6"/>
    <p:sldId id="276" r:id="rId7"/>
    <p:sldId id="263" r:id="rId8"/>
    <p:sldId id="285" r:id="rId9"/>
    <p:sldId id="281" r:id="rId10"/>
    <p:sldId id="265" r:id="rId11"/>
    <p:sldId id="283" r:id="rId12"/>
    <p:sldId id="289" r:id="rId13"/>
    <p:sldId id="288" r:id="rId14"/>
    <p:sldId id="287" r:id="rId15"/>
    <p:sldId id="261" r:id="rId16"/>
    <p:sldId id="269" r:id="rId17"/>
    <p:sldId id="268" r:id="rId18"/>
    <p:sldId id="290" r:id="rId1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4127" autoAdjust="0"/>
  </p:normalViewPr>
  <p:slideViewPr>
    <p:cSldViewPr>
      <p:cViewPr varScale="1">
        <p:scale>
          <a:sx n="108" d="100"/>
          <a:sy n="108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8481B-4EEB-4F05-907A-FE31AE2433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4CD8E-94C4-422C-A273-A8915C9E3EF9}">
      <dgm:prSet/>
      <dgm:spPr/>
      <dgm:t>
        <a:bodyPr/>
        <a:lstStyle/>
        <a:p>
          <a:pPr algn="ctr" rtl="0"/>
          <a:r>
            <a:rPr lang="en-US" dirty="0" smtClean="0"/>
            <a:t>MA seems to have a lot of WATERLESS TOILETS!</a:t>
          </a:r>
          <a:endParaRPr lang="en-US" dirty="0"/>
        </a:p>
      </dgm:t>
    </dgm:pt>
    <dgm:pt modelId="{04CB990B-7DDA-409B-8BD2-F15E4A74EF06}" type="parTrans" cxnId="{F39C0393-4DA7-4512-9B85-B82842F076E8}">
      <dgm:prSet/>
      <dgm:spPr/>
      <dgm:t>
        <a:bodyPr/>
        <a:lstStyle/>
        <a:p>
          <a:endParaRPr lang="en-US"/>
        </a:p>
      </dgm:t>
    </dgm:pt>
    <dgm:pt modelId="{CD247863-EDE6-4003-9D0F-D37B2C0BA7D7}" type="sibTrans" cxnId="{F39C0393-4DA7-4512-9B85-B82842F076E8}">
      <dgm:prSet/>
      <dgm:spPr/>
      <dgm:t>
        <a:bodyPr/>
        <a:lstStyle/>
        <a:p>
          <a:endParaRPr lang="en-US"/>
        </a:p>
      </dgm:t>
    </dgm:pt>
    <dgm:pt modelId="{36041B55-9C34-49FC-9160-4E8C4B956C42}">
      <dgm:prSet/>
      <dgm:spPr/>
      <dgm:t>
        <a:bodyPr/>
        <a:lstStyle/>
        <a:p>
          <a:pPr rtl="0"/>
          <a:r>
            <a:rPr lang="en-US" b="1" smtClean="0"/>
            <a:t>What happens to the waste?</a:t>
          </a:r>
          <a:endParaRPr lang="en-US"/>
        </a:p>
      </dgm:t>
    </dgm:pt>
    <dgm:pt modelId="{229B60E1-A545-4DBE-BADB-B7202BB7BF7D}" type="parTrans" cxnId="{A6AB41F4-6E6F-4D6C-B99C-E1F1B7BEAA39}">
      <dgm:prSet/>
      <dgm:spPr/>
      <dgm:t>
        <a:bodyPr/>
        <a:lstStyle/>
        <a:p>
          <a:endParaRPr lang="en-US"/>
        </a:p>
      </dgm:t>
    </dgm:pt>
    <dgm:pt modelId="{CC49BC99-F300-469A-90D2-85DDE373D2E7}" type="sibTrans" cxnId="{A6AB41F4-6E6F-4D6C-B99C-E1F1B7BEAA39}">
      <dgm:prSet/>
      <dgm:spPr/>
      <dgm:t>
        <a:bodyPr/>
        <a:lstStyle/>
        <a:p>
          <a:endParaRPr lang="en-US"/>
        </a:p>
      </dgm:t>
    </dgm:pt>
    <dgm:pt modelId="{E3A63A12-16AF-4111-BB59-5EFFE00D998D}">
      <dgm:prSet/>
      <dgm:spPr/>
      <dgm:t>
        <a:bodyPr/>
        <a:lstStyle/>
        <a:p>
          <a:pPr rtl="0"/>
          <a:r>
            <a:rPr lang="en-US" b="1" smtClean="0"/>
            <a:t>How does the environment benefit? </a:t>
          </a:r>
          <a:endParaRPr lang="en-US"/>
        </a:p>
      </dgm:t>
    </dgm:pt>
    <dgm:pt modelId="{2203619D-B5AF-4297-8269-E5902E4CC43A}" type="parTrans" cxnId="{9ACAF785-799B-4DC9-A488-51128FC31D2F}">
      <dgm:prSet/>
      <dgm:spPr/>
      <dgm:t>
        <a:bodyPr/>
        <a:lstStyle/>
        <a:p>
          <a:endParaRPr lang="en-US"/>
        </a:p>
      </dgm:t>
    </dgm:pt>
    <dgm:pt modelId="{075E143B-D186-4BD6-B38D-D190E44FA205}" type="sibTrans" cxnId="{9ACAF785-799B-4DC9-A488-51128FC31D2F}">
      <dgm:prSet/>
      <dgm:spPr/>
      <dgm:t>
        <a:bodyPr/>
        <a:lstStyle/>
        <a:p>
          <a:endParaRPr lang="en-US"/>
        </a:p>
      </dgm:t>
    </dgm:pt>
    <dgm:pt modelId="{7B134982-7361-4E1E-A86E-0AF63F5D8DC4}">
      <dgm:prSet/>
      <dgm:spPr/>
      <dgm:t>
        <a:bodyPr/>
        <a:lstStyle/>
        <a:p>
          <a:pPr rtl="0"/>
          <a:r>
            <a:rPr lang="en-US" b="1" dirty="0" smtClean="0"/>
            <a:t>How expensive would it be to put a waterless toilet in my house?  </a:t>
          </a:r>
          <a:endParaRPr lang="en-US" dirty="0"/>
        </a:p>
      </dgm:t>
    </dgm:pt>
    <dgm:pt modelId="{507DE101-BEDA-4917-8662-3824633C085D}" type="parTrans" cxnId="{D263A93F-9EEE-4CA1-A1F9-081F76940038}">
      <dgm:prSet/>
      <dgm:spPr/>
      <dgm:t>
        <a:bodyPr/>
        <a:lstStyle/>
        <a:p>
          <a:endParaRPr lang="en-US"/>
        </a:p>
      </dgm:t>
    </dgm:pt>
    <dgm:pt modelId="{81988735-D3FA-4A3F-BD42-4DB701FC3707}" type="sibTrans" cxnId="{D263A93F-9EEE-4CA1-A1F9-081F76940038}">
      <dgm:prSet/>
      <dgm:spPr/>
      <dgm:t>
        <a:bodyPr/>
        <a:lstStyle/>
        <a:p>
          <a:endParaRPr lang="en-US"/>
        </a:p>
      </dgm:t>
    </dgm:pt>
    <dgm:pt modelId="{7B413284-EC35-41E3-9135-DB04296DD368}">
      <dgm:prSet/>
      <dgm:spPr/>
      <dgm:t>
        <a:bodyPr/>
        <a:lstStyle/>
        <a:p>
          <a:pPr rtl="0"/>
          <a:r>
            <a:rPr lang="en-US" b="1" smtClean="0"/>
            <a:t>How much energy is saved by conserving water?</a:t>
          </a:r>
          <a:endParaRPr lang="en-US"/>
        </a:p>
      </dgm:t>
    </dgm:pt>
    <dgm:pt modelId="{0AC24F61-7D0E-432E-BDE9-5AC0F2443980}" type="parTrans" cxnId="{E55E0CD2-8EB3-4C4B-B436-1CE780E6F64C}">
      <dgm:prSet/>
      <dgm:spPr/>
      <dgm:t>
        <a:bodyPr/>
        <a:lstStyle/>
        <a:p>
          <a:endParaRPr lang="en-US"/>
        </a:p>
      </dgm:t>
    </dgm:pt>
    <dgm:pt modelId="{C87EC719-3F8B-4D53-91D4-A993CA3570C5}" type="sibTrans" cxnId="{E55E0CD2-8EB3-4C4B-B436-1CE780E6F64C}">
      <dgm:prSet/>
      <dgm:spPr/>
      <dgm:t>
        <a:bodyPr/>
        <a:lstStyle/>
        <a:p>
          <a:endParaRPr lang="en-US"/>
        </a:p>
      </dgm:t>
    </dgm:pt>
    <dgm:pt modelId="{41C582E4-D782-44A6-AAC0-C53ECAD0CB5C}">
      <dgm:prSet custT="1"/>
      <dgm:spPr/>
      <dgm:t>
        <a:bodyPr/>
        <a:lstStyle/>
        <a:p>
          <a:pPr rtl="0"/>
          <a:r>
            <a:rPr lang="en-US" sz="2800" dirty="0" smtClean="0"/>
            <a:t>Visiting Massachusetts:</a:t>
          </a:r>
          <a:endParaRPr lang="en-US" sz="2800" dirty="0"/>
        </a:p>
      </dgm:t>
    </dgm:pt>
    <dgm:pt modelId="{25467F76-95F7-459D-B2A2-3C9169C9C45A}" type="sibTrans" cxnId="{5EE48C8B-14E9-4F4A-BF45-737074950F4D}">
      <dgm:prSet/>
      <dgm:spPr/>
      <dgm:t>
        <a:bodyPr/>
        <a:lstStyle/>
        <a:p>
          <a:endParaRPr lang="en-US"/>
        </a:p>
      </dgm:t>
    </dgm:pt>
    <dgm:pt modelId="{B4A4255B-3AB0-4D6F-B192-88728B50ED08}" type="parTrans" cxnId="{5EE48C8B-14E9-4F4A-BF45-737074950F4D}">
      <dgm:prSet/>
      <dgm:spPr/>
      <dgm:t>
        <a:bodyPr/>
        <a:lstStyle/>
        <a:p>
          <a:endParaRPr lang="en-US"/>
        </a:p>
      </dgm:t>
    </dgm:pt>
    <dgm:pt modelId="{3AA117B9-8BD9-4931-AA76-6D82D0DEBB49}" type="pres">
      <dgm:prSet presAssocID="{A628481B-4EEB-4F05-907A-FE31AE2433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EBFC7-6182-4813-9229-C1DBF0E19ED4}" type="pres">
      <dgm:prSet presAssocID="{41C582E4-D782-44A6-AAC0-C53ECAD0CB5C}" presName="linNode" presStyleCnt="0"/>
      <dgm:spPr/>
    </dgm:pt>
    <dgm:pt modelId="{C134EA21-D60E-4EF5-803B-4DCBC7DA5362}" type="pres">
      <dgm:prSet presAssocID="{41C582E4-D782-44A6-AAC0-C53ECAD0CB5C}" presName="parentText" presStyleLbl="node1" presStyleIdx="0" presStyleCnt="6" custScaleX="2401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628D-71DF-4C56-848F-D1B8422F858A}" type="pres">
      <dgm:prSet presAssocID="{25467F76-95F7-459D-B2A2-3C9169C9C45A}" presName="sp" presStyleCnt="0"/>
      <dgm:spPr/>
    </dgm:pt>
    <dgm:pt modelId="{DC11DC17-73A4-486E-9C78-B01A8129A513}" type="pres">
      <dgm:prSet presAssocID="{7134CD8E-94C4-422C-A273-A8915C9E3EF9}" presName="linNode" presStyleCnt="0"/>
      <dgm:spPr/>
    </dgm:pt>
    <dgm:pt modelId="{24D5FADA-2BCC-4DED-ABBB-867D99F9B262}" type="pres">
      <dgm:prSet presAssocID="{7134CD8E-94C4-422C-A273-A8915C9E3EF9}" presName="parentText" presStyleLbl="node1" presStyleIdx="1" presStyleCnt="6" custScaleX="256056" custScaleY="59198" custLinFactNeighborX="12440" custLinFactNeighborY="-227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4A1E7-B5A0-491C-BC8D-7DD4F950EE50}" type="pres">
      <dgm:prSet presAssocID="{CD247863-EDE6-4003-9D0F-D37B2C0BA7D7}" presName="sp" presStyleCnt="0"/>
      <dgm:spPr/>
    </dgm:pt>
    <dgm:pt modelId="{678E8E26-DE84-4D98-AB8E-3EAE3830B35E}" type="pres">
      <dgm:prSet presAssocID="{36041B55-9C34-49FC-9160-4E8C4B956C42}" presName="linNode" presStyleCnt="0"/>
      <dgm:spPr/>
    </dgm:pt>
    <dgm:pt modelId="{0FCE057E-6900-4676-B1F1-3B6A6D25E88F}" type="pres">
      <dgm:prSet presAssocID="{36041B55-9C34-49FC-9160-4E8C4B956C42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95C1-050E-4ED1-8A9B-3D7A1FDDB0AE}" type="pres">
      <dgm:prSet presAssocID="{CC49BC99-F300-469A-90D2-85DDE373D2E7}" presName="sp" presStyleCnt="0"/>
      <dgm:spPr/>
    </dgm:pt>
    <dgm:pt modelId="{2BB4B057-F3B1-46D7-B7DE-D560F6A4B1BC}" type="pres">
      <dgm:prSet presAssocID="{E3A63A12-16AF-4111-BB59-5EFFE00D998D}" presName="linNode" presStyleCnt="0"/>
      <dgm:spPr/>
    </dgm:pt>
    <dgm:pt modelId="{A36E8456-34FE-44C5-B705-7D6389A1EB17}" type="pres">
      <dgm:prSet presAssocID="{E3A63A12-16AF-4111-BB59-5EFFE00D998D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7D85-A3B4-48A9-A986-3CD0D28866EF}" type="pres">
      <dgm:prSet presAssocID="{075E143B-D186-4BD6-B38D-D190E44FA205}" presName="sp" presStyleCnt="0"/>
      <dgm:spPr/>
    </dgm:pt>
    <dgm:pt modelId="{1673CD61-5B50-49F7-B43B-359885B3405F}" type="pres">
      <dgm:prSet presAssocID="{7B134982-7361-4E1E-A86E-0AF63F5D8DC4}" presName="linNode" presStyleCnt="0"/>
      <dgm:spPr/>
    </dgm:pt>
    <dgm:pt modelId="{A98B9904-9815-44D0-901D-612A980DD36D}" type="pres">
      <dgm:prSet presAssocID="{7B134982-7361-4E1E-A86E-0AF63F5D8DC4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30201-897D-4037-A3C1-9FDD14235E13}" type="pres">
      <dgm:prSet presAssocID="{81988735-D3FA-4A3F-BD42-4DB701FC3707}" presName="sp" presStyleCnt="0"/>
      <dgm:spPr/>
    </dgm:pt>
    <dgm:pt modelId="{8BB2BBF7-BE64-4FEE-8E41-A2F0BBD5CC98}" type="pres">
      <dgm:prSet presAssocID="{7B413284-EC35-41E3-9135-DB04296DD368}" presName="linNode" presStyleCnt="0"/>
      <dgm:spPr/>
    </dgm:pt>
    <dgm:pt modelId="{50D704B8-850F-4DAA-BC80-E4416B02E39A}" type="pres">
      <dgm:prSet presAssocID="{7B413284-EC35-41E3-9135-DB04296DD368}" presName="parentText" presStyleLbl="node1" presStyleIdx="5" presStyleCnt="6" custScaleX="277778" custLinFactNeighborX="40530" custLinFactNeighborY="-29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AF785-799B-4DC9-A488-51128FC31D2F}" srcId="{A628481B-4EEB-4F05-907A-FE31AE2433C4}" destId="{E3A63A12-16AF-4111-BB59-5EFFE00D998D}" srcOrd="3" destOrd="0" parTransId="{2203619D-B5AF-4297-8269-E5902E4CC43A}" sibTransId="{075E143B-D186-4BD6-B38D-D190E44FA205}"/>
    <dgm:cxn modelId="{E118C8A9-A569-4330-8871-06495DE838A0}" type="presOf" srcId="{7B134982-7361-4E1E-A86E-0AF63F5D8DC4}" destId="{A98B9904-9815-44D0-901D-612A980DD36D}" srcOrd="0" destOrd="0" presId="urn:microsoft.com/office/officeart/2005/8/layout/vList5"/>
    <dgm:cxn modelId="{A87F6C3C-85DC-4C64-9A46-0AAFEC3DD876}" type="presOf" srcId="{41C582E4-D782-44A6-AAC0-C53ECAD0CB5C}" destId="{C134EA21-D60E-4EF5-803B-4DCBC7DA5362}" srcOrd="0" destOrd="0" presId="urn:microsoft.com/office/officeart/2005/8/layout/vList5"/>
    <dgm:cxn modelId="{D5D4B4BC-E4CB-4C48-821E-1D0B34EF21B0}" type="presOf" srcId="{7B413284-EC35-41E3-9135-DB04296DD368}" destId="{50D704B8-850F-4DAA-BC80-E4416B02E39A}" srcOrd="0" destOrd="0" presId="urn:microsoft.com/office/officeart/2005/8/layout/vList5"/>
    <dgm:cxn modelId="{1E3D5BDC-F9BD-4458-9884-71CD00723F95}" type="presOf" srcId="{A628481B-4EEB-4F05-907A-FE31AE2433C4}" destId="{3AA117B9-8BD9-4931-AA76-6D82D0DEBB49}" srcOrd="0" destOrd="0" presId="urn:microsoft.com/office/officeart/2005/8/layout/vList5"/>
    <dgm:cxn modelId="{F39C0393-4DA7-4512-9B85-B82842F076E8}" srcId="{A628481B-4EEB-4F05-907A-FE31AE2433C4}" destId="{7134CD8E-94C4-422C-A273-A8915C9E3EF9}" srcOrd="1" destOrd="0" parTransId="{04CB990B-7DDA-409B-8BD2-F15E4A74EF06}" sibTransId="{CD247863-EDE6-4003-9D0F-D37B2C0BA7D7}"/>
    <dgm:cxn modelId="{D263A93F-9EEE-4CA1-A1F9-081F76940038}" srcId="{A628481B-4EEB-4F05-907A-FE31AE2433C4}" destId="{7B134982-7361-4E1E-A86E-0AF63F5D8DC4}" srcOrd="4" destOrd="0" parTransId="{507DE101-BEDA-4917-8662-3824633C085D}" sibTransId="{81988735-D3FA-4A3F-BD42-4DB701FC3707}"/>
    <dgm:cxn modelId="{5EE48C8B-14E9-4F4A-BF45-737074950F4D}" srcId="{A628481B-4EEB-4F05-907A-FE31AE2433C4}" destId="{41C582E4-D782-44A6-AAC0-C53ECAD0CB5C}" srcOrd="0" destOrd="0" parTransId="{B4A4255B-3AB0-4D6F-B192-88728B50ED08}" sibTransId="{25467F76-95F7-459D-B2A2-3C9169C9C45A}"/>
    <dgm:cxn modelId="{F63AD7D7-F351-4815-851E-581D866BB16C}" type="presOf" srcId="{7134CD8E-94C4-422C-A273-A8915C9E3EF9}" destId="{24D5FADA-2BCC-4DED-ABBB-867D99F9B262}" srcOrd="0" destOrd="0" presId="urn:microsoft.com/office/officeart/2005/8/layout/vList5"/>
    <dgm:cxn modelId="{A6AB41F4-6E6F-4D6C-B99C-E1F1B7BEAA39}" srcId="{A628481B-4EEB-4F05-907A-FE31AE2433C4}" destId="{36041B55-9C34-49FC-9160-4E8C4B956C42}" srcOrd="2" destOrd="0" parTransId="{229B60E1-A545-4DBE-BADB-B7202BB7BF7D}" sibTransId="{CC49BC99-F300-469A-90D2-85DDE373D2E7}"/>
    <dgm:cxn modelId="{E55E0CD2-8EB3-4C4B-B436-1CE780E6F64C}" srcId="{A628481B-4EEB-4F05-907A-FE31AE2433C4}" destId="{7B413284-EC35-41E3-9135-DB04296DD368}" srcOrd="5" destOrd="0" parTransId="{0AC24F61-7D0E-432E-BDE9-5AC0F2443980}" sibTransId="{C87EC719-3F8B-4D53-91D4-A993CA3570C5}"/>
    <dgm:cxn modelId="{58484887-42C7-430E-A5A7-A66789954567}" type="presOf" srcId="{36041B55-9C34-49FC-9160-4E8C4B956C42}" destId="{0FCE057E-6900-4676-B1F1-3B6A6D25E88F}" srcOrd="0" destOrd="0" presId="urn:microsoft.com/office/officeart/2005/8/layout/vList5"/>
    <dgm:cxn modelId="{2A036892-6326-4E45-A410-B8FE6D24F0DC}" type="presOf" srcId="{E3A63A12-16AF-4111-BB59-5EFFE00D998D}" destId="{A36E8456-34FE-44C5-B705-7D6389A1EB17}" srcOrd="0" destOrd="0" presId="urn:microsoft.com/office/officeart/2005/8/layout/vList5"/>
    <dgm:cxn modelId="{F208DC58-9146-4449-A3FA-68840DC2BAC7}" type="presParOf" srcId="{3AA117B9-8BD9-4931-AA76-6D82D0DEBB49}" destId="{26AEBFC7-6182-4813-9229-C1DBF0E19ED4}" srcOrd="0" destOrd="0" presId="urn:microsoft.com/office/officeart/2005/8/layout/vList5"/>
    <dgm:cxn modelId="{B78BE30D-4FEB-4D0C-B2B3-FF99929D3F5F}" type="presParOf" srcId="{26AEBFC7-6182-4813-9229-C1DBF0E19ED4}" destId="{C134EA21-D60E-4EF5-803B-4DCBC7DA5362}" srcOrd="0" destOrd="0" presId="urn:microsoft.com/office/officeart/2005/8/layout/vList5"/>
    <dgm:cxn modelId="{7CAEF910-1A30-49B9-B731-0147420B4854}" type="presParOf" srcId="{3AA117B9-8BD9-4931-AA76-6D82D0DEBB49}" destId="{C207628D-71DF-4C56-848F-D1B8422F858A}" srcOrd="1" destOrd="0" presId="urn:microsoft.com/office/officeart/2005/8/layout/vList5"/>
    <dgm:cxn modelId="{5FDCB788-B799-4F06-AD76-ED7773D98244}" type="presParOf" srcId="{3AA117B9-8BD9-4931-AA76-6D82D0DEBB49}" destId="{DC11DC17-73A4-486E-9C78-B01A8129A513}" srcOrd="2" destOrd="0" presId="urn:microsoft.com/office/officeart/2005/8/layout/vList5"/>
    <dgm:cxn modelId="{0909E25C-13FA-428B-B860-DE4E2BF087B4}" type="presParOf" srcId="{DC11DC17-73A4-486E-9C78-B01A8129A513}" destId="{24D5FADA-2BCC-4DED-ABBB-867D99F9B262}" srcOrd="0" destOrd="0" presId="urn:microsoft.com/office/officeart/2005/8/layout/vList5"/>
    <dgm:cxn modelId="{82CCED75-0A45-4E07-ACF9-7C29C508BA39}" type="presParOf" srcId="{3AA117B9-8BD9-4931-AA76-6D82D0DEBB49}" destId="{37E4A1E7-B5A0-491C-BC8D-7DD4F950EE50}" srcOrd="3" destOrd="0" presId="urn:microsoft.com/office/officeart/2005/8/layout/vList5"/>
    <dgm:cxn modelId="{035DF1B2-3C91-4518-B19D-FBD8852F474E}" type="presParOf" srcId="{3AA117B9-8BD9-4931-AA76-6D82D0DEBB49}" destId="{678E8E26-DE84-4D98-AB8E-3EAE3830B35E}" srcOrd="4" destOrd="0" presId="urn:microsoft.com/office/officeart/2005/8/layout/vList5"/>
    <dgm:cxn modelId="{62D79F6D-C9DF-4184-9C62-5826D272D695}" type="presParOf" srcId="{678E8E26-DE84-4D98-AB8E-3EAE3830B35E}" destId="{0FCE057E-6900-4676-B1F1-3B6A6D25E88F}" srcOrd="0" destOrd="0" presId="urn:microsoft.com/office/officeart/2005/8/layout/vList5"/>
    <dgm:cxn modelId="{A08B89FF-38CA-485E-8C9C-B46E2B6B4291}" type="presParOf" srcId="{3AA117B9-8BD9-4931-AA76-6D82D0DEBB49}" destId="{A1BC95C1-050E-4ED1-8A9B-3D7A1FDDB0AE}" srcOrd="5" destOrd="0" presId="urn:microsoft.com/office/officeart/2005/8/layout/vList5"/>
    <dgm:cxn modelId="{B752D90C-53B8-4FE1-B884-460D7E58527D}" type="presParOf" srcId="{3AA117B9-8BD9-4931-AA76-6D82D0DEBB49}" destId="{2BB4B057-F3B1-46D7-B7DE-D560F6A4B1BC}" srcOrd="6" destOrd="0" presId="urn:microsoft.com/office/officeart/2005/8/layout/vList5"/>
    <dgm:cxn modelId="{0371F0B3-FC25-41D4-A2DE-04F90342C4DE}" type="presParOf" srcId="{2BB4B057-F3B1-46D7-B7DE-D560F6A4B1BC}" destId="{A36E8456-34FE-44C5-B705-7D6389A1EB17}" srcOrd="0" destOrd="0" presId="urn:microsoft.com/office/officeart/2005/8/layout/vList5"/>
    <dgm:cxn modelId="{19280884-30A6-4FE1-817D-EF202EA5F393}" type="presParOf" srcId="{3AA117B9-8BD9-4931-AA76-6D82D0DEBB49}" destId="{DC227D85-A3B4-48A9-A986-3CD0D28866EF}" srcOrd="7" destOrd="0" presId="urn:microsoft.com/office/officeart/2005/8/layout/vList5"/>
    <dgm:cxn modelId="{43DF910F-5C90-46AE-978C-7443FE906270}" type="presParOf" srcId="{3AA117B9-8BD9-4931-AA76-6D82D0DEBB49}" destId="{1673CD61-5B50-49F7-B43B-359885B3405F}" srcOrd="8" destOrd="0" presId="urn:microsoft.com/office/officeart/2005/8/layout/vList5"/>
    <dgm:cxn modelId="{531DFD85-EDAB-46B8-9CE9-0B2E31D72277}" type="presParOf" srcId="{1673CD61-5B50-49F7-B43B-359885B3405F}" destId="{A98B9904-9815-44D0-901D-612A980DD36D}" srcOrd="0" destOrd="0" presId="urn:microsoft.com/office/officeart/2005/8/layout/vList5"/>
    <dgm:cxn modelId="{27B6A328-F081-43F9-A7E9-CDF358BF58D6}" type="presParOf" srcId="{3AA117B9-8BD9-4931-AA76-6D82D0DEBB49}" destId="{93D30201-897D-4037-A3C1-9FDD14235E13}" srcOrd="9" destOrd="0" presId="urn:microsoft.com/office/officeart/2005/8/layout/vList5"/>
    <dgm:cxn modelId="{E0563ED0-5B6B-417B-9DC5-A16512AC789A}" type="presParOf" srcId="{3AA117B9-8BD9-4931-AA76-6D82D0DEBB49}" destId="{8BB2BBF7-BE64-4FEE-8E41-A2F0BBD5CC98}" srcOrd="10" destOrd="0" presId="urn:microsoft.com/office/officeart/2005/8/layout/vList5"/>
    <dgm:cxn modelId="{0CD02285-62E9-486A-BB5D-A3E2CD212AD8}" type="presParOf" srcId="{8BB2BBF7-BE64-4FEE-8E41-A2F0BBD5CC98}" destId="{50D704B8-850F-4DAA-BC80-E4416B02E39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EA21-D60E-4EF5-803B-4DCBC7DA5362}">
      <dsp:nvSpPr>
        <dsp:cNvPr id="0" name=""/>
        <dsp:cNvSpPr/>
      </dsp:nvSpPr>
      <dsp:spPr>
        <a:xfrm>
          <a:off x="3308" y="490"/>
          <a:ext cx="5862966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Visiting Massachusetts:</a:t>
          </a:r>
          <a:endParaRPr lang="en-US" sz="2800" kern="1200" dirty="0"/>
        </a:p>
      </dsp:txBody>
      <dsp:txXfrm>
        <a:off x="46763" y="43945"/>
        <a:ext cx="5776056" cy="803275"/>
      </dsp:txXfrm>
    </dsp:sp>
    <dsp:sp modelId="{24D5FADA-2BCC-4DED-ABBB-867D99F9B262}">
      <dsp:nvSpPr>
        <dsp:cNvPr id="0" name=""/>
        <dsp:cNvSpPr/>
      </dsp:nvSpPr>
      <dsp:spPr>
        <a:xfrm>
          <a:off x="307024" y="732925"/>
          <a:ext cx="6251474" cy="526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 seems to have a lot of WATERLESS TOILETS!</a:t>
          </a:r>
          <a:endParaRPr lang="en-US" sz="2400" kern="1200" dirty="0"/>
        </a:p>
      </dsp:txBody>
      <dsp:txXfrm>
        <a:off x="332749" y="758650"/>
        <a:ext cx="6200024" cy="475521"/>
      </dsp:txXfrm>
    </dsp:sp>
    <dsp:sp modelId="{0FCE057E-6900-4676-B1F1-3B6A6D25E88F}">
      <dsp:nvSpPr>
        <dsp:cNvPr id="0" name=""/>
        <dsp:cNvSpPr/>
      </dsp:nvSpPr>
      <dsp:spPr>
        <a:xfrm>
          <a:off x="3308" y="1506665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What happens to the waste?</a:t>
          </a:r>
          <a:endParaRPr lang="en-US" sz="2400" kern="1200"/>
        </a:p>
      </dsp:txBody>
      <dsp:txXfrm>
        <a:off x="46763" y="1550120"/>
        <a:ext cx="6688272" cy="803275"/>
      </dsp:txXfrm>
    </dsp:sp>
    <dsp:sp modelId="{A36E8456-34FE-44C5-B705-7D6389A1EB17}">
      <dsp:nvSpPr>
        <dsp:cNvPr id="0" name=""/>
        <dsp:cNvSpPr/>
      </dsp:nvSpPr>
      <dsp:spPr>
        <a:xfrm>
          <a:off x="3308" y="2441359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How does the environment benefit? </a:t>
          </a:r>
          <a:endParaRPr lang="en-US" sz="2400" kern="1200"/>
        </a:p>
      </dsp:txBody>
      <dsp:txXfrm>
        <a:off x="46763" y="2484814"/>
        <a:ext cx="6688272" cy="803275"/>
      </dsp:txXfrm>
    </dsp:sp>
    <dsp:sp modelId="{A98B9904-9815-44D0-901D-612A980DD36D}">
      <dsp:nvSpPr>
        <dsp:cNvPr id="0" name=""/>
        <dsp:cNvSpPr/>
      </dsp:nvSpPr>
      <dsp:spPr>
        <a:xfrm>
          <a:off x="3308" y="3376054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expensive would it be to put a waterless toilet in my house?  </a:t>
          </a:r>
          <a:endParaRPr lang="en-US" sz="2400" kern="1200" dirty="0"/>
        </a:p>
      </dsp:txBody>
      <dsp:txXfrm>
        <a:off x="46763" y="3419509"/>
        <a:ext cx="6688272" cy="803275"/>
      </dsp:txXfrm>
    </dsp:sp>
    <dsp:sp modelId="{50D704B8-850F-4DAA-BC80-E4416B02E39A}">
      <dsp:nvSpPr>
        <dsp:cNvPr id="0" name=""/>
        <dsp:cNvSpPr/>
      </dsp:nvSpPr>
      <dsp:spPr>
        <a:xfrm>
          <a:off x="6617" y="4284185"/>
          <a:ext cx="6775182" cy="890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How much energy is saved by conserving water?</a:t>
          </a:r>
          <a:endParaRPr lang="en-US" sz="2400" kern="1200"/>
        </a:p>
      </dsp:txBody>
      <dsp:txXfrm>
        <a:off x="50072" y="4327640"/>
        <a:ext cx="6688272" cy="80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4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7/18/2012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orldwidescience.org/" TargetMode="External"/><Relationship Id="rId7" Type="http://schemas.openxmlformats.org/officeDocument/2006/relationships/hyperlink" Target="http://www.science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hyperlink" Target="http://www.google.com/?tbm=pts&amp;hl=en" TargetMode="External"/><Relationship Id="rId10" Type="http://schemas.openxmlformats.org/officeDocument/2006/relationships/hyperlink" Target="http://www.compostingtoilet.org/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://wattnow.org/764/clivus-new-england-protect-and-conserve-water-and-soi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ss.gov/dcr/parks/wald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scienc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#1 Identify and Develop Your Topic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3961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4400" dirty="0" smtClean="0"/>
              <a:t> Use Catalogs like Carnegie Library to find Books</a:t>
            </a:r>
            <a:endParaRPr lang="en-US" sz="4400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2511753"/>
            <a:ext cx="2362200" cy="146619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4114800" cy="3429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1000" y="5715000"/>
            <a:ext cx="7239000" cy="685800"/>
          </a:xfrm>
        </p:spPr>
        <p:txBody>
          <a:bodyPr>
            <a:normAutofit fontScale="47500" lnSpcReduction="20000"/>
          </a:bodyPr>
          <a:lstStyle/>
          <a:p>
            <a:r>
              <a:rPr lang="en-US" sz="10100" dirty="0" smtClean="0"/>
              <a:t> </a:t>
            </a:r>
            <a:r>
              <a:rPr lang="en-US" sz="9300" dirty="0" smtClean="0"/>
              <a:t>and </a:t>
            </a:r>
            <a:r>
              <a:rPr lang="en-US" sz="9300" dirty="0"/>
              <a:t>Media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#4 Use Indexes to Find Periodical  Articles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73454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>
          <a:xfrm>
            <a:off x="304800" y="228600"/>
            <a:ext cx="4419600" cy="63246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4400" y="228600"/>
            <a:ext cx="41148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8400" dirty="0"/>
              <a:t>Use Indexes to find periodical articles</a:t>
            </a:r>
          </a:p>
          <a:p>
            <a:endParaRPr lang="en-US" dirty="0"/>
          </a:p>
          <a:p>
            <a:endParaRPr lang="en-US" sz="8400" dirty="0" smtClean="0"/>
          </a:p>
          <a:p>
            <a:r>
              <a:rPr lang="en-US" sz="8400" dirty="0" smtClean="0"/>
              <a:t>What </a:t>
            </a:r>
            <a:r>
              <a:rPr lang="en-US" sz="8400" dirty="0"/>
              <a:t>does this mean</a:t>
            </a:r>
            <a:r>
              <a:rPr lang="en-US" sz="8400" dirty="0" smtClean="0"/>
              <a:t>?</a:t>
            </a:r>
          </a:p>
          <a:p>
            <a:endParaRPr lang="en-US" dirty="0"/>
          </a:p>
          <a:p>
            <a:endParaRPr lang="en-US" sz="7000" dirty="0" smtClean="0"/>
          </a:p>
          <a:p>
            <a:pPr algn="ctr"/>
            <a:r>
              <a:rPr lang="en-US" sz="8000" dirty="0" smtClean="0"/>
              <a:t>Magazine </a:t>
            </a:r>
            <a:r>
              <a:rPr lang="en-US" sz="8000" dirty="0"/>
              <a:t>&amp; journal &amp; newspaper articles</a:t>
            </a:r>
          </a:p>
          <a:p>
            <a:pPr algn="ctr"/>
            <a:r>
              <a:rPr lang="en-US" sz="8000" dirty="0" smtClean="0"/>
              <a:t>find them in </a:t>
            </a:r>
          </a:p>
          <a:p>
            <a:pPr algn="ctr"/>
            <a:r>
              <a:rPr lang="en-US" sz="8000" dirty="0" smtClean="0"/>
              <a:t>RESEARCH </a:t>
            </a:r>
            <a:r>
              <a:rPr lang="en-US" sz="8000" dirty="0"/>
              <a:t>DATABASES </a:t>
            </a:r>
          </a:p>
          <a:p>
            <a:endParaRPr lang="en-US" sz="7000" dirty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04800" y="5562600"/>
            <a:ext cx="88392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rtlCol="0" anchor="t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Char char="•"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>
                <a:solidFill>
                  <a:schemeClr val="tx1"/>
                </a:solidFill>
              </a:rPr>
              <a:t>Academic OneFile</a:t>
            </a:r>
          </a:p>
          <a:p>
            <a:r>
              <a:rPr lang="en-US" sz="4800" dirty="0" err="1" smtClean="0">
                <a:solidFill>
                  <a:schemeClr val="tx1"/>
                </a:solidFill>
              </a:rPr>
              <a:t>GreenFile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305765" y="1219200"/>
            <a:ext cx="484632" cy="606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 flipV="1">
            <a:off x="6521704" y="2286000"/>
            <a:ext cx="484632" cy="662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191807" y="3076545"/>
            <a:ext cx="701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Trees at Walden Pond, Walden Pond State Reservation, </a:t>
            </a:r>
            <a:r>
              <a:rPr lang="en-US" sz="1000" dirty="0" smtClean="0"/>
              <a:t>Concord, Massachusetts. 2012. Personal photograph by author. JPEG file.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6330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6"/>
          </p:nvPr>
        </p:nvSpPr>
        <p:spPr>
          <a:xfrm>
            <a:off x="685800" y="228600"/>
            <a:ext cx="4038600" cy="914400"/>
          </a:xfrm>
        </p:spPr>
        <p:txBody>
          <a:bodyPr>
            <a:normAutofit fontScale="70000" lnSpcReduction="20000"/>
          </a:bodyPr>
          <a:lstStyle>
            <a:extLst/>
          </a:lstStyle>
          <a:p>
            <a:r>
              <a:rPr lang="en-US" sz="4800" dirty="0" smtClean="0"/>
              <a:t>recycle human waste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 rot="21415715">
            <a:off x="5105400" y="228600"/>
            <a:ext cx="3200400" cy="1905000"/>
          </a:xfrm>
        </p:spPr>
        <p:txBody>
          <a:bodyPr/>
          <a:lstStyle/>
          <a:p>
            <a:r>
              <a:rPr lang="en-US" sz="4400" dirty="0" smtClean="0"/>
              <a:t>plumbing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 rot="356286">
            <a:off x="1140236" y="4342038"/>
            <a:ext cx="1991376" cy="14333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sewage disposal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4114800" y="3473921"/>
            <a:ext cx="4267200" cy="1707679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 smtClean="0"/>
              <a:t>water conservation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227359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TOILET</a:t>
            </a:r>
            <a:endParaRPr lang="en-US" sz="7200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257800" y="2240279"/>
            <a:ext cx="3200400" cy="502921"/>
          </a:xfrm>
          <a:prstGeom prst="rect">
            <a:avLst/>
          </a:prstGeom>
        </p:spPr>
        <p:txBody>
          <a:bodyPr vert="horz" rtlCol="0" anchor="t" anchorCtr="0">
            <a:normAutofit fontScale="70000" lnSpcReduction="20000"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400" dirty="0" smtClean="0"/>
              <a:t>composting toilet</a:t>
            </a:r>
          </a:p>
          <a:p>
            <a:endParaRPr lang="en-US" dirty="0"/>
          </a:p>
        </p:txBody>
      </p:sp>
      <p:sp>
        <p:nvSpPr>
          <p:cNvPr id="20" name="Rectangle 8"/>
          <p:cNvSpPr txBox="1">
            <a:spLocks/>
          </p:cNvSpPr>
          <p:nvPr/>
        </p:nvSpPr>
        <p:spPr>
          <a:xfrm rot="21429826">
            <a:off x="152400" y="1066800"/>
            <a:ext cx="7772400" cy="1806956"/>
          </a:xfrm>
          <a:prstGeom prst="rect">
            <a:avLst/>
          </a:prstGeom>
        </p:spPr>
        <p:txBody>
          <a:bodyPr vert="horz" rtlCol="0" anchor="t" anchorCtr="0">
            <a:norm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wastewater treatment system</a:t>
            </a:r>
            <a:endParaRPr lang="en-US" dirty="0"/>
          </a:p>
        </p:txBody>
      </p:sp>
      <p:sp>
        <p:nvSpPr>
          <p:cNvPr id="21" name="Rectangle 8"/>
          <p:cNvSpPr txBox="1">
            <a:spLocks/>
          </p:cNvSpPr>
          <p:nvPr/>
        </p:nvSpPr>
        <p:spPr>
          <a:xfrm rot="21405714">
            <a:off x="822538" y="3367352"/>
            <a:ext cx="1548172" cy="747347"/>
          </a:xfrm>
          <a:prstGeom prst="rect">
            <a:avLst/>
          </a:prstGeom>
        </p:spPr>
        <p:txBody>
          <a:bodyPr vert="horz" rtlCol="0" anchor="t" anchorCtr="0">
            <a:normAutofit fontScale="925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urinal</a:t>
            </a:r>
            <a:endParaRPr lang="en-US" dirty="0"/>
          </a:p>
        </p:txBody>
      </p:sp>
      <p:sp>
        <p:nvSpPr>
          <p:cNvPr id="22" name="Rectangle 8"/>
          <p:cNvSpPr txBox="1">
            <a:spLocks/>
          </p:cNvSpPr>
          <p:nvPr/>
        </p:nvSpPr>
        <p:spPr>
          <a:xfrm rot="11154306" flipV="1">
            <a:off x="5804032" y="5617409"/>
            <a:ext cx="2113899" cy="999855"/>
          </a:xfrm>
          <a:prstGeom prst="rect">
            <a:avLst/>
          </a:prstGeom>
        </p:spPr>
        <p:txBody>
          <a:bodyPr vert="horz" rtlCol="0" anchor="t" anchorCtr="0">
            <a:normAutofit fontScale="775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/>
              <a:t>w</a:t>
            </a:r>
            <a:r>
              <a:rPr lang="en-US" sz="4800" dirty="0" smtClean="0"/>
              <a:t>aterless latrine</a:t>
            </a:r>
            <a:endParaRPr lang="en-US" dirty="0"/>
          </a:p>
        </p:txBody>
      </p:sp>
      <p:sp>
        <p:nvSpPr>
          <p:cNvPr id="23" name="Rectangle 8"/>
          <p:cNvSpPr txBox="1">
            <a:spLocks/>
          </p:cNvSpPr>
          <p:nvPr/>
        </p:nvSpPr>
        <p:spPr>
          <a:xfrm rot="10800000" flipV="1">
            <a:off x="3048000" y="5511317"/>
            <a:ext cx="2590800" cy="813279"/>
          </a:xfrm>
          <a:prstGeom prst="rect">
            <a:avLst/>
          </a:prstGeom>
        </p:spPr>
        <p:txBody>
          <a:bodyPr vert="horz" rtlCol="0" anchor="t" anchorCtr="0">
            <a:normAutofit fontScale="55000" lnSpcReduction="2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biological decomposition</a:t>
            </a:r>
            <a:endParaRPr lang="en-US" dirty="0"/>
          </a:p>
        </p:txBody>
      </p:sp>
      <p:sp>
        <p:nvSpPr>
          <p:cNvPr id="24" name="Rectangle 8"/>
          <p:cNvSpPr txBox="1">
            <a:spLocks/>
          </p:cNvSpPr>
          <p:nvPr/>
        </p:nvSpPr>
        <p:spPr>
          <a:xfrm rot="12289906" flipV="1">
            <a:off x="5870676" y="3158177"/>
            <a:ext cx="2296355" cy="1105482"/>
          </a:xfrm>
          <a:prstGeom prst="rect">
            <a:avLst/>
          </a:prstGeom>
        </p:spPr>
        <p:txBody>
          <a:bodyPr vert="horz" rtlCol="0" anchor="t" anchorCtr="0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sanitation</a:t>
            </a:r>
            <a:endParaRPr lang="en-US" dirty="0"/>
          </a:p>
        </p:txBody>
      </p:sp>
      <p:sp>
        <p:nvSpPr>
          <p:cNvPr id="26" name="Rectangle 8"/>
          <p:cNvSpPr txBox="1">
            <a:spLocks/>
          </p:cNvSpPr>
          <p:nvPr/>
        </p:nvSpPr>
        <p:spPr>
          <a:xfrm rot="21353551">
            <a:off x="35727" y="5592096"/>
            <a:ext cx="3391598" cy="1119199"/>
          </a:xfrm>
          <a:prstGeom prst="rect">
            <a:avLst/>
          </a:prstGeom>
        </p:spPr>
        <p:txBody>
          <a:bodyPr vert="horz" rtlCol="0" anchor="t" anchorCtr="0">
            <a:normAutofit fontScale="85000" lnSpcReduction="10000"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800" dirty="0" smtClean="0"/>
              <a:t>futurist toilets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#5  Find Internet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2688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648200"/>
            <a:ext cx="7239000" cy="609599"/>
          </a:xfrm>
        </p:spPr>
        <p:txBody>
          <a:bodyPr/>
          <a:lstStyle>
            <a:extLst/>
          </a:lstStyle>
          <a:p>
            <a:r>
              <a:rPr lang="en-US" sz="4800" dirty="0" smtClean="0"/>
              <a:t>Internet Resources</a:t>
            </a:r>
            <a:endParaRPr lang="en-US" dirty="0"/>
          </a:p>
        </p:txBody>
      </p:sp>
      <p:pic>
        <p:nvPicPr>
          <p:cNvPr id="5" name="j0321101.jpg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85850"/>
            <a:ext cx="24003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>
            <a:hlinkClick r:id="rId5"/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27051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Placeholder 6">
            <a:hlinkClick r:id="rId7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5632"/>
            <a:ext cx="2590800" cy="789935"/>
          </a:xfrm>
        </p:spPr>
      </p:pic>
      <p:sp>
        <p:nvSpPr>
          <p:cNvPr id="2" name="TextBox 1"/>
          <p:cNvSpPr txBox="1"/>
          <p:nvPr/>
        </p:nvSpPr>
        <p:spPr>
          <a:xfrm>
            <a:off x="914400" y="5410200"/>
            <a:ext cx="7507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Search box: How do waterless toilets work?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598748"/>
            <a:ext cx="393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hlinkClick r:id="rId9"/>
              </a:rPr>
              <a:t>Watt</a:t>
            </a:r>
            <a:r>
              <a:rPr lang="en-US" sz="4000" dirty="0" smtClean="0">
                <a:hlinkClick r:id="rId9"/>
              </a:rPr>
              <a:t> Now </a:t>
            </a:r>
            <a:r>
              <a:rPr lang="en-US" sz="4000" dirty="0" smtClean="0"/>
              <a:t>blog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1" y="304800"/>
            <a:ext cx="4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10"/>
              </a:rPr>
              <a:t>Composting toilet blog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3810000" cy="52395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# 6  Evaluate What You Find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30680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Seven Steps of the Research Process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762000"/>
            <a:ext cx="12860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</a:t>
            </a:r>
          </a:p>
          <a:p>
            <a:r>
              <a:rPr lang="en-US" dirty="0" smtClean="0"/>
              <a:t>you </a:t>
            </a:r>
          </a:p>
          <a:p>
            <a:r>
              <a:rPr lang="en-US" dirty="0" smtClean="0"/>
              <a:t>wear </a:t>
            </a:r>
          </a:p>
          <a:p>
            <a:r>
              <a:rPr lang="en-US" dirty="0" smtClean="0"/>
              <a:t>this </a:t>
            </a:r>
          </a:p>
          <a:p>
            <a:r>
              <a:rPr lang="en-US" dirty="0" smtClean="0"/>
              <a:t>dress?</a:t>
            </a:r>
          </a:p>
          <a:p>
            <a:endParaRPr lang="en-US" dirty="0"/>
          </a:p>
          <a:p>
            <a:r>
              <a:rPr lang="en-US" dirty="0" smtClean="0"/>
              <a:t>Would </a:t>
            </a:r>
          </a:p>
          <a:p>
            <a:r>
              <a:rPr lang="en-US" dirty="0" smtClean="0"/>
              <a:t>you </a:t>
            </a:r>
          </a:p>
          <a:p>
            <a:r>
              <a:rPr lang="en-US" dirty="0" smtClean="0"/>
              <a:t>use </a:t>
            </a:r>
          </a:p>
          <a:p>
            <a:r>
              <a:rPr lang="en-US" dirty="0" smtClean="0"/>
              <a:t>that</a:t>
            </a:r>
          </a:p>
          <a:p>
            <a:r>
              <a:rPr lang="en-US" dirty="0" smtClean="0"/>
              <a:t>website?</a:t>
            </a:r>
          </a:p>
        </p:txBody>
      </p:sp>
      <p:sp>
        <p:nvSpPr>
          <p:cNvPr id="2" name="TextBox 1"/>
          <p:cNvSpPr txBox="1"/>
          <p:nvPr/>
        </p:nvSpPr>
        <p:spPr>
          <a:xfrm rot="5400000" flipV="1">
            <a:off x="1300683" y="24434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Mannequin at </a:t>
            </a:r>
            <a:r>
              <a:rPr lang="en-US" sz="1000" dirty="0"/>
              <a:t>Faneuil Hall Marketplace, Boston. 2012. Personal </a:t>
            </a:r>
            <a:r>
              <a:rPr lang="en-US" sz="1000" dirty="0" smtClean="0"/>
              <a:t>photograph </a:t>
            </a:r>
            <a:r>
              <a:rPr lang="en-US" sz="1000" dirty="0"/>
              <a:t>by author. JPEG file.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3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24500" y="1995457"/>
            <a:ext cx="5181600" cy="1295400"/>
          </a:xfrm>
        </p:spPr>
        <p:txBody>
          <a:bodyPr vert="vert">
            <a:norm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MLA</a:t>
            </a:r>
            <a:r>
              <a:rPr lang="en-US" sz="2400" dirty="0" smtClean="0"/>
              <a:t> format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5181600"/>
            <a:ext cx="8825346" cy="1543050"/>
          </a:xfrm>
        </p:spPr>
        <p:txBody>
          <a:bodyPr/>
          <a:lstStyle/>
          <a:p>
            <a:r>
              <a:rPr lang="en-US" dirty="0" smtClean="0"/>
              <a:t># 7 Cite what you find using a standard format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1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2983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Mannequin at Faneuil Hall Marketplace, </a:t>
            </a:r>
            <a:r>
              <a:rPr lang="en-US" dirty="0" smtClean="0"/>
              <a:t>Boston. 2012. Personal   </a:t>
            </a:r>
          </a:p>
          <a:p>
            <a:pPr marL="0" indent="0">
              <a:buNone/>
            </a:pPr>
            <a:r>
              <a:rPr lang="en-US" dirty="0" smtClean="0"/>
              <a:t>     photograph </a:t>
            </a:r>
            <a:r>
              <a:rPr lang="en-US" dirty="0"/>
              <a:t>by </a:t>
            </a:r>
            <a:r>
              <a:rPr lang="en-US" dirty="0" smtClean="0"/>
              <a:t>author. JPEG file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 smtClean="0"/>
              <a:t>Poopin</a:t>
            </a:r>
            <a:r>
              <a:rPr lang="en-US" i="1" dirty="0" smtClean="0"/>
              <a:t>’ Around Town</a:t>
            </a:r>
            <a:r>
              <a:rPr lang="en-US" dirty="0" smtClean="0"/>
              <a:t>. 2007. Photograph. Walden Pond toilet. Web.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18 July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Trees at Walden Pond, Walden Pond State </a:t>
            </a:r>
            <a:r>
              <a:rPr lang="en-US" dirty="0" smtClean="0"/>
              <a:t>Reservation</a:t>
            </a:r>
            <a:r>
              <a:rPr lang="en-US" dirty="0"/>
              <a:t>, Concord,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Massachusetts</a:t>
            </a:r>
            <a:r>
              <a:rPr lang="en-US" dirty="0"/>
              <a:t>. </a:t>
            </a:r>
            <a:r>
              <a:rPr lang="en-US" dirty="0" smtClean="0"/>
              <a:t>2012. Personal </a:t>
            </a:r>
            <a:r>
              <a:rPr lang="en-US" dirty="0"/>
              <a:t>photograph by author. JPEG file.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View of Walden Pond, Walden Pond </a:t>
            </a:r>
            <a:r>
              <a:rPr lang="en-US" dirty="0" smtClean="0"/>
              <a:t>State Reservation</a:t>
            </a:r>
            <a:r>
              <a:rPr lang="en-US" dirty="0"/>
              <a:t>, Concord,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Massachusetts</a:t>
            </a:r>
            <a:r>
              <a:rPr lang="en-US" dirty="0"/>
              <a:t>. </a:t>
            </a:r>
            <a:r>
              <a:rPr lang="en-US" dirty="0" smtClean="0"/>
              <a:t>2012. Personal </a:t>
            </a:r>
            <a:r>
              <a:rPr lang="en-US" dirty="0"/>
              <a:t>photograph by author. JPEG file.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Watt Now</a:t>
            </a:r>
            <a:r>
              <a:rPr lang="en-US" dirty="0" smtClean="0"/>
              <a:t>. 2011. Photograph. Recycling. </a:t>
            </a:r>
            <a:r>
              <a:rPr lang="en-US" dirty="0" err="1" smtClean="0"/>
              <a:t>Clivus</a:t>
            </a:r>
            <a:r>
              <a:rPr lang="en-US" dirty="0" smtClean="0"/>
              <a:t> New England. Web. 18 July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2012.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008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0406"/>
            <a:ext cx="6858000" cy="5143500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Walden Pond State Reservation, 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400" dirty="0" smtClean="0"/>
              <a:t>Found my topic while on vacation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 rot="5400000" flipV="1">
            <a:off x="5520154" y="2328446"/>
            <a:ext cx="5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View of Walden Pond, Walden Pond State Reservation, Concord, </a:t>
            </a:r>
            <a:r>
              <a:rPr lang="en-US" sz="1000" dirty="0" smtClean="0"/>
              <a:t>Massachusetts</a:t>
            </a:r>
            <a:r>
              <a:rPr lang="en-US" sz="1000" dirty="0"/>
              <a:t>. 2012. Personal photograph by author. JPEG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51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0406"/>
            <a:ext cx="6858000" cy="5143500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24500" y="2095500"/>
            <a:ext cx="5181600" cy="1295400"/>
          </a:xfrm>
        </p:spPr>
        <p:txBody>
          <a:bodyPr vert="vert"/>
          <a:lstStyle/>
          <a:p>
            <a:r>
              <a:rPr lang="en-US" dirty="0" smtClean="0"/>
              <a:t>Waterless Toilet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         Energy-related topic?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5507152" y="2786389"/>
            <a:ext cx="441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Poopin</a:t>
            </a:r>
            <a:r>
              <a:rPr lang="en-US" sz="1000" i="1" dirty="0"/>
              <a:t>’ Around Town</a:t>
            </a:r>
            <a:r>
              <a:rPr lang="en-US" sz="1000" dirty="0"/>
              <a:t>. 2007. Photograph. Walden Pond toilet. Web. </a:t>
            </a:r>
            <a:r>
              <a:rPr lang="en-US" sz="1000" dirty="0" smtClean="0"/>
              <a:t>18 </a:t>
            </a:r>
            <a:r>
              <a:rPr lang="en-US" sz="1000" dirty="0"/>
              <a:t>July 2012.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 rot="16200000">
            <a:off x="5562600" y="1981200"/>
            <a:ext cx="5181600" cy="1524000"/>
          </a:xfrm>
        </p:spPr>
        <p:txBody>
          <a:bodyPr vert="vert"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Think of your topic in the form of questions</a:t>
            </a:r>
          </a:p>
          <a:p>
            <a:pPr algn="ctr"/>
            <a:endParaRPr lang="en-US" sz="28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678274"/>
              </p:ext>
            </p:extLst>
          </p:nvPr>
        </p:nvGraphicFramePr>
        <p:xfrm>
          <a:off x="226381" y="762000"/>
          <a:ext cx="6781800" cy="520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>
            <a:off x="7696200" y="4038600"/>
            <a:ext cx="978408" cy="408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20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 rot="16200000">
            <a:off x="5486400" y="2057400"/>
            <a:ext cx="5181600" cy="1371600"/>
          </a:xfrm>
        </p:spPr>
        <p:txBody>
          <a:bodyPr vert="vert"/>
          <a:lstStyle/>
          <a:p>
            <a:pPr algn="ctr"/>
            <a:r>
              <a:rPr lang="en-US" dirty="0" smtClean="0"/>
              <a:t>State your topic as a  question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6781800" cy="3877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5400" dirty="0" smtClean="0"/>
              <a:t>How </a:t>
            </a:r>
            <a:r>
              <a:rPr lang="en-US" sz="5400" dirty="0"/>
              <a:t>do waterless</a:t>
            </a:r>
          </a:p>
          <a:p>
            <a:r>
              <a:rPr lang="en-US" sz="5400" dirty="0"/>
              <a:t>toilets work </a:t>
            </a:r>
            <a:r>
              <a:rPr lang="en-US" sz="5400" dirty="0" smtClean="0"/>
              <a:t>&amp;</a:t>
            </a:r>
          </a:p>
          <a:p>
            <a:r>
              <a:rPr lang="en-US" sz="5400" dirty="0" smtClean="0"/>
              <a:t>how </a:t>
            </a:r>
            <a:r>
              <a:rPr lang="en-US" sz="5400" dirty="0"/>
              <a:t>are they odorless?</a:t>
            </a:r>
          </a:p>
          <a:p>
            <a:endParaRPr lang="en-US" sz="4000" dirty="0"/>
          </a:p>
        </p:txBody>
      </p:sp>
      <p:sp>
        <p:nvSpPr>
          <p:cNvPr id="3" name="Left Arrow 2"/>
          <p:cNvSpPr/>
          <p:nvPr/>
        </p:nvSpPr>
        <p:spPr>
          <a:xfrm>
            <a:off x="7772399" y="1295400"/>
            <a:ext cx="533401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839200" cy="1238250"/>
          </a:xfrm>
        </p:spPr>
        <p:txBody>
          <a:bodyPr/>
          <a:lstStyle/>
          <a:p>
            <a:r>
              <a:rPr lang="en-US" dirty="0" smtClean="0"/>
              <a:t>#2 Find Background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62001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030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304800"/>
            <a:ext cx="5081649" cy="601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429000" cy="3810000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 smtClean="0"/>
              <a:t>Background Info</a:t>
            </a:r>
          </a:p>
          <a:p>
            <a:endParaRPr lang="en-US" sz="5400" dirty="0" smtClean="0"/>
          </a:p>
          <a:p>
            <a:r>
              <a:rPr lang="en-US" sz="5400" dirty="0" smtClean="0"/>
              <a:t>Sign in the bathroom at Walden Pond</a:t>
            </a:r>
          </a:p>
          <a:p>
            <a:endParaRPr lang="en-US" sz="5400" dirty="0"/>
          </a:p>
        </p:txBody>
      </p:sp>
      <p:sp>
        <p:nvSpPr>
          <p:cNvPr id="2" name="Left Arrow 1"/>
          <p:cNvSpPr/>
          <p:nvPr/>
        </p:nvSpPr>
        <p:spPr>
          <a:xfrm>
            <a:off x="6400800" y="3733800"/>
            <a:ext cx="978408" cy="484632"/>
          </a:xfrm>
          <a:prstGeom prst="leftArrow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Watt Now</a:t>
            </a:r>
            <a:r>
              <a:rPr lang="en-US" sz="1000" dirty="0"/>
              <a:t>. 2011. Photograph. Recycling. </a:t>
            </a:r>
            <a:r>
              <a:rPr lang="en-US" sz="1000" dirty="0" err="1"/>
              <a:t>Clivus</a:t>
            </a:r>
            <a:r>
              <a:rPr lang="en-US" sz="1000" dirty="0"/>
              <a:t> New England. Web. 18 </a:t>
            </a:r>
            <a:r>
              <a:rPr lang="en-US" sz="1000" dirty="0" smtClean="0"/>
              <a:t>July 2012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7086"/>
            <a:ext cx="6858000" cy="18301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4114800"/>
            <a:ext cx="6096000" cy="1238250"/>
          </a:xfrm>
        </p:spPr>
        <p:txBody>
          <a:bodyPr/>
          <a:lstStyle/>
          <a:p>
            <a:pPr algn="ctr"/>
            <a:r>
              <a:rPr lang="en-US" dirty="0" smtClean="0"/>
              <a:t>Encyclopedias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9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334000"/>
            <a:ext cx="8839200" cy="1371600"/>
          </a:xfrm>
        </p:spPr>
        <p:txBody>
          <a:bodyPr/>
          <a:lstStyle/>
          <a:p>
            <a:r>
              <a:rPr lang="en-US" dirty="0" smtClean="0"/>
              <a:t>#3 Use Catalogs to find Books and Media (</a:t>
            </a:r>
            <a:r>
              <a:rPr lang="en-US" sz="4400" dirty="0" smtClean="0"/>
              <a:t>like DVDs)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1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The Seven Steps of the Research Process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37192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On-screen Show (4:3)</PresentationFormat>
  <Paragraphs>117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2012-07-11T17:31:03Z</dcterms:created>
  <dcterms:modified xsi:type="dcterms:W3CDTF">2012-07-18T15:15:50Z</dcterms:modified>
</cp:coreProperties>
</file>