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34"/>
  </p:notesMasterIdLst>
  <p:sldIdLst>
    <p:sldId id="258" r:id="rId2"/>
    <p:sldId id="451" r:id="rId3"/>
    <p:sldId id="450" r:id="rId4"/>
    <p:sldId id="452" r:id="rId5"/>
    <p:sldId id="453" r:id="rId6"/>
    <p:sldId id="447" r:id="rId7"/>
    <p:sldId id="454" r:id="rId8"/>
    <p:sldId id="421" r:id="rId9"/>
    <p:sldId id="422" r:id="rId10"/>
    <p:sldId id="455" r:id="rId11"/>
    <p:sldId id="456" r:id="rId12"/>
    <p:sldId id="442" r:id="rId13"/>
    <p:sldId id="443" r:id="rId14"/>
    <p:sldId id="444" r:id="rId15"/>
    <p:sldId id="458" r:id="rId16"/>
    <p:sldId id="461" r:id="rId17"/>
    <p:sldId id="462" r:id="rId18"/>
    <p:sldId id="463" r:id="rId19"/>
    <p:sldId id="464" r:id="rId20"/>
    <p:sldId id="459" r:id="rId21"/>
    <p:sldId id="460" r:id="rId22"/>
    <p:sldId id="465" r:id="rId23"/>
    <p:sldId id="466" r:id="rId24"/>
    <p:sldId id="467" r:id="rId25"/>
    <p:sldId id="469" r:id="rId26"/>
    <p:sldId id="470" r:id="rId27"/>
    <p:sldId id="471" r:id="rId28"/>
    <p:sldId id="472" r:id="rId29"/>
    <p:sldId id="445" r:id="rId30"/>
    <p:sldId id="457" r:id="rId31"/>
    <p:sldId id="446" r:id="rId32"/>
    <p:sldId id="473"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0000"/>
    <a:srgbClr val="2C0E10"/>
    <a:srgbClr val="7394FF"/>
    <a:srgbClr val="FFFFCC"/>
    <a:srgbClr val="FFFF00"/>
    <a:srgbClr val="E5FDFF"/>
    <a:srgbClr val="C4F8FE"/>
    <a:srgbClr val="3366FF"/>
    <a:srgbClr val="BBF6F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25" autoAdjust="0"/>
  </p:normalViewPr>
  <p:slideViewPr>
    <p:cSldViewPr>
      <p:cViewPr varScale="1">
        <p:scale>
          <a:sx n="91" d="100"/>
          <a:sy n="91" d="100"/>
        </p:scale>
        <p:origin x="-13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42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3795"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767D5F2-3004-451B-9DD4-92A81124273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4113" y="692150"/>
            <a:ext cx="4554537" cy="3416300"/>
          </a:xfrm>
          <a:ln/>
        </p:spPr>
      </p:sp>
      <p:sp>
        <p:nvSpPr>
          <p:cNvPr id="37891" name="Rectangle 3"/>
          <p:cNvSpPr>
            <a:spLocks noGrp="1" noChangeArrowheads="1"/>
          </p:cNvSpPr>
          <p:nvPr>
            <p:ph type="body" idx="1"/>
          </p:nvPr>
        </p:nvSpPr>
        <p:spPr>
          <a:noFill/>
          <a:ln w="9525"/>
        </p:spPr>
        <p:txBody>
          <a:bodyPr lIns="90041" tIns="45020" rIns="90041" bIns="45020"/>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F88B09B3-C4B1-42A3-8B00-018C90B91CC6}" type="slidenum">
              <a:rPr lang="en-US" smtClean="0"/>
              <a:pPr/>
              <a:t>31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2C0E10"/>
            </a:gs>
            <a:gs pos="100000">
              <a:srgbClr val="400000"/>
            </a:gs>
          </a:gsLst>
          <a:lin ang="5400000" scaled="1"/>
          <a:tileRect/>
        </a:gradFill>
        <a:effectLst/>
      </p:bgPr>
    </p:bg>
    <p:spTree>
      <p:nvGrpSpPr>
        <p:cNvPr id="1" name=""/>
        <p:cNvGrpSpPr/>
        <p:nvPr/>
      </p:nvGrpSpPr>
      <p:grpSpPr>
        <a:xfrm>
          <a:off x="0" y="0"/>
          <a:ext cx="0" cy="0"/>
          <a:chOff x="0" y="0"/>
          <a:chExt cx="0" cy="0"/>
        </a:xfrm>
      </p:grpSpPr>
      <p:sp>
        <p:nvSpPr>
          <p:cNvPr id="178186" name="Rectangle 10"/>
          <p:cNvSpPr>
            <a:spLocks noGrp="1" noChangeArrowheads="1"/>
          </p:cNvSpPr>
          <p:nvPr>
            <p:ph type="title"/>
          </p:nvPr>
        </p:nvSpPr>
        <p:spPr bwMode="auto">
          <a:xfrm>
            <a:off x="585788" y="422275"/>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78187" name="Rectangle 11"/>
          <p:cNvSpPr>
            <a:spLocks noGrp="1" noChangeArrowheads="1"/>
          </p:cNvSpPr>
          <p:nvPr>
            <p:ph type="body" idx="1"/>
          </p:nvPr>
        </p:nvSpPr>
        <p:spPr bwMode="auto">
          <a:xfrm>
            <a:off x="590550" y="1493838"/>
            <a:ext cx="8077200" cy="4800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189" name="Line 13"/>
          <p:cNvSpPr>
            <a:spLocks noChangeShapeType="1"/>
          </p:cNvSpPr>
          <p:nvPr userDrawn="1"/>
        </p:nvSpPr>
        <p:spPr bwMode="auto">
          <a:xfrm>
            <a:off x="712788" y="1219200"/>
            <a:ext cx="8329612" cy="0"/>
          </a:xfrm>
          <a:prstGeom prst="line">
            <a:avLst/>
          </a:prstGeom>
          <a:noFill/>
          <a:ln w="25400">
            <a:solidFill>
              <a:srgbClr val="FFDD19"/>
            </a:solidFill>
            <a:round/>
            <a:headEnd/>
            <a:tailEnd/>
          </a:ln>
          <a:effectLst/>
        </p:spPr>
        <p:txBody>
          <a:bodyPr wrap="none" anchor="ctr"/>
          <a:lstStyle/>
          <a:p>
            <a:pPr>
              <a:defRPr/>
            </a:pPr>
            <a:endParaRPr lang="en-US" dirty="0"/>
          </a:p>
        </p:txBody>
      </p:sp>
      <p:pic>
        <p:nvPicPr>
          <p:cNvPr id="2053" name="Picture 15" descr="CMUgraywordmark"/>
          <p:cNvPicPr>
            <a:picLocks noChangeAspect="1" noChangeArrowheads="1"/>
          </p:cNvPicPr>
          <p:nvPr userDrawn="1"/>
        </p:nvPicPr>
        <p:blipFill>
          <a:blip r:embed="rId5" cstate="print"/>
          <a:srcRect/>
          <a:stretch>
            <a:fillRect/>
          </a:stretch>
        </p:blipFill>
        <p:spPr bwMode="auto">
          <a:xfrm>
            <a:off x="7524750" y="6553200"/>
            <a:ext cx="1524000" cy="2317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58" r:id="rId1"/>
    <p:sldLayoutId id="2147483662" r:id="rId2"/>
    <p:sldLayoutId id="2147483663" r:id="rId3"/>
  </p:sldLayoutIdLst>
  <p:txStyles>
    <p:titleStyle>
      <a:lvl1pPr algn="l" rtl="0" eaLnBrk="0" fontAlgn="base" hangingPunct="0">
        <a:spcBef>
          <a:spcPct val="0"/>
        </a:spcBef>
        <a:spcAft>
          <a:spcPct val="0"/>
        </a:spcAft>
        <a:defRPr sz="3000" b="1">
          <a:solidFill>
            <a:srgbClr val="FFDD19"/>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000" b="1">
          <a:solidFill>
            <a:srgbClr val="FFDD19"/>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000" b="1">
          <a:solidFill>
            <a:srgbClr val="FFDD19"/>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000" b="1">
          <a:solidFill>
            <a:srgbClr val="FFDD19"/>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000" b="1">
          <a:solidFill>
            <a:srgbClr val="FFDD19"/>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3000" b="1">
          <a:solidFill>
            <a:srgbClr val="FFDD19"/>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3000" b="1">
          <a:solidFill>
            <a:srgbClr val="FFDD19"/>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3000" b="1">
          <a:solidFill>
            <a:srgbClr val="FFDD19"/>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3000" b="1">
          <a:solidFill>
            <a:srgbClr val="FFDD19"/>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15000"/>
        </a:spcBef>
        <a:spcAft>
          <a:spcPct val="15000"/>
        </a:spcAft>
        <a:buSzPct val="100000"/>
        <a:buChar char="•"/>
        <a:defRPr sz="2400">
          <a:solidFill>
            <a:srgbClr val="FAFE86"/>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95000"/>
        </a:lnSpc>
        <a:spcBef>
          <a:spcPct val="5000"/>
        </a:spcBef>
        <a:spcAft>
          <a:spcPct val="5000"/>
        </a:spcAft>
        <a:buSzPct val="85000"/>
        <a:buChar char="•"/>
        <a:defRPr sz="2200">
          <a:solidFill>
            <a:srgbClr val="FCFEB9"/>
          </a:solidFill>
          <a:effectLst>
            <a:outerShdw blurRad="38100" dist="38100" dir="2700000" algn="tl">
              <a:srgbClr val="000000"/>
            </a:outerShdw>
          </a:effectLst>
          <a:latin typeface="+mn-lt"/>
        </a:defRPr>
      </a:lvl2pPr>
      <a:lvl3pPr marL="1143000" indent="-228600" algn="l" rtl="0" eaLnBrk="0" fontAlgn="base" hangingPunct="0">
        <a:spcBef>
          <a:spcPct val="15000"/>
        </a:spcBef>
        <a:spcAft>
          <a:spcPct val="15000"/>
        </a:spcAft>
        <a:buSzPct val="100000"/>
        <a:buChar char="•"/>
        <a:defRPr sz="2400">
          <a:solidFill>
            <a:srgbClr val="FCFEB9"/>
          </a:solidFill>
          <a:effectLst>
            <a:outerShdw blurRad="38100" dist="38100" dir="2700000" algn="tl">
              <a:srgbClr val="000000"/>
            </a:outerShdw>
          </a:effectLst>
          <a:latin typeface="+mn-lt"/>
        </a:defRPr>
      </a:lvl3pPr>
      <a:lvl4pPr marL="1600200" indent="-228600" algn="l" rtl="0" eaLnBrk="0" fontAlgn="base" hangingPunct="0">
        <a:spcBef>
          <a:spcPct val="15000"/>
        </a:spcBef>
        <a:spcAft>
          <a:spcPct val="15000"/>
        </a:spcAft>
        <a:buSzPct val="100000"/>
        <a:buChar char="–"/>
        <a:defRPr sz="2400">
          <a:solidFill>
            <a:srgbClr val="FCFEB9"/>
          </a:solidFill>
          <a:effectLst>
            <a:outerShdw blurRad="38100" dist="38100" dir="2700000" algn="tl">
              <a:srgbClr val="000000"/>
            </a:outerShdw>
          </a:effectLst>
          <a:latin typeface="+mn-lt"/>
        </a:defRPr>
      </a:lvl4pPr>
      <a:lvl5pPr marL="2057400" indent="-228600" algn="l" rtl="0" eaLnBrk="0" fontAlgn="base" hangingPunct="0">
        <a:spcBef>
          <a:spcPct val="15000"/>
        </a:spcBef>
        <a:spcAft>
          <a:spcPct val="15000"/>
        </a:spcAft>
        <a:buSzPct val="100000"/>
        <a:buChar char="•"/>
        <a:defRPr sz="2400">
          <a:solidFill>
            <a:srgbClr val="FAFE86"/>
          </a:solidFill>
          <a:effectLst>
            <a:outerShdw blurRad="38100" dist="38100" dir="2700000" algn="tl">
              <a:srgbClr val="000000"/>
            </a:outerShdw>
          </a:effectLst>
          <a:latin typeface="+mn-lt"/>
        </a:defRPr>
      </a:lvl5pPr>
      <a:lvl6pPr marL="2514600" indent="-228600" algn="l" rtl="0" eaLnBrk="0" fontAlgn="base" hangingPunct="0">
        <a:spcBef>
          <a:spcPct val="15000"/>
        </a:spcBef>
        <a:spcAft>
          <a:spcPct val="15000"/>
        </a:spcAft>
        <a:buSzPct val="100000"/>
        <a:buChar char="•"/>
        <a:defRPr sz="2400">
          <a:solidFill>
            <a:srgbClr val="FAFE86"/>
          </a:solidFill>
          <a:effectLst>
            <a:outerShdw blurRad="38100" dist="38100" dir="2700000" algn="tl">
              <a:srgbClr val="000000"/>
            </a:outerShdw>
          </a:effectLst>
          <a:latin typeface="+mn-lt"/>
        </a:defRPr>
      </a:lvl6pPr>
      <a:lvl7pPr marL="2971800" indent="-228600" algn="l" rtl="0" eaLnBrk="0" fontAlgn="base" hangingPunct="0">
        <a:spcBef>
          <a:spcPct val="15000"/>
        </a:spcBef>
        <a:spcAft>
          <a:spcPct val="15000"/>
        </a:spcAft>
        <a:buSzPct val="100000"/>
        <a:buChar char="•"/>
        <a:defRPr sz="2400">
          <a:solidFill>
            <a:srgbClr val="FAFE86"/>
          </a:solidFill>
          <a:effectLst>
            <a:outerShdw blurRad="38100" dist="38100" dir="2700000" algn="tl">
              <a:srgbClr val="000000"/>
            </a:outerShdw>
          </a:effectLst>
          <a:latin typeface="+mn-lt"/>
        </a:defRPr>
      </a:lvl7pPr>
      <a:lvl8pPr marL="3429000" indent="-228600" algn="l" rtl="0" eaLnBrk="0" fontAlgn="base" hangingPunct="0">
        <a:spcBef>
          <a:spcPct val="15000"/>
        </a:spcBef>
        <a:spcAft>
          <a:spcPct val="15000"/>
        </a:spcAft>
        <a:buSzPct val="100000"/>
        <a:buChar char="•"/>
        <a:defRPr sz="2400">
          <a:solidFill>
            <a:srgbClr val="FAFE86"/>
          </a:solidFill>
          <a:effectLst>
            <a:outerShdw blurRad="38100" dist="38100" dir="2700000" algn="tl">
              <a:srgbClr val="000000"/>
            </a:outerShdw>
          </a:effectLst>
          <a:latin typeface="+mn-lt"/>
        </a:defRPr>
      </a:lvl8pPr>
      <a:lvl9pPr marL="3886200" indent="-228600" algn="l" rtl="0" eaLnBrk="0" fontAlgn="base" hangingPunct="0">
        <a:spcBef>
          <a:spcPct val="15000"/>
        </a:spcBef>
        <a:spcAft>
          <a:spcPct val="15000"/>
        </a:spcAft>
        <a:buSzPct val="100000"/>
        <a:buChar char="•"/>
        <a:defRPr sz="2400">
          <a:solidFill>
            <a:srgbClr val="FAFE8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0"/>
          <p:cNvSpPr>
            <a:spLocks noGrp="1" noChangeArrowheads="1"/>
          </p:cNvSpPr>
          <p:nvPr>
            <p:ph type="title"/>
          </p:nvPr>
        </p:nvSpPr>
        <p:spPr>
          <a:xfrm>
            <a:off x="0" y="1600200"/>
            <a:ext cx="9144000" cy="1600200"/>
          </a:xfrm>
        </p:spPr>
        <p:txBody>
          <a:bodyPr/>
          <a:lstStyle/>
          <a:p>
            <a:pPr algn="ctr"/>
            <a:r>
              <a:rPr lang="en-US" dirty="0" smtClean="0"/>
              <a:t>Multimedia Portals for Video Oral Histories: </a:t>
            </a:r>
            <a:br>
              <a:rPr lang="en-US" dirty="0" smtClean="0"/>
            </a:br>
            <a:r>
              <a:rPr lang="en-US" dirty="0" smtClean="0"/>
              <a:t>A Case Study from The HistoryMakers and Harrisburg PA Highmark Blue Shield Living Legacy Series</a:t>
            </a:r>
            <a:br>
              <a:rPr lang="en-US" dirty="0" smtClean="0"/>
            </a:br>
            <a:endParaRPr lang="en-US" dirty="0" smtClean="0">
              <a:effectLst/>
            </a:endParaRPr>
          </a:p>
        </p:txBody>
      </p:sp>
      <p:sp>
        <p:nvSpPr>
          <p:cNvPr id="3076" name="Rectangle 12"/>
          <p:cNvSpPr>
            <a:spLocks noChangeArrowheads="1"/>
          </p:cNvSpPr>
          <p:nvPr/>
        </p:nvSpPr>
        <p:spPr bwMode="auto">
          <a:xfrm>
            <a:off x="0" y="5321300"/>
            <a:ext cx="9115425" cy="393700"/>
          </a:xfrm>
          <a:prstGeom prst="rect">
            <a:avLst/>
          </a:prstGeom>
          <a:noFill/>
          <a:ln w="12700">
            <a:noFill/>
            <a:miter lim="800000"/>
            <a:headEnd/>
            <a:tailEnd/>
          </a:ln>
        </p:spPr>
        <p:txBody>
          <a:bodyPr lIns="90488" tIns="44450" rIns="90488" bIns="44450">
            <a:spAutoFit/>
          </a:bodyPr>
          <a:lstStyle/>
          <a:p>
            <a:pPr algn="ctr"/>
            <a:r>
              <a:rPr lang="en-US" sz="2000" b="1" dirty="0" smtClean="0">
                <a:solidFill>
                  <a:srgbClr val="FAFE87"/>
                </a:solidFill>
                <a:latin typeface="Arial" charset="0"/>
              </a:rPr>
              <a:t>March 24, 2011</a:t>
            </a:r>
            <a:endParaRPr lang="en-US" sz="2000" b="1" dirty="0">
              <a:solidFill>
                <a:srgbClr val="FAFE87"/>
              </a:solidFill>
              <a:latin typeface="Arial" charset="0"/>
            </a:endParaRPr>
          </a:p>
        </p:txBody>
      </p:sp>
      <p:sp>
        <p:nvSpPr>
          <p:cNvPr id="3077" name="Text Box 13"/>
          <p:cNvSpPr txBox="1">
            <a:spLocks noChangeArrowheads="1"/>
          </p:cNvSpPr>
          <p:nvPr/>
        </p:nvSpPr>
        <p:spPr bwMode="auto">
          <a:xfrm>
            <a:off x="304800" y="3248025"/>
            <a:ext cx="8534400" cy="1371600"/>
          </a:xfrm>
          <a:prstGeom prst="rect">
            <a:avLst/>
          </a:prstGeom>
          <a:noFill/>
          <a:ln w="9525">
            <a:noFill/>
            <a:miter lim="800000"/>
            <a:headEnd type="none" w="sm" len="sm"/>
            <a:tailEnd type="none" w="sm" len="sm"/>
          </a:ln>
        </p:spPr>
        <p:txBody>
          <a:bodyPr>
            <a:spAutoFit/>
          </a:bodyPr>
          <a:lstStyle/>
          <a:p>
            <a:pPr algn="ctr"/>
            <a:r>
              <a:rPr lang="en-US" b="1" dirty="0">
                <a:solidFill>
                  <a:srgbClr val="FAFE87"/>
                </a:solidFill>
                <a:latin typeface="Arial Unicode MS" pitchFamily="34" charset="-128"/>
              </a:rPr>
              <a:t>Mike Christel</a:t>
            </a:r>
          </a:p>
          <a:p>
            <a:pPr algn="ctr"/>
            <a:r>
              <a:rPr lang="en-US" sz="2000" b="1" dirty="0">
                <a:solidFill>
                  <a:srgbClr val="FAFE87"/>
                </a:solidFill>
                <a:latin typeface="Arial Unicode MS" pitchFamily="34" charset="-128"/>
              </a:rPr>
              <a:t>christel@cs.cmu.edu</a:t>
            </a:r>
          </a:p>
          <a:p>
            <a:pPr algn="ctr"/>
            <a:r>
              <a:rPr lang="en-US" sz="2000" b="1" dirty="0">
                <a:solidFill>
                  <a:srgbClr val="FAFE87"/>
                </a:solidFill>
                <a:latin typeface="Arial Unicode MS" pitchFamily="34" charset="-128"/>
              </a:rPr>
              <a:t>Entertainment Technology Center</a:t>
            </a:r>
            <a:br>
              <a:rPr lang="en-US" sz="2000" b="1" dirty="0">
                <a:solidFill>
                  <a:srgbClr val="FAFE87"/>
                </a:solidFill>
                <a:latin typeface="Arial Unicode MS" pitchFamily="34" charset="-128"/>
              </a:rPr>
            </a:br>
            <a:r>
              <a:rPr lang="en-US" sz="2000" b="1" dirty="0">
                <a:solidFill>
                  <a:srgbClr val="FAFE87"/>
                </a:solidFill>
                <a:latin typeface="Arial Unicode MS" pitchFamily="34" charset="-128"/>
              </a:rPr>
              <a:t>Carnegie Mellon University</a:t>
            </a:r>
          </a:p>
        </p:txBody>
      </p:sp>
      <p:pic>
        <p:nvPicPr>
          <p:cNvPr id="6" name="Picture 5" descr="ETC_logo.png"/>
          <p:cNvPicPr>
            <a:picLocks noChangeAspect="1"/>
          </p:cNvPicPr>
          <p:nvPr/>
        </p:nvPicPr>
        <p:blipFill>
          <a:blip r:embed="rId2" cstate="print"/>
          <a:stretch>
            <a:fillRect/>
          </a:stretch>
        </p:blipFill>
        <p:spPr>
          <a:xfrm>
            <a:off x="7543800" y="6019800"/>
            <a:ext cx="1524616" cy="7241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Detection: A Success Story</a:t>
            </a:r>
            <a:endParaRPr lang="en-US" dirty="0"/>
          </a:p>
        </p:txBody>
      </p:sp>
      <p:sp>
        <p:nvSpPr>
          <p:cNvPr id="3" name="Content Placeholder 2"/>
          <p:cNvSpPr>
            <a:spLocks noGrp="1"/>
          </p:cNvSpPr>
          <p:nvPr>
            <p:ph idx="1"/>
          </p:nvPr>
        </p:nvSpPr>
        <p:spPr/>
        <p:txBody>
          <a:bodyPr/>
          <a:lstStyle/>
          <a:p>
            <a:r>
              <a:rPr lang="en-US" dirty="0" smtClean="0">
                <a:effectLst/>
              </a:rPr>
              <a:t>Many deployments</a:t>
            </a:r>
          </a:p>
          <a:p>
            <a:pPr lvl="1"/>
            <a:r>
              <a:rPr lang="en-US" dirty="0" smtClean="0">
                <a:effectLst/>
              </a:rPr>
              <a:t>Digital cameras to remove red-eye and improve focus</a:t>
            </a:r>
          </a:p>
          <a:p>
            <a:pPr lvl="1"/>
            <a:r>
              <a:rPr lang="en-US" dirty="0" smtClean="0">
                <a:effectLst/>
              </a:rPr>
              <a:t>Interactive art:  see ETC “Poptics” Project, www.etc.cmu.edu/projects/burtonmorris</a:t>
            </a:r>
            <a:br>
              <a:rPr lang="en-US" dirty="0" smtClean="0">
                <a:effectLst/>
              </a:rPr>
            </a:br>
            <a:endParaRPr lang="en-US" dirty="0" smtClean="0">
              <a:effectLst/>
            </a:endParaRPr>
          </a:p>
          <a:p>
            <a:pPr lvl="1"/>
            <a:r>
              <a:rPr lang="en-US" dirty="0" smtClean="0">
                <a:effectLst/>
              </a:rPr>
              <a:t>More believable actroid</a:t>
            </a:r>
            <a:br>
              <a:rPr lang="en-US" dirty="0" smtClean="0">
                <a:effectLst/>
              </a:rPr>
            </a:br>
            <a:r>
              <a:rPr lang="en-US" dirty="0" smtClean="0">
                <a:effectLst/>
              </a:rPr>
              <a:t>named “Yume”:  </a:t>
            </a:r>
            <a:br>
              <a:rPr lang="en-US" dirty="0" smtClean="0">
                <a:effectLst/>
              </a:rPr>
            </a:br>
            <a:r>
              <a:rPr lang="en-US" dirty="0" smtClean="0">
                <a:effectLst/>
              </a:rPr>
              <a:t>ETC Yume Project, </a:t>
            </a:r>
            <a:br>
              <a:rPr lang="en-US" dirty="0" smtClean="0">
                <a:effectLst/>
              </a:rPr>
            </a:br>
            <a:r>
              <a:rPr lang="en-US" dirty="0" smtClean="0">
                <a:effectLst/>
              </a:rPr>
              <a:t>www.etc.cmu.edu/projects/actroid/</a:t>
            </a:r>
          </a:p>
          <a:p>
            <a:r>
              <a:rPr lang="en-US" dirty="0" smtClean="0">
                <a:effectLst/>
              </a:rPr>
              <a:t>Henry Schneiderman, PhD from Carnegie Mellon who worked with Informedia group at CMU</a:t>
            </a:r>
          </a:p>
          <a:p>
            <a:pPr lvl="1"/>
            <a:r>
              <a:rPr lang="en-US" dirty="0" smtClean="0">
                <a:effectLst/>
              </a:rPr>
              <a:t>Founder of Pittsburgh Pattern Recognition (pittpatt)</a:t>
            </a:r>
          </a:p>
          <a:p>
            <a:pPr lvl="1"/>
            <a:r>
              <a:rPr lang="en-US" dirty="0" smtClean="0">
                <a:effectLst/>
              </a:rPr>
              <a:t>Test out state of the art yourself at www.pittpatt.com</a:t>
            </a:r>
          </a:p>
          <a:p>
            <a:endParaRPr lang="en-US" dirty="0"/>
          </a:p>
        </p:txBody>
      </p:sp>
      <p:pic>
        <p:nvPicPr>
          <p:cNvPr id="4" name="Picture 3" descr="Poptics.png"/>
          <p:cNvPicPr>
            <a:picLocks noChangeAspect="1"/>
          </p:cNvPicPr>
          <p:nvPr/>
        </p:nvPicPr>
        <p:blipFill>
          <a:blip r:embed="rId2" cstate="print"/>
          <a:stretch>
            <a:fillRect/>
          </a:stretch>
        </p:blipFill>
        <p:spPr>
          <a:xfrm>
            <a:off x="6705600" y="2286630"/>
            <a:ext cx="1747381" cy="1300854"/>
          </a:xfrm>
          <a:prstGeom prst="rect">
            <a:avLst/>
          </a:prstGeom>
        </p:spPr>
      </p:pic>
      <p:pic>
        <p:nvPicPr>
          <p:cNvPr id="5" name="Picture 4" descr="Yume.png"/>
          <p:cNvPicPr>
            <a:picLocks noChangeAspect="1"/>
          </p:cNvPicPr>
          <p:nvPr/>
        </p:nvPicPr>
        <p:blipFill>
          <a:blip r:embed="rId3" cstate="print"/>
          <a:srcRect b="17671"/>
          <a:stretch>
            <a:fillRect/>
          </a:stretch>
        </p:blipFill>
        <p:spPr>
          <a:xfrm>
            <a:off x="4359484" y="2991169"/>
            <a:ext cx="1457143" cy="12780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Processing</a:t>
            </a:r>
            <a:endParaRPr lang="en-US" dirty="0"/>
          </a:p>
        </p:txBody>
      </p:sp>
      <p:sp>
        <p:nvSpPr>
          <p:cNvPr id="3" name="Content Placeholder 2"/>
          <p:cNvSpPr>
            <a:spLocks noGrp="1"/>
          </p:cNvSpPr>
          <p:nvPr>
            <p:ph idx="1"/>
          </p:nvPr>
        </p:nvSpPr>
        <p:spPr/>
        <p:txBody>
          <a:bodyPr/>
          <a:lstStyle/>
          <a:p>
            <a:r>
              <a:rPr lang="en-US" dirty="0" smtClean="0"/>
              <a:t>Leveraging work from the Language Technologies Institute, CMU (Alex Hauptmann et al.)</a:t>
            </a:r>
          </a:p>
          <a:p>
            <a:r>
              <a:rPr lang="en-US" dirty="0" smtClean="0"/>
              <a:t>Lemur indexing (CMU and UMass) for full-content text search, www.lemurproject.org</a:t>
            </a:r>
          </a:p>
          <a:p>
            <a:r>
              <a:rPr lang="en-US" dirty="0" smtClean="0"/>
              <a:t>Named entity extraction</a:t>
            </a:r>
          </a:p>
          <a:p>
            <a:endParaRPr lang="en-US" dirty="0"/>
          </a:p>
        </p:txBody>
      </p:sp>
      <p:sp>
        <p:nvSpPr>
          <p:cNvPr id="6" name="Rectangle 5"/>
          <p:cNvSpPr/>
          <p:nvPr/>
        </p:nvSpPr>
        <p:spPr bwMode="auto">
          <a:xfrm>
            <a:off x="838200" y="3657600"/>
            <a:ext cx="7924800" cy="2819400"/>
          </a:xfrm>
          <a:prstGeom prst="rect">
            <a:avLst/>
          </a:prstGeom>
          <a:solidFill>
            <a:srgbClr val="FFFFFF"/>
          </a:solidFill>
          <a:ln w="12700" cap="flat" cmpd="sng" algn="ctr">
            <a:noFill/>
            <a:prstDash val="solid"/>
            <a:round/>
            <a:headEnd type="none" w="sm" len="sm"/>
            <a:tailEnd type="none" w="sm" len="sm"/>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spcBef>
                <a:spcPct val="50000"/>
              </a:spcBef>
            </a:pPr>
            <a:r>
              <a:rPr lang="en-US" sz="2000" dirty="0" smtClean="0">
                <a:solidFill>
                  <a:srgbClr val="800080"/>
                </a:solidFill>
              </a:rPr>
              <a:t>CNN</a:t>
            </a:r>
            <a:r>
              <a:rPr lang="en-US" sz="2000" dirty="0" smtClean="0">
                <a:solidFill>
                  <a:srgbClr val="000000"/>
                </a:solidFill>
              </a:rPr>
              <a:t> national correspondent </a:t>
            </a:r>
            <a:r>
              <a:rPr lang="en-US" sz="2000" dirty="0" smtClean="0">
                <a:solidFill>
                  <a:srgbClr val="003399"/>
                </a:solidFill>
              </a:rPr>
              <a:t>John Holliman</a:t>
            </a:r>
            <a:r>
              <a:rPr lang="en-US" sz="2000" dirty="0" smtClean="0">
                <a:solidFill>
                  <a:srgbClr val="000000"/>
                </a:solidFill>
              </a:rPr>
              <a:t> is at </a:t>
            </a:r>
            <a:r>
              <a:rPr lang="en-US" sz="2000" dirty="0" smtClean="0">
                <a:solidFill>
                  <a:schemeClr val="hlink"/>
                </a:solidFill>
              </a:rPr>
              <a:t>Hartsfield International Airport</a:t>
            </a:r>
            <a:r>
              <a:rPr lang="en-US" sz="2000" dirty="0" smtClean="0">
                <a:solidFill>
                  <a:srgbClr val="000000"/>
                </a:solidFill>
              </a:rPr>
              <a:t> in </a:t>
            </a:r>
            <a:r>
              <a:rPr lang="en-US" sz="2000" dirty="0" smtClean="0">
                <a:solidFill>
                  <a:schemeClr val="hlink"/>
                </a:solidFill>
              </a:rPr>
              <a:t>Atlanta</a:t>
            </a:r>
            <a:r>
              <a:rPr lang="en-US" sz="2000" dirty="0" smtClean="0">
                <a:solidFill>
                  <a:srgbClr val="000000"/>
                </a:solidFill>
              </a:rPr>
              <a:t>.  Good morning, </a:t>
            </a:r>
            <a:r>
              <a:rPr lang="en-US" sz="2000" dirty="0" smtClean="0">
                <a:solidFill>
                  <a:srgbClr val="003399"/>
                </a:solidFill>
              </a:rPr>
              <a:t>John</a:t>
            </a:r>
            <a:r>
              <a:rPr lang="en-US" sz="2000" dirty="0" smtClean="0">
                <a:solidFill>
                  <a:srgbClr val="000000"/>
                </a:solidFill>
              </a:rPr>
              <a:t>. …But there was one situation here at </a:t>
            </a:r>
            <a:r>
              <a:rPr lang="en-US" sz="2000" dirty="0" smtClean="0">
                <a:solidFill>
                  <a:schemeClr val="hlink"/>
                </a:solidFill>
              </a:rPr>
              <a:t>Hartsfield</a:t>
            </a:r>
            <a:r>
              <a:rPr lang="en-US" sz="2000" dirty="0" smtClean="0">
                <a:solidFill>
                  <a:srgbClr val="000000"/>
                </a:solidFill>
              </a:rPr>
              <a:t> where one airplane flying from </a:t>
            </a:r>
            <a:r>
              <a:rPr lang="en-US" sz="2000" dirty="0" smtClean="0">
                <a:solidFill>
                  <a:schemeClr val="hlink"/>
                </a:solidFill>
              </a:rPr>
              <a:t>Atlanta</a:t>
            </a:r>
            <a:r>
              <a:rPr lang="en-US" sz="2000" dirty="0" smtClean="0">
                <a:solidFill>
                  <a:srgbClr val="000000"/>
                </a:solidFill>
              </a:rPr>
              <a:t> to </a:t>
            </a:r>
            <a:r>
              <a:rPr lang="en-US" sz="2000" dirty="0" smtClean="0">
                <a:solidFill>
                  <a:schemeClr val="hlink"/>
                </a:solidFill>
              </a:rPr>
              <a:t>Newark, New Jersey</a:t>
            </a:r>
            <a:r>
              <a:rPr lang="en-US" sz="2000" dirty="0" smtClean="0">
                <a:solidFill>
                  <a:srgbClr val="000000"/>
                </a:solidFill>
              </a:rPr>
              <a:t> </a:t>
            </a:r>
            <a:r>
              <a:rPr lang="en-US" sz="2000" dirty="0" smtClean="0">
                <a:solidFill>
                  <a:schemeClr val="accent2"/>
                </a:solidFill>
              </a:rPr>
              <a:t>yesterday</a:t>
            </a:r>
            <a:r>
              <a:rPr lang="en-US" sz="2000" dirty="0" smtClean="0">
                <a:solidFill>
                  <a:srgbClr val="000000"/>
                </a:solidFill>
              </a:rPr>
              <a:t> had a mechanical problem and it caused a backup that spread throughout the whole system because even though there were a lot of planes flying to the </a:t>
            </a:r>
            <a:r>
              <a:rPr lang="en-US" sz="2000" dirty="0" smtClean="0">
                <a:solidFill>
                  <a:schemeClr val="hlink"/>
                </a:solidFill>
              </a:rPr>
              <a:t>New York</a:t>
            </a:r>
            <a:r>
              <a:rPr lang="en-US" sz="2000" dirty="0" smtClean="0">
                <a:solidFill>
                  <a:srgbClr val="000000"/>
                </a:solidFill>
              </a:rPr>
              <a:t> area from the </a:t>
            </a:r>
            <a:r>
              <a:rPr lang="en-US" sz="2000" dirty="0" smtClean="0">
                <a:solidFill>
                  <a:schemeClr val="hlink"/>
                </a:solidFill>
              </a:rPr>
              <a:t>Atlanta</a:t>
            </a:r>
            <a:r>
              <a:rPr lang="en-US" sz="2000" dirty="0" smtClean="0">
                <a:solidFill>
                  <a:srgbClr val="000000"/>
                </a:solidFill>
              </a:rPr>
              <a:t> area </a:t>
            </a:r>
            <a:r>
              <a:rPr lang="en-US" sz="2000" dirty="0" smtClean="0">
                <a:solidFill>
                  <a:schemeClr val="accent2"/>
                </a:solidFill>
              </a:rPr>
              <a:t>yesterday</a:t>
            </a:r>
            <a:r>
              <a:rPr lang="en-US" sz="2000" dirty="0" smtClean="0">
                <a:solidFill>
                  <a:srgbClr val="000000"/>
                </a:solidFill>
              </a:rPr>
              <a:t>, …. </a:t>
            </a:r>
          </a:p>
          <a:p>
            <a:pPr algn="ctr">
              <a:spcBef>
                <a:spcPct val="50000"/>
              </a:spcBef>
            </a:pPr>
            <a:endParaRPr lang="en-US" sz="2000" dirty="0" smtClean="0">
              <a:solidFill>
                <a:srgbClr val="000000"/>
              </a:solidFill>
            </a:endParaRPr>
          </a:p>
          <a:p>
            <a:pPr algn="ctr">
              <a:spcBef>
                <a:spcPct val="50000"/>
              </a:spcBef>
            </a:pPr>
            <a:r>
              <a:rPr lang="en-US" sz="2000" dirty="0" smtClean="0">
                <a:solidFill>
                  <a:srgbClr val="000000"/>
                </a:solidFill>
              </a:rPr>
              <a:t>Key:  </a:t>
            </a:r>
            <a:r>
              <a:rPr lang="en-US" sz="2000" dirty="0" smtClean="0">
                <a:solidFill>
                  <a:schemeClr val="hlink"/>
                </a:solidFill>
              </a:rPr>
              <a:t>Place</a:t>
            </a:r>
            <a:r>
              <a:rPr lang="en-US" sz="2000" dirty="0" smtClean="0">
                <a:solidFill>
                  <a:srgbClr val="000000"/>
                </a:solidFill>
              </a:rPr>
              <a:t>, </a:t>
            </a:r>
            <a:r>
              <a:rPr lang="en-US" sz="2000" dirty="0" smtClean="0">
                <a:solidFill>
                  <a:schemeClr val="accent2"/>
                </a:solidFill>
              </a:rPr>
              <a:t>Time</a:t>
            </a:r>
            <a:r>
              <a:rPr lang="en-US" sz="2000" dirty="0" smtClean="0">
                <a:solidFill>
                  <a:srgbClr val="000000"/>
                </a:solidFill>
              </a:rPr>
              <a:t>, </a:t>
            </a:r>
            <a:r>
              <a:rPr lang="en-US" sz="2000" dirty="0" smtClean="0">
                <a:solidFill>
                  <a:srgbClr val="800080"/>
                </a:solidFill>
              </a:rPr>
              <a:t>Organization</a:t>
            </a:r>
            <a:r>
              <a:rPr lang="en-US" sz="2000" dirty="0" smtClean="0">
                <a:solidFill>
                  <a:schemeClr val="accent1"/>
                </a:solidFill>
              </a:rPr>
              <a:t>/</a:t>
            </a:r>
            <a:r>
              <a:rPr lang="en-US" sz="2000" dirty="0" smtClean="0">
                <a:solidFill>
                  <a:srgbClr val="003399"/>
                </a:solidFill>
              </a:rPr>
              <a:t>Person</a:t>
            </a:r>
            <a:r>
              <a:rPr lang="en-US" sz="2000" dirty="0" smtClean="0">
                <a:solidFill>
                  <a:srgbClr val="FAFE87"/>
                </a:solidFill>
              </a:rPr>
              <a:t>  </a:t>
            </a:r>
          </a:p>
          <a:p>
            <a:pPr algn="ctr">
              <a:spcBef>
                <a:spcPct val="50000"/>
              </a:spcBef>
            </a:pP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Study: The HistoryMakers</a:t>
            </a:r>
            <a:endParaRPr lang="en-US" dirty="0"/>
          </a:p>
        </p:txBody>
      </p:sp>
      <p:sp>
        <p:nvSpPr>
          <p:cNvPr id="3" name="Content Placeholder 2"/>
          <p:cNvSpPr>
            <a:spLocks noGrp="1"/>
          </p:cNvSpPr>
          <p:nvPr>
            <p:ph idx="1"/>
          </p:nvPr>
        </p:nvSpPr>
        <p:spPr/>
        <p:txBody>
          <a:bodyPr/>
          <a:lstStyle/>
          <a:p>
            <a:pPr>
              <a:defRPr/>
            </a:pPr>
            <a:r>
              <a:rPr lang="en-US" dirty="0" smtClean="0"/>
              <a:t>Describing oral history materials is complex:  no single standardized approach, so librarians, archivists, historians, and technology professionals each approach description of oral history materials differently</a:t>
            </a:r>
          </a:p>
          <a:p>
            <a:pPr>
              <a:defRPr/>
            </a:pPr>
            <a:r>
              <a:rPr lang="en-US" dirty="0" smtClean="0"/>
              <a:t>The HistoryMakers combines manual transcription and provenance information with automated speech alignment and named entity extraction from CMU</a:t>
            </a:r>
          </a:p>
          <a:p>
            <a:pPr>
              <a:defRPr/>
            </a:pPr>
            <a:r>
              <a:rPr lang="en-US" dirty="0" smtClean="0"/>
              <a:t>New work is ongoing regarding “thematic” or “inferential” indexing to create access points across time periods, places, and cultures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HistoryMakers: Media Creation</a:t>
            </a:r>
            <a:endParaRPr lang="en-US" dirty="0"/>
          </a:p>
        </p:txBody>
      </p:sp>
      <p:sp>
        <p:nvSpPr>
          <p:cNvPr id="3" name="Content Placeholder 2"/>
          <p:cNvSpPr>
            <a:spLocks noGrp="1"/>
          </p:cNvSpPr>
          <p:nvPr>
            <p:ph idx="1"/>
          </p:nvPr>
        </p:nvSpPr>
        <p:spPr/>
        <p:txBody>
          <a:bodyPr/>
          <a:lstStyle/>
          <a:p>
            <a:pPr>
              <a:defRPr/>
            </a:pPr>
            <a:r>
              <a:rPr lang="en-US" dirty="0" smtClean="0"/>
              <a:t>Best practices for interview collection</a:t>
            </a:r>
          </a:p>
          <a:p>
            <a:pPr>
              <a:defRPr/>
            </a:pPr>
            <a:r>
              <a:rPr lang="en-US" dirty="0" smtClean="0"/>
              <a:t>New (established 2009) recording infrastructure to capture high definition high quality video primary source material</a:t>
            </a:r>
          </a:p>
          <a:p>
            <a:pPr>
              <a:defRPr/>
            </a:pPr>
            <a:r>
              <a:rPr lang="en-US" dirty="0" smtClean="0"/>
              <a:t>Surrogates produced for faster, </a:t>
            </a:r>
            <a:br>
              <a:rPr lang="en-US" dirty="0" smtClean="0"/>
            </a:br>
            <a:r>
              <a:rPr lang="en-US" dirty="0" smtClean="0"/>
              <a:t>less encumbered distribution (e.g., </a:t>
            </a:r>
            <a:br>
              <a:rPr lang="en-US" dirty="0" smtClean="0"/>
            </a:br>
            <a:r>
              <a:rPr lang="en-US" dirty="0" smtClean="0"/>
              <a:t>the lower quality flv videos you can </a:t>
            </a:r>
            <a:br>
              <a:rPr lang="en-US" dirty="0" smtClean="0"/>
            </a:br>
            <a:r>
              <a:rPr lang="en-US" dirty="0" smtClean="0"/>
              <a:t>play with the watermark of </a:t>
            </a:r>
            <a:br>
              <a:rPr lang="en-US" dirty="0" smtClean="0"/>
            </a:br>
            <a:r>
              <a:rPr lang="en-US" dirty="0" smtClean="0"/>
              <a:t>“The HistoryMakers”)</a:t>
            </a:r>
            <a:endParaRPr lang="en-US" dirty="0"/>
          </a:p>
        </p:txBody>
      </p:sp>
      <p:pic>
        <p:nvPicPr>
          <p:cNvPr id="30724" name="Picture 3"/>
          <p:cNvPicPr>
            <a:picLocks noChangeAspect="1" noChangeArrowheads="1"/>
          </p:cNvPicPr>
          <p:nvPr/>
        </p:nvPicPr>
        <p:blipFill>
          <a:blip r:embed="rId2" cstate="print"/>
          <a:srcRect/>
          <a:stretch>
            <a:fillRect/>
          </a:stretch>
        </p:blipFill>
        <p:spPr bwMode="auto">
          <a:xfrm>
            <a:off x="5791200" y="3124200"/>
            <a:ext cx="3000375" cy="226695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HistoryMakers:  Decisions on Quality</a:t>
            </a:r>
            <a:endParaRPr lang="en-US" dirty="0"/>
          </a:p>
        </p:txBody>
      </p:sp>
      <p:sp>
        <p:nvSpPr>
          <p:cNvPr id="3" name="Content Placeholder 2"/>
          <p:cNvSpPr>
            <a:spLocks noGrp="1"/>
          </p:cNvSpPr>
          <p:nvPr>
            <p:ph idx="1"/>
          </p:nvPr>
        </p:nvSpPr>
        <p:spPr/>
        <p:txBody>
          <a:bodyPr/>
          <a:lstStyle/>
          <a:p>
            <a:pPr>
              <a:defRPr/>
            </a:pPr>
            <a:r>
              <a:rPr lang="en-US" dirty="0" smtClean="0"/>
              <a:t>After field tests with automated speech recognition (ASR), decision to go with manual transcription of audio</a:t>
            </a:r>
          </a:p>
          <a:p>
            <a:pPr lvl="1">
              <a:defRPr/>
            </a:pPr>
            <a:r>
              <a:rPr lang="en-US" dirty="0" smtClean="0"/>
              <a:t>SHOAH (Survivors of the Holocaust) also notes difficulties of ASR for audio of accented speech</a:t>
            </a:r>
          </a:p>
          <a:p>
            <a:pPr lvl="1">
              <a:defRPr/>
            </a:pPr>
            <a:r>
              <a:rPr lang="en-US" dirty="0" smtClean="0"/>
              <a:t>Densho (www.densho.org) also has manual transcripts</a:t>
            </a:r>
          </a:p>
          <a:p>
            <a:pPr>
              <a:defRPr/>
            </a:pPr>
            <a:r>
              <a:rPr lang="en-US" dirty="0" smtClean="0"/>
              <a:t>Corrective action also taken to better specify locations and time (human annotator marks tied to transcripts)</a:t>
            </a:r>
          </a:p>
          <a:p>
            <a:pPr>
              <a:defRPr/>
            </a:pPr>
            <a:r>
              <a:rPr lang="en-US" dirty="0" smtClean="0"/>
              <a:t>Tedious time-alignment of spoken words to audio and video left to automated speech alignment program</a:t>
            </a:r>
          </a:p>
          <a:p>
            <a:pPr>
              <a:defRPr/>
            </a:pPr>
            <a:r>
              <a:rPr lang="en-US" dirty="0" smtClean="0"/>
              <a:t>Decisions on inferential/thematic indexing are ongoing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422275"/>
            <a:ext cx="8177212" cy="1143000"/>
          </a:xfrm>
        </p:spPr>
        <p:txBody>
          <a:bodyPr/>
          <a:lstStyle/>
          <a:p>
            <a:r>
              <a:rPr lang="en-US" dirty="0" smtClean="0"/>
              <a:t>Case Study:  Harrisburg PA Living Legacy</a:t>
            </a:r>
            <a:endParaRPr lang="en-US" dirty="0"/>
          </a:p>
        </p:txBody>
      </p:sp>
      <p:sp>
        <p:nvSpPr>
          <p:cNvPr id="3" name="Content Placeholder 2"/>
          <p:cNvSpPr>
            <a:spLocks noGrp="1"/>
          </p:cNvSpPr>
          <p:nvPr>
            <p:ph idx="1"/>
          </p:nvPr>
        </p:nvSpPr>
        <p:spPr/>
        <p:txBody>
          <a:bodyPr/>
          <a:lstStyle/>
          <a:p>
            <a:r>
              <a:rPr lang="en-US" dirty="0" smtClean="0"/>
              <a:t>Also makes use of ASR for synchronizing human-provided transcript information</a:t>
            </a:r>
          </a:p>
          <a:p>
            <a:r>
              <a:rPr lang="en-US" dirty="0" smtClean="0"/>
              <a:t>No inferential indexing, but instead suggests possibilities with synchronized imagery</a:t>
            </a:r>
          </a:p>
          <a:p>
            <a:r>
              <a:rPr lang="en-US" dirty="0" smtClean="0"/>
              <a:t>Shows generality of the Informedia processing and interfaces</a:t>
            </a:r>
          </a:p>
          <a:p>
            <a:pPr lvl="1"/>
            <a:r>
              <a:rPr lang="en-US" dirty="0" smtClean="0"/>
              <a:t>Schema regarding the collection and oral history interviewees</a:t>
            </a:r>
          </a:p>
          <a:p>
            <a:pPr lvl="1"/>
            <a:r>
              <a:rPr lang="en-US" dirty="0" smtClean="0"/>
              <a:t>Tailorability through data facets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History</a:t>
            </a:r>
            <a:endParaRPr lang="en-US" dirty="0"/>
          </a:p>
        </p:txBody>
      </p:sp>
      <p:sp>
        <p:nvSpPr>
          <p:cNvPr id="3" name="Content Placeholder 2"/>
          <p:cNvSpPr>
            <a:spLocks noGrp="1"/>
          </p:cNvSpPr>
          <p:nvPr>
            <p:ph idx="1"/>
          </p:nvPr>
        </p:nvSpPr>
        <p:spPr/>
        <p:txBody>
          <a:bodyPr/>
          <a:lstStyle/>
          <a:p>
            <a:r>
              <a:rPr lang="en-US" dirty="0" smtClean="0"/>
              <a:t>Workshops to set requirements, 2007-2008</a:t>
            </a:r>
          </a:p>
          <a:p>
            <a:r>
              <a:rPr lang="en-US" dirty="0" smtClean="0"/>
              <a:t>Stand-alone .NET Windows interface for The HistoryMakers, field-tested 2008-2009</a:t>
            </a:r>
          </a:p>
          <a:p>
            <a:pPr lvl="1"/>
            <a:r>
              <a:rPr lang="en-US" dirty="0" smtClean="0"/>
              <a:t>Users frustrated with closed delivery infrastructure</a:t>
            </a:r>
          </a:p>
          <a:p>
            <a:pPr lvl="1"/>
            <a:r>
              <a:rPr lang="en-US" dirty="0" smtClean="0"/>
              <a:t>Users wanted 24/7 access from their own computers</a:t>
            </a:r>
          </a:p>
          <a:p>
            <a:r>
              <a:rPr lang="en-US" dirty="0" smtClean="0"/>
              <a:t>Flash application on openly accessible web site, www.idvl.org, with Harrisburg corpus added to test generality of the methods used</a:t>
            </a:r>
          </a:p>
          <a:p>
            <a:r>
              <a:rPr lang="en-US" dirty="0" smtClean="0"/>
              <a:t>Case studies reported here have led to second generation Flash application, posted Feb. 2011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Flash Interface – Intro Screen</a:t>
            </a:r>
            <a:endParaRPr lang="en-US" dirty="0"/>
          </a:p>
        </p:txBody>
      </p:sp>
      <p:pic>
        <p:nvPicPr>
          <p:cNvPr id="3" name="Picture 2" descr="Fig1OLDa.png"/>
          <p:cNvPicPr>
            <a:picLocks noChangeAspect="1"/>
          </p:cNvPicPr>
          <p:nvPr/>
        </p:nvPicPr>
        <p:blipFill>
          <a:blip r:embed="rId2" cstate="print"/>
          <a:stretch>
            <a:fillRect/>
          </a:stretch>
        </p:blipFill>
        <p:spPr>
          <a:xfrm>
            <a:off x="1066800" y="1295400"/>
            <a:ext cx="7472949" cy="515726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422275"/>
            <a:ext cx="8405812" cy="1143000"/>
          </a:xfrm>
        </p:spPr>
        <p:txBody>
          <a:bodyPr/>
          <a:lstStyle/>
          <a:p>
            <a:r>
              <a:rPr lang="en-US" dirty="0" smtClean="0"/>
              <a:t>2010 Flash Interface – Search Results</a:t>
            </a:r>
            <a:endParaRPr lang="en-US" dirty="0"/>
          </a:p>
        </p:txBody>
      </p:sp>
      <p:pic>
        <p:nvPicPr>
          <p:cNvPr id="3" name="Picture 2" descr="Fig1OLDb.png"/>
          <p:cNvPicPr>
            <a:picLocks noChangeAspect="1"/>
          </p:cNvPicPr>
          <p:nvPr/>
        </p:nvPicPr>
        <p:blipFill>
          <a:blip r:embed="rId2" cstate="print"/>
          <a:stretch>
            <a:fillRect/>
          </a:stretch>
        </p:blipFill>
        <p:spPr>
          <a:xfrm>
            <a:off x="152400" y="1828800"/>
            <a:ext cx="8761905" cy="3200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422275"/>
            <a:ext cx="8177212" cy="1143000"/>
          </a:xfrm>
        </p:spPr>
        <p:txBody>
          <a:bodyPr/>
          <a:lstStyle/>
          <a:p>
            <a:r>
              <a:rPr lang="en-US" dirty="0" smtClean="0"/>
              <a:t>2010 Flash Interface – Video Story Playback</a:t>
            </a:r>
            <a:endParaRPr lang="en-US" dirty="0"/>
          </a:p>
        </p:txBody>
      </p:sp>
      <p:pic>
        <p:nvPicPr>
          <p:cNvPr id="3" name="Picture 2" descr="Fig1OLDc.png"/>
          <p:cNvPicPr>
            <a:picLocks noChangeAspect="1"/>
          </p:cNvPicPr>
          <p:nvPr/>
        </p:nvPicPr>
        <p:blipFill>
          <a:blip r:embed="rId2" cstate="print"/>
          <a:stretch>
            <a:fillRect/>
          </a:stretch>
        </p:blipFill>
        <p:spPr>
          <a:xfrm>
            <a:off x="685800" y="1295400"/>
            <a:ext cx="7975008" cy="5181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pPr>
              <a:defRPr/>
            </a:pPr>
            <a:r>
              <a:rPr lang="en-US" dirty="0" smtClean="0"/>
              <a:t>Slides plus demonstrations from www.idvl.org</a:t>
            </a:r>
          </a:p>
          <a:p>
            <a:pPr lvl="1">
              <a:defRPr/>
            </a:pPr>
            <a:r>
              <a:rPr lang="en-US" dirty="0" smtClean="0"/>
              <a:t>Context regarding Informedia research at CMU</a:t>
            </a:r>
          </a:p>
          <a:p>
            <a:pPr lvl="1">
              <a:defRPr/>
            </a:pPr>
            <a:r>
              <a:rPr lang="en-US" dirty="0" smtClean="0"/>
              <a:t>A few examples of current state for automated metadata production describing digital audio and video</a:t>
            </a:r>
          </a:p>
          <a:p>
            <a:pPr>
              <a:defRPr/>
            </a:pPr>
            <a:r>
              <a:rPr lang="en-US" dirty="0" smtClean="0"/>
              <a:t>Why digital audio and video is “different”</a:t>
            </a:r>
          </a:p>
          <a:p>
            <a:pPr lvl="1">
              <a:defRPr/>
            </a:pPr>
            <a:r>
              <a:rPr lang="en-US" dirty="0" smtClean="0"/>
              <a:t>Difficult to annotate manually</a:t>
            </a:r>
          </a:p>
          <a:p>
            <a:pPr lvl="1">
              <a:defRPr/>
            </a:pPr>
            <a:r>
              <a:rPr lang="en-US" dirty="0" smtClean="0"/>
              <a:t>Deep annotation saves time for future users</a:t>
            </a:r>
          </a:p>
          <a:p>
            <a:pPr>
              <a:defRPr/>
            </a:pPr>
            <a:r>
              <a:rPr lang="en-US" dirty="0" smtClean="0"/>
              <a:t>Directions taken for 2 corpora:</a:t>
            </a:r>
          </a:p>
          <a:p>
            <a:pPr lvl="1">
              <a:defRPr/>
            </a:pPr>
            <a:r>
              <a:rPr lang="en-US" dirty="0" smtClean="0"/>
              <a:t>HistoryMakers: clean transcripts, clean source data, extra inferential indexing added by archivists</a:t>
            </a:r>
          </a:p>
          <a:p>
            <a:pPr lvl="1">
              <a:defRPr/>
            </a:pPr>
            <a:r>
              <a:rPr lang="en-US" dirty="0" smtClean="0"/>
              <a:t>Harrisburg:  clean transcripts, clean source data, beginnings of synchronizing other multimedia types</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Collection</a:t>
            </a:r>
            <a:endParaRPr lang="en-US" dirty="0"/>
          </a:p>
        </p:txBody>
      </p:sp>
      <p:sp>
        <p:nvSpPr>
          <p:cNvPr id="3" name="Content Placeholder 2"/>
          <p:cNvSpPr>
            <a:spLocks noGrp="1"/>
          </p:cNvSpPr>
          <p:nvPr>
            <p:ph idx="1"/>
          </p:nvPr>
        </p:nvSpPr>
        <p:spPr/>
        <p:txBody>
          <a:bodyPr/>
          <a:lstStyle/>
          <a:p>
            <a:r>
              <a:rPr lang="en-US" dirty="0" smtClean="0"/>
              <a:t>Transaction log data (24,940 actions logged for </a:t>
            </a:r>
            <a:r>
              <a:rPr lang="en-US" i="1" dirty="0" smtClean="0"/>
              <a:t>The HistoryMakers</a:t>
            </a:r>
            <a:r>
              <a:rPr lang="en-US" dirty="0" smtClean="0"/>
              <a:t>, 16,048 logged for </a:t>
            </a:r>
            <a:r>
              <a:rPr lang="en-US" i="1" dirty="0" smtClean="0"/>
              <a:t>Harrisburg</a:t>
            </a:r>
            <a:r>
              <a:rPr lang="en-US" dirty="0" smtClean="0"/>
              <a:t> during July-Dec. 2010)</a:t>
            </a:r>
          </a:p>
          <a:p>
            <a:r>
              <a:rPr lang="en-US" dirty="0" smtClean="0"/>
              <a:t>Comments volunteered by users through email and through comments interface in the web portal</a:t>
            </a:r>
          </a:p>
          <a:p>
            <a:r>
              <a:rPr lang="en-US" dirty="0" smtClean="0"/>
              <a:t>Novice and expert commentary at workshops and at the Oral History Association demonstration session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bwMode="auto">
          <a:xfrm rot="5400000">
            <a:off x="1943100" y="4076700"/>
            <a:ext cx="5410200" cy="0"/>
          </a:xfrm>
          <a:prstGeom prst="line">
            <a:avLst/>
          </a:prstGeom>
          <a:solidFill>
            <a:schemeClr val="accent1"/>
          </a:solidFill>
          <a:ln w="63500" cap="flat" cmpd="sng" algn="ctr">
            <a:solidFill>
              <a:schemeClr val="tx1"/>
            </a:solidFill>
            <a:prstDash val="solid"/>
            <a:round/>
            <a:headEnd type="none" w="sm" len="sm"/>
            <a:tailEnd type="none" w="sm" len="sm"/>
          </a:ln>
          <a:effectLst/>
        </p:spPr>
      </p:cxnSp>
      <p:sp>
        <p:nvSpPr>
          <p:cNvPr id="2" name="Title 1"/>
          <p:cNvSpPr>
            <a:spLocks noGrp="1"/>
          </p:cNvSpPr>
          <p:nvPr>
            <p:ph type="title"/>
          </p:nvPr>
        </p:nvSpPr>
        <p:spPr/>
        <p:txBody>
          <a:bodyPr/>
          <a:lstStyle/>
          <a:p>
            <a:r>
              <a:rPr lang="en-US" dirty="0" smtClean="0"/>
              <a:t>Transaction Log Breakdown</a:t>
            </a:r>
            <a:endParaRPr lang="en-US" dirty="0"/>
          </a:p>
        </p:txBody>
      </p:sp>
      <p:sp>
        <p:nvSpPr>
          <p:cNvPr id="9" name="TextBox 8"/>
          <p:cNvSpPr txBox="1"/>
          <p:nvPr/>
        </p:nvSpPr>
        <p:spPr>
          <a:xfrm>
            <a:off x="533400" y="1295400"/>
            <a:ext cx="3200400" cy="2308324"/>
          </a:xfrm>
          <a:prstGeom prst="rect">
            <a:avLst/>
          </a:prstGeom>
          <a:noFill/>
        </p:spPr>
        <p:txBody>
          <a:bodyPr wrap="square" rtlCol="0">
            <a:spAutoFit/>
          </a:bodyPr>
          <a:lstStyle/>
          <a:p>
            <a:r>
              <a:rPr lang="en-US" i="1" dirty="0" smtClean="0">
                <a:latin typeface="+mn-lt"/>
              </a:rPr>
              <a:t>HistoryMakers </a:t>
            </a:r>
            <a:r>
              <a:rPr lang="en-US" dirty="0" smtClean="0">
                <a:latin typeface="+mn-lt"/>
              </a:rPr>
              <a:t>logs</a:t>
            </a:r>
          </a:p>
          <a:p>
            <a:endParaRPr lang="en-US" dirty="0" smtClean="0">
              <a:latin typeface="+mn-lt"/>
            </a:endParaRPr>
          </a:p>
          <a:p>
            <a:r>
              <a:rPr lang="en-US" dirty="0" smtClean="0">
                <a:latin typeface="+mn-lt"/>
              </a:rPr>
              <a:t>61% Play Video</a:t>
            </a:r>
          </a:p>
          <a:p>
            <a:r>
              <a:rPr lang="en-US" dirty="0" smtClean="0">
                <a:latin typeface="+mn-lt"/>
              </a:rPr>
              <a:t>2% Search-in-Search</a:t>
            </a:r>
          </a:p>
          <a:p>
            <a:r>
              <a:rPr lang="en-US" dirty="0" smtClean="0">
                <a:latin typeface="+mn-lt"/>
              </a:rPr>
              <a:t>&lt;1% Personal Lists</a:t>
            </a:r>
          </a:p>
          <a:p>
            <a:r>
              <a:rPr lang="en-US" dirty="0" smtClean="0">
                <a:latin typeface="+mn-lt"/>
              </a:rPr>
              <a:t>&lt;1% Filtering</a:t>
            </a:r>
            <a:endParaRPr lang="en-US" dirty="0">
              <a:latin typeface="+mn-lt"/>
            </a:endParaRPr>
          </a:p>
        </p:txBody>
      </p:sp>
      <p:sp>
        <p:nvSpPr>
          <p:cNvPr id="10" name="TextBox 9"/>
          <p:cNvSpPr txBox="1"/>
          <p:nvPr/>
        </p:nvSpPr>
        <p:spPr>
          <a:xfrm>
            <a:off x="5486400" y="1295400"/>
            <a:ext cx="3352800" cy="2308324"/>
          </a:xfrm>
          <a:prstGeom prst="rect">
            <a:avLst/>
          </a:prstGeom>
          <a:noFill/>
        </p:spPr>
        <p:txBody>
          <a:bodyPr wrap="square" rtlCol="0">
            <a:spAutoFit/>
          </a:bodyPr>
          <a:lstStyle/>
          <a:p>
            <a:pPr algn="r"/>
            <a:r>
              <a:rPr lang="en-US" i="1" dirty="0" smtClean="0">
                <a:latin typeface="+mn-lt"/>
              </a:rPr>
              <a:t>Harrisburg </a:t>
            </a:r>
            <a:r>
              <a:rPr lang="en-US" dirty="0" smtClean="0">
                <a:latin typeface="+mn-lt"/>
              </a:rPr>
              <a:t>logs</a:t>
            </a:r>
          </a:p>
          <a:p>
            <a:pPr algn="r"/>
            <a:endParaRPr lang="en-US" dirty="0" smtClean="0">
              <a:latin typeface="+mn-lt"/>
            </a:endParaRPr>
          </a:p>
          <a:p>
            <a:pPr algn="r"/>
            <a:r>
              <a:rPr lang="en-US" dirty="0" smtClean="0">
                <a:latin typeface="+mn-lt"/>
              </a:rPr>
              <a:t>64% Play Video</a:t>
            </a:r>
          </a:p>
          <a:p>
            <a:pPr algn="r"/>
            <a:r>
              <a:rPr lang="en-US" dirty="0" smtClean="0">
                <a:latin typeface="+mn-lt"/>
              </a:rPr>
              <a:t>&lt;1% Search-in-Search</a:t>
            </a:r>
          </a:p>
          <a:p>
            <a:pPr algn="r"/>
            <a:r>
              <a:rPr lang="en-US" dirty="0" smtClean="0">
                <a:latin typeface="+mn-lt"/>
              </a:rPr>
              <a:t>&lt;1% Personal Lists</a:t>
            </a:r>
          </a:p>
          <a:p>
            <a:pPr algn="r"/>
            <a:r>
              <a:rPr lang="en-US" dirty="0" smtClean="0">
                <a:latin typeface="+mn-lt"/>
              </a:rPr>
              <a:t>&lt;1% Filtering</a:t>
            </a:r>
          </a:p>
        </p:txBody>
      </p:sp>
      <p:pic>
        <p:nvPicPr>
          <p:cNvPr id="12" name="Picture 11" descr="Pies1.png"/>
          <p:cNvPicPr>
            <a:picLocks noChangeAspect="1"/>
          </p:cNvPicPr>
          <p:nvPr/>
        </p:nvPicPr>
        <p:blipFill>
          <a:blip r:embed="rId2" cstate="print"/>
          <a:stretch>
            <a:fillRect/>
          </a:stretch>
        </p:blipFill>
        <p:spPr>
          <a:xfrm>
            <a:off x="685800" y="3733800"/>
            <a:ext cx="8001000" cy="2743042"/>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3200400" y="3733801"/>
            <a:ext cx="3505200" cy="830997"/>
          </a:xfrm>
          <a:prstGeom prst="rect">
            <a:avLst/>
          </a:prstGeom>
          <a:noFill/>
        </p:spPr>
        <p:txBody>
          <a:bodyPr wrap="square" rtlCol="0">
            <a:spAutoFit/>
          </a:bodyPr>
          <a:lstStyle/>
          <a:p>
            <a:pPr algn="ctr"/>
            <a:r>
              <a:rPr lang="en-US" b="1" i="1" dirty="0" smtClean="0">
                <a:solidFill>
                  <a:srgbClr val="000000"/>
                </a:solidFill>
                <a:latin typeface="+mn-lt"/>
              </a:rPr>
              <a:t>Method used to produce sets of video:</a:t>
            </a:r>
            <a:endParaRPr lang="en-US" b="1" dirty="0">
              <a:solidFill>
                <a:srgbClr val="000000"/>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Simpler Navigation and Bookmarking</a:t>
            </a:r>
            <a:endParaRPr lang="en-US" dirty="0"/>
          </a:p>
        </p:txBody>
      </p:sp>
      <p:sp>
        <p:nvSpPr>
          <p:cNvPr id="3" name="Content Placeholder 2"/>
          <p:cNvSpPr>
            <a:spLocks noGrp="1"/>
          </p:cNvSpPr>
          <p:nvPr>
            <p:ph idx="1"/>
          </p:nvPr>
        </p:nvSpPr>
        <p:spPr/>
        <p:txBody>
          <a:bodyPr/>
          <a:lstStyle/>
          <a:p>
            <a:r>
              <a:rPr lang="en-US" dirty="0" smtClean="0"/>
              <a:t>Three open source projects provide help for Flash</a:t>
            </a:r>
          </a:p>
          <a:p>
            <a:pPr lvl="1"/>
            <a:r>
              <a:rPr lang="en-US" dirty="0" smtClean="0"/>
              <a:t>swfaddress (provide deep linking)</a:t>
            </a:r>
          </a:p>
          <a:p>
            <a:pPr lvl="1"/>
            <a:r>
              <a:rPr lang="en-US" dirty="0" smtClean="0"/>
              <a:t>swfobject (embed Flash in html)</a:t>
            </a:r>
          </a:p>
          <a:p>
            <a:pPr lvl="1"/>
            <a:r>
              <a:rPr lang="en-US" dirty="0" smtClean="0"/>
              <a:t>swffit (resize Flash with browser window resize)</a:t>
            </a:r>
          </a:p>
          <a:p>
            <a:r>
              <a:rPr lang="en-US" dirty="0" smtClean="0"/>
              <a:t>Utilizing these projects provides better URL bookmarking (users can share video sets and stories)</a:t>
            </a:r>
          </a:p>
          <a:p>
            <a:r>
              <a:rPr lang="en-US" dirty="0" smtClean="0"/>
              <a:t>Menu bar added to provide breadcrumb-style navigation (promoting more search-in-search and filtering by keeping users informed of where they are)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Facet Communication</a:t>
            </a:r>
            <a:endParaRPr lang="en-US" dirty="0"/>
          </a:p>
        </p:txBody>
      </p:sp>
      <p:sp>
        <p:nvSpPr>
          <p:cNvPr id="3" name="Content Placeholder 2"/>
          <p:cNvSpPr>
            <a:spLocks noGrp="1"/>
          </p:cNvSpPr>
          <p:nvPr>
            <p:ph idx="1"/>
          </p:nvPr>
        </p:nvSpPr>
        <p:spPr/>
        <p:txBody>
          <a:bodyPr/>
          <a:lstStyle/>
          <a:p>
            <a:r>
              <a:rPr lang="en-US" dirty="0" smtClean="0"/>
              <a:t>Facets are presented along with the data, rather than in separate control page</a:t>
            </a:r>
          </a:p>
          <a:p>
            <a:r>
              <a:rPr lang="en-US" dirty="0" smtClean="0"/>
              <a:t>Table of contents updates dynamically based on facet interactions</a:t>
            </a:r>
          </a:p>
          <a:p>
            <a:r>
              <a:rPr lang="en-US" dirty="0" smtClean="0"/>
              <a:t>Faceted interface to filter sets described with short descriptor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Information Seeking</a:t>
            </a:r>
            <a:endParaRPr lang="en-US" dirty="0"/>
          </a:p>
        </p:txBody>
      </p:sp>
      <p:sp>
        <p:nvSpPr>
          <p:cNvPr id="3" name="Content Placeholder 2"/>
          <p:cNvSpPr>
            <a:spLocks noGrp="1"/>
          </p:cNvSpPr>
          <p:nvPr>
            <p:ph idx="1"/>
          </p:nvPr>
        </p:nvSpPr>
        <p:spPr/>
        <p:txBody>
          <a:bodyPr/>
          <a:lstStyle/>
          <a:p>
            <a:r>
              <a:rPr lang="en-US" dirty="0" smtClean="0"/>
              <a:t>“Berrypicking” (gathering bit of info at a time) better supported with Play List area</a:t>
            </a:r>
          </a:p>
          <a:p>
            <a:r>
              <a:rPr lang="en-US" dirty="0" smtClean="0"/>
              <a:t>Support for mixing analytic search strategy (e.g., text search to find a story) with temporal chaining (e.g., playing video one after the other in video interview)</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Aesthetics for the Portal</a:t>
            </a:r>
            <a:endParaRPr lang="en-US" dirty="0"/>
          </a:p>
        </p:txBody>
      </p:sp>
      <p:sp>
        <p:nvSpPr>
          <p:cNvPr id="3" name="Content Placeholder 2"/>
          <p:cNvSpPr>
            <a:spLocks noGrp="1"/>
          </p:cNvSpPr>
          <p:nvPr>
            <p:ph idx="1"/>
          </p:nvPr>
        </p:nvSpPr>
        <p:spPr/>
        <p:txBody>
          <a:bodyPr/>
          <a:lstStyle/>
          <a:p>
            <a:r>
              <a:rPr lang="en-US" dirty="0" smtClean="0"/>
              <a:t>Original interface suffered</a:t>
            </a:r>
          </a:p>
          <a:p>
            <a:pPr lvl="1"/>
            <a:r>
              <a:rPr lang="en-US" dirty="0" smtClean="0"/>
              <a:t>Lack of cohesion</a:t>
            </a:r>
          </a:p>
          <a:p>
            <a:pPr lvl="1"/>
            <a:r>
              <a:rPr lang="en-US" dirty="0" smtClean="0"/>
              <a:t>Multiple layouts</a:t>
            </a:r>
          </a:p>
          <a:p>
            <a:pPr lvl="1"/>
            <a:r>
              <a:rPr lang="en-US" dirty="0" smtClean="0"/>
              <a:t>Wasted space</a:t>
            </a:r>
          </a:p>
          <a:p>
            <a:pPr lvl="1"/>
            <a:r>
              <a:rPr lang="en-US" dirty="0" smtClean="0"/>
              <a:t>Poor navigation choices (e.g., “Back” button)</a:t>
            </a:r>
          </a:p>
          <a:p>
            <a:r>
              <a:rPr lang="en-US" dirty="0" smtClean="0"/>
              <a:t>Redesigned Flash portal has:</a:t>
            </a:r>
          </a:p>
          <a:p>
            <a:pPr lvl="1"/>
            <a:r>
              <a:rPr lang="en-US" dirty="0" smtClean="0"/>
              <a:t>CSS style sheet (e.g., rose theme, gold theme)</a:t>
            </a:r>
          </a:p>
          <a:p>
            <a:pPr lvl="1"/>
            <a:r>
              <a:rPr lang="en-US" dirty="0" smtClean="0"/>
              <a:t>Menu bar</a:t>
            </a:r>
          </a:p>
          <a:p>
            <a:pPr lvl="1"/>
            <a:r>
              <a:rPr lang="en-US" dirty="0" smtClean="0"/>
              <a:t>Better video story page emphasizing synchronized metadata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Flash Interface – Intro Screen</a:t>
            </a:r>
            <a:endParaRPr lang="en-US" dirty="0"/>
          </a:p>
        </p:txBody>
      </p:sp>
      <p:pic>
        <p:nvPicPr>
          <p:cNvPr id="3" name="Picture 2" descr="Fig1NEWa.png"/>
          <p:cNvPicPr>
            <a:picLocks noChangeAspect="1"/>
          </p:cNvPicPr>
          <p:nvPr/>
        </p:nvPicPr>
        <p:blipFill>
          <a:blip r:embed="rId2" cstate="print"/>
          <a:stretch>
            <a:fillRect/>
          </a:stretch>
        </p:blipFill>
        <p:spPr>
          <a:xfrm>
            <a:off x="152400" y="1371600"/>
            <a:ext cx="8857143" cy="501904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Flash Interface – Search Results</a:t>
            </a:r>
            <a:endParaRPr lang="en-US" dirty="0"/>
          </a:p>
        </p:txBody>
      </p:sp>
      <p:pic>
        <p:nvPicPr>
          <p:cNvPr id="3" name="Picture 2" descr="Fig1NEWb.png"/>
          <p:cNvPicPr>
            <a:picLocks noChangeAspect="1"/>
          </p:cNvPicPr>
          <p:nvPr/>
        </p:nvPicPr>
        <p:blipFill>
          <a:blip r:embed="rId2" cstate="print"/>
          <a:stretch>
            <a:fillRect/>
          </a:stretch>
        </p:blipFill>
        <p:spPr>
          <a:xfrm>
            <a:off x="143428" y="1448047"/>
            <a:ext cx="8857143" cy="396190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422275"/>
            <a:ext cx="8253412" cy="1143000"/>
          </a:xfrm>
        </p:spPr>
        <p:txBody>
          <a:bodyPr/>
          <a:lstStyle/>
          <a:p>
            <a:r>
              <a:rPr lang="en-US" dirty="0" smtClean="0"/>
              <a:t>New Flash Interface – Video Story Playback</a:t>
            </a:r>
            <a:endParaRPr lang="en-US" dirty="0"/>
          </a:p>
        </p:txBody>
      </p:sp>
      <p:pic>
        <p:nvPicPr>
          <p:cNvPr id="3" name="Picture 2" descr="Fig1NEWc.png"/>
          <p:cNvPicPr>
            <a:picLocks noChangeAspect="1"/>
          </p:cNvPicPr>
          <p:nvPr/>
        </p:nvPicPr>
        <p:blipFill>
          <a:blip r:embed="rId2" cstate="print"/>
          <a:srcRect r="1032"/>
          <a:stretch>
            <a:fillRect/>
          </a:stretch>
        </p:blipFill>
        <p:spPr>
          <a:xfrm>
            <a:off x="685800" y="1295401"/>
            <a:ext cx="7095708" cy="52578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HistoryMakers: Use of Standards</a:t>
            </a:r>
            <a:endParaRPr lang="en-US" dirty="0"/>
          </a:p>
        </p:txBody>
      </p:sp>
      <p:sp>
        <p:nvSpPr>
          <p:cNvPr id="3" name="Content Placeholder 2"/>
          <p:cNvSpPr>
            <a:spLocks noGrp="1"/>
          </p:cNvSpPr>
          <p:nvPr>
            <p:ph idx="1"/>
          </p:nvPr>
        </p:nvSpPr>
        <p:spPr/>
        <p:txBody>
          <a:bodyPr/>
          <a:lstStyle/>
          <a:p>
            <a:pPr>
              <a:defRPr/>
            </a:pPr>
            <a:r>
              <a:rPr lang="en-US" dirty="0" smtClean="0"/>
              <a:t>Interviews described according to the Society of American Archivists (SAA) approved </a:t>
            </a:r>
            <a:r>
              <a:rPr lang="en-US" i="1" dirty="0" smtClean="0"/>
              <a:t>Describing Archives: A Content Standard (DACS)</a:t>
            </a:r>
            <a:r>
              <a:rPr lang="en-US" dirty="0" smtClean="0"/>
              <a:t> and encoded following the </a:t>
            </a:r>
            <a:r>
              <a:rPr lang="en-US" i="1" dirty="0" smtClean="0"/>
              <a:t>RLG Best Practices</a:t>
            </a:r>
            <a:r>
              <a:rPr lang="en-US" dirty="0" smtClean="0"/>
              <a:t> for creating EAD (Encoded Archival Description) finding aids</a:t>
            </a:r>
          </a:p>
          <a:p>
            <a:pPr algn="ctr">
              <a:buFontTx/>
              <a:buNone/>
              <a:defRPr/>
            </a:pPr>
            <a:r>
              <a:rPr lang="en-US" sz="2000" dirty="0" smtClean="0"/>
              <a:t>www.thehistorymakers.com/programs/dvl/finding.asp</a:t>
            </a:r>
          </a:p>
          <a:p>
            <a:pPr>
              <a:defRPr/>
            </a:pPr>
            <a:r>
              <a:rPr lang="en-US" dirty="0" smtClean="0"/>
              <a:t>EAD provides an overview of the context of records creation, their creators, and detailed descriptions of the records themselves</a:t>
            </a:r>
          </a:p>
          <a:p>
            <a:pPr>
              <a:defRPr/>
            </a:pPr>
            <a:r>
              <a:rPr lang="en-US" dirty="0" smtClean="0"/>
              <a:t>EAD often fails to support the entry of biographical data regarding the roles that the creators of archival material (in this case, interviewees) have played in historical events, organizations, and communities</a:t>
            </a:r>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CMU Informedia Digital Video Research</a:t>
            </a:r>
            <a:endParaRPr lang="en-US" dirty="0"/>
          </a:p>
        </p:txBody>
      </p:sp>
      <p:sp>
        <p:nvSpPr>
          <p:cNvPr id="3" name="Content Placeholder 2"/>
          <p:cNvSpPr>
            <a:spLocks noGrp="1"/>
          </p:cNvSpPr>
          <p:nvPr>
            <p:ph idx="1"/>
          </p:nvPr>
        </p:nvSpPr>
        <p:spPr>
          <a:xfrm>
            <a:off x="609600" y="1447800"/>
            <a:ext cx="8077200" cy="4800600"/>
          </a:xfrm>
        </p:spPr>
        <p:txBody>
          <a:bodyPr/>
          <a:lstStyle/>
          <a:p>
            <a:r>
              <a:rPr lang="en-US" dirty="0" smtClean="0">
                <a:effectLst/>
              </a:rPr>
              <a:t>Details at: http://www.informedia.cs.cmu.edu</a:t>
            </a:r>
          </a:p>
          <a:p>
            <a:r>
              <a:rPr lang="en-US" dirty="0" smtClean="0">
                <a:effectLst/>
              </a:rPr>
              <a:t>Speech recognition and alignment</a:t>
            </a:r>
          </a:p>
          <a:p>
            <a:r>
              <a:rPr lang="en-US" dirty="0" smtClean="0">
                <a:effectLst/>
              </a:rPr>
              <a:t>Image processing</a:t>
            </a:r>
          </a:p>
          <a:p>
            <a:r>
              <a:rPr lang="en-US" dirty="0" smtClean="0">
                <a:effectLst/>
              </a:rPr>
              <a:t>Named entity tagging </a:t>
            </a:r>
          </a:p>
          <a:p>
            <a:r>
              <a:rPr lang="en-US" dirty="0" smtClean="0">
                <a:effectLst/>
              </a:rPr>
              <a:t>Synchronized metadata for search and navigation</a:t>
            </a:r>
          </a:p>
          <a:p>
            <a:r>
              <a:rPr lang="en-US" dirty="0" smtClean="0">
                <a:effectLst/>
              </a:rPr>
              <a:t>Fast, direct video access to oral histories, news, surveillance video, YouTube video, etc.</a:t>
            </a:r>
          </a:p>
          <a:p>
            <a:endParaRPr lang="en-US" dirty="0" smtClean="0">
              <a:effectLst/>
            </a:endParaRPr>
          </a:p>
          <a:p>
            <a:pPr algn="ctr">
              <a:buNone/>
            </a:pPr>
            <a:r>
              <a:rPr lang="en-US" b="1" i="1" dirty="0" smtClean="0">
                <a:effectLst/>
              </a:rPr>
              <a:t>This talk: emphasis on oral histories and the web site http://www.idvl.org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422275"/>
            <a:ext cx="8177212" cy="1143000"/>
          </a:xfrm>
        </p:spPr>
        <p:txBody>
          <a:bodyPr/>
          <a:lstStyle/>
          <a:p>
            <a:r>
              <a:rPr lang="en-US" dirty="0" smtClean="0"/>
              <a:t>Future Work with Improved Metadata</a:t>
            </a:r>
            <a:endParaRPr lang="en-US" dirty="0"/>
          </a:p>
        </p:txBody>
      </p:sp>
      <p:pic>
        <p:nvPicPr>
          <p:cNvPr id="3" name="Picture 7" descr="JulianBondRelationships.pdf"/>
          <p:cNvPicPr>
            <a:picLocks noChangeAspect="1"/>
          </p:cNvPicPr>
          <p:nvPr/>
        </p:nvPicPr>
        <p:blipFill>
          <a:blip r:embed="rId2" cstate="print"/>
          <a:srcRect/>
          <a:stretch>
            <a:fillRect/>
          </a:stretch>
        </p:blipFill>
        <p:spPr bwMode="auto">
          <a:xfrm>
            <a:off x="457200" y="1371600"/>
            <a:ext cx="8305800" cy="510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a:t>
            </a:r>
            <a:endParaRPr lang="en-US" dirty="0"/>
          </a:p>
        </p:txBody>
      </p:sp>
      <p:sp>
        <p:nvSpPr>
          <p:cNvPr id="3" name="Content Placeholder 2"/>
          <p:cNvSpPr>
            <a:spLocks noGrp="1"/>
          </p:cNvSpPr>
          <p:nvPr>
            <p:ph idx="1"/>
          </p:nvPr>
        </p:nvSpPr>
        <p:spPr/>
        <p:txBody>
          <a:bodyPr/>
          <a:lstStyle/>
          <a:p>
            <a:pPr>
              <a:defRPr/>
            </a:pPr>
            <a:r>
              <a:rPr lang="en-US" dirty="0" smtClean="0"/>
              <a:t>Fielding collections and collecting metrics can iteratively improve the delivery of oral history digital video libraries</a:t>
            </a:r>
          </a:p>
          <a:p>
            <a:pPr lvl="1">
              <a:defRPr/>
            </a:pPr>
            <a:r>
              <a:rPr lang="en-US" dirty="0" smtClean="0"/>
              <a:t>Simpler navigation and bookmarking</a:t>
            </a:r>
          </a:p>
          <a:p>
            <a:pPr lvl="1">
              <a:defRPr/>
            </a:pPr>
            <a:r>
              <a:rPr lang="en-US" dirty="0" smtClean="0"/>
              <a:t>Better facet communication</a:t>
            </a:r>
          </a:p>
          <a:p>
            <a:pPr lvl="1">
              <a:defRPr/>
            </a:pPr>
            <a:r>
              <a:rPr lang="en-US" dirty="0" smtClean="0"/>
              <a:t>Improved information seeking</a:t>
            </a:r>
          </a:p>
          <a:p>
            <a:pPr lvl="1">
              <a:defRPr/>
            </a:pPr>
            <a:r>
              <a:rPr lang="en-US" dirty="0" smtClean="0"/>
              <a:t>Aesthetics for the portal</a:t>
            </a:r>
          </a:p>
          <a:p>
            <a:pPr>
              <a:defRPr/>
            </a:pPr>
            <a:r>
              <a:rPr lang="en-US" dirty="0" smtClean="0"/>
              <a:t>Sharing results and learning from others via the annual Oral History Association meeting</a:t>
            </a:r>
          </a:p>
          <a:p>
            <a:pPr>
              <a:defRPr/>
            </a:pPr>
            <a:r>
              <a:rPr lang="en-US" dirty="0" smtClean="0"/>
              <a:t>Please use the collections and help us improve them!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pPr marL="0" indent="0">
              <a:lnSpc>
                <a:spcPct val="90000"/>
              </a:lnSpc>
              <a:buFontTx/>
              <a:buNone/>
              <a:defRPr/>
            </a:pPr>
            <a:r>
              <a:rPr lang="en-US" sz="1800" dirty="0" smtClean="0"/>
              <a:t>Many members of the Informedia Project, CMU research community, and </a:t>
            </a:r>
            <a:r>
              <a:rPr lang="en-US" sz="1800" i="1" dirty="0" smtClean="0"/>
              <a:t>The HistoryMakers</a:t>
            </a:r>
            <a:r>
              <a:rPr lang="en-US" sz="1800" dirty="0" smtClean="0"/>
              <a:t> contributed to this work, including:  </a:t>
            </a:r>
          </a:p>
          <a:p>
            <a:pPr marL="0" indent="0">
              <a:lnSpc>
                <a:spcPct val="110000"/>
              </a:lnSpc>
              <a:buFontTx/>
              <a:buNone/>
              <a:defRPr/>
            </a:pPr>
            <a:r>
              <a:rPr lang="en-US" sz="1800" b="1" dirty="0" smtClean="0">
                <a:solidFill>
                  <a:schemeClr val="accent1"/>
                </a:solidFill>
              </a:rPr>
              <a:t>Informedia Project Director:</a:t>
            </a:r>
            <a:r>
              <a:rPr lang="en-US" sz="1800" dirty="0" smtClean="0"/>
              <a:t>  Howard Wactlar</a:t>
            </a:r>
          </a:p>
          <a:p>
            <a:pPr marL="0" indent="0">
              <a:lnSpc>
                <a:spcPct val="110000"/>
              </a:lnSpc>
              <a:buFontTx/>
              <a:buNone/>
              <a:defRPr/>
            </a:pPr>
            <a:r>
              <a:rPr lang="en-US" sz="1800" b="1" i="1" dirty="0" smtClean="0">
                <a:solidFill>
                  <a:schemeClr val="accent1"/>
                </a:solidFill>
              </a:rPr>
              <a:t>The HistoryMakers</a:t>
            </a:r>
            <a:r>
              <a:rPr lang="en-US" sz="1800" b="1" dirty="0" smtClean="0">
                <a:solidFill>
                  <a:schemeClr val="accent1"/>
                </a:solidFill>
              </a:rPr>
              <a:t> Executive Director:</a:t>
            </a:r>
            <a:r>
              <a:rPr lang="en-US" sz="1800" dirty="0" smtClean="0"/>
              <a:t> Julieanna Richardson</a:t>
            </a:r>
          </a:p>
          <a:p>
            <a:pPr marL="0" indent="0">
              <a:lnSpc>
                <a:spcPct val="110000"/>
              </a:lnSpc>
              <a:buFontTx/>
              <a:buNone/>
              <a:defRPr/>
            </a:pPr>
            <a:r>
              <a:rPr lang="en-US" sz="1800" b="1" dirty="0" smtClean="0">
                <a:solidFill>
                  <a:schemeClr val="accent1"/>
                </a:solidFill>
              </a:rPr>
              <a:t>Original HistoryMakers Beta Testers:</a:t>
            </a:r>
            <a:r>
              <a:rPr lang="en-US" sz="1800" dirty="0" smtClean="0"/>
              <a:t>  Joe Trotter (CMU History Dept.), SUNY at Buffalo, University of Illinois (3 campuses), Drexel University</a:t>
            </a:r>
          </a:p>
          <a:p>
            <a:pPr marL="0" indent="0">
              <a:lnSpc>
                <a:spcPct val="110000"/>
              </a:lnSpc>
              <a:buFontTx/>
              <a:buNone/>
              <a:defRPr/>
            </a:pPr>
            <a:r>
              <a:rPr lang="en-US" sz="1800" b="1" dirty="0" smtClean="0">
                <a:solidFill>
                  <a:schemeClr val="accent1"/>
                </a:solidFill>
              </a:rPr>
              <a:t>ETC Students:</a:t>
            </a:r>
            <a:r>
              <a:rPr lang="en-US" sz="1800" dirty="0" smtClean="0"/>
              <a:t> Andy Korzik, Xiaoxi “Cici” Liu, Srinavin Nair</a:t>
            </a:r>
          </a:p>
          <a:p>
            <a:pPr marL="0" indent="0">
              <a:lnSpc>
                <a:spcPct val="110000"/>
              </a:lnSpc>
              <a:buFontTx/>
              <a:buNone/>
              <a:defRPr/>
            </a:pPr>
            <a:r>
              <a:rPr lang="en-US" sz="1800" b="1" dirty="0" smtClean="0">
                <a:solidFill>
                  <a:schemeClr val="accent1"/>
                </a:solidFill>
              </a:rPr>
              <a:t>HistoryMakers and Harrisburg Living Legacy Series Primary Contributors:</a:t>
            </a:r>
            <a:r>
              <a:rPr lang="en-US" sz="1800" dirty="0" smtClean="0"/>
              <a:t>  Kathryn Stine, Dan Johnson, Julie McKenzie, Ellen Brown</a:t>
            </a:r>
          </a:p>
          <a:p>
            <a:pPr marL="0" indent="0">
              <a:lnSpc>
                <a:spcPct val="110000"/>
              </a:lnSpc>
              <a:buFontTx/>
              <a:buNone/>
              <a:defRPr/>
            </a:pPr>
            <a:r>
              <a:rPr lang="en-US" sz="1800" b="1" dirty="0" smtClean="0">
                <a:solidFill>
                  <a:schemeClr val="accent1"/>
                </a:solidFill>
              </a:rPr>
              <a:t>Informedia Library Essentials:</a:t>
            </a:r>
            <a:r>
              <a:rPr lang="en-US" sz="1800" dirty="0" smtClean="0"/>
              <a:t> Bryan Maher</a:t>
            </a:r>
          </a:p>
          <a:p>
            <a:pPr>
              <a:buNone/>
            </a:pPr>
            <a:endParaRPr lang="en-US" sz="1800" dirty="0"/>
          </a:p>
        </p:txBody>
      </p:sp>
      <p:sp>
        <p:nvSpPr>
          <p:cNvPr id="4" name="Content Placeholder 2"/>
          <p:cNvSpPr>
            <a:spLocks/>
          </p:cNvSpPr>
          <p:nvPr/>
        </p:nvSpPr>
        <p:spPr bwMode="auto">
          <a:xfrm>
            <a:off x="561975" y="6019800"/>
            <a:ext cx="8077200" cy="533400"/>
          </a:xfrm>
          <a:prstGeom prst="rect">
            <a:avLst/>
          </a:prstGeom>
          <a:noFill/>
          <a:ln w="12700">
            <a:noFill/>
            <a:miter lim="800000"/>
            <a:headEnd/>
            <a:tailEnd/>
          </a:ln>
        </p:spPr>
        <p:txBody>
          <a:bodyPr lIns="90488" tIns="44450" rIns="90488" bIns="44450"/>
          <a:lstStyle/>
          <a:p>
            <a:pPr algn="ctr">
              <a:spcBef>
                <a:spcPct val="15000"/>
              </a:spcBef>
              <a:spcAft>
                <a:spcPct val="15000"/>
              </a:spcAft>
              <a:buSzPct val="100000"/>
              <a:defRPr/>
            </a:pPr>
            <a:r>
              <a:rPr lang="en-US" sz="1800" i="1" dirty="0">
                <a:solidFill>
                  <a:srgbClr val="FAFE86"/>
                </a:solidFill>
                <a:effectLst>
                  <a:outerShdw blurRad="38100" dist="38100" dir="2700000" algn="tl">
                    <a:srgbClr val="000000"/>
                  </a:outerShdw>
                </a:effectLst>
                <a:latin typeface="Arial" charset="0"/>
              </a:rPr>
              <a:t>This work supported by the National Science </a:t>
            </a:r>
            <a:r>
              <a:rPr lang="en-US" sz="1800" i="1" dirty="0" smtClean="0">
                <a:solidFill>
                  <a:srgbClr val="FAFE86"/>
                </a:solidFill>
                <a:effectLst>
                  <a:outerShdw blurRad="38100" dist="38100" dir="2700000" algn="tl">
                    <a:srgbClr val="000000"/>
                  </a:outerShdw>
                </a:effectLst>
                <a:latin typeface="Arial" charset="0"/>
              </a:rPr>
              <a:t>Foundation</a:t>
            </a:r>
            <a:br>
              <a:rPr lang="en-US" sz="1800" i="1" dirty="0" smtClean="0">
                <a:solidFill>
                  <a:srgbClr val="FAFE86"/>
                </a:solidFill>
                <a:effectLst>
                  <a:outerShdw blurRad="38100" dist="38100" dir="2700000" algn="tl">
                    <a:srgbClr val="000000"/>
                  </a:outerShdw>
                </a:effectLst>
                <a:latin typeface="Arial" charset="0"/>
              </a:rPr>
            </a:br>
            <a:r>
              <a:rPr lang="en-US" sz="1800" i="1" dirty="0" smtClean="0">
                <a:solidFill>
                  <a:srgbClr val="FAFE86"/>
                </a:solidFill>
                <a:effectLst>
                  <a:outerShdw blurRad="38100" dist="38100" dir="2700000" algn="tl">
                    <a:srgbClr val="000000"/>
                  </a:outerShdw>
                </a:effectLst>
                <a:latin typeface="Arial" charset="0"/>
              </a:rPr>
              <a:t>under </a:t>
            </a:r>
            <a:r>
              <a:rPr lang="en-US" sz="1800" i="1" dirty="0">
                <a:solidFill>
                  <a:srgbClr val="FAFE86"/>
                </a:solidFill>
                <a:effectLst>
                  <a:outerShdw blurRad="38100" dist="38100" dir="2700000" algn="tl">
                    <a:srgbClr val="000000"/>
                  </a:outerShdw>
                </a:effectLst>
                <a:latin typeface="Arial" charset="0"/>
              </a:rPr>
              <a:t>Grant </a:t>
            </a:r>
            <a:r>
              <a:rPr lang="en-US" sz="1800" i="1" dirty="0" smtClean="0">
                <a:solidFill>
                  <a:srgbClr val="FAFE86"/>
                </a:solidFill>
                <a:effectLst>
                  <a:outerShdw blurRad="38100" dist="38100" dir="2700000" algn="tl">
                    <a:srgbClr val="000000"/>
                  </a:outerShdw>
                </a:effectLst>
                <a:latin typeface="Arial" charset="0"/>
              </a:rPr>
              <a:t>No. IIS-0705491</a:t>
            </a:r>
            <a:endParaRPr lang="en-US" sz="1800" i="1" dirty="0">
              <a:solidFill>
                <a:srgbClr val="FAFE86"/>
              </a:solidFill>
              <a:effectLst>
                <a:outerShdw blurRad="38100" dist="38100" dir="2700000" algn="tl">
                  <a:srgbClr val="000000"/>
                </a:outerShdw>
              </a:effectLst>
              <a:latin typeface="Arial" charset="0"/>
            </a:endParaRPr>
          </a:p>
          <a:p>
            <a:pPr algn="ctr">
              <a:spcBef>
                <a:spcPct val="15000"/>
              </a:spcBef>
              <a:spcAft>
                <a:spcPct val="15000"/>
              </a:spcAft>
              <a:buSzPct val="100000"/>
              <a:buFontTx/>
              <a:buChar char="•"/>
              <a:defRPr/>
            </a:pPr>
            <a:endParaRPr lang="en-US" sz="1800" i="1" dirty="0">
              <a:solidFill>
                <a:srgbClr val="FAFE8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 Considerations</a:t>
            </a:r>
            <a:endParaRPr lang="en-US" dirty="0"/>
          </a:p>
        </p:txBody>
      </p:sp>
      <p:sp>
        <p:nvSpPr>
          <p:cNvPr id="3" name="Content Placeholder 2"/>
          <p:cNvSpPr>
            <a:spLocks noGrp="1"/>
          </p:cNvSpPr>
          <p:nvPr>
            <p:ph idx="1"/>
          </p:nvPr>
        </p:nvSpPr>
        <p:spPr/>
        <p:txBody>
          <a:bodyPr/>
          <a:lstStyle/>
          <a:p>
            <a:r>
              <a:rPr lang="en-US" i="1" dirty="0" smtClean="0">
                <a:effectLst/>
              </a:rPr>
              <a:t>The HistoryMakers </a:t>
            </a:r>
            <a:r>
              <a:rPr lang="en-US" dirty="0" smtClean="0">
                <a:effectLst/>
              </a:rPr>
              <a:t>work is in beta test, with strict limitations on copying and distribution:  “All content is the property of The HistoryMakers™:  all proposed uses must be submitted in a proposal in advance to The HistoryMakers for approval before anything can be used and approval is totally at our discretion.”   – Julieanna Richardson, Founder &amp; Executive Director,  The HistoryMakers, Chicago, IL</a:t>
            </a:r>
          </a:p>
          <a:p>
            <a:r>
              <a:rPr lang="en-US" dirty="0" smtClean="0">
                <a:effectLst/>
              </a:rPr>
              <a:t>The Highmark Blue Shield Living Legacy Series, Harrisburg, PA has similar terms and conditions</a:t>
            </a:r>
          </a:p>
          <a:p>
            <a:r>
              <a:rPr lang="en-US" dirty="0" smtClean="0">
                <a:effectLst/>
              </a:rPr>
              <a:t>Both collections have Terms and Conditions (and Privacy Policy) pages linked from www.idvl.org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Line 13"/>
          <p:cNvSpPr>
            <a:spLocks noChangeShapeType="1"/>
          </p:cNvSpPr>
          <p:nvPr/>
        </p:nvSpPr>
        <p:spPr bwMode="auto">
          <a:xfrm>
            <a:off x="712788" y="1219200"/>
            <a:ext cx="4697412" cy="0"/>
          </a:xfrm>
          <a:prstGeom prst="line">
            <a:avLst/>
          </a:prstGeom>
          <a:noFill/>
          <a:ln w="25400">
            <a:solidFill>
              <a:srgbClr val="FFDD19"/>
            </a:solidFill>
            <a:round/>
            <a:headEnd/>
            <a:tailEnd/>
          </a:ln>
          <a:effectLst/>
        </p:spPr>
        <p:txBody>
          <a:bodyPr wrap="none" anchor="ctr"/>
          <a:lstStyle/>
          <a:p>
            <a:pPr>
              <a:defRPr/>
            </a:pPr>
            <a:endParaRPr lang="en-US" dirty="0"/>
          </a:p>
        </p:txBody>
      </p:sp>
      <p:sp>
        <p:nvSpPr>
          <p:cNvPr id="2" name="Title 1"/>
          <p:cNvSpPr>
            <a:spLocks noGrp="1"/>
          </p:cNvSpPr>
          <p:nvPr>
            <p:ph type="title"/>
          </p:nvPr>
        </p:nvSpPr>
        <p:spPr/>
        <p:txBody>
          <a:bodyPr/>
          <a:lstStyle/>
          <a:p>
            <a:r>
              <a:rPr lang="en-US" dirty="0" smtClean="0"/>
              <a:t>Corpora Characteristics</a:t>
            </a:r>
            <a:endParaRPr lang="en-US" dirty="0"/>
          </a:p>
        </p:txBody>
      </p:sp>
      <p:sp>
        <p:nvSpPr>
          <p:cNvPr id="3" name="Content Placeholder 2"/>
          <p:cNvSpPr>
            <a:spLocks noGrp="1"/>
          </p:cNvSpPr>
          <p:nvPr>
            <p:ph idx="1"/>
          </p:nvPr>
        </p:nvSpPr>
        <p:spPr/>
        <p:txBody>
          <a:bodyPr/>
          <a:lstStyle/>
          <a:p>
            <a:r>
              <a:rPr lang="en-US" i="1" dirty="0" smtClean="0">
                <a:effectLst/>
              </a:rPr>
              <a:t>The HistoryMakers</a:t>
            </a:r>
          </a:p>
          <a:p>
            <a:pPr lvl="1"/>
            <a:r>
              <a:rPr lang="en-US" dirty="0" smtClean="0">
                <a:effectLst/>
              </a:rPr>
              <a:t>Current digital archive contains 310 interviews covering over 14,000 stories and nearly 700 hours of content</a:t>
            </a:r>
          </a:p>
          <a:p>
            <a:pPr lvl="1"/>
            <a:r>
              <a:rPr lang="en-US" dirty="0" smtClean="0">
                <a:effectLst/>
              </a:rPr>
              <a:t>Life oral histories with h</a:t>
            </a:r>
            <a:r>
              <a:rPr lang="en-US" dirty="0" smtClean="0"/>
              <a:t>istorically significant African Americans, interviewed between 1999 and 2005</a:t>
            </a:r>
          </a:p>
          <a:p>
            <a:pPr lvl="1"/>
            <a:r>
              <a:rPr lang="en-US" dirty="0" smtClean="0"/>
              <a:t>Additional interviews will be added in 2011 and beyond</a:t>
            </a:r>
            <a:endParaRPr lang="en-US" dirty="0" smtClean="0">
              <a:effectLst/>
            </a:endParaRPr>
          </a:p>
          <a:p>
            <a:r>
              <a:rPr lang="en-US" dirty="0" smtClean="0">
                <a:effectLst/>
              </a:rPr>
              <a:t>Highmark Blue Shield Living Legacy Series, Harrisburg</a:t>
            </a:r>
          </a:p>
          <a:p>
            <a:pPr lvl="1"/>
            <a:r>
              <a:rPr lang="en-US" dirty="0" smtClean="0">
                <a:effectLst/>
              </a:rPr>
              <a:t>Current digital archive contains 150 interviews covering 2130 stories, 144.4 hours of content</a:t>
            </a:r>
          </a:p>
          <a:p>
            <a:pPr lvl="1"/>
            <a:r>
              <a:rPr lang="en-US" dirty="0" smtClean="0">
                <a:effectLst/>
              </a:rPr>
              <a:t>Life oral histories recording the memories of 150 Harrisburg-area residents in celebration of the city of Harrisburg's 150 years of </a:t>
            </a:r>
            <a:br>
              <a:rPr lang="en-US" dirty="0" smtClean="0">
                <a:effectLst/>
              </a:rPr>
            </a:br>
            <a:r>
              <a:rPr lang="en-US" dirty="0" smtClean="0">
                <a:effectLst/>
              </a:rPr>
              <a:t>incorporation; interviews were </a:t>
            </a:r>
            <a:br>
              <a:rPr lang="en-US" dirty="0" smtClean="0">
                <a:effectLst/>
              </a:rPr>
            </a:br>
            <a:r>
              <a:rPr lang="en-US" dirty="0" smtClean="0">
                <a:effectLst/>
              </a:rPr>
              <a:t>conducted in 2009 and 2010</a:t>
            </a:r>
          </a:p>
          <a:p>
            <a:endParaRPr lang="en-US" dirty="0"/>
          </a:p>
        </p:txBody>
      </p:sp>
      <p:pic>
        <p:nvPicPr>
          <p:cNvPr id="4" name="Picture 1"/>
          <p:cNvPicPr>
            <a:picLocks noChangeAspect="1" noChangeArrowheads="1"/>
          </p:cNvPicPr>
          <p:nvPr/>
        </p:nvPicPr>
        <p:blipFill>
          <a:blip r:embed="rId2" cstate="print"/>
          <a:srcRect/>
          <a:stretch>
            <a:fillRect/>
          </a:stretch>
        </p:blipFill>
        <p:spPr bwMode="auto">
          <a:xfrm>
            <a:off x="5653914" y="5464044"/>
            <a:ext cx="3333750" cy="13335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653914" y="533400"/>
            <a:ext cx="333375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Alignment Example</a:t>
            </a:r>
            <a:endParaRPr lang="en-US" dirty="0"/>
          </a:p>
        </p:txBody>
      </p:sp>
      <p:pic>
        <p:nvPicPr>
          <p:cNvPr id="4" name="Picture 3" descr="HBGVideoPlay.png"/>
          <p:cNvPicPr>
            <a:picLocks noChangeAspect="1"/>
          </p:cNvPicPr>
          <p:nvPr/>
        </p:nvPicPr>
        <p:blipFill>
          <a:blip r:embed="rId2" cstate="print"/>
          <a:stretch>
            <a:fillRect/>
          </a:stretch>
        </p:blipFill>
        <p:spPr>
          <a:xfrm>
            <a:off x="776829" y="1295400"/>
            <a:ext cx="7147971" cy="513490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Video Processing</a:t>
            </a:r>
            <a:endParaRPr lang="en-US" dirty="0"/>
          </a:p>
        </p:txBody>
      </p:sp>
      <p:sp>
        <p:nvSpPr>
          <p:cNvPr id="3" name="Content Placeholder 2"/>
          <p:cNvSpPr>
            <a:spLocks noGrp="1"/>
          </p:cNvSpPr>
          <p:nvPr>
            <p:ph idx="1"/>
          </p:nvPr>
        </p:nvSpPr>
        <p:spPr/>
        <p:txBody>
          <a:bodyPr/>
          <a:lstStyle/>
          <a:p>
            <a:r>
              <a:rPr lang="en-US" dirty="0" smtClean="0">
                <a:effectLst/>
              </a:rPr>
              <a:t>Produces descriptive metadata for video libraries</a:t>
            </a:r>
          </a:p>
          <a:p>
            <a:r>
              <a:rPr lang="en-US" dirty="0" smtClean="0">
                <a:effectLst/>
              </a:rPr>
              <a:t>Metadata has errors greater than metadata produced by a careful, human-provided annotation</a:t>
            </a:r>
          </a:p>
          <a:p>
            <a:r>
              <a:rPr lang="en-US" dirty="0" smtClean="0">
                <a:effectLst/>
              </a:rPr>
              <a:t>Errors in metadata can be reduced:</a:t>
            </a:r>
          </a:p>
          <a:p>
            <a:pPr lvl="1"/>
            <a:r>
              <a:rPr lang="en-US" dirty="0" smtClean="0">
                <a:effectLst/>
              </a:rPr>
              <a:t>By more computation-intensive algorithms</a:t>
            </a:r>
          </a:p>
          <a:p>
            <a:pPr lvl="1"/>
            <a:r>
              <a:rPr lang="en-US" dirty="0" smtClean="0">
                <a:effectLst/>
              </a:rPr>
              <a:t>By taking advantage of video frame-to-frame redundancy</a:t>
            </a:r>
          </a:p>
          <a:p>
            <a:pPr lvl="1"/>
            <a:r>
              <a:rPr lang="en-US" dirty="0" smtClean="0">
                <a:effectLst/>
              </a:rPr>
              <a:t>By folding in context, e.g., probable text sizes in video</a:t>
            </a:r>
          </a:p>
          <a:p>
            <a:pPr lvl="1"/>
            <a:r>
              <a:rPr lang="en-US" dirty="0" smtClean="0">
                <a:effectLst/>
              </a:rPr>
              <a:t>By folding in extra sources of knowledge, e.g., a dictionary for cleaning up VOCR, or labeled data revealing patterns for named entity detection</a:t>
            </a:r>
          </a:p>
          <a:p>
            <a:pPr lvl="1"/>
            <a:r>
              <a:rPr lang="en-US" dirty="0" smtClean="0">
                <a:effectLst/>
              </a:rPr>
              <a:t>By human review and correction, which can generate additional labeled data for machine learning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163513"/>
            <a:ext cx="7772400" cy="857250"/>
          </a:xfrm>
          <a:noFill/>
        </p:spPr>
        <p:txBody>
          <a:bodyPr lIns="92075" tIns="46038" rIns="92075" bIns="46038"/>
          <a:lstStyle/>
          <a:p>
            <a:r>
              <a:rPr lang="en-US" dirty="0" smtClean="0"/>
              <a:t>Camera and Motion Detection</a:t>
            </a:r>
            <a:endParaRPr lang="en-US" dirty="0" smtClean="0">
              <a:effectLst/>
            </a:endParaRPr>
          </a:p>
        </p:txBody>
      </p:sp>
      <p:sp>
        <p:nvSpPr>
          <p:cNvPr id="77827" name="Rectangle 3"/>
          <p:cNvSpPr>
            <a:spLocks noChangeArrowheads="1"/>
          </p:cNvSpPr>
          <p:nvPr/>
        </p:nvSpPr>
        <p:spPr bwMode="auto">
          <a:xfrm>
            <a:off x="1600200" y="1905000"/>
            <a:ext cx="734175" cy="462307"/>
          </a:xfrm>
          <a:prstGeom prst="rect">
            <a:avLst/>
          </a:prstGeom>
          <a:noFill/>
          <a:ln w="9525">
            <a:noFill/>
            <a:miter lim="800000"/>
            <a:headEnd/>
            <a:tailEnd/>
          </a:ln>
        </p:spPr>
        <p:txBody>
          <a:bodyPr wrap="none" lIns="92075" tIns="46038" rIns="92075" bIns="46038">
            <a:spAutoFit/>
          </a:bodyPr>
          <a:lstStyle/>
          <a:p>
            <a:r>
              <a:rPr lang="en-US" dirty="0">
                <a:solidFill>
                  <a:srgbClr val="FAFE87"/>
                </a:solidFill>
                <a:latin typeface="+mn-lt"/>
              </a:rPr>
              <a:t>Pan</a:t>
            </a:r>
          </a:p>
        </p:txBody>
      </p:sp>
      <p:graphicFrame>
        <p:nvGraphicFramePr>
          <p:cNvPr id="77828" name="Object 4"/>
          <p:cNvGraphicFramePr>
            <a:graphicFrameLocks/>
          </p:cNvGraphicFramePr>
          <p:nvPr/>
        </p:nvGraphicFramePr>
        <p:xfrm>
          <a:off x="2695575" y="3794125"/>
          <a:ext cx="4572000" cy="2800350"/>
        </p:xfrm>
        <a:graphic>
          <a:graphicData uri="http://schemas.openxmlformats.org/presentationml/2006/ole">
            <p:oleObj spid="_x0000_s1026" name="Bitmap Image" r:id="rId4" imgW="4514286" imgH="2742857" progId="PBrush">
              <p:embed/>
            </p:oleObj>
          </a:graphicData>
        </a:graphic>
      </p:graphicFrame>
      <p:sp>
        <p:nvSpPr>
          <p:cNvPr id="77829" name="Rectangle 5"/>
          <p:cNvSpPr>
            <a:spLocks noChangeArrowheads="1"/>
          </p:cNvSpPr>
          <p:nvPr/>
        </p:nvSpPr>
        <p:spPr bwMode="auto">
          <a:xfrm>
            <a:off x="58738" y="4778375"/>
            <a:ext cx="2667000" cy="1200971"/>
          </a:xfrm>
          <a:prstGeom prst="rect">
            <a:avLst/>
          </a:prstGeom>
          <a:noFill/>
          <a:ln w="9525">
            <a:noFill/>
            <a:miter lim="800000"/>
            <a:headEnd/>
            <a:tailEnd/>
          </a:ln>
        </p:spPr>
        <p:txBody>
          <a:bodyPr lIns="92075" tIns="46038" rIns="92075" bIns="46038">
            <a:spAutoFit/>
          </a:bodyPr>
          <a:lstStyle/>
          <a:p>
            <a:r>
              <a:rPr lang="en-US" dirty="0">
                <a:solidFill>
                  <a:srgbClr val="FAFE87"/>
                </a:solidFill>
                <a:latin typeface="+mn-lt"/>
              </a:rPr>
              <a:t>Right object motion (not pan left)</a:t>
            </a:r>
          </a:p>
        </p:txBody>
      </p:sp>
      <p:pic>
        <p:nvPicPr>
          <p:cNvPr id="77830" name="Picture 6" descr="newpolar"/>
          <p:cNvPicPr>
            <a:picLocks noChangeAspect="1" noChangeArrowheads="1"/>
          </p:cNvPicPr>
          <p:nvPr/>
        </p:nvPicPr>
        <p:blipFill>
          <a:blip r:embed="rId5" cstate="print"/>
          <a:srcRect/>
          <a:stretch>
            <a:fillRect/>
          </a:stretch>
        </p:blipFill>
        <p:spPr bwMode="auto">
          <a:xfrm>
            <a:off x="2719388" y="960438"/>
            <a:ext cx="4543425" cy="2714625"/>
          </a:xfrm>
          <a:prstGeom prst="rect">
            <a:avLst/>
          </a:prstGeom>
          <a:noFill/>
          <a:ln w="9525">
            <a:noFill/>
            <a:miter lim="800000"/>
            <a:headEnd/>
            <a:tailEnd/>
          </a:ln>
        </p:spPr>
      </p:pic>
      <p:pic>
        <p:nvPicPr>
          <p:cNvPr id="1031" name="Picture 7" descr="CMUgraywordmark"/>
          <p:cNvPicPr>
            <a:picLocks noChangeAspect="1" noChangeArrowheads="1"/>
          </p:cNvPicPr>
          <p:nvPr/>
        </p:nvPicPr>
        <p:blipFill>
          <a:blip r:embed="rId6" cstate="print"/>
          <a:srcRect/>
          <a:stretch>
            <a:fillRect/>
          </a:stretch>
        </p:blipFill>
        <p:spPr bwMode="auto">
          <a:xfrm>
            <a:off x="7524750" y="6553200"/>
            <a:ext cx="1524000" cy="231775"/>
          </a:xfrm>
          <a:prstGeom prst="rect">
            <a:avLst/>
          </a:prstGeom>
          <a:noFill/>
          <a:ln w="9525">
            <a:noFill/>
            <a:miter lim="800000"/>
            <a:headEnd/>
            <a:tailEnd/>
          </a:ln>
        </p:spPr>
      </p:pic>
      <p:sp>
        <p:nvSpPr>
          <p:cNvPr id="1032" name="Line 8"/>
          <p:cNvSpPr>
            <a:spLocks noChangeShapeType="1"/>
          </p:cNvSpPr>
          <p:nvPr/>
        </p:nvSpPr>
        <p:spPr bwMode="auto">
          <a:xfrm>
            <a:off x="712788" y="838200"/>
            <a:ext cx="8329612" cy="0"/>
          </a:xfrm>
          <a:prstGeom prst="line">
            <a:avLst/>
          </a:prstGeom>
          <a:noFill/>
          <a:ln w="25400">
            <a:solidFill>
              <a:srgbClr val="FFDD19"/>
            </a:solidFill>
            <a:round/>
            <a:headEnd/>
            <a:tailEnd/>
          </a:ln>
        </p:spPr>
        <p:txBody>
          <a:bodyPr wrap="none" anchor="ctr"/>
          <a:lstStyle/>
          <a:p>
            <a:endParaRPr lang="en-US" dirty="0"/>
          </a:p>
        </p:txBody>
      </p:sp>
      <p:sp>
        <p:nvSpPr>
          <p:cNvPr id="77833" name="Text Box 9"/>
          <p:cNvSpPr txBox="1">
            <a:spLocks noChangeArrowheads="1"/>
          </p:cNvSpPr>
          <p:nvPr/>
        </p:nvSpPr>
        <p:spPr bwMode="auto">
          <a:xfrm>
            <a:off x="136525" y="2632075"/>
            <a:ext cx="2378075" cy="1570038"/>
          </a:xfrm>
          <a:prstGeom prst="rect">
            <a:avLst/>
          </a:prstGeom>
          <a:noFill/>
          <a:ln w="12700">
            <a:noFill/>
            <a:miter lim="800000"/>
            <a:headEnd type="none" w="sm" len="sm"/>
            <a:tailEnd type="none" w="sm" len="sm"/>
          </a:ln>
        </p:spPr>
        <p:txBody>
          <a:bodyPr>
            <a:spAutoFit/>
          </a:bodyPr>
          <a:lstStyle/>
          <a:p>
            <a:pPr algn="ctr"/>
            <a:r>
              <a:rPr lang="en-US" b="1" dirty="0"/>
              <a:t>Success through Lucas-Kanade optical flow algorithm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77830"/>
                                        </p:tgtEl>
                                        <p:attrNameLst>
                                          <p:attrName>style.visibility</p:attrName>
                                        </p:attrNameLst>
                                      </p:cBhvr>
                                      <p:to>
                                        <p:strVal val="visible"/>
                                      </p:to>
                                    </p:set>
                                    <p:anim calcmode="lin" valueType="num">
                                      <p:cBhvr>
                                        <p:cTn id="7" dur="500" fill="hold"/>
                                        <p:tgtEl>
                                          <p:spTgt spid="77830"/>
                                        </p:tgtEl>
                                        <p:attrNameLst>
                                          <p:attrName>ppt_w</p:attrName>
                                        </p:attrNameLst>
                                      </p:cBhvr>
                                      <p:tavLst>
                                        <p:tav tm="0">
                                          <p:val>
                                            <p:fltVal val="0"/>
                                          </p:val>
                                        </p:tav>
                                        <p:tav tm="100000">
                                          <p:val>
                                            <p:strVal val="#ppt_w"/>
                                          </p:val>
                                        </p:tav>
                                      </p:tavLst>
                                    </p:anim>
                                    <p:anim calcmode="lin" valueType="num">
                                      <p:cBhvr>
                                        <p:cTn id="8" dur="500" fill="hold"/>
                                        <p:tgtEl>
                                          <p:spTgt spid="77830"/>
                                        </p:tgtEl>
                                        <p:attrNameLst>
                                          <p:attrName>ppt_h</p:attrName>
                                        </p:attrNameLst>
                                      </p:cBhvr>
                                      <p:tavLst>
                                        <p:tav tm="0">
                                          <p:val>
                                            <p:fltVal val="0"/>
                                          </p:val>
                                        </p:tav>
                                        <p:tav tm="100000">
                                          <p:val>
                                            <p:strVal val="#ppt_h"/>
                                          </p:val>
                                        </p:tav>
                                      </p:tavLst>
                                    </p:anim>
                                    <p:anim calcmode="lin" valueType="num">
                                      <p:cBhvr>
                                        <p:cTn id="9" dur="500" fill="hold"/>
                                        <p:tgtEl>
                                          <p:spTgt spid="77830"/>
                                        </p:tgtEl>
                                        <p:attrNameLst>
                                          <p:attrName>ppt_x</p:attrName>
                                        </p:attrNameLst>
                                      </p:cBhvr>
                                      <p:tavLst>
                                        <p:tav tm="0">
                                          <p:val>
                                            <p:fltVal val="0.5"/>
                                          </p:val>
                                        </p:tav>
                                        <p:tav tm="100000">
                                          <p:val>
                                            <p:strVal val="#ppt_x"/>
                                          </p:val>
                                        </p:tav>
                                      </p:tavLst>
                                    </p:anim>
                                    <p:anim calcmode="lin" valueType="num">
                                      <p:cBhvr>
                                        <p:cTn id="10" dur="500" fill="hold"/>
                                        <p:tgtEl>
                                          <p:spTgt spid="77830"/>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nodeType="clickEffect">
                                  <p:stCondLst>
                                    <p:cond delay="0"/>
                                  </p:stCondLst>
                                  <p:childTnLst>
                                    <p:set>
                                      <p:cBhvr>
                                        <p:cTn id="18" dur="1" fill="hold">
                                          <p:stCondLst>
                                            <p:cond delay="0"/>
                                          </p:stCondLst>
                                        </p:cTn>
                                        <p:tgtEl>
                                          <p:spTgt spid="77828"/>
                                        </p:tgtEl>
                                        <p:attrNameLst>
                                          <p:attrName>style.visibility</p:attrName>
                                        </p:attrNameLst>
                                      </p:cBhvr>
                                      <p:to>
                                        <p:strVal val="visible"/>
                                      </p:to>
                                    </p:set>
                                    <p:anim calcmode="lin" valueType="num">
                                      <p:cBhvr>
                                        <p:cTn id="19" dur="500" fill="hold"/>
                                        <p:tgtEl>
                                          <p:spTgt spid="77828"/>
                                        </p:tgtEl>
                                        <p:attrNameLst>
                                          <p:attrName>ppt_w</p:attrName>
                                        </p:attrNameLst>
                                      </p:cBhvr>
                                      <p:tavLst>
                                        <p:tav tm="0">
                                          <p:val>
                                            <p:fltVal val="0"/>
                                          </p:val>
                                        </p:tav>
                                        <p:tav tm="100000">
                                          <p:val>
                                            <p:strVal val="#ppt_w"/>
                                          </p:val>
                                        </p:tav>
                                      </p:tavLst>
                                    </p:anim>
                                    <p:anim calcmode="lin" valueType="num">
                                      <p:cBhvr>
                                        <p:cTn id="20" dur="500" fill="hold"/>
                                        <p:tgtEl>
                                          <p:spTgt spid="77828"/>
                                        </p:tgtEl>
                                        <p:attrNameLst>
                                          <p:attrName>ppt_h</p:attrName>
                                        </p:attrNameLst>
                                      </p:cBhvr>
                                      <p:tavLst>
                                        <p:tav tm="0">
                                          <p:val>
                                            <p:fltVal val="0"/>
                                          </p:val>
                                        </p:tav>
                                        <p:tav tm="100000">
                                          <p:val>
                                            <p:strVal val="#ppt_h"/>
                                          </p:val>
                                        </p:tav>
                                      </p:tavLst>
                                    </p:anim>
                                    <p:anim calcmode="lin" valueType="num">
                                      <p:cBhvr>
                                        <p:cTn id="21" dur="500" fill="hold"/>
                                        <p:tgtEl>
                                          <p:spTgt spid="77828"/>
                                        </p:tgtEl>
                                        <p:attrNameLst>
                                          <p:attrName>ppt_x</p:attrName>
                                        </p:attrNameLst>
                                      </p:cBhvr>
                                      <p:tavLst>
                                        <p:tav tm="0">
                                          <p:val>
                                            <p:fltVal val="0.5"/>
                                          </p:val>
                                        </p:tav>
                                        <p:tav tm="100000">
                                          <p:val>
                                            <p:strVal val="#ppt_x"/>
                                          </p:val>
                                        </p:tav>
                                      </p:tavLst>
                                    </p:anim>
                                    <p:anim calcmode="lin" valueType="num">
                                      <p:cBhvr>
                                        <p:cTn id="22" dur="500" fill="hold"/>
                                        <p:tgtEl>
                                          <p:spTgt spid="77828"/>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7833"/>
                                        </p:tgtEl>
                                        <p:attrNameLst>
                                          <p:attrName>style.visibility</p:attrName>
                                        </p:attrNameLst>
                                      </p:cBhvr>
                                      <p:to>
                                        <p:strVal val="visible"/>
                                      </p:to>
                                    </p:set>
                                    <p:anim calcmode="lin" valueType="num">
                                      <p:cBhvr additive="base">
                                        <p:cTn id="31" dur="500" fill="hold"/>
                                        <p:tgtEl>
                                          <p:spTgt spid="77833"/>
                                        </p:tgtEl>
                                        <p:attrNameLst>
                                          <p:attrName>ppt_x</p:attrName>
                                        </p:attrNameLst>
                                      </p:cBhvr>
                                      <p:tavLst>
                                        <p:tav tm="0">
                                          <p:val>
                                            <p:strVal val="#ppt_x"/>
                                          </p:val>
                                        </p:tav>
                                        <p:tav tm="100000">
                                          <p:val>
                                            <p:strVal val="#ppt_x"/>
                                          </p:val>
                                        </p:tav>
                                      </p:tavLst>
                                    </p:anim>
                                    <p:anim calcmode="lin" valueType="num">
                                      <p:cBhvr additive="base">
                                        <p:cTn id="32" dur="500" fill="hold"/>
                                        <p:tgtEl>
                                          <p:spTgt spid="77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P spid="77829" grpId="0" autoUpdateAnimBg="0"/>
      <p:bldP spid="7783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27000"/>
            <a:ext cx="9144000" cy="639763"/>
          </a:xfrm>
          <a:prstGeom prst="rect">
            <a:avLst/>
          </a:prstGeom>
          <a:noFill/>
          <a:ln w="9525">
            <a:noFill/>
            <a:miter lim="800000"/>
            <a:headEnd/>
            <a:tailEnd/>
          </a:ln>
        </p:spPr>
        <p:txBody>
          <a:bodyPr lIns="92075" tIns="46038" rIns="92075" bIns="46038" anchor="ctr"/>
          <a:lstStyle/>
          <a:p>
            <a:endParaRPr lang="en-US" dirty="0"/>
          </a:p>
        </p:txBody>
      </p:sp>
      <p:grpSp>
        <p:nvGrpSpPr>
          <p:cNvPr id="17411" name="Group 3"/>
          <p:cNvGrpSpPr>
            <a:grpSpLocks/>
          </p:cNvGrpSpPr>
          <p:nvPr/>
        </p:nvGrpSpPr>
        <p:grpSpPr bwMode="auto">
          <a:xfrm>
            <a:off x="381000" y="754063"/>
            <a:ext cx="8636000" cy="5867400"/>
            <a:chOff x="258" y="624"/>
            <a:chExt cx="5440" cy="3696"/>
          </a:xfrm>
        </p:grpSpPr>
        <p:pic>
          <p:nvPicPr>
            <p:cNvPr id="17416" name="Picture 4" descr="ocr_ape"/>
            <p:cNvPicPr>
              <a:picLocks noChangeAspect="1" noChangeArrowheads="1"/>
            </p:cNvPicPr>
            <p:nvPr/>
          </p:nvPicPr>
          <p:blipFill>
            <a:blip r:embed="rId2" cstate="print"/>
            <a:srcRect/>
            <a:stretch>
              <a:fillRect/>
            </a:stretch>
          </p:blipFill>
          <p:spPr bwMode="auto">
            <a:xfrm>
              <a:off x="258" y="3083"/>
              <a:ext cx="1815" cy="1237"/>
            </a:xfrm>
            <a:prstGeom prst="rect">
              <a:avLst/>
            </a:prstGeom>
            <a:noFill/>
            <a:ln w="9525">
              <a:noFill/>
              <a:miter lim="800000"/>
              <a:headEnd/>
              <a:tailEnd/>
            </a:ln>
          </p:spPr>
        </p:pic>
        <p:pic>
          <p:nvPicPr>
            <p:cNvPr id="17417" name="Picture 5" descr="ocr_banner1"/>
            <p:cNvPicPr>
              <a:picLocks noChangeAspect="1" noChangeArrowheads="1"/>
            </p:cNvPicPr>
            <p:nvPr/>
          </p:nvPicPr>
          <p:blipFill>
            <a:blip r:embed="rId3" cstate="print"/>
            <a:srcRect/>
            <a:stretch>
              <a:fillRect/>
            </a:stretch>
          </p:blipFill>
          <p:spPr bwMode="auto">
            <a:xfrm>
              <a:off x="258" y="627"/>
              <a:ext cx="1815" cy="1237"/>
            </a:xfrm>
            <a:prstGeom prst="rect">
              <a:avLst/>
            </a:prstGeom>
            <a:noFill/>
            <a:ln w="9525">
              <a:noFill/>
              <a:miter lim="800000"/>
              <a:headEnd/>
              <a:tailEnd/>
            </a:ln>
          </p:spPr>
        </p:pic>
        <p:pic>
          <p:nvPicPr>
            <p:cNvPr id="17418" name="Picture 6" descr="ocr_humanpop"/>
            <p:cNvPicPr>
              <a:picLocks noChangeAspect="1" noChangeArrowheads="1"/>
            </p:cNvPicPr>
            <p:nvPr/>
          </p:nvPicPr>
          <p:blipFill>
            <a:blip r:embed="rId4" cstate="print"/>
            <a:srcRect/>
            <a:stretch>
              <a:fillRect/>
            </a:stretch>
          </p:blipFill>
          <p:spPr bwMode="auto">
            <a:xfrm>
              <a:off x="3883" y="624"/>
              <a:ext cx="1815" cy="1237"/>
            </a:xfrm>
            <a:prstGeom prst="rect">
              <a:avLst/>
            </a:prstGeom>
            <a:noFill/>
            <a:ln w="9525">
              <a:noFill/>
              <a:miter lim="800000"/>
              <a:headEnd/>
              <a:tailEnd/>
            </a:ln>
          </p:spPr>
        </p:pic>
        <p:pic>
          <p:nvPicPr>
            <p:cNvPr id="17419" name="Picture 7" descr="ocr_jesse"/>
            <p:cNvPicPr>
              <a:picLocks noChangeAspect="1" noChangeArrowheads="1"/>
            </p:cNvPicPr>
            <p:nvPr/>
          </p:nvPicPr>
          <p:blipFill>
            <a:blip r:embed="rId5" cstate="print"/>
            <a:srcRect/>
            <a:stretch>
              <a:fillRect/>
            </a:stretch>
          </p:blipFill>
          <p:spPr bwMode="auto">
            <a:xfrm>
              <a:off x="258" y="1854"/>
              <a:ext cx="1815" cy="1237"/>
            </a:xfrm>
            <a:prstGeom prst="rect">
              <a:avLst/>
            </a:prstGeom>
            <a:noFill/>
            <a:ln w="9525">
              <a:noFill/>
              <a:miter lim="800000"/>
              <a:headEnd/>
              <a:tailEnd/>
            </a:ln>
          </p:spPr>
        </p:pic>
        <p:pic>
          <p:nvPicPr>
            <p:cNvPr id="17420" name="Picture 8" descr="ocr_nbc"/>
            <p:cNvPicPr>
              <a:picLocks noChangeAspect="1" noChangeArrowheads="1"/>
            </p:cNvPicPr>
            <p:nvPr/>
          </p:nvPicPr>
          <p:blipFill>
            <a:blip r:embed="rId6" cstate="print"/>
            <a:srcRect/>
            <a:stretch>
              <a:fillRect/>
            </a:stretch>
          </p:blipFill>
          <p:spPr bwMode="auto">
            <a:xfrm>
              <a:off x="3883" y="1857"/>
              <a:ext cx="1815" cy="1237"/>
            </a:xfrm>
            <a:prstGeom prst="rect">
              <a:avLst/>
            </a:prstGeom>
            <a:noFill/>
            <a:ln w="9525">
              <a:noFill/>
              <a:miter lim="800000"/>
              <a:headEnd/>
              <a:tailEnd/>
            </a:ln>
          </p:spPr>
        </p:pic>
        <p:pic>
          <p:nvPicPr>
            <p:cNvPr id="17421" name="Picture 9" descr="ocr_white"/>
            <p:cNvPicPr>
              <a:picLocks noChangeAspect="1" noChangeArrowheads="1"/>
            </p:cNvPicPr>
            <p:nvPr/>
          </p:nvPicPr>
          <p:blipFill>
            <a:blip r:embed="rId7" cstate="print"/>
            <a:srcRect/>
            <a:stretch>
              <a:fillRect/>
            </a:stretch>
          </p:blipFill>
          <p:spPr bwMode="auto">
            <a:xfrm>
              <a:off x="3883" y="3094"/>
              <a:ext cx="1815" cy="1225"/>
            </a:xfrm>
            <a:prstGeom prst="rect">
              <a:avLst/>
            </a:prstGeom>
            <a:noFill/>
            <a:ln w="9525">
              <a:noFill/>
              <a:miter lim="800000"/>
              <a:headEnd/>
              <a:tailEnd/>
            </a:ln>
          </p:spPr>
        </p:pic>
        <p:pic>
          <p:nvPicPr>
            <p:cNvPr id="17422" name="Picture 10" descr="ocr_cnn"/>
            <p:cNvPicPr>
              <a:picLocks noChangeAspect="1" noChangeArrowheads="1"/>
            </p:cNvPicPr>
            <p:nvPr/>
          </p:nvPicPr>
          <p:blipFill>
            <a:blip r:embed="rId8" cstate="print"/>
            <a:srcRect/>
            <a:stretch>
              <a:fillRect/>
            </a:stretch>
          </p:blipFill>
          <p:spPr bwMode="auto">
            <a:xfrm>
              <a:off x="2071" y="3083"/>
              <a:ext cx="1815" cy="1237"/>
            </a:xfrm>
            <a:prstGeom prst="rect">
              <a:avLst/>
            </a:prstGeom>
            <a:noFill/>
            <a:ln w="9525">
              <a:noFill/>
              <a:miter lim="800000"/>
              <a:headEnd/>
              <a:tailEnd/>
            </a:ln>
          </p:spPr>
        </p:pic>
        <p:pic>
          <p:nvPicPr>
            <p:cNvPr id="17423" name="Picture 11" descr="ocr_cnn_anchor3"/>
            <p:cNvPicPr>
              <a:picLocks noChangeAspect="1" noChangeArrowheads="1"/>
            </p:cNvPicPr>
            <p:nvPr/>
          </p:nvPicPr>
          <p:blipFill>
            <a:blip r:embed="rId9" cstate="print"/>
            <a:srcRect/>
            <a:stretch>
              <a:fillRect/>
            </a:stretch>
          </p:blipFill>
          <p:spPr bwMode="auto">
            <a:xfrm>
              <a:off x="2072" y="625"/>
              <a:ext cx="1815" cy="1237"/>
            </a:xfrm>
            <a:prstGeom prst="rect">
              <a:avLst/>
            </a:prstGeom>
            <a:noFill/>
            <a:ln w="9525">
              <a:noFill/>
              <a:miter lim="800000"/>
              <a:headEnd/>
              <a:tailEnd/>
            </a:ln>
          </p:spPr>
        </p:pic>
        <p:pic>
          <p:nvPicPr>
            <p:cNvPr id="17424" name="Picture 12" descr="ocr_rhino"/>
            <p:cNvPicPr>
              <a:picLocks noChangeAspect="1" noChangeArrowheads="1"/>
            </p:cNvPicPr>
            <p:nvPr/>
          </p:nvPicPr>
          <p:blipFill>
            <a:blip r:embed="rId10" cstate="print"/>
            <a:srcRect/>
            <a:stretch>
              <a:fillRect/>
            </a:stretch>
          </p:blipFill>
          <p:spPr bwMode="auto">
            <a:xfrm>
              <a:off x="2075" y="1857"/>
              <a:ext cx="1815" cy="1237"/>
            </a:xfrm>
            <a:prstGeom prst="rect">
              <a:avLst/>
            </a:prstGeom>
            <a:noFill/>
            <a:ln w="9525">
              <a:noFill/>
              <a:miter lim="800000"/>
              <a:headEnd/>
              <a:tailEnd/>
            </a:ln>
          </p:spPr>
        </p:pic>
      </p:grpSp>
      <p:sp>
        <p:nvSpPr>
          <p:cNvPr id="17413" name="Rectangle 25"/>
          <p:cNvSpPr>
            <a:spLocks noGrp="1" noChangeArrowheads="1"/>
          </p:cNvSpPr>
          <p:nvPr>
            <p:ph type="title"/>
          </p:nvPr>
        </p:nvSpPr>
        <p:spPr>
          <a:xfrm>
            <a:off x="838200" y="0"/>
            <a:ext cx="7772400" cy="914400"/>
          </a:xfrm>
          <a:noFill/>
        </p:spPr>
        <p:txBody>
          <a:bodyPr/>
          <a:lstStyle/>
          <a:p>
            <a:r>
              <a:rPr lang="en-US" dirty="0" smtClean="0">
                <a:effectLst/>
              </a:rPr>
              <a:t>Text and Face Detection</a:t>
            </a:r>
          </a:p>
        </p:txBody>
      </p:sp>
      <p:sp>
        <p:nvSpPr>
          <p:cNvPr id="17414" name="Line 26"/>
          <p:cNvSpPr>
            <a:spLocks noChangeShapeType="1"/>
          </p:cNvSpPr>
          <p:nvPr/>
        </p:nvSpPr>
        <p:spPr bwMode="auto">
          <a:xfrm>
            <a:off x="814388" y="685800"/>
            <a:ext cx="8329612" cy="0"/>
          </a:xfrm>
          <a:prstGeom prst="line">
            <a:avLst/>
          </a:prstGeom>
          <a:noFill/>
          <a:ln w="25400">
            <a:solidFill>
              <a:srgbClr val="FFDD19"/>
            </a:solidFill>
            <a:round/>
            <a:headEnd/>
            <a:tailEnd/>
          </a:ln>
        </p:spPr>
        <p:txBody>
          <a:bodyPr wrap="none" anchor="ctr"/>
          <a:lstStyle/>
          <a:p>
            <a:endParaRPr lang="en-US" dirty="0"/>
          </a:p>
        </p:txBody>
      </p:sp>
      <p:pic>
        <p:nvPicPr>
          <p:cNvPr id="79900" name="Picture 28" descr="facemask"/>
          <p:cNvPicPr>
            <a:picLocks noChangeAspect="1" noChangeArrowheads="1"/>
          </p:cNvPicPr>
          <p:nvPr/>
        </p:nvPicPr>
        <p:blipFill>
          <a:blip r:embed="rId11" cstate="print"/>
          <a:srcRect/>
          <a:stretch>
            <a:fillRect/>
          </a:stretch>
        </p:blipFill>
        <p:spPr bwMode="auto">
          <a:xfrm>
            <a:off x="1581150" y="1143000"/>
            <a:ext cx="6419850" cy="4467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f2000Master">
  <a:themeElements>
    <a:clrScheme name="">
      <a:dk1>
        <a:srgbClr val="919191"/>
      </a:dk1>
      <a:lt1>
        <a:srgbClr val="FAFE86"/>
      </a:lt1>
      <a:dk2>
        <a:srgbClr val="00003D"/>
      </a:dk2>
      <a:lt2>
        <a:srgbClr val="FFDD19"/>
      </a:lt2>
      <a:accent1>
        <a:srgbClr val="FCFEB9"/>
      </a:accent1>
      <a:accent2>
        <a:srgbClr val="00AE00"/>
      </a:accent2>
      <a:accent3>
        <a:srgbClr val="AAAAAF"/>
      </a:accent3>
      <a:accent4>
        <a:srgbClr val="D6D972"/>
      </a:accent4>
      <a:accent5>
        <a:srgbClr val="FDFED9"/>
      </a:accent5>
      <a:accent6>
        <a:srgbClr val="009D00"/>
      </a:accent6>
      <a:hlink>
        <a:srgbClr val="FC0128"/>
      </a:hlink>
      <a:folHlink>
        <a:srgbClr val="CECECE"/>
      </a:folHlink>
    </a:clrScheme>
    <a:fontScheme name="Inf2000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f2000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f2000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f2000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f2000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f2000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f2000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f2000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f2000Master 8">
        <a:dk1>
          <a:srgbClr val="000000"/>
        </a:dk1>
        <a:lt1>
          <a:srgbClr val="00003D"/>
        </a:lt1>
        <a:dk2>
          <a:srgbClr val="000000"/>
        </a:dk2>
        <a:lt2>
          <a:srgbClr val="919191"/>
        </a:lt2>
        <a:accent1>
          <a:srgbClr val="618FFD"/>
        </a:accent1>
        <a:accent2>
          <a:srgbClr val="00AE00"/>
        </a:accent2>
        <a:accent3>
          <a:srgbClr val="AAAAAF"/>
        </a:accent3>
        <a:accent4>
          <a:srgbClr val="000000"/>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C:\mac\Slide Shows\Inf2000Master.pot</Template>
  <TotalTime>4065</TotalTime>
  <Words>1546</Words>
  <Application>Microsoft Office PowerPoint</Application>
  <PresentationFormat>On-screen Show (4:3)</PresentationFormat>
  <Paragraphs>166</Paragraphs>
  <Slides>32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Inf2000Master</vt:lpstr>
      <vt:lpstr>Bitmap Image</vt:lpstr>
      <vt:lpstr>Multimedia Portals for Video Oral Histories:  A Case Study from The HistoryMakers and Harrisburg PA Highmark Blue Shield Living Legacy Series </vt:lpstr>
      <vt:lpstr>Talk Outline</vt:lpstr>
      <vt:lpstr>CMU Informedia Digital Video Research</vt:lpstr>
      <vt:lpstr>Intellectual Property Considerations</vt:lpstr>
      <vt:lpstr>Corpora Characteristics</vt:lpstr>
      <vt:lpstr>Speech Alignment Example</vt:lpstr>
      <vt:lpstr>Automated Video Processing</vt:lpstr>
      <vt:lpstr>Camera and Motion Detection</vt:lpstr>
      <vt:lpstr>Text and Face Detection</vt:lpstr>
      <vt:lpstr>Face Detection: A Success Story</vt:lpstr>
      <vt:lpstr>Text Processing</vt:lpstr>
      <vt:lpstr>Case Study: The HistoryMakers</vt:lpstr>
      <vt:lpstr>The HistoryMakers: Media Creation</vt:lpstr>
      <vt:lpstr>The HistoryMakers:  Decisions on Quality</vt:lpstr>
      <vt:lpstr>Case Study:  Harrisburg PA Living Legacy</vt:lpstr>
      <vt:lpstr>Development History</vt:lpstr>
      <vt:lpstr>2010 Flash Interface – Intro Screen</vt:lpstr>
      <vt:lpstr>2010 Flash Interface – Search Results</vt:lpstr>
      <vt:lpstr>2010 Flash Interface – Video Story Playback</vt:lpstr>
      <vt:lpstr>Metrics Collection</vt:lpstr>
      <vt:lpstr>Transaction Log Breakdown</vt:lpstr>
      <vt:lpstr>Simpler Navigation and Bookmarking</vt:lpstr>
      <vt:lpstr>Better Facet Communication</vt:lpstr>
      <vt:lpstr>Improved Information Seeking</vt:lpstr>
      <vt:lpstr>Aesthetics for the Portal</vt:lpstr>
      <vt:lpstr>New Flash Interface – Intro Screen</vt:lpstr>
      <vt:lpstr>New Flash Interface – Search Results</vt:lpstr>
      <vt:lpstr>New Flash Interface – Video Story Playback</vt:lpstr>
      <vt:lpstr>The HistoryMakers: Use of Standards</vt:lpstr>
      <vt:lpstr>Future Work with Improved Metadata</vt:lpstr>
      <vt:lpstr>Summary</vt:lpstr>
      <vt:lpstr>Credits</vt:lpstr>
    </vt:vector>
  </TitlesOfParts>
  <Company>Carnegie Mellon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Multimedia Portals for Video Oral Histories: A Case Study from The HistoryMakers and Harrisburg PA Highmark Blue Shield Living Legacy Series</dc:title>
  <dc:subject>Digital Library Colloquium</dc:subject>
  <dc:creator>Michael Christel</dc:creator>
  <dc:description>Presented at Pitt on March 24, 2011</dc:description>
  <cp:lastModifiedBy>Michael G. Christel</cp:lastModifiedBy>
  <cp:revision>179</cp:revision>
  <dcterms:created xsi:type="dcterms:W3CDTF">1999-06-08T16:05:30Z</dcterms:created>
  <dcterms:modified xsi:type="dcterms:W3CDTF">2011-03-24T17:20:58Z</dcterms:modified>
</cp:coreProperties>
</file>