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258" r:id="rId2"/>
    <p:sldId id="418" r:id="rId3"/>
    <p:sldId id="508" r:id="rId4"/>
    <p:sldId id="509" r:id="rId5"/>
    <p:sldId id="507" r:id="rId6"/>
    <p:sldId id="419" r:id="rId7"/>
    <p:sldId id="420" r:id="rId8"/>
    <p:sldId id="455" r:id="rId9"/>
    <p:sldId id="519" r:id="rId10"/>
    <p:sldId id="480" r:id="rId11"/>
    <p:sldId id="520" r:id="rId12"/>
    <p:sldId id="470" r:id="rId13"/>
    <p:sldId id="478" r:id="rId14"/>
    <p:sldId id="481" r:id="rId15"/>
    <p:sldId id="482" r:id="rId16"/>
    <p:sldId id="485" r:id="rId17"/>
    <p:sldId id="516" r:id="rId18"/>
    <p:sldId id="517" r:id="rId19"/>
    <p:sldId id="486" r:id="rId20"/>
    <p:sldId id="471" r:id="rId21"/>
    <p:sldId id="456" r:id="rId22"/>
    <p:sldId id="463" r:id="rId23"/>
    <p:sldId id="457" r:id="rId24"/>
    <p:sldId id="458" r:id="rId25"/>
    <p:sldId id="431" r:id="rId26"/>
    <p:sldId id="421" r:id="rId27"/>
    <p:sldId id="500" r:id="rId28"/>
    <p:sldId id="499" r:id="rId29"/>
    <p:sldId id="502" r:id="rId30"/>
    <p:sldId id="501" r:id="rId31"/>
    <p:sldId id="422" r:id="rId32"/>
    <p:sldId id="430" r:id="rId33"/>
    <p:sldId id="459" r:id="rId34"/>
    <p:sldId id="460" r:id="rId35"/>
    <p:sldId id="518" r:id="rId36"/>
    <p:sldId id="434" r:id="rId37"/>
    <p:sldId id="436" r:id="rId38"/>
    <p:sldId id="433" r:id="rId39"/>
    <p:sldId id="487" r:id="rId40"/>
    <p:sldId id="488" r:id="rId41"/>
    <p:sldId id="489" r:id="rId42"/>
    <p:sldId id="490" r:id="rId43"/>
    <p:sldId id="437" r:id="rId44"/>
    <p:sldId id="438" r:id="rId45"/>
    <p:sldId id="491" r:id="rId46"/>
    <p:sldId id="504" r:id="rId47"/>
    <p:sldId id="505" r:id="rId48"/>
    <p:sldId id="506" r:id="rId49"/>
    <p:sldId id="521" r:id="rId50"/>
    <p:sldId id="522" r:id="rId51"/>
    <p:sldId id="523" r:id="rId52"/>
    <p:sldId id="524" r:id="rId53"/>
    <p:sldId id="525" r:id="rId54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FF0000"/>
    <a:srgbClr val="FF9933"/>
    <a:srgbClr val="66CCFF"/>
    <a:srgbClr val="00FF00"/>
    <a:srgbClr val="FF99CC"/>
    <a:srgbClr val="FFCCFF"/>
    <a:srgbClr val="9999FF"/>
    <a:srgbClr val="66FF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1" autoAdjust="0"/>
    <p:restoredTop sz="94426" autoAdjust="0"/>
  </p:normalViewPr>
  <p:slideViewPr>
    <p:cSldViewPr snapToGrid="0">
      <p:cViewPr varScale="1">
        <p:scale>
          <a:sx n="91" d="100"/>
          <a:sy n="91" d="100"/>
        </p:scale>
        <p:origin x="1037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8922"/>
    </p:cViewPr>
  </p:sorterViewPr>
  <p:notesViewPr>
    <p:cSldViewPr snapToGrid="0">
      <p:cViewPr varScale="1">
        <p:scale>
          <a:sx n="91" d="100"/>
          <a:sy n="91" d="100"/>
        </p:scale>
        <p:origin x="3132" y="102"/>
      </p:cViewPr>
      <p:guideLst>
        <p:guide orient="horz" pos="3025"/>
        <p:guide pos="2305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5313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55" tIns="48228" rIns="96455" bIns="48228" numCol="1" anchor="t" anchorCtr="0" compatLnSpc="1">
            <a:prstTxWarp prst="textNoShape">
              <a:avLst/>
            </a:prstTxWarp>
          </a:bodyPr>
          <a:lstStyle>
            <a:lvl1pPr defTabSz="961953">
              <a:defRPr sz="1200">
                <a:solidFill>
                  <a:srgbClr val="FF33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9888" y="0"/>
            <a:ext cx="3135312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55" tIns="48228" rIns="96455" bIns="48228" numCol="1" anchor="t" anchorCtr="0" compatLnSpc="1">
            <a:prstTxWarp prst="textNoShape">
              <a:avLst/>
            </a:prstTxWarp>
          </a:bodyPr>
          <a:lstStyle>
            <a:lvl1pPr algn="r" defTabSz="961953">
              <a:defRPr sz="1200">
                <a:solidFill>
                  <a:srgbClr val="FF33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04313"/>
            <a:ext cx="3135313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55" tIns="48228" rIns="96455" bIns="48228" numCol="1" anchor="b" anchorCtr="0" compatLnSpc="1">
            <a:prstTxWarp prst="textNoShape">
              <a:avLst/>
            </a:prstTxWarp>
          </a:bodyPr>
          <a:lstStyle>
            <a:lvl1pPr defTabSz="961953">
              <a:defRPr sz="1200">
                <a:solidFill>
                  <a:srgbClr val="FF33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9888" y="9104313"/>
            <a:ext cx="3135312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55" tIns="48228" rIns="96455" bIns="48228" numCol="1" anchor="b" anchorCtr="0" compatLnSpc="1">
            <a:prstTxWarp prst="textNoShape">
              <a:avLst/>
            </a:prstTxWarp>
          </a:bodyPr>
          <a:lstStyle>
            <a:lvl1pPr algn="r" defTabSz="961953">
              <a:defRPr sz="1200">
                <a:solidFill>
                  <a:srgbClr val="FF3300"/>
                </a:solidFill>
              </a:defRPr>
            </a:lvl1pPr>
          </a:lstStyle>
          <a:p>
            <a:pPr>
              <a:defRPr/>
            </a:pPr>
            <a:fld id="{85566680-3EE1-4427-B668-EC402F010D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5313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55" tIns="48228" rIns="96455" bIns="48228" numCol="1" anchor="t" anchorCtr="0" compatLnSpc="1">
            <a:prstTxWarp prst="textNoShape">
              <a:avLst/>
            </a:prstTxWarp>
          </a:bodyPr>
          <a:lstStyle>
            <a:lvl1pPr defTabSz="961953">
              <a:defRPr sz="1200" i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79888" y="0"/>
            <a:ext cx="3135312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55" tIns="48228" rIns="96455" bIns="48228" numCol="1" anchor="t" anchorCtr="0" compatLnSpc="1">
            <a:prstTxWarp prst="textNoShape">
              <a:avLst/>
            </a:prstTxWarp>
          </a:bodyPr>
          <a:lstStyle>
            <a:lvl1pPr algn="r" defTabSz="961953">
              <a:defRPr sz="1200" i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44600" y="727075"/>
            <a:ext cx="4835525" cy="3625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5200" y="4592638"/>
            <a:ext cx="5384800" cy="427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55" tIns="48228" rIns="96455" bIns="482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04313"/>
            <a:ext cx="3135313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55" tIns="48228" rIns="96455" bIns="48228" numCol="1" anchor="b" anchorCtr="0" compatLnSpc="1">
            <a:prstTxWarp prst="textNoShape">
              <a:avLst/>
            </a:prstTxWarp>
          </a:bodyPr>
          <a:lstStyle>
            <a:lvl1pPr defTabSz="961953">
              <a:defRPr sz="1200" i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79888" y="9104313"/>
            <a:ext cx="3135312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55" tIns="48228" rIns="96455" bIns="48228" numCol="1" anchor="b" anchorCtr="0" compatLnSpc="1">
            <a:prstTxWarp prst="textNoShape">
              <a:avLst/>
            </a:prstTxWarp>
          </a:bodyPr>
          <a:lstStyle>
            <a:lvl1pPr algn="r" defTabSz="961953">
              <a:defRPr sz="1200" i="0">
                <a:latin typeface="Times" panose="02020603050405020304" pitchFamily="18" charset="0"/>
              </a:defRPr>
            </a:lvl1pPr>
          </a:lstStyle>
          <a:p>
            <a:pPr>
              <a:defRPr/>
            </a:pPr>
            <a:fld id="{9B4E9B99-7D92-42A0-A767-2BD2EDC53B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DB37A-25A4-43A7-888C-07D8DCFAE9A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0963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3253D-EAEE-4F82-AA5D-67156AEDD949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7085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D0DE4-9065-4CBA-94EA-05BE1359B48D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58507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589E4-531D-418D-AA11-A32E88FAAB20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5782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46731-2F66-444D-B667-4A0FAC62852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33891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B6C62-6FDA-4741-AA56-D19F0CC8DEF5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79443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6B9E6-BE29-4ABF-92E1-0501E5AB65BE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1342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D62DB-50CD-46AA-A7DC-4388A2EB5E1A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31760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6E097-21B6-4D40-8C8C-9BEDFC23FF6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18410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71466-902D-4F17-95FD-BA8F58F114C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4961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8E68F-3A4E-4D61-B378-4921848EBFF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54401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en-US" altLang="en-US" sz="2400" i="0">
              <a:latin typeface="Times" panose="02020603050405020304" pitchFamily="18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24738" y="-28575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solidFill>
                  <a:schemeClr val="bg1"/>
                </a:solidFill>
                <a:latin typeface="Times" panose="02020603050405020304" pitchFamily="18" charset="0"/>
              </a:defRPr>
            </a:lvl1pPr>
          </a:lstStyle>
          <a:p>
            <a:pPr>
              <a:defRPr/>
            </a:pPr>
            <a:fld id="{46D463CA-7889-473F-B107-CC961FCE5972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 </a:t>
            </a:r>
          </a:p>
        </p:txBody>
      </p:sp>
      <p:pic>
        <p:nvPicPr>
          <p:cNvPr id="1028" name="Picture 15" descr="ecelogo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1600"/>
            <a:ext cx="1812925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16" descr="cmuredwhite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4275" y="33338"/>
            <a:ext cx="9810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17"/>
          <p:cNvSpPr txBox="1">
            <a:spLocks noChangeArrowheads="1"/>
          </p:cNvSpPr>
          <p:nvPr userDrawn="1"/>
        </p:nvSpPr>
        <p:spPr bwMode="auto">
          <a:xfrm>
            <a:off x="2682245" y="6476108"/>
            <a:ext cx="406072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400" dirty="0">
                <a:solidFill>
                  <a:srgbClr val="0070C0"/>
                </a:solidFill>
                <a:latin typeface="Arial Narrow" panose="020B0606020202030204" pitchFamily="34" charset="0"/>
              </a:rPr>
              <a:t>18-100 Introduction to Electrical and Computer Engineering</a:t>
            </a:r>
          </a:p>
        </p:txBody>
      </p:sp>
      <p:sp>
        <p:nvSpPr>
          <p:cNvPr id="1031" name="Text Box 18"/>
          <p:cNvSpPr txBox="1">
            <a:spLocks noChangeArrowheads="1"/>
          </p:cNvSpPr>
          <p:nvPr userDrawn="1"/>
        </p:nvSpPr>
        <p:spPr bwMode="auto">
          <a:xfrm>
            <a:off x="-14288" y="-42863"/>
            <a:ext cx="6831013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400" dirty="0">
                <a:solidFill>
                  <a:schemeClr val="bg1"/>
                </a:solidFill>
              </a:rPr>
              <a:t>18-100 F22   L04 </a:t>
            </a:r>
            <a:r>
              <a:rPr lang="en-US" sz="1400" baseline="0" dirty="0">
                <a:solidFill>
                  <a:schemeClr val="bg1"/>
                </a:solidFill>
              </a:rPr>
              <a:t> Binary Numbers, Boolean Logic &amp; Logic Gates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" name="Text Box 17"/>
          <p:cNvSpPr txBox="1">
            <a:spLocks noChangeArrowheads="1"/>
          </p:cNvSpPr>
          <p:nvPr userDrawn="1"/>
        </p:nvSpPr>
        <p:spPr bwMode="auto">
          <a:xfrm>
            <a:off x="8242791" y="6469016"/>
            <a:ext cx="83708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tx1"/>
                </a:solidFill>
                <a:latin typeface="Arial Narrow" panose="020B0606020202030204" pitchFamily="34" charset="0"/>
              </a:rPr>
              <a:t>Jimmy Zhu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0.wmf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25.wmf"/><Relationship Id="rId2" Type="http://schemas.openxmlformats.org/officeDocument/2006/relationships/oleObject" Target="../embeddings/oleObject1.bin"/><Relationship Id="rId16" Type="http://schemas.openxmlformats.org/officeDocument/2006/relationships/oleObject" Target="../embeddings/oleObject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22.wmf"/><Relationship Id="rId5" Type="http://schemas.openxmlformats.org/officeDocument/2006/relationships/image" Target="../media/image19.wmf"/><Relationship Id="rId15" Type="http://schemas.openxmlformats.org/officeDocument/2006/relationships/image" Target="../media/image24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21.wmf"/><Relationship Id="rId1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image" Target="../media/image31.wmf"/><Relationship Id="rId18" Type="http://schemas.openxmlformats.org/officeDocument/2006/relationships/oleObject" Target="../embeddings/oleObject17.bin"/><Relationship Id="rId3" Type="http://schemas.openxmlformats.org/officeDocument/2006/relationships/image" Target="../media/image26.wmf"/><Relationship Id="rId7" Type="http://schemas.openxmlformats.org/officeDocument/2006/relationships/image" Target="../media/image28.wmf"/><Relationship Id="rId12" Type="http://schemas.openxmlformats.org/officeDocument/2006/relationships/oleObject" Target="../embeddings/oleObject14.bin"/><Relationship Id="rId17" Type="http://schemas.openxmlformats.org/officeDocument/2006/relationships/image" Target="../media/image33.wmf"/><Relationship Id="rId2" Type="http://schemas.openxmlformats.org/officeDocument/2006/relationships/oleObject" Target="../embeddings/oleObject9.bin"/><Relationship Id="rId16" Type="http://schemas.openxmlformats.org/officeDocument/2006/relationships/oleObject" Target="../embeddings/oleObject1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30.wmf"/><Relationship Id="rId5" Type="http://schemas.openxmlformats.org/officeDocument/2006/relationships/image" Target="../media/image27.wmf"/><Relationship Id="rId15" Type="http://schemas.openxmlformats.org/officeDocument/2006/relationships/image" Target="../media/image32.wmf"/><Relationship Id="rId10" Type="http://schemas.openxmlformats.org/officeDocument/2006/relationships/oleObject" Target="../embeddings/oleObject13.bin"/><Relationship Id="rId19" Type="http://schemas.openxmlformats.org/officeDocument/2006/relationships/image" Target="../media/image34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29.wmf"/><Relationship Id="rId14" Type="http://schemas.openxmlformats.org/officeDocument/2006/relationships/oleObject" Target="../embeddings/oleObject1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oleObject" Target="../embeddings/oleObject19.bin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image" Target="../media/image37.wmf"/><Relationship Id="rId7" Type="http://schemas.openxmlformats.org/officeDocument/2006/relationships/image" Target="../media/image39.wmf"/><Relationship Id="rId2" Type="http://schemas.openxmlformats.org/officeDocument/2006/relationships/oleObject" Target="../embeddings/oleObject20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38.wmf"/><Relationship Id="rId4" Type="http://schemas.openxmlformats.org/officeDocument/2006/relationships/oleObject" Target="../embeddings/oleObject21.bin"/><Relationship Id="rId9" Type="http://schemas.openxmlformats.org/officeDocument/2006/relationships/image" Target="../media/image4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oleObject" Target="../embeddings/oleObject24.bin"/><Relationship Id="rId1" Type="http://schemas.openxmlformats.org/officeDocument/2006/relationships/slideLayout" Target="../slideLayouts/slideLayout7.xml"/><Relationship Id="rId4" Type="http://schemas.openxmlformats.org/officeDocument/2006/relationships/oleObject" Target="../embeddings/oleObject25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3" Type="http://schemas.openxmlformats.org/officeDocument/2006/relationships/oleObject" Target="../embeddings/oleObject32.bin"/><Relationship Id="rId18" Type="http://schemas.openxmlformats.org/officeDocument/2006/relationships/image" Target="../media/image49.wmf"/><Relationship Id="rId26" Type="http://schemas.openxmlformats.org/officeDocument/2006/relationships/image" Target="../media/image53.wmf"/><Relationship Id="rId3" Type="http://schemas.openxmlformats.org/officeDocument/2006/relationships/image" Target="../media/image42.wmf"/><Relationship Id="rId21" Type="http://schemas.openxmlformats.org/officeDocument/2006/relationships/oleObject" Target="../embeddings/oleObject36.bin"/><Relationship Id="rId7" Type="http://schemas.openxmlformats.org/officeDocument/2006/relationships/image" Target="../media/image44.wmf"/><Relationship Id="rId12" Type="http://schemas.openxmlformats.org/officeDocument/2006/relationships/oleObject" Target="../embeddings/oleObject31.bin"/><Relationship Id="rId17" Type="http://schemas.openxmlformats.org/officeDocument/2006/relationships/oleObject" Target="../embeddings/oleObject34.bin"/><Relationship Id="rId25" Type="http://schemas.openxmlformats.org/officeDocument/2006/relationships/oleObject" Target="../embeddings/oleObject38.bin"/><Relationship Id="rId2" Type="http://schemas.openxmlformats.org/officeDocument/2006/relationships/oleObject" Target="../embeddings/oleObject26.bin"/><Relationship Id="rId16" Type="http://schemas.openxmlformats.org/officeDocument/2006/relationships/image" Target="../media/image48.wmf"/><Relationship Id="rId20" Type="http://schemas.openxmlformats.org/officeDocument/2006/relationships/image" Target="../media/image50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46.wmf"/><Relationship Id="rId24" Type="http://schemas.openxmlformats.org/officeDocument/2006/relationships/image" Target="../media/image52.wmf"/><Relationship Id="rId5" Type="http://schemas.openxmlformats.org/officeDocument/2006/relationships/image" Target="../media/image43.wmf"/><Relationship Id="rId15" Type="http://schemas.openxmlformats.org/officeDocument/2006/relationships/oleObject" Target="../embeddings/oleObject33.bin"/><Relationship Id="rId23" Type="http://schemas.openxmlformats.org/officeDocument/2006/relationships/oleObject" Target="../embeddings/oleObject37.bin"/><Relationship Id="rId10" Type="http://schemas.openxmlformats.org/officeDocument/2006/relationships/oleObject" Target="../embeddings/oleObject30.bin"/><Relationship Id="rId19" Type="http://schemas.openxmlformats.org/officeDocument/2006/relationships/oleObject" Target="../embeddings/oleObject35.bin"/><Relationship Id="rId4" Type="http://schemas.openxmlformats.org/officeDocument/2006/relationships/oleObject" Target="../embeddings/oleObject27.bin"/><Relationship Id="rId9" Type="http://schemas.openxmlformats.org/officeDocument/2006/relationships/image" Target="../media/image45.wmf"/><Relationship Id="rId14" Type="http://schemas.openxmlformats.org/officeDocument/2006/relationships/image" Target="../media/image47.wmf"/><Relationship Id="rId22" Type="http://schemas.openxmlformats.org/officeDocument/2006/relationships/image" Target="../media/image51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7" Type="http://schemas.openxmlformats.org/officeDocument/2006/relationships/image" Target="../media/image56.wmf"/><Relationship Id="rId2" Type="http://schemas.openxmlformats.org/officeDocument/2006/relationships/oleObject" Target="../embeddings/oleObject39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1.bin"/><Relationship Id="rId5" Type="http://schemas.openxmlformats.org/officeDocument/2006/relationships/image" Target="../media/image55.wmf"/><Relationship Id="rId4" Type="http://schemas.openxmlformats.org/officeDocument/2006/relationships/oleObject" Target="../embeddings/oleObject40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7" Type="http://schemas.openxmlformats.org/officeDocument/2006/relationships/image" Target="../media/image59.wmf"/><Relationship Id="rId2" Type="http://schemas.openxmlformats.org/officeDocument/2006/relationships/oleObject" Target="../embeddings/oleObject42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4.bin"/><Relationship Id="rId5" Type="http://schemas.openxmlformats.org/officeDocument/2006/relationships/image" Target="../media/image58.wmf"/><Relationship Id="rId4" Type="http://schemas.openxmlformats.org/officeDocument/2006/relationships/oleObject" Target="../embeddings/oleObject43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46.bin"/><Relationship Id="rId10" Type="http://schemas.openxmlformats.org/officeDocument/2006/relationships/image" Target="../media/image29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48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60.jpeg"/><Relationship Id="rId7" Type="http://schemas.openxmlformats.org/officeDocument/2006/relationships/oleObject" Target="../embeddings/oleObject46.bin"/><Relationship Id="rId12" Type="http://schemas.openxmlformats.org/officeDocument/2006/relationships/image" Target="../media/image29.wm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48.bin"/><Relationship Id="rId5" Type="http://schemas.openxmlformats.org/officeDocument/2006/relationships/oleObject" Target="../embeddings/oleObject45.bin"/><Relationship Id="rId10" Type="http://schemas.openxmlformats.org/officeDocument/2006/relationships/image" Target="../media/image28.wmf"/><Relationship Id="rId4" Type="http://schemas.openxmlformats.org/officeDocument/2006/relationships/image" Target="../media/image62.png"/><Relationship Id="rId9" Type="http://schemas.openxmlformats.org/officeDocument/2006/relationships/oleObject" Target="../embeddings/oleObject47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7" Type="http://schemas.openxmlformats.org/officeDocument/2006/relationships/image" Target="../media/image73.wmf"/><Relationship Id="rId2" Type="http://schemas.openxmlformats.org/officeDocument/2006/relationships/oleObject" Target="../embeddings/oleObject49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1.bin"/><Relationship Id="rId5" Type="http://schemas.openxmlformats.org/officeDocument/2006/relationships/image" Target="../media/image72.wmf"/><Relationship Id="rId4" Type="http://schemas.openxmlformats.org/officeDocument/2006/relationships/oleObject" Target="../embeddings/oleObject50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oleObject" Target="../embeddings/oleObject52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wmf"/><Relationship Id="rId4" Type="http://schemas.openxmlformats.org/officeDocument/2006/relationships/oleObject" Target="../embeddings/oleObject53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1.wmf"/><Relationship Id="rId18" Type="http://schemas.openxmlformats.org/officeDocument/2006/relationships/oleObject" Target="../embeddings/oleObject62.bin"/><Relationship Id="rId26" Type="http://schemas.openxmlformats.org/officeDocument/2006/relationships/oleObject" Target="../embeddings/oleObject66.bin"/><Relationship Id="rId39" Type="http://schemas.openxmlformats.org/officeDocument/2006/relationships/image" Target="../media/image94.wmf"/><Relationship Id="rId21" Type="http://schemas.openxmlformats.org/officeDocument/2006/relationships/image" Target="../media/image85.wmf"/><Relationship Id="rId34" Type="http://schemas.openxmlformats.org/officeDocument/2006/relationships/oleObject" Target="../embeddings/oleObject70.bin"/><Relationship Id="rId7" Type="http://schemas.openxmlformats.org/officeDocument/2006/relationships/image" Target="../media/image78.wmf"/><Relationship Id="rId2" Type="http://schemas.openxmlformats.org/officeDocument/2006/relationships/oleObject" Target="../embeddings/oleObject54.bin"/><Relationship Id="rId16" Type="http://schemas.openxmlformats.org/officeDocument/2006/relationships/oleObject" Target="../embeddings/oleObject61.bin"/><Relationship Id="rId20" Type="http://schemas.openxmlformats.org/officeDocument/2006/relationships/oleObject" Target="../embeddings/oleObject63.bin"/><Relationship Id="rId29" Type="http://schemas.openxmlformats.org/officeDocument/2006/relationships/image" Target="../media/image89.wmf"/><Relationship Id="rId41" Type="http://schemas.openxmlformats.org/officeDocument/2006/relationships/image" Target="../media/image95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6.bin"/><Relationship Id="rId11" Type="http://schemas.openxmlformats.org/officeDocument/2006/relationships/image" Target="../media/image80.wmf"/><Relationship Id="rId24" Type="http://schemas.openxmlformats.org/officeDocument/2006/relationships/oleObject" Target="../embeddings/oleObject65.bin"/><Relationship Id="rId32" Type="http://schemas.openxmlformats.org/officeDocument/2006/relationships/oleObject" Target="../embeddings/oleObject69.bin"/><Relationship Id="rId37" Type="http://schemas.openxmlformats.org/officeDocument/2006/relationships/image" Target="../media/image93.wmf"/><Relationship Id="rId40" Type="http://schemas.openxmlformats.org/officeDocument/2006/relationships/oleObject" Target="../embeddings/oleObject73.bin"/><Relationship Id="rId5" Type="http://schemas.openxmlformats.org/officeDocument/2006/relationships/image" Target="../media/image77.wmf"/><Relationship Id="rId15" Type="http://schemas.openxmlformats.org/officeDocument/2006/relationships/image" Target="../media/image82.wmf"/><Relationship Id="rId23" Type="http://schemas.openxmlformats.org/officeDocument/2006/relationships/image" Target="../media/image86.wmf"/><Relationship Id="rId28" Type="http://schemas.openxmlformats.org/officeDocument/2006/relationships/oleObject" Target="../embeddings/oleObject67.bin"/><Relationship Id="rId36" Type="http://schemas.openxmlformats.org/officeDocument/2006/relationships/oleObject" Target="../embeddings/oleObject71.bin"/><Relationship Id="rId10" Type="http://schemas.openxmlformats.org/officeDocument/2006/relationships/oleObject" Target="../embeddings/oleObject58.bin"/><Relationship Id="rId19" Type="http://schemas.openxmlformats.org/officeDocument/2006/relationships/image" Target="../media/image84.wmf"/><Relationship Id="rId31" Type="http://schemas.openxmlformats.org/officeDocument/2006/relationships/image" Target="../media/image90.wmf"/><Relationship Id="rId4" Type="http://schemas.openxmlformats.org/officeDocument/2006/relationships/oleObject" Target="../embeddings/oleObject55.bin"/><Relationship Id="rId9" Type="http://schemas.openxmlformats.org/officeDocument/2006/relationships/image" Target="../media/image79.wmf"/><Relationship Id="rId14" Type="http://schemas.openxmlformats.org/officeDocument/2006/relationships/oleObject" Target="../embeddings/oleObject60.bin"/><Relationship Id="rId22" Type="http://schemas.openxmlformats.org/officeDocument/2006/relationships/oleObject" Target="../embeddings/oleObject64.bin"/><Relationship Id="rId27" Type="http://schemas.openxmlformats.org/officeDocument/2006/relationships/image" Target="../media/image88.wmf"/><Relationship Id="rId30" Type="http://schemas.openxmlformats.org/officeDocument/2006/relationships/oleObject" Target="../embeddings/oleObject68.bin"/><Relationship Id="rId35" Type="http://schemas.openxmlformats.org/officeDocument/2006/relationships/image" Target="../media/image92.wmf"/><Relationship Id="rId8" Type="http://schemas.openxmlformats.org/officeDocument/2006/relationships/oleObject" Target="../embeddings/oleObject57.bin"/><Relationship Id="rId3" Type="http://schemas.openxmlformats.org/officeDocument/2006/relationships/image" Target="../media/image76.wmf"/><Relationship Id="rId12" Type="http://schemas.openxmlformats.org/officeDocument/2006/relationships/oleObject" Target="../embeddings/oleObject59.bin"/><Relationship Id="rId17" Type="http://schemas.openxmlformats.org/officeDocument/2006/relationships/image" Target="../media/image83.wmf"/><Relationship Id="rId25" Type="http://schemas.openxmlformats.org/officeDocument/2006/relationships/image" Target="../media/image87.wmf"/><Relationship Id="rId33" Type="http://schemas.openxmlformats.org/officeDocument/2006/relationships/image" Target="../media/image91.wmf"/><Relationship Id="rId38" Type="http://schemas.openxmlformats.org/officeDocument/2006/relationships/oleObject" Target="../embeddings/oleObject72.bin"/></Relationships>
</file>

<file path=ppt/slides/_rels/slide3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1.wmf"/><Relationship Id="rId18" Type="http://schemas.openxmlformats.org/officeDocument/2006/relationships/oleObject" Target="../embeddings/oleObject82.bin"/><Relationship Id="rId26" Type="http://schemas.openxmlformats.org/officeDocument/2006/relationships/oleObject" Target="../embeddings/oleObject86.bin"/><Relationship Id="rId39" Type="http://schemas.openxmlformats.org/officeDocument/2006/relationships/image" Target="../media/image94.wmf"/><Relationship Id="rId21" Type="http://schemas.openxmlformats.org/officeDocument/2006/relationships/image" Target="../media/image85.wmf"/><Relationship Id="rId34" Type="http://schemas.openxmlformats.org/officeDocument/2006/relationships/oleObject" Target="../embeddings/oleObject90.bin"/><Relationship Id="rId7" Type="http://schemas.openxmlformats.org/officeDocument/2006/relationships/image" Target="../media/image98.wmf"/><Relationship Id="rId2" Type="http://schemas.openxmlformats.org/officeDocument/2006/relationships/oleObject" Target="../embeddings/oleObject74.bin"/><Relationship Id="rId16" Type="http://schemas.openxmlformats.org/officeDocument/2006/relationships/oleObject" Target="../embeddings/oleObject81.bin"/><Relationship Id="rId20" Type="http://schemas.openxmlformats.org/officeDocument/2006/relationships/oleObject" Target="../embeddings/oleObject83.bin"/><Relationship Id="rId29" Type="http://schemas.openxmlformats.org/officeDocument/2006/relationships/image" Target="../media/image89.wmf"/><Relationship Id="rId41" Type="http://schemas.openxmlformats.org/officeDocument/2006/relationships/image" Target="../media/image95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76.bin"/><Relationship Id="rId11" Type="http://schemas.openxmlformats.org/officeDocument/2006/relationships/image" Target="../media/image80.wmf"/><Relationship Id="rId24" Type="http://schemas.openxmlformats.org/officeDocument/2006/relationships/oleObject" Target="../embeddings/oleObject85.bin"/><Relationship Id="rId32" Type="http://schemas.openxmlformats.org/officeDocument/2006/relationships/oleObject" Target="../embeddings/oleObject89.bin"/><Relationship Id="rId37" Type="http://schemas.openxmlformats.org/officeDocument/2006/relationships/image" Target="../media/image93.wmf"/><Relationship Id="rId40" Type="http://schemas.openxmlformats.org/officeDocument/2006/relationships/oleObject" Target="../embeddings/oleObject93.bin"/><Relationship Id="rId5" Type="http://schemas.openxmlformats.org/officeDocument/2006/relationships/image" Target="../media/image97.wmf"/><Relationship Id="rId15" Type="http://schemas.openxmlformats.org/officeDocument/2006/relationships/image" Target="../media/image82.wmf"/><Relationship Id="rId23" Type="http://schemas.openxmlformats.org/officeDocument/2006/relationships/image" Target="../media/image86.wmf"/><Relationship Id="rId28" Type="http://schemas.openxmlformats.org/officeDocument/2006/relationships/oleObject" Target="../embeddings/oleObject87.bin"/><Relationship Id="rId36" Type="http://schemas.openxmlformats.org/officeDocument/2006/relationships/oleObject" Target="../embeddings/oleObject91.bin"/><Relationship Id="rId10" Type="http://schemas.openxmlformats.org/officeDocument/2006/relationships/oleObject" Target="../embeddings/oleObject78.bin"/><Relationship Id="rId19" Type="http://schemas.openxmlformats.org/officeDocument/2006/relationships/image" Target="../media/image84.wmf"/><Relationship Id="rId31" Type="http://schemas.openxmlformats.org/officeDocument/2006/relationships/image" Target="../media/image90.wmf"/><Relationship Id="rId4" Type="http://schemas.openxmlformats.org/officeDocument/2006/relationships/oleObject" Target="../embeddings/oleObject75.bin"/><Relationship Id="rId9" Type="http://schemas.openxmlformats.org/officeDocument/2006/relationships/image" Target="../media/image99.wmf"/><Relationship Id="rId14" Type="http://schemas.openxmlformats.org/officeDocument/2006/relationships/oleObject" Target="../embeddings/oleObject80.bin"/><Relationship Id="rId22" Type="http://schemas.openxmlformats.org/officeDocument/2006/relationships/oleObject" Target="../embeddings/oleObject84.bin"/><Relationship Id="rId27" Type="http://schemas.openxmlformats.org/officeDocument/2006/relationships/image" Target="../media/image88.wmf"/><Relationship Id="rId30" Type="http://schemas.openxmlformats.org/officeDocument/2006/relationships/oleObject" Target="../embeddings/oleObject88.bin"/><Relationship Id="rId35" Type="http://schemas.openxmlformats.org/officeDocument/2006/relationships/image" Target="../media/image92.wmf"/><Relationship Id="rId8" Type="http://schemas.openxmlformats.org/officeDocument/2006/relationships/oleObject" Target="../embeddings/oleObject77.bin"/><Relationship Id="rId3" Type="http://schemas.openxmlformats.org/officeDocument/2006/relationships/image" Target="../media/image96.wmf"/><Relationship Id="rId12" Type="http://schemas.openxmlformats.org/officeDocument/2006/relationships/oleObject" Target="../embeddings/oleObject79.bin"/><Relationship Id="rId17" Type="http://schemas.openxmlformats.org/officeDocument/2006/relationships/image" Target="../media/image83.wmf"/><Relationship Id="rId25" Type="http://schemas.openxmlformats.org/officeDocument/2006/relationships/image" Target="../media/image87.wmf"/><Relationship Id="rId33" Type="http://schemas.openxmlformats.org/officeDocument/2006/relationships/image" Target="../media/image91.wmf"/><Relationship Id="rId38" Type="http://schemas.openxmlformats.org/officeDocument/2006/relationships/oleObject" Target="../embeddings/oleObject92.bin"/></Relationships>
</file>

<file path=ppt/slides/_rels/slide3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1.wmf"/><Relationship Id="rId18" Type="http://schemas.openxmlformats.org/officeDocument/2006/relationships/oleObject" Target="../embeddings/oleObject82.bin"/><Relationship Id="rId26" Type="http://schemas.openxmlformats.org/officeDocument/2006/relationships/oleObject" Target="../embeddings/oleObject86.bin"/><Relationship Id="rId39" Type="http://schemas.openxmlformats.org/officeDocument/2006/relationships/image" Target="../media/image94.wmf"/><Relationship Id="rId21" Type="http://schemas.openxmlformats.org/officeDocument/2006/relationships/image" Target="../media/image85.wmf"/><Relationship Id="rId34" Type="http://schemas.openxmlformats.org/officeDocument/2006/relationships/oleObject" Target="../embeddings/oleObject90.bin"/><Relationship Id="rId7" Type="http://schemas.openxmlformats.org/officeDocument/2006/relationships/image" Target="../media/image98.wmf"/><Relationship Id="rId2" Type="http://schemas.openxmlformats.org/officeDocument/2006/relationships/oleObject" Target="../embeddings/oleObject74.bin"/><Relationship Id="rId16" Type="http://schemas.openxmlformats.org/officeDocument/2006/relationships/oleObject" Target="../embeddings/oleObject81.bin"/><Relationship Id="rId20" Type="http://schemas.openxmlformats.org/officeDocument/2006/relationships/oleObject" Target="../embeddings/oleObject83.bin"/><Relationship Id="rId29" Type="http://schemas.openxmlformats.org/officeDocument/2006/relationships/image" Target="../media/image89.wmf"/><Relationship Id="rId41" Type="http://schemas.openxmlformats.org/officeDocument/2006/relationships/image" Target="../media/image95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76.bin"/><Relationship Id="rId11" Type="http://schemas.openxmlformats.org/officeDocument/2006/relationships/image" Target="../media/image80.wmf"/><Relationship Id="rId24" Type="http://schemas.openxmlformats.org/officeDocument/2006/relationships/oleObject" Target="../embeddings/oleObject85.bin"/><Relationship Id="rId32" Type="http://schemas.openxmlformats.org/officeDocument/2006/relationships/oleObject" Target="../embeddings/oleObject89.bin"/><Relationship Id="rId37" Type="http://schemas.openxmlformats.org/officeDocument/2006/relationships/image" Target="../media/image93.wmf"/><Relationship Id="rId40" Type="http://schemas.openxmlformats.org/officeDocument/2006/relationships/oleObject" Target="../embeddings/oleObject93.bin"/><Relationship Id="rId5" Type="http://schemas.openxmlformats.org/officeDocument/2006/relationships/image" Target="../media/image97.wmf"/><Relationship Id="rId15" Type="http://schemas.openxmlformats.org/officeDocument/2006/relationships/image" Target="../media/image82.wmf"/><Relationship Id="rId23" Type="http://schemas.openxmlformats.org/officeDocument/2006/relationships/image" Target="../media/image86.wmf"/><Relationship Id="rId28" Type="http://schemas.openxmlformats.org/officeDocument/2006/relationships/oleObject" Target="../embeddings/oleObject87.bin"/><Relationship Id="rId36" Type="http://schemas.openxmlformats.org/officeDocument/2006/relationships/oleObject" Target="../embeddings/oleObject91.bin"/><Relationship Id="rId10" Type="http://schemas.openxmlformats.org/officeDocument/2006/relationships/oleObject" Target="../embeddings/oleObject78.bin"/><Relationship Id="rId19" Type="http://schemas.openxmlformats.org/officeDocument/2006/relationships/image" Target="../media/image84.wmf"/><Relationship Id="rId31" Type="http://schemas.openxmlformats.org/officeDocument/2006/relationships/image" Target="../media/image90.wmf"/><Relationship Id="rId4" Type="http://schemas.openxmlformats.org/officeDocument/2006/relationships/oleObject" Target="../embeddings/oleObject75.bin"/><Relationship Id="rId9" Type="http://schemas.openxmlformats.org/officeDocument/2006/relationships/image" Target="../media/image99.wmf"/><Relationship Id="rId14" Type="http://schemas.openxmlformats.org/officeDocument/2006/relationships/oleObject" Target="../embeddings/oleObject80.bin"/><Relationship Id="rId22" Type="http://schemas.openxmlformats.org/officeDocument/2006/relationships/oleObject" Target="../embeddings/oleObject84.bin"/><Relationship Id="rId27" Type="http://schemas.openxmlformats.org/officeDocument/2006/relationships/image" Target="../media/image88.wmf"/><Relationship Id="rId30" Type="http://schemas.openxmlformats.org/officeDocument/2006/relationships/oleObject" Target="../embeddings/oleObject88.bin"/><Relationship Id="rId35" Type="http://schemas.openxmlformats.org/officeDocument/2006/relationships/image" Target="../media/image92.wmf"/><Relationship Id="rId8" Type="http://schemas.openxmlformats.org/officeDocument/2006/relationships/oleObject" Target="../embeddings/oleObject77.bin"/><Relationship Id="rId3" Type="http://schemas.openxmlformats.org/officeDocument/2006/relationships/image" Target="../media/image96.wmf"/><Relationship Id="rId12" Type="http://schemas.openxmlformats.org/officeDocument/2006/relationships/oleObject" Target="../embeddings/oleObject79.bin"/><Relationship Id="rId17" Type="http://schemas.openxmlformats.org/officeDocument/2006/relationships/image" Target="../media/image83.wmf"/><Relationship Id="rId25" Type="http://schemas.openxmlformats.org/officeDocument/2006/relationships/image" Target="../media/image87.wmf"/><Relationship Id="rId33" Type="http://schemas.openxmlformats.org/officeDocument/2006/relationships/image" Target="../media/image91.wmf"/><Relationship Id="rId38" Type="http://schemas.openxmlformats.org/officeDocument/2006/relationships/oleObject" Target="../embeddings/oleObject92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2" Type="http://schemas.openxmlformats.org/officeDocument/2006/relationships/oleObject" Target="../embeddings/oleObject94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1.wmf"/><Relationship Id="rId4" Type="http://schemas.openxmlformats.org/officeDocument/2006/relationships/oleObject" Target="../embeddings/oleObject95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wmf"/><Relationship Id="rId2" Type="http://schemas.openxmlformats.org/officeDocument/2006/relationships/oleObject" Target="../embeddings/oleObject96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3.wmf"/><Relationship Id="rId4" Type="http://schemas.openxmlformats.org/officeDocument/2006/relationships/oleObject" Target="../embeddings/oleObject97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gi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wmf"/><Relationship Id="rId2" Type="http://schemas.openxmlformats.org/officeDocument/2006/relationships/oleObject" Target="../embeddings/oleObject98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8.wmf"/><Relationship Id="rId4" Type="http://schemas.openxmlformats.org/officeDocument/2006/relationships/oleObject" Target="../embeddings/oleObject99.bin"/></Relationships>
</file>

<file path=ppt/slides/_rels/slide4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4.wmf"/><Relationship Id="rId18" Type="http://schemas.openxmlformats.org/officeDocument/2006/relationships/oleObject" Target="../embeddings/oleObject53.bin"/><Relationship Id="rId26" Type="http://schemas.openxmlformats.org/officeDocument/2006/relationships/image" Target="../media/image117.wmf"/><Relationship Id="rId39" Type="http://schemas.openxmlformats.org/officeDocument/2006/relationships/oleObject" Target="../embeddings/oleObject118.bin"/><Relationship Id="rId21" Type="http://schemas.openxmlformats.org/officeDocument/2006/relationships/image" Target="../media/image101.wmf"/><Relationship Id="rId34" Type="http://schemas.openxmlformats.org/officeDocument/2006/relationships/image" Target="../media/image121.wmf"/><Relationship Id="rId7" Type="http://schemas.openxmlformats.org/officeDocument/2006/relationships/image" Target="../media/image111.wmf"/><Relationship Id="rId12" Type="http://schemas.openxmlformats.org/officeDocument/2006/relationships/oleObject" Target="../embeddings/oleObject105.bin"/><Relationship Id="rId17" Type="http://schemas.openxmlformats.org/officeDocument/2006/relationships/image" Target="../media/image115.wmf"/><Relationship Id="rId25" Type="http://schemas.openxmlformats.org/officeDocument/2006/relationships/oleObject" Target="../embeddings/oleObject111.bin"/><Relationship Id="rId33" Type="http://schemas.openxmlformats.org/officeDocument/2006/relationships/oleObject" Target="../embeddings/oleObject115.bin"/><Relationship Id="rId38" Type="http://schemas.openxmlformats.org/officeDocument/2006/relationships/image" Target="../media/image123.wmf"/><Relationship Id="rId2" Type="http://schemas.openxmlformats.org/officeDocument/2006/relationships/oleObject" Target="../embeddings/oleObject100.bin"/><Relationship Id="rId16" Type="http://schemas.openxmlformats.org/officeDocument/2006/relationships/oleObject" Target="../embeddings/oleObject108.bin"/><Relationship Id="rId20" Type="http://schemas.openxmlformats.org/officeDocument/2006/relationships/oleObject" Target="../embeddings/oleObject95.bin"/><Relationship Id="rId29" Type="http://schemas.openxmlformats.org/officeDocument/2006/relationships/oleObject" Target="../embeddings/oleObject113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02.bin"/><Relationship Id="rId11" Type="http://schemas.openxmlformats.org/officeDocument/2006/relationships/image" Target="../media/image113.wmf"/><Relationship Id="rId24" Type="http://schemas.openxmlformats.org/officeDocument/2006/relationships/image" Target="../media/image116.wmf"/><Relationship Id="rId32" Type="http://schemas.openxmlformats.org/officeDocument/2006/relationships/image" Target="../media/image120.wmf"/><Relationship Id="rId37" Type="http://schemas.openxmlformats.org/officeDocument/2006/relationships/oleObject" Target="../embeddings/oleObject117.bin"/><Relationship Id="rId40" Type="http://schemas.openxmlformats.org/officeDocument/2006/relationships/image" Target="../media/image124.wmf"/><Relationship Id="rId5" Type="http://schemas.openxmlformats.org/officeDocument/2006/relationships/image" Target="../media/image110.wmf"/><Relationship Id="rId15" Type="http://schemas.openxmlformats.org/officeDocument/2006/relationships/oleObject" Target="../embeddings/oleObject107.bin"/><Relationship Id="rId23" Type="http://schemas.openxmlformats.org/officeDocument/2006/relationships/oleObject" Target="../embeddings/oleObject110.bin"/><Relationship Id="rId28" Type="http://schemas.openxmlformats.org/officeDocument/2006/relationships/image" Target="../media/image118.wmf"/><Relationship Id="rId36" Type="http://schemas.openxmlformats.org/officeDocument/2006/relationships/image" Target="../media/image122.wmf"/><Relationship Id="rId10" Type="http://schemas.openxmlformats.org/officeDocument/2006/relationships/oleObject" Target="../embeddings/oleObject104.bin"/><Relationship Id="rId19" Type="http://schemas.openxmlformats.org/officeDocument/2006/relationships/image" Target="../media/image75.wmf"/><Relationship Id="rId31" Type="http://schemas.openxmlformats.org/officeDocument/2006/relationships/oleObject" Target="../embeddings/oleObject114.bin"/><Relationship Id="rId4" Type="http://schemas.openxmlformats.org/officeDocument/2006/relationships/oleObject" Target="../embeddings/oleObject101.bin"/><Relationship Id="rId9" Type="http://schemas.openxmlformats.org/officeDocument/2006/relationships/image" Target="../media/image112.wmf"/><Relationship Id="rId14" Type="http://schemas.openxmlformats.org/officeDocument/2006/relationships/oleObject" Target="../embeddings/oleObject106.bin"/><Relationship Id="rId22" Type="http://schemas.openxmlformats.org/officeDocument/2006/relationships/oleObject" Target="../embeddings/oleObject109.bin"/><Relationship Id="rId27" Type="http://schemas.openxmlformats.org/officeDocument/2006/relationships/oleObject" Target="../embeddings/oleObject112.bin"/><Relationship Id="rId30" Type="http://schemas.openxmlformats.org/officeDocument/2006/relationships/image" Target="../media/image119.wmf"/><Relationship Id="rId35" Type="http://schemas.openxmlformats.org/officeDocument/2006/relationships/oleObject" Target="../embeddings/oleObject116.bin"/><Relationship Id="rId8" Type="http://schemas.openxmlformats.org/officeDocument/2006/relationships/oleObject" Target="../embeddings/oleObject103.bin"/><Relationship Id="rId3" Type="http://schemas.openxmlformats.org/officeDocument/2006/relationships/image" Target="../media/image109.wmf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3.bin"/><Relationship Id="rId13" Type="http://schemas.openxmlformats.org/officeDocument/2006/relationships/image" Target="../media/image127.wmf"/><Relationship Id="rId18" Type="http://schemas.openxmlformats.org/officeDocument/2006/relationships/oleObject" Target="../embeddings/oleObject99.bin"/><Relationship Id="rId3" Type="http://schemas.openxmlformats.org/officeDocument/2006/relationships/image" Target="../media/image111.wmf"/><Relationship Id="rId7" Type="http://schemas.openxmlformats.org/officeDocument/2006/relationships/oleObject" Target="../embeddings/oleObject122.bin"/><Relationship Id="rId12" Type="http://schemas.openxmlformats.org/officeDocument/2006/relationships/oleObject" Target="../embeddings/oleObject125.bin"/><Relationship Id="rId17" Type="http://schemas.openxmlformats.org/officeDocument/2006/relationships/image" Target="../media/image128.wmf"/><Relationship Id="rId2" Type="http://schemas.openxmlformats.org/officeDocument/2006/relationships/oleObject" Target="../embeddings/oleObject119.bin"/><Relationship Id="rId16" Type="http://schemas.openxmlformats.org/officeDocument/2006/relationships/oleObject" Target="../embeddings/oleObject12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21.bin"/><Relationship Id="rId11" Type="http://schemas.openxmlformats.org/officeDocument/2006/relationships/image" Target="../media/image126.wmf"/><Relationship Id="rId5" Type="http://schemas.openxmlformats.org/officeDocument/2006/relationships/image" Target="../media/image112.wmf"/><Relationship Id="rId15" Type="http://schemas.openxmlformats.org/officeDocument/2006/relationships/image" Target="../media/image103.wmf"/><Relationship Id="rId10" Type="http://schemas.openxmlformats.org/officeDocument/2006/relationships/oleObject" Target="../embeddings/oleObject124.bin"/><Relationship Id="rId19" Type="http://schemas.openxmlformats.org/officeDocument/2006/relationships/image" Target="../media/image108.wmf"/><Relationship Id="rId4" Type="http://schemas.openxmlformats.org/officeDocument/2006/relationships/oleObject" Target="../embeddings/oleObject120.bin"/><Relationship Id="rId9" Type="http://schemas.openxmlformats.org/officeDocument/2006/relationships/image" Target="../media/image125.wmf"/><Relationship Id="rId14" Type="http://schemas.openxmlformats.org/officeDocument/2006/relationships/oleObject" Target="../embeddings/oleObject97.bin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0.bin"/><Relationship Id="rId13" Type="http://schemas.openxmlformats.org/officeDocument/2006/relationships/image" Target="../media/image134.wmf"/><Relationship Id="rId3" Type="http://schemas.openxmlformats.org/officeDocument/2006/relationships/image" Target="../media/image129.wmf"/><Relationship Id="rId7" Type="http://schemas.openxmlformats.org/officeDocument/2006/relationships/image" Target="../media/image131.wmf"/><Relationship Id="rId12" Type="http://schemas.openxmlformats.org/officeDocument/2006/relationships/oleObject" Target="../embeddings/oleObject132.bin"/><Relationship Id="rId17" Type="http://schemas.openxmlformats.org/officeDocument/2006/relationships/image" Target="../media/image136.wmf"/><Relationship Id="rId2" Type="http://schemas.openxmlformats.org/officeDocument/2006/relationships/oleObject" Target="../embeddings/oleObject127.bin"/><Relationship Id="rId16" Type="http://schemas.openxmlformats.org/officeDocument/2006/relationships/oleObject" Target="../embeddings/oleObject134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29.bin"/><Relationship Id="rId11" Type="http://schemas.openxmlformats.org/officeDocument/2006/relationships/image" Target="../media/image133.wmf"/><Relationship Id="rId5" Type="http://schemas.openxmlformats.org/officeDocument/2006/relationships/image" Target="../media/image130.wmf"/><Relationship Id="rId15" Type="http://schemas.openxmlformats.org/officeDocument/2006/relationships/image" Target="../media/image135.wmf"/><Relationship Id="rId10" Type="http://schemas.openxmlformats.org/officeDocument/2006/relationships/oleObject" Target="../embeddings/oleObject131.bin"/><Relationship Id="rId4" Type="http://schemas.openxmlformats.org/officeDocument/2006/relationships/oleObject" Target="../embeddings/oleObject128.bin"/><Relationship Id="rId9" Type="http://schemas.openxmlformats.org/officeDocument/2006/relationships/image" Target="../media/image132.wmf"/><Relationship Id="rId14" Type="http://schemas.openxmlformats.org/officeDocument/2006/relationships/oleObject" Target="../embeddings/oleObject133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8.bin"/><Relationship Id="rId13" Type="http://schemas.openxmlformats.org/officeDocument/2006/relationships/image" Target="../media/image142.wmf"/><Relationship Id="rId18" Type="http://schemas.openxmlformats.org/officeDocument/2006/relationships/oleObject" Target="../embeddings/oleObject143.bin"/><Relationship Id="rId26" Type="http://schemas.openxmlformats.org/officeDocument/2006/relationships/oleObject" Target="../embeddings/oleObject147.bin"/><Relationship Id="rId3" Type="http://schemas.openxmlformats.org/officeDocument/2006/relationships/image" Target="../media/image137.wmf"/><Relationship Id="rId21" Type="http://schemas.openxmlformats.org/officeDocument/2006/relationships/image" Target="../media/image146.wmf"/><Relationship Id="rId7" Type="http://schemas.openxmlformats.org/officeDocument/2006/relationships/image" Target="../media/image139.wmf"/><Relationship Id="rId12" Type="http://schemas.openxmlformats.org/officeDocument/2006/relationships/oleObject" Target="../embeddings/oleObject140.bin"/><Relationship Id="rId17" Type="http://schemas.openxmlformats.org/officeDocument/2006/relationships/image" Target="../media/image144.wmf"/><Relationship Id="rId25" Type="http://schemas.openxmlformats.org/officeDocument/2006/relationships/image" Target="../media/image148.wmf"/><Relationship Id="rId2" Type="http://schemas.openxmlformats.org/officeDocument/2006/relationships/oleObject" Target="../embeddings/oleObject135.bin"/><Relationship Id="rId16" Type="http://schemas.openxmlformats.org/officeDocument/2006/relationships/oleObject" Target="../embeddings/oleObject142.bin"/><Relationship Id="rId20" Type="http://schemas.openxmlformats.org/officeDocument/2006/relationships/oleObject" Target="../embeddings/oleObject144.bin"/><Relationship Id="rId29" Type="http://schemas.openxmlformats.org/officeDocument/2006/relationships/image" Target="../media/image150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37.bin"/><Relationship Id="rId11" Type="http://schemas.openxmlformats.org/officeDocument/2006/relationships/image" Target="../media/image141.wmf"/><Relationship Id="rId24" Type="http://schemas.openxmlformats.org/officeDocument/2006/relationships/oleObject" Target="../embeddings/oleObject146.bin"/><Relationship Id="rId5" Type="http://schemas.openxmlformats.org/officeDocument/2006/relationships/image" Target="../media/image138.wmf"/><Relationship Id="rId15" Type="http://schemas.openxmlformats.org/officeDocument/2006/relationships/image" Target="../media/image143.wmf"/><Relationship Id="rId23" Type="http://schemas.openxmlformats.org/officeDocument/2006/relationships/image" Target="../media/image147.wmf"/><Relationship Id="rId28" Type="http://schemas.openxmlformats.org/officeDocument/2006/relationships/oleObject" Target="../embeddings/oleObject148.bin"/><Relationship Id="rId10" Type="http://schemas.openxmlformats.org/officeDocument/2006/relationships/oleObject" Target="../embeddings/oleObject139.bin"/><Relationship Id="rId19" Type="http://schemas.openxmlformats.org/officeDocument/2006/relationships/image" Target="../media/image145.wmf"/><Relationship Id="rId31" Type="http://schemas.openxmlformats.org/officeDocument/2006/relationships/image" Target="../media/image151.wmf"/><Relationship Id="rId4" Type="http://schemas.openxmlformats.org/officeDocument/2006/relationships/oleObject" Target="../embeddings/oleObject136.bin"/><Relationship Id="rId9" Type="http://schemas.openxmlformats.org/officeDocument/2006/relationships/image" Target="../media/image140.wmf"/><Relationship Id="rId14" Type="http://schemas.openxmlformats.org/officeDocument/2006/relationships/oleObject" Target="../embeddings/oleObject141.bin"/><Relationship Id="rId22" Type="http://schemas.openxmlformats.org/officeDocument/2006/relationships/oleObject" Target="../embeddings/oleObject145.bin"/><Relationship Id="rId27" Type="http://schemas.openxmlformats.org/officeDocument/2006/relationships/image" Target="../media/image149.wmf"/><Relationship Id="rId30" Type="http://schemas.openxmlformats.org/officeDocument/2006/relationships/oleObject" Target="../embeddings/oleObject149.bin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8.bin"/><Relationship Id="rId13" Type="http://schemas.openxmlformats.org/officeDocument/2006/relationships/image" Target="../media/image142.wmf"/><Relationship Id="rId18" Type="http://schemas.openxmlformats.org/officeDocument/2006/relationships/oleObject" Target="../embeddings/oleObject143.bin"/><Relationship Id="rId26" Type="http://schemas.openxmlformats.org/officeDocument/2006/relationships/oleObject" Target="../embeddings/oleObject152.bin"/><Relationship Id="rId3" Type="http://schemas.openxmlformats.org/officeDocument/2006/relationships/image" Target="../media/image137.wmf"/><Relationship Id="rId21" Type="http://schemas.openxmlformats.org/officeDocument/2006/relationships/image" Target="../media/image146.wmf"/><Relationship Id="rId7" Type="http://schemas.openxmlformats.org/officeDocument/2006/relationships/image" Target="../media/image139.wmf"/><Relationship Id="rId12" Type="http://schemas.openxmlformats.org/officeDocument/2006/relationships/oleObject" Target="../embeddings/oleObject140.bin"/><Relationship Id="rId17" Type="http://schemas.openxmlformats.org/officeDocument/2006/relationships/image" Target="../media/image144.wmf"/><Relationship Id="rId25" Type="http://schemas.openxmlformats.org/officeDocument/2006/relationships/image" Target="../media/image148.wmf"/><Relationship Id="rId2" Type="http://schemas.openxmlformats.org/officeDocument/2006/relationships/oleObject" Target="../embeddings/oleObject135.bin"/><Relationship Id="rId16" Type="http://schemas.openxmlformats.org/officeDocument/2006/relationships/oleObject" Target="../embeddings/oleObject142.bin"/><Relationship Id="rId20" Type="http://schemas.openxmlformats.org/officeDocument/2006/relationships/oleObject" Target="../embeddings/oleObject144.bin"/><Relationship Id="rId29" Type="http://schemas.openxmlformats.org/officeDocument/2006/relationships/image" Target="../media/image150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50.bin"/><Relationship Id="rId11" Type="http://schemas.openxmlformats.org/officeDocument/2006/relationships/image" Target="../media/image141.wmf"/><Relationship Id="rId24" Type="http://schemas.openxmlformats.org/officeDocument/2006/relationships/oleObject" Target="../embeddings/oleObject151.bin"/><Relationship Id="rId5" Type="http://schemas.openxmlformats.org/officeDocument/2006/relationships/image" Target="../media/image138.wmf"/><Relationship Id="rId15" Type="http://schemas.openxmlformats.org/officeDocument/2006/relationships/image" Target="../media/image143.wmf"/><Relationship Id="rId23" Type="http://schemas.openxmlformats.org/officeDocument/2006/relationships/image" Target="../media/image147.wmf"/><Relationship Id="rId28" Type="http://schemas.openxmlformats.org/officeDocument/2006/relationships/oleObject" Target="../embeddings/oleObject153.bin"/><Relationship Id="rId10" Type="http://schemas.openxmlformats.org/officeDocument/2006/relationships/oleObject" Target="../embeddings/oleObject139.bin"/><Relationship Id="rId19" Type="http://schemas.openxmlformats.org/officeDocument/2006/relationships/image" Target="../media/image145.wmf"/><Relationship Id="rId31" Type="http://schemas.openxmlformats.org/officeDocument/2006/relationships/image" Target="../media/image151.wmf"/><Relationship Id="rId4" Type="http://schemas.openxmlformats.org/officeDocument/2006/relationships/oleObject" Target="../embeddings/oleObject136.bin"/><Relationship Id="rId9" Type="http://schemas.openxmlformats.org/officeDocument/2006/relationships/image" Target="../media/image140.wmf"/><Relationship Id="rId14" Type="http://schemas.openxmlformats.org/officeDocument/2006/relationships/oleObject" Target="../embeddings/oleObject141.bin"/><Relationship Id="rId22" Type="http://schemas.openxmlformats.org/officeDocument/2006/relationships/oleObject" Target="../embeddings/oleObject145.bin"/><Relationship Id="rId27" Type="http://schemas.openxmlformats.org/officeDocument/2006/relationships/image" Target="../media/image149.wmf"/><Relationship Id="rId30" Type="http://schemas.openxmlformats.org/officeDocument/2006/relationships/oleObject" Target="../embeddings/oleObject154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wmf"/><Relationship Id="rId2" Type="http://schemas.openxmlformats.org/officeDocument/2006/relationships/oleObject" Target="../embeddings/oleObject155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3.wmf"/><Relationship Id="rId4" Type="http://schemas.openxmlformats.org/officeDocument/2006/relationships/oleObject" Target="../embeddings/oleObject156.bin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0.bin"/><Relationship Id="rId13" Type="http://schemas.openxmlformats.org/officeDocument/2006/relationships/image" Target="../media/image154.wmf"/><Relationship Id="rId18" Type="http://schemas.openxmlformats.org/officeDocument/2006/relationships/oleObject" Target="../embeddings/oleObject160.bin"/><Relationship Id="rId3" Type="http://schemas.openxmlformats.org/officeDocument/2006/relationships/image" Target="../media/image129.wmf"/><Relationship Id="rId21" Type="http://schemas.openxmlformats.org/officeDocument/2006/relationships/image" Target="../media/image153.wmf"/><Relationship Id="rId7" Type="http://schemas.openxmlformats.org/officeDocument/2006/relationships/image" Target="../media/image131.wmf"/><Relationship Id="rId12" Type="http://schemas.openxmlformats.org/officeDocument/2006/relationships/oleObject" Target="../embeddings/oleObject157.bin"/><Relationship Id="rId17" Type="http://schemas.openxmlformats.org/officeDocument/2006/relationships/image" Target="../media/image152.wmf"/><Relationship Id="rId2" Type="http://schemas.openxmlformats.org/officeDocument/2006/relationships/oleObject" Target="../embeddings/oleObject127.bin"/><Relationship Id="rId16" Type="http://schemas.openxmlformats.org/officeDocument/2006/relationships/oleObject" Target="../embeddings/oleObject159.bin"/><Relationship Id="rId20" Type="http://schemas.openxmlformats.org/officeDocument/2006/relationships/oleObject" Target="../embeddings/oleObject16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29.bin"/><Relationship Id="rId11" Type="http://schemas.openxmlformats.org/officeDocument/2006/relationships/image" Target="../media/image133.wmf"/><Relationship Id="rId5" Type="http://schemas.openxmlformats.org/officeDocument/2006/relationships/image" Target="../media/image130.wmf"/><Relationship Id="rId15" Type="http://schemas.openxmlformats.org/officeDocument/2006/relationships/image" Target="../media/image155.wmf"/><Relationship Id="rId23" Type="http://schemas.openxmlformats.org/officeDocument/2006/relationships/image" Target="../media/image157.wmf"/><Relationship Id="rId10" Type="http://schemas.openxmlformats.org/officeDocument/2006/relationships/oleObject" Target="../embeddings/oleObject131.bin"/><Relationship Id="rId19" Type="http://schemas.openxmlformats.org/officeDocument/2006/relationships/image" Target="../media/image156.wmf"/><Relationship Id="rId4" Type="http://schemas.openxmlformats.org/officeDocument/2006/relationships/oleObject" Target="../embeddings/oleObject128.bin"/><Relationship Id="rId9" Type="http://schemas.openxmlformats.org/officeDocument/2006/relationships/image" Target="../media/image132.wmf"/><Relationship Id="rId14" Type="http://schemas.openxmlformats.org/officeDocument/2006/relationships/oleObject" Target="../embeddings/oleObject158.bin"/><Relationship Id="rId22" Type="http://schemas.openxmlformats.org/officeDocument/2006/relationships/oleObject" Target="../embeddings/oleObject16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8B14FAA-A8AC-4767-A013-592170C662A3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1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659921" y="626853"/>
            <a:ext cx="612539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FF3300"/>
                </a:solidFill>
                <a:latin typeface="Arial Narrow" panose="020B0606020202030204" pitchFamily="34" charset="0"/>
              </a:rPr>
              <a:t>18-100  Introduction to Electrical and Computer Engineering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751422" y="2431541"/>
            <a:ext cx="727392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0063" indent="-1770063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latin typeface="Arial Narrow" panose="020B0606020202030204" pitchFamily="34" charset="0"/>
              </a:rPr>
              <a:t>Lecture  04	          </a:t>
            </a:r>
            <a:endParaRPr lang="en-US" altLang="en-US" sz="2400" b="1" dirty="0">
              <a:solidFill>
                <a:srgbClr val="FF3300"/>
              </a:solidFill>
              <a:latin typeface="Helvetica" panose="020B0604020202020204" pitchFamily="34" charset="0"/>
            </a:endParaRPr>
          </a:p>
          <a:p>
            <a:pPr eaLnBrk="1" hangingPunct="1"/>
            <a:endParaRPr lang="en-US" altLang="en-US" sz="2400" b="1" dirty="0">
              <a:solidFill>
                <a:srgbClr val="FF3300"/>
              </a:solidFill>
              <a:latin typeface="Helvetica" panose="020B0604020202020204" pitchFamily="34" charset="0"/>
            </a:endParaRPr>
          </a:p>
          <a:p>
            <a:pPr eaLnBrk="1" hangingPunct="1"/>
            <a:endParaRPr lang="en-US" altLang="en-US" sz="2400" b="1" dirty="0">
              <a:solidFill>
                <a:srgbClr val="FF3300"/>
              </a:solidFill>
              <a:latin typeface="Helvetica" panose="020B0604020202020204" pitchFamily="34" charset="0"/>
            </a:endParaRPr>
          </a:p>
          <a:p>
            <a:pPr eaLnBrk="1" hangingPunct="1"/>
            <a:r>
              <a:rPr lang="en-US" altLang="en-US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           Binary Numbers, Boolean Logic, and Logic Gates</a:t>
            </a: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762000" y="1066800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C6E097-21B6-4D40-8C8C-9BEDFC23FF61}" type="slidenum">
              <a:rPr lang="en-US" altLang="en-US" smtClean="0"/>
              <a:pPr>
                <a:defRPr/>
              </a:pPr>
              <a:t>10</a:t>
            </a:fld>
            <a:r>
              <a:rPr lang="en-US" altLang="en-US"/>
              <a:t> 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55573" y="444040"/>
            <a:ext cx="45817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002060"/>
                </a:solidFill>
                <a:latin typeface="Arial Narrow" panose="020B0606020202030204" pitchFamily="34" charset="0"/>
              </a:rPr>
              <a:t> Binary Minimize the Impact of Noise</a:t>
            </a:r>
            <a:endParaRPr lang="en-US" altLang="en-US" sz="2400" b="1" dirty="0">
              <a:solidFill>
                <a:srgbClr val="C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71170" y="887788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1278" y="1159986"/>
            <a:ext cx="9933155" cy="26838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73978" y="3776186"/>
            <a:ext cx="9933155" cy="26838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15100" y="952500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0" dirty="0">
                <a:latin typeface="Arial Narrow" panose="020B0606020202030204" pitchFamily="34" charset="0"/>
              </a:rPr>
              <a:t>2 GHz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70700" y="6146800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0" dirty="0">
                <a:latin typeface="Arial Narrow" panose="020B0606020202030204" pitchFamily="34" charset="0"/>
              </a:rPr>
              <a:t>1 GHz </a:t>
            </a: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622300" y="2413000"/>
            <a:ext cx="77089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622300" y="5054600"/>
            <a:ext cx="77089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520780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11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08201" y="458788"/>
            <a:ext cx="32207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Decimal Number System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" name="Right Brace 3"/>
          <p:cNvSpPr/>
          <p:nvPr/>
        </p:nvSpPr>
        <p:spPr bwMode="auto">
          <a:xfrm rot="5400000">
            <a:off x="2514731" y="2040050"/>
            <a:ext cx="407093" cy="2561573"/>
          </a:xfrm>
          <a:prstGeom prst="rightBrace">
            <a:avLst>
              <a:gd name="adj1" fmla="val 39102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60034" y="3564047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r>
              <a:rPr lang="en-US" i="0" dirty="0"/>
              <a:t>-digit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155656" y="2436707"/>
            <a:ext cx="3131057" cy="636740"/>
            <a:chOff x="688931" y="1417532"/>
            <a:chExt cx="3131057" cy="636740"/>
          </a:xfrm>
        </p:grpSpPr>
        <p:grpSp>
          <p:nvGrpSpPr>
            <p:cNvPr id="7" name="Group 6"/>
            <p:cNvGrpSpPr/>
            <p:nvPr/>
          </p:nvGrpSpPr>
          <p:grpSpPr>
            <a:xfrm>
              <a:off x="688931" y="1417532"/>
              <a:ext cx="3131057" cy="636740"/>
              <a:chOff x="1553227" y="1439836"/>
              <a:chExt cx="1810010" cy="368088"/>
            </a:xfrm>
          </p:grpSpPr>
          <p:sp>
            <p:nvSpPr>
              <p:cNvPr id="3" name="Rectangle 2"/>
              <p:cNvSpPr/>
              <p:nvPr/>
            </p:nvSpPr>
            <p:spPr bwMode="auto">
              <a:xfrm>
                <a:off x="1553227" y="1507299"/>
                <a:ext cx="300625" cy="30062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 bwMode="auto">
              <a:xfrm>
                <a:off x="1855940" y="1507299"/>
                <a:ext cx="300625" cy="30062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 bwMode="auto">
              <a:xfrm>
                <a:off x="2759900" y="1507299"/>
                <a:ext cx="300625" cy="30062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3062612" y="1507299"/>
                <a:ext cx="300625" cy="30062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291606" y="1439836"/>
                <a:ext cx="314326" cy="3024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0" dirty="0"/>
                  <a:t>…</a:t>
                </a:r>
              </a:p>
            </p:txBody>
          </p:sp>
          <p:graphicFrame>
            <p:nvGraphicFramePr>
              <p:cNvPr id="5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70779672"/>
                  </p:ext>
                </p:extLst>
              </p:nvPr>
            </p:nvGraphicFramePr>
            <p:xfrm>
              <a:off x="1582619" y="1536256"/>
              <a:ext cx="267053" cy="2285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" imgW="266400" imgH="228600" progId="Equation.3">
                      <p:embed/>
                    </p:oleObj>
                  </mc:Choice>
                  <mc:Fallback>
                    <p:oleObj name="Equation" r:id="rId2" imgW="266400" imgH="228600" progId="Equation.3">
                      <p:embed/>
                      <p:pic>
                        <p:nvPicPr>
                          <p:cNvPr id="5" name="Object 4"/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1582619" y="1536256"/>
                            <a:ext cx="267053" cy="228509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7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56716586"/>
                </p:ext>
              </p:extLst>
            </p:nvPr>
          </p:nvGraphicFramePr>
          <p:xfrm>
            <a:off x="1245731" y="1573408"/>
            <a:ext cx="482600" cy="395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279360" imgH="228600" progId="Equation.3">
                    <p:embed/>
                  </p:oleObj>
                </mc:Choice>
                <mc:Fallback>
                  <p:oleObj name="Equation" r:id="rId4" imgW="279360" imgH="228600" progId="Equation.3">
                    <p:embed/>
                    <p:pic>
                      <p:nvPicPr>
                        <p:cNvPr id="17" name="Object 16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245731" y="1573408"/>
                          <a:ext cx="482600" cy="3952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53454092"/>
                </p:ext>
              </p:extLst>
            </p:nvPr>
          </p:nvGraphicFramePr>
          <p:xfrm>
            <a:off x="2913063" y="1598613"/>
            <a:ext cx="285750" cy="373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164880" imgH="215640" progId="Equation.3">
                    <p:embed/>
                  </p:oleObj>
                </mc:Choice>
                <mc:Fallback>
                  <p:oleObj name="Equation" r:id="rId6" imgW="164880" imgH="215640" progId="Equation.3">
                    <p:embed/>
                    <p:pic>
                      <p:nvPicPr>
                        <p:cNvPr id="18" name="Object 17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913063" y="1598613"/>
                          <a:ext cx="285750" cy="3730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65635253"/>
                </p:ext>
              </p:extLst>
            </p:nvPr>
          </p:nvGraphicFramePr>
          <p:xfrm>
            <a:off x="3379788" y="1601788"/>
            <a:ext cx="307975" cy="395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77480" imgH="228600" progId="Equation.3">
                    <p:embed/>
                  </p:oleObj>
                </mc:Choice>
                <mc:Fallback>
                  <p:oleObj name="Equation" r:id="rId8" imgW="177480" imgH="228600" progId="Equation.3">
                    <p:embed/>
                    <p:pic>
                      <p:nvPicPr>
                        <p:cNvPr id="19" name="Object 18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379788" y="1601788"/>
                          <a:ext cx="307975" cy="3952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6502667"/>
              </p:ext>
            </p:extLst>
          </p:nvPr>
        </p:nvGraphicFramePr>
        <p:xfrm>
          <a:off x="2463800" y="5053013"/>
          <a:ext cx="4033838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3111480" imgH="241200" progId="Equation.3">
                  <p:embed/>
                </p:oleObj>
              </mc:Choice>
              <mc:Fallback>
                <p:oleObj name="Equation" r:id="rId10" imgW="3111480" imgH="241200" progId="Equation.3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463800" y="5053013"/>
                        <a:ext cx="4033838" cy="315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6674089"/>
              </p:ext>
            </p:extLst>
          </p:nvPr>
        </p:nvGraphicFramePr>
        <p:xfrm>
          <a:off x="4786313" y="1330325"/>
          <a:ext cx="835025" cy="303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482400" imgH="1752480" progId="Equation.3">
                  <p:embed/>
                </p:oleObj>
              </mc:Choice>
              <mc:Fallback>
                <p:oleObj name="Equation" r:id="rId12" imgW="482400" imgH="1752480" progId="Equation.3">
                  <p:embed/>
                  <p:pic>
                    <p:nvPicPr>
                      <p:cNvPr id="22" name="Object 2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786313" y="1330325"/>
                        <a:ext cx="835025" cy="3030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5206082"/>
              </p:ext>
            </p:extLst>
          </p:nvPr>
        </p:nvGraphicFramePr>
        <p:xfrm>
          <a:off x="6673850" y="2679700"/>
          <a:ext cx="1287463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914400" imgH="203040" progId="Equation.3">
                  <p:embed/>
                </p:oleObj>
              </mc:Choice>
              <mc:Fallback>
                <p:oleObj name="Equation" r:id="rId14" imgW="914400" imgH="203040" progId="Equation.3">
                  <p:embed/>
                  <p:pic>
                    <p:nvPicPr>
                      <p:cNvPr id="26" name="Object 25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673850" y="2679700"/>
                        <a:ext cx="1287463" cy="290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1938299" y="563027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/>
              <a:t>1982</a:t>
            </a:r>
          </a:p>
        </p:txBody>
      </p:sp>
      <p:sp>
        <p:nvSpPr>
          <p:cNvPr id="16" name="Right Arrow 15"/>
          <p:cNvSpPr/>
          <p:nvPr/>
        </p:nvSpPr>
        <p:spPr bwMode="auto">
          <a:xfrm>
            <a:off x="3082147" y="5690539"/>
            <a:ext cx="289710" cy="19917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806849"/>
              </p:ext>
            </p:extLst>
          </p:nvPr>
        </p:nvGraphicFramePr>
        <p:xfrm>
          <a:off x="3746500" y="5595938"/>
          <a:ext cx="2611438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968480" imgH="507960" progId="Equation.3">
                  <p:embed/>
                </p:oleObj>
              </mc:Choice>
              <mc:Fallback>
                <p:oleObj name="Equation" r:id="rId16" imgW="1968480" imgH="507960" progId="Equation.3">
                  <p:embed/>
                  <p:pic>
                    <p:nvPicPr>
                      <p:cNvPr id="34" name="Object 33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746500" y="5595938"/>
                        <a:ext cx="2611438" cy="676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49205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12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08201" y="458788"/>
            <a:ext cx="30364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Binary Number System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" name="Right Brace 3"/>
          <p:cNvSpPr/>
          <p:nvPr/>
        </p:nvSpPr>
        <p:spPr bwMode="auto">
          <a:xfrm rot="5400000">
            <a:off x="2048006" y="1020875"/>
            <a:ext cx="407093" cy="2561573"/>
          </a:xfrm>
          <a:prstGeom prst="rightBrace">
            <a:avLst>
              <a:gd name="adj1" fmla="val 39102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3309" y="2544872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r>
              <a:rPr lang="en-US" i="0" dirty="0"/>
              <a:t>-digit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34433" y="2521907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/>
              <a:t>(</a:t>
            </a:r>
            <a:r>
              <a:rPr lang="en-US" dirty="0"/>
              <a:t>n</a:t>
            </a:r>
            <a:r>
              <a:rPr lang="en-US" i="0" dirty="0"/>
              <a:t>-bit )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688931" y="1417532"/>
            <a:ext cx="3131057" cy="636740"/>
            <a:chOff x="688931" y="1417532"/>
            <a:chExt cx="3131057" cy="636740"/>
          </a:xfrm>
        </p:grpSpPr>
        <p:grpSp>
          <p:nvGrpSpPr>
            <p:cNvPr id="7" name="Group 6"/>
            <p:cNvGrpSpPr/>
            <p:nvPr/>
          </p:nvGrpSpPr>
          <p:grpSpPr>
            <a:xfrm>
              <a:off x="688931" y="1417532"/>
              <a:ext cx="3131057" cy="636740"/>
              <a:chOff x="1553227" y="1439836"/>
              <a:chExt cx="1810010" cy="368088"/>
            </a:xfrm>
          </p:grpSpPr>
          <p:sp>
            <p:nvSpPr>
              <p:cNvPr id="3" name="Rectangle 2"/>
              <p:cNvSpPr/>
              <p:nvPr/>
            </p:nvSpPr>
            <p:spPr bwMode="auto">
              <a:xfrm>
                <a:off x="1553227" y="1507299"/>
                <a:ext cx="300625" cy="30062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 bwMode="auto">
              <a:xfrm>
                <a:off x="1855940" y="1507299"/>
                <a:ext cx="300625" cy="30062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 bwMode="auto">
              <a:xfrm>
                <a:off x="2759900" y="1507299"/>
                <a:ext cx="300625" cy="30062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3062612" y="1507299"/>
                <a:ext cx="300625" cy="30062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291606" y="1439836"/>
                <a:ext cx="314326" cy="3024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0" dirty="0"/>
                  <a:t>…</a:t>
                </a:r>
              </a:p>
            </p:txBody>
          </p:sp>
          <p:graphicFrame>
            <p:nvGraphicFramePr>
              <p:cNvPr id="5" name="Object 4"/>
              <p:cNvGraphicFramePr>
                <a:graphicFrameLocks noChangeAspect="1"/>
              </p:cNvGraphicFramePr>
              <p:nvPr/>
            </p:nvGraphicFramePr>
            <p:xfrm>
              <a:off x="1589066" y="1536005"/>
              <a:ext cx="254000" cy="228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" imgW="253800" imgH="228600" progId="Equation.3">
                      <p:embed/>
                    </p:oleObj>
                  </mc:Choice>
                  <mc:Fallback>
                    <p:oleObj name="Equation" r:id="rId2" imgW="253800" imgH="228600" progId="Equation.3">
                      <p:embed/>
                      <p:pic>
                        <p:nvPicPr>
                          <p:cNvPr id="5" name="Object 4"/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1589066" y="1536005"/>
                            <a:ext cx="254000" cy="2286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7" name="Object 16"/>
            <p:cNvGraphicFramePr>
              <a:graphicFrameLocks noChangeAspect="1"/>
            </p:cNvGraphicFramePr>
            <p:nvPr/>
          </p:nvGraphicFramePr>
          <p:xfrm>
            <a:off x="1245731" y="1573408"/>
            <a:ext cx="482600" cy="395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279360" imgH="228600" progId="Equation.3">
                    <p:embed/>
                  </p:oleObj>
                </mc:Choice>
                <mc:Fallback>
                  <p:oleObj name="Equation" r:id="rId4" imgW="279360" imgH="228600" progId="Equation.3">
                    <p:embed/>
                    <p:pic>
                      <p:nvPicPr>
                        <p:cNvPr id="17" name="Object 16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245731" y="1573408"/>
                          <a:ext cx="482600" cy="3952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17"/>
            <p:cNvGraphicFramePr>
              <a:graphicFrameLocks noChangeAspect="1"/>
            </p:cNvGraphicFramePr>
            <p:nvPr/>
          </p:nvGraphicFramePr>
          <p:xfrm>
            <a:off x="2923719" y="1599330"/>
            <a:ext cx="263525" cy="373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152280" imgH="215640" progId="Equation.3">
                    <p:embed/>
                  </p:oleObj>
                </mc:Choice>
                <mc:Fallback>
                  <p:oleObj name="Equation" r:id="rId6" imgW="152280" imgH="215640" progId="Equation.3">
                    <p:embed/>
                    <p:pic>
                      <p:nvPicPr>
                        <p:cNvPr id="18" name="Object 17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923719" y="1599330"/>
                          <a:ext cx="263525" cy="3730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18"/>
            <p:cNvGraphicFramePr>
              <a:graphicFrameLocks noChangeAspect="1"/>
            </p:cNvGraphicFramePr>
            <p:nvPr/>
          </p:nvGraphicFramePr>
          <p:xfrm>
            <a:off x="3390683" y="1602310"/>
            <a:ext cx="285750" cy="395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64880" imgH="228600" progId="Equation.3">
                    <p:embed/>
                  </p:oleObj>
                </mc:Choice>
                <mc:Fallback>
                  <p:oleObj name="Equation" r:id="rId8" imgW="164880" imgH="228600" progId="Equation.3">
                    <p:embed/>
                    <p:pic>
                      <p:nvPicPr>
                        <p:cNvPr id="19" name="Object 18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390683" y="1602310"/>
                          <a:ext cx="285750" cy="3952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1441193"/>
              </p:ext>
            </p:extLst>
          </p:nvPr>
        </p:nvGraphicFramePr>
        <p:xfrm>
          <a:off x="3418894" y="4043810"/>
          <a:ext cx="3722447" cy="314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869920" imgH="241200" progId="Equation.3">
                  <p:embed/>
                </p:oleObj>
              </mc:Choice>
              <mc:Fallback>
                <p:oleObj name="Equation" r:id="rId10" imgW="2869920" imgH="241200" progId="Equation.3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418894" y="4043810"/>
                        <a:ext cx="3722447" cy="3149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4264851" y="1430469"/>
          <a:ext cx="944563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545760" imgH="457200" progId="Equation.3">
                  <p:embed/>
                </p:oleObj>
              </mc:Choice>
              <mc:Fallback>
                <p:oleObj name="Equation" r:id="rId12" imgW="545760" imgH="457200" progId="Equation.3">
                  <p:embed/>
                  <p:pic>
                    <p:nvPicPr>
                      <p:cNvPr id="22" name="Object 2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264851" y="1430469"/>
                        <a:ext cx="944563" cy="79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/>
          <p:cNvSpPr/>
          <p:nvPr/>
        </p:nvSpPr>
        <p:spPr>
          <a:xfrm>
            <a:off x="669744" y="4010446"/>
            <a:ext cx="25651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 Narrow" panose="020B0606020202030204" pitchFamily="34" charset="0"/>
              </a:rPr>
              <a:t>Conversion to decimal: </a:t>
            </a: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5036432"/>
              </p:ext>
            </p:extLst>
          </p:nvPr>
        </p:nvGraphicFramePr>
        <p:xfrm>
          <a:off x="6785300" y="3231649"/>
          <a:ext cx="1198563" cy="290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850680" imgH="203040" progId="Equation.3">
                  <p:embed/>
                </p:oleObj>
              </mc:Choice>
              <mc:Fallback>
                <p:oleObj name="Equation" r:id="rId14" imgW="850680" imgH="203040" progId="Equation.3">
                  <p:embed/>
                  <p:pic>
                    <p:nvPicPr>
                      <p:cNvPr id="26" name="Object 25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785300" y="3231649"/>
                        <a:ext cx="1198563" cy="290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6"/>
          <p:cNvSpPr/>
          <p:nvPr/>
        </p:nvSpPr>
        <p:spPr>
          <a:xfrm>
            <a:off x="641335" y="3167703"/>
            <a:ext cx="6141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A n-bit binary number has        number of possible values, ranging from </a:t>
            </a: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1571823"/>
              </p:ext>
            </p:extLst>
          </p:nvPr>
        </p:nvGraphicFramePr>
        <p:xfrm>
          <a:off x="2980885" y="3207666"/>
          <a:ext cx="250825" cy="27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77480" imgH="190440" progId="Equation.3">
                  <p:embed/>
                </p:oleObj>
              </mc:Choice>
              <mc:Fallback>
                <p:oleObj name="Equation" r:id="rId16" imgW="177480" imgH="190440" progId="Equation.3">
                  <p:embed/>
                  <p:pic>
                    <p:nvPicPr>
                      <p:cNvPr id="29" name="Object 28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980885" y="3207666"/>
                        <a:ext cx="250825" cy="273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1385849" y="4906371"/>
            <a:ext cx="1193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/>
              <a:t>10101011</a:t>
            </a:r>
          </a:p>
        </p:txBody>
      </p:sp>
      <p:sp>
        <p:nvSpPr>
          <p:cNvPr id="16" name="Right Arrow 15"/>
          <p:cNvSpPr/>
          <p:nvPr/>
        </p:nvSpPr>
        <p:spPr bwMode="auto">
          <a:xfrm>
            <a:off x="2863072" y="5004739"/>
            <a:ext cx="289710" cy="19917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749072"/>
              </p:ext>
            </p:extLst>
          </p:nvPr>
        </p:nvGraphicFramePr>
        <p:xfrm>
          <a:off x="3614104" y="4919821"/>
          <a:ext cx="2780768" cy="67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2095200" imgH="507960" progId="Equation.3">
                  <p:embed/>
                </p:oleObj>
              </mc:Choice>
              <mc:Fallback>
                <p:oleObj name="Equation" r:id="rId18" imgW="2095200" imgH="507960" progId="Equation.3">
                  <p:embed/>
                  <p:pic>
                    <p:nvPicPr>
                      <p:cNvPr id="34" name="Object 33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614104" y="4919821"/>
                        <a:ext cx="2780768" cy="675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7648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C6E097-21B6-4D40-8C8C-9BEDFC23FF61}" type="slidenum">
              <a:rPr lang="en-US" altLang="en-US" smtClean="0"/>
              <a:pPr>
                <a:defRPr/>
              </a:pPr>
              <a:t>13</a:t>
            </a:fld>
            <a:r>
              <a:rPr lang="en-US" altLang="en-US"/>
              <a:t> 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77515" y="443920"/>
            <a:ext cx="24625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002060"/>
                </a:solidFill>
                <a:latin typeface="Arial Narrow" panose="020B0606020202030204" pitchFamily="34" charset="0"/>
              </a:rPr>
              <a:t> Decimal to Binary </a:t>
            </a:r>
            <a:endParaRPr lang="en-US" altLang="en-US" sz="2400" b="1" dirty="0">
              <a:solidFill>
                <a:srgbClr val="C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71170" y="887788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024255" y="1278778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139 </a:t>
            </a:r>
          </a:p>
        </p:txBody>
      </p:sp>
      <p:sp>
        <p:nvSpPr>
          <p:cNvPr id="265" name="TextBox 264"/>
          <p:cNvSpPr txBox="1"/>
          <p:nvPr/>
        </p:nvSpPr>
        <p:spPr>
          <a:xfrm>
            <a:off x="3169208" y="4053516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dirty="0">
                <a:latin typeface="+mn-lt"/>
                <a:cs typeface="Calibri" panose="020F0502020204030204" pitchFamily="34" charset="0"/>
              </a:rPr>
              <a:t>1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83072" y="1330235"/>
            <a:ext cx="959578" cy="369332"/>
            <a:chOff x="583072" y="1330235"/>
            <a:chExt cx="959578" cy="369332"/>
          </a:xfrm>
        </p:grpSpPr>
        <p:sp>
          <p:nvSpPr>
            <p:cNvPr id="7" name="Freeform 6"/>
            <p:cNvSpPr/>
            <p:nvPr/>
          </p:nvSpPr>
          <p:spPr bwMode="auto">
            <a:xfrm>
              <a:off x="892019" y="1396644"/>
              <a:ext cx="650631" cy="281355"/>
            </a:xfrm>
            <a:custGeom>
              <a:avLst/>
              <a:gdLst>
                <a:gd name="connsiteX0" fmla="*/ 0 w 650631"/>
                <a:gd name="connsiteY0" fmla="*/ 0 h 219808"/>
                <a:gd name="connsiteX1" fmla="*/ 0 w 650631"/>
                <a:gd name="connsiteY1" fmla="*/ 219808 h 219808"/>
                <a:gd name="connsiteX2" fmla="*/ 650631 w 650631"/>
                <a:gd name="connsiteY2" fmla="*/ 219808 h 219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0631" h="219808">
                  <a:moveTo>
                    <a:pt x="0" y="0"/>
                  </a:moveTo>
                  <a:lnTo>
                    <a:pt x="0" y="219808"/>
                  </a:lnTo>
                  <a:lnTo>
                    <a:pt x="650631" y="219808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67" name="TextBox 266"/>
            <p:cNvSpPr txBox="1"/>
            <p:nvPr/>
          </p:nvSpPr>
          <p:spPr>
            <a:xfrm>
              <a:off x="583072" y="133023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4603" y="1623312"/>
            <a:ext cx="810527" cy="369332"/>
            <a:chOff x="814603" y="1623312"/>
            <a:chExt cx="810527" cy="369332"/>
          </a:xfrm>
        </p:grpSpPr>
        <p:sp>
          <p:nvSpPr>
            <p:cNvPr id="272" name="Freeform 271"/>
            <p:cNvSpPr/>
            <p:nvPr/>
          </p:nvSpPr>
          <p:spPr bwMode="auto">
            <a:xfrm>
              <a:off x="1065352" y="1689721"/>
              <a:ext cx="559778" cy="281355"/>
            </a:xfrm>
            <a:custGeom>
              <a:avLst/>
              <a:gdLst>
                <a:gd name="connsiteX0" fmla="*/ 0 w 650631"/>
                <a:gd name="connsiteY0" fmla="*/ 0 h 219808"/>
                <a:gd name="connsiteX1" fmla="*/ 0 w 650631"/>
                <a:gd name="connsiteY1" fmla="*/ 219808 h 219808"/>
                <a:gd name="connsiteX2" fmla="*/ 650631 w 650631"/>
                <a:gd name="connsiteY2" fmla="*/ 219808 h 219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0631" h="219808">
                  <a:moveTo>
                    <a:pt x="0" y="0"/>
                  </a:moveTo>
                  <a:lnTo>
                    <a:pt x="0" y="219808"/>
                  </a:lnTo>
                  <a:lnTo>
                    <a:pt x="650631" y="219808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814603" y="162331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36095" y="1933975"/>
            <a:ext cx="781638" cy="369332"/>
            <a:chOff x="861495" y="1933975"/>
            <a:chExt cx="781638" cy="369332"/>
          </a:xfrm>
        </p:grpSpPr>
        <p:sp>
          <p:nvSpPr>
            <p:cNvPr id="309" name="Freeform 308"/>
            <p:cNvSpPr/>
            <p:nvPr/>
          </p:nvSpPr>
          <p:spPr bwMode="auto">
            <a:xfrm>
              <a:off x="1147832" y="1965214"/>
              <a:ext cx="495301" cy="281355"/>
            </a:xfrm>
            <a:custGeom>
              <a:avLst/>
              <a:gdLst>
                <a:gd name="connsiteX0" fmla="*/ 0 w 650631"/>
                <a:gd name="connsiteY0" fmla="*/ 0 h 219808"/>
                <a:gd name="connsiteX1" fmla="*/ 0 w 650631"/>
                <a:gd name="connsiteY1" fmla="*/ 219808 h 219808"/>
                <a:gd name="connsiteX2" fmla="*/ 650631 w 650631"/>
                <a:gd name="connsiteY2" fmla="*/ 219808 h 219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0631" h="219808">
                  <a:moveTo>
                    <a:pt x="0" y="0"/>
                  </a:moveTo>
                  <a:lnTo>
                    <a:pt x="0" y="219808"/>
                  </a:lnTo>
                  <a:lnTo>
                    <a:pt x="650631" y="219808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0" name="TextBox 309"/>
            <p:cNvSpPr txBox="1"/>
            <p:nvPr/>
          </p:nvSpPr>
          <p:spPr>
            <a:xfrm>
              <a:off x="861495" y="193397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899595" y="2183089"/>
            <a:ext cx="761541" cy="369332"/>
            <a:chOff x="899595" y="2183089"/>
            <a:chExt cx="761541" cy="369332"/>
          </a:xfrm>
        </p:grpSpPr>
        <p:sp>
          <p:nvSpPr>
            <p:cNvPr id="312" name="Freeform 311"/>
            <p:cNvSpPr/>
            <p:nvPr/>
          </p:nvSpPr>
          <p:spPr bwMode="auto">
            <a:xfrm>
              <a:off x="1165835" y="2258290"/>
              <a:ext cx="495301" cy="281355"/>
            </a:xfrm>
            <a:custGeom>
              <a:avLst/>
              <a:gdLst>
                <a:gd name="connsiteX0" fmla="*/ 0 w 650631"/>
                <a:gd name="connsiteY0" fmla="*/ 0 h 219808"/>
                <a:gd name="connsiteX1" fmla="*/ 0 w 650631"/>
                <a:gd name="connsiteY1" fmla="*/ 219808 h 219808"/>
                <a:gd name="connsiteX2" fmla="*/ 650631 w 650631"/>
                <a:gd name="connsiteY2" fmla="*/ 219808 h 219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0631" h="219808">
                  <a:moveTo>
                    <a:pt x="0" y="0"/>
                  </a:moveTo>
                  <a:lnTo>
                    <a:pt x="0" y="219808"/>
                  </a:lnTo>
                  <a:lnTo>
                    <a:pt x="650631" y="219808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3" name="TextBox 312"/>
            <p:cNvSpPr txBox="1"/>
            <p:nvPr/>
          </p:nvSpPr>
          <p:spPr>
            <a:xfrm>
              <a:off x="899595" y="2183089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</p:grpSp>
      <p:sp>
        <p:nvSpPr>
          <p:cNvPr id="316" name="Freeform 315"/>
          <p:cNvSpPr/>
          <p:nvPr/>
        </p:nvSpPr>
        <p:spPr bwMode="auto">
          <a:xfrm>
            <a:off x="1183838" y="2542575"/>
            <a:ext cx="495301" cy="281355"/>
          </a:xfrm>
          <a:custGeom>
            <a:avLst/>
            <a:gdLst>
              <a:gd name="connsiteX0" fmla="*/ 0 w 650631"/>
              <a:gd name="connsiteY0" fmla="*/ 0 h 219808"/>
              <a:gd name="connsiteX1" fmla="*/ 0 w 650631"/>
              <a:gd name="connsiteY1" fmla="*/ 219808 h 219808"/>
              <a:gd name="connsiteX2" fmla="*/ 650631 w 650631"/>
              <a:gd name="connsiteY2" fmla="*/ 219808 h 219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0631" h="219808">
                <a:moveTo>
                  <a:pt x="0" y="0"/>
                </a:moveTo>
                <a:lnTo>
                  <a:pt x="0" y="219808"/>
                </a:lnTo>
                <a:lnTo>
                  <a:pt x="650631" y="219808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" name="TextBox 316"/>
          <p:cNvSpPr txBox="1"/>
          <p:nvPr/>
        </p:nvSpPr>
        <p:spPr>
          <a:xfrm>
            <a:off x="920111" y="251133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266" name="TextBox 265"/>
          <p:cNvSpPr txBox="1"/>
          <p:nvPr/>
        </p:nvSpPr>
        <p:spPr>
          <a:xfrm>
            <a:off x="7770776" y="400280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4" name="TextBox 313"/>
          <p:cNvSpPr txBox="1"/>
          <p:nvPr/>
        </p:nvSpPr>
        <p:spPr>
          <a:xfrm>
            <a:off x="1273274" y="24769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</a:p>
        </p:txBody>
      </p:sp>
      <p:sp>
        <p:nvSpPr>
          <p:cNvPr id="318" name="TextBox 317"/>
          <p:cNvSpPr txBox="1"/>
          <p:nvPr/>
        </p:nvSpPr>
        <p:spPr>
          <a:xfrm>
            <a:off x="1272809" y="2781287"/>
            <a:ext cx="311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</a:p>
        </p:txBody>
      </p:sp>
      <p:sp>
        <p:nvSpPr>
          <p:cNvPr id="319" name="TextBox 318"/>
          <p:cNvSpPr txBox="1"/>
          <p:nvPr/>
        </p:nvSpPr>
        <p:spPr>
          <a:xfrm>
            <a:off x="1282537" y="3056440"/>
            <a:ext cx="311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320" name="TextBox 319"/>
          <p:cNvSpPr txBox="1"/>
          <p:nvPr/>
        </p:nvSpPr>
        <p:spPr>
          <a:xfrm>
            <a:off x="1292266" y="3380234"/>
            <a:ext cx="311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321" name="Freeform 320"/>
          <p:cNvSpPr/>
          <p:nvPr/>
        </p:nvSpPr>
        <p:spPr bwMode="auto">
          <a:xfrm>
            <a:off x="1201841" y="2818067"/>
            <a:ext cx="495301" cy="281355"/>
          </a:xfrm>
          <a:custGeom>
            <a:avLst/>
            <a:gdLst>
              <a:gd name="connsiteX0" fmla="*/ 0 w 650631"/>
              <a:gd name="connsiteY0" fmla="*/ 0 h 219808"/>
              <a:gd name="connsiteX1" fmla="*/ 0 w 650631"/>
              <a:gd name="connsiteY1" fmla="*/ 219808 h 219808"/>
              <a:gd name="connsiteX2" fmla="*/ 650631 w 650631"/>
              <a:gd name="connsiteY2" fmla="*/ 219808 h 219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0631" h="219808">
                <a:moveTo>
                  <a:pt x="0" y="0"/>
                </a:moveTo>
                <a:lnTo>
                  <a:pt x="0" y="219808"/>
                </a:lnTo>
                <a:lnTo>
                  <a:pt x="650631" y="219808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2" name="Freeform 321"/>
          <p:cNvSpPr/>
          <p:nvPr/>
        </p:nvSpPr>
        <p:spPr bwMode="auto">
          <a:xfrm>
            <a:off x="1219844" y="3111144"/>
            <a:ext cx="495301" cy="281355"/>
          </a:xfrm>
          <a:custGeom>
            <a:avLst/>
            <a:gdLst>
              <a:gd name="connsiteX0" fmla="*/ 0 w 650631"/>
              <a:gd name="connsiteY0" fmla="*/ 0 h 219808"/>
              <a:gd name="connsiteX1" fmla="*/ 0 w 650631"/>
              <a:gd name="connsiteY1" fmla="*/ 219808 h 219808"/>
              <a:gd name="connsiteX2" fmla="*/ 650631 w 650631"/>
              <a:gd name="connsiteY2" fmla="*/ 219808 h 219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0631" h="219808">
                <a:moveTo>
                  <a:pt x="0" y="0"/>
                </a:moveTo>
                <a:lnTo>
                  <a:pt x="0" y="219808"/>
                </a:lnTo>
                <a:lnTo>
                  <a:pt x="650631" y="219808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1733826" y="22080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308" name="TextBox 307"/>
          <p:cNvSpPr txBox="1"/>
          <p:nvPr/>
        </p:nvSpPr>
        <p:spPr>
          <a:xfrm>
            <a:off x="1743554" y="25088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324" name="TextBox 323"/>
          <p:cNvSpPr txBox="1"/>
          <p:nvPr/>
        </p:nvSpPr>
        <p:spPr>
          <a:xfrm>
            <a:off x="1704643" y="308139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325" name="TextBox 324"/>
          <p:cNvSpPr txBox="1"/>
          <p:nvPr/>
        </p:nvSpPr>
        <p:spPr>
          <a:xfrm>
            <a:off x="1743553" y="27888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967004" y="280441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978727" y="308869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16" name="Freeform 15"/>
          <p:cNvSpPr/>
          <p:nvPr/>
        </p:nvSpPr>
        <p:spPr bwMode="auto">
          <a:xfrm>
            <a:off x="1975919" y="3322073"/>
            <a:ext cx="310082" cy="817773"/>
          </a:xfrm>
          <a:custGeom>
            <a:avLst/>
            <a:gdLst>
              <a:gd name="connsiteX0" fmla="*/ 0 w 369277"/>
              <a:gd name="connsiteY0" fmla="*/ 0 h 536331"/>
              <a:gd name="connsiteX1" fmla="*/ 219807 w 369277"/>
              <a:gd name="connsiteY1" fmla="*/ 140677 h 536331"/>
              <a:gd name="connsiteX2" fmla="*/ 369277 w 369277"/>
              <a:gd name="connsiteY2" fmla="*/ 536331 h 53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9277" h="536331">
                <a:moveTo>
                  <a:pt x="0" y="0"/>
                </a:moveTo>
                <a:cubicBezTo>
                  <a:pt x="79130" y="25644"/>
                  <a:pt x="158261" y="51289"/>
                  <a:pt x="219807" y="140677"/>
                </a:cubicBezTo>
                <a:cubicBezTo>
                  <a:pt x="281353" y="230066"/>
                  <a:pt x="325315" y="383198"/>
                  <a:pt x="369277" y="53633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Freeform 16"/>
          <p:cNvSpPr/>
          <p:nvPr/>
        </p:nvSpPr>
        <p:spPr bwMode="auto">
          <a:xfrm>
            <a:off x="1521635" y="3618740"/>
            <a:ext cx="530902" cy="535258"/>
          </a:xfrm>
          <a:custGeom>
            <a:avLst/>
            <a:gdLst>
              <a:gd name="connsiteX0" fmla="*/ 0 w 646771"/>
              <a:gd name="connsiteY0" fmla="*/ 0 h 535258"/>
              <a:gd name="connsiteX1" fmla="*/ 367991 w 646771"/>
              <a:gd name="connsiteY1" fmla="*/ 223024 h 535258"/>
              <a:gd name="connsiteX2" fmla="*/ 646771 w 646771"/>
              <a:gd name="connsiteY2" fmla="*/ 535258 h 53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6771" h="535258">
                <a:moveTo>
                  <a:pt x="0" y="0"/>
                </a:moveTo>
                <a:cubicBezTo>
                  <a:pt x="130098" y="66907"/>
                  <a:pt x="260196" y="133814"/>
                  <a:pt x="367991" y="223024"/>
                </a:cubicBezTo>
                <a:cubicBezTo>
                  <a:pt x="475786" y="312234"/>
                  <a:pt x="561278" y="423746"/>
                  <a:pt x="646771" y="535258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Freeform 17"/>
          <p:cNvSpPr/>
          <p:nvPr/>
        </p:nvSpPr>
        <p:spPr bwMode="auto">
          <a:xfrm>
            <a:off x="1988881" y="2987095"/>
            <a:ext cx="502909" cy="1144601"/>
          </a:xfrm>
          <a:custGeom>
            <a:avLst/>
            <a:gdLst>
              <a:gd name="connsiteX0" fmla="*/ 0 w 446048"/>
              <a:gd name="connsiteY0" fmla="*/ 0 h 869795"/>
              <a:gd name="connsiteX1" fmla="*/ 289931 w 446048"/>
              <a:gd name="connsiteY1" fmla="*/ 301083 h 869795"/>
              <a:gd name="connsiteX2" fmla="*/ 446048 w 446048"/>
              <a:gd name="connsiteY2" fmla="*/ 869795 h 869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6048" h="869795">
                <a:moveTo>
                  <a:pt x="0" y="0"/>
                </a:moveTo>
                <a:cubicBezTo>
                  <a:pt x="107795" y="78058"/>
                  <a:pt x="215590" y="156117"/>
                  <a:pt x="289931" y="301083"/>
                </a:cubicBezTo>
                <a:cubicBezTo>
                  <a:pt x="364272" y="446049"/>
                  <a:pt x="405160" y="657922"/>
                  <a:pt x="446048" y="869795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1" name="Freeform 330"/>
          <p:cNvSpPr/>
          <p:nvPr/>
        </p:nvSpPr>
        <p:spPr bwMode="auto">
          <a:xfrm>
            <a:off x="2016041" y="2724543"/>
            <a:ext cx="651850" cy="1412341"/>
          </a:xfrm>
          <a:custGeom>
            <a:avLst/>
            <a:gdLst>
              <a:gd name="connsiteX0" fmla="*/ 0 w 446048"/>
              <a:gd name="connsiteY0" fmla="*/ 0 h 869795"/>
              <a:gd name="connsiteX1" fmla="*/ 289931 w 446048"/>
              <a:gd name="connsiteY1" fmla="*/ 301083 h 869795"/>
              <a:gd name="connsiteX2" fmla="*/ 446048 w 446048"/>
              <a:gd name="connsiteY2" fmla="*/ 869795 h 869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6048" h="869795">
                <a:moveTo>
                  <a:pt x="0" y="0"/>
                </a:moveTo>
                <a:cubicBezTo>
                  <a:pt x="107795" y="78058"/>
                  <a:pt x="215590" y="156117"/>
                  <a:pt x="289931" y="301083"/>
                </a:cubicBezTo>
                <a:cubicBezTo>
                  <a:pt x="364272" y="446049"/>
                  <a:pt x="405160" y="657922"/>
                  <a:pt x="446048" y="869795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2" name="Freeform 331"/>
          <p:cNvSpPr/>
          <p:nvPr/>
        </p:nvSpPr>
        <p:spPr bwMode="auto">
          <a:xfrm>
            <a:off x="2025095" y="2434834"/>
            <a:ext cx="815382" cy="1685711"/>
          </a:xfrm>
          <a:custGeom>
            <a:avLst/>
            <a:gdLst>
              <a:gd name="connsiteX0" fmla="*/ 0 w 446048"/>
              <a:gd name="connsiteY0" fmla="*/ 0 h 869795"/>
              <a:gd name="connsiteX1" fmla="*/ 289931 w 446048"/>
              <a:gd name="connsiteY1" fmla="*/ 301083 h 869795"/>
              <a:gd name="connsiteX2" fmla="*/ 446048 w 446048"/>
              <a:gd name="connsiteY2" fmla="*/ 869795 h 869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6048" h="869795">
                <a:moveTo>
                  <a:pt x="0" y="0"/>
                </a:moveTo>
                <a:cubicBezTo>
                  <a:pt x="107795" y="78058"/>
                  <a:pt x="215590" y="156117"/>
                  <a:pt x="289931" y="301083"/>
                </a:cubicBezTo>
                <a:cubicBezTo>
                  <a:pt x="364272" y="446049"/>
                  <a:pt x="405160" y="657922"/>
                  <a:pt x="446048" y="869795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Freeform 18"/>
          <p:cNvSpPr/>
          <p:nvPr/>
        </p:nvSpPr>
        <p:spPr bwMode="auto">
          <a:xfrm>
            <a:off x="2016042" y="2117962"/>
            <a:ext cx="999856" cy="2002583"/>
          </a:xfrm>
          <a:custGeom>
            <a:avLst/>
            <a:gdLst>
              <a:gd name="connsiteX0" fmla="*/ 0 w 970156"/>
              <a:gd name="connsiteY0" fmla="*/ 0 h 1717288"/>
              <a:gd name="connsiteX1" fmla="*/ 512956 w 970156"/>
              <a:gd name="connsiteY1" fmla="*/ 323385 h 1717288"/>
              <a:gd name="connsiteX2" fmla="*/ 847492 w 970156"/>
              <a:gd name="connsiteY2" fmla="*/ 880946 h 1717288"/>
              <a:gd name="connsiteX3" fmla="*/ 970156 w 970156"/>
              <a:gd name="connsiteY3" fmla="*/ 1717288 h 1717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0156" h="1717288">
                <a:moveTo>
                  <a:pt x="0" y="0"/>
                </a:moveTo>
                <a:cubicBezTo>
                  <a:pt x="185853" y="88280"/>
                  <a:pt x="371707" y="176561"/>
                  <a:pt x="512956" y="323385"/>
                </a:cubicBezTo>
                <a:cubicBezTo>
                  <a:pt x="654205" y="470209"/>
                  <a:pt x="771292" y="648629"/>
                  <a:pt x="847492" y="880946"/>
                </a:cubicBezTo>
                <a:cubicBezTo>
                  <a:pt x="923692" y="1113263"/>
                  <a:pt x="946924" y="1415275"/>
                  <a:pt x="970156" y="1717288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4" name="Freeform 333"/>
          <p:cNvSpPr/>
          <p:nvPr/>
        </p:nvSpPr>
        <p:spPr bwMode="auto">
          <a:xfrm>
            <a:off x="2043202" y="1837306"/>
            <a:ext cx="1139964" cy="2272088"/>
          </a:xfrm>
          <a:custGeom>
            <a:avLst/>
            <a:gdLst>
              <a:gd name="connsiteX0" fmla="*/ 0 w 970156"/>
              <a:gd name="connsiteY0" fmla="*/ 0 h 1717288"/>
              <a:gd name="connsiteX1" fmla="*/ 512956 w 970156"/>
              <a:gd name="connsiteY1" fmla="*/ 323385 h 1717288"/>
              <a:gd name="connsiteX2" fmla="*/ 847492 w 970156"/>
              <a:gd name="connsiteY2" fmla="*/ 880946 h 1717288"/>
              <a:gd name="connsiteX3" fmla="*/ 970156 w 970156"/>
              <a:gd name="connsiteY3" fmla="*/ 1717288 h 1717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0156" h="1717288">
                <a:moveTo>
                  <a:pt x="0" y="0"/>
                </a:moveTo>
                <a:cubicBezTo>
                  <a:pt x="185853" y="88280"/>
                  <a:pt x="371707" y="176561"/>
                  <a:pt x="512956" y="323385"/>
                </a:cubicBezTo>
                <a:cubicBezTo>
                  <a:pt x="654205" y="470209"/>
                  <a:pt x="771292" y="648629"/>
                  <a:pt x="847492" y="880946"/>
                </a:cubicBezTo>
                <a:cubicBezTo>
                  <a:pt x="923692" y="1113263"/>
                  <a:pt x="946924" y="1415275"/>
                  <a:pt x="970156" y="1717288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Freeform 19"/>
          <p:cNvSpPr/>
          <p:nvPr/>
        </p:nvSpPr>
        <p:spPr bwMode="auto">
          <a:xfrm>
            <a:off x="2025095" y="1520435"/>
            <a:ext cx="1325339" cy="2588958"/>
          </a:xfrm>
          <a:custGeom>
            <a:avLst/>
            <a:gdLst>
              <a:gd name="connsiteX0" fmla="*/ 0 w 1293542"/>
              <a:gd name="connsiteY0" fmla="*/ 0 h 2286000"/>
              <a:gd name="connsiteX1" fmla="*/ 657922 w 1293542"/>
              <a:gd name="connsiteY1" fmla="*/ 334536 h 2286000"/>
              <a:gd name="connsiteX2" fmla="*/ 1182030 w 1293542"/>
              <a:gd name="connsiteY2" fmla="*/ 1103971 h 2286000"/>
              <a:gd name="connsiteX3" fmla="*/ 1293542 w 1293542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3542" h="2286000">
                <a:moveTo>
                  <a:pt x="0" y="0"/>
                </a:moveTo>
                <a:cubicBezTo>
                  <a:pt x="230458" y="75270"/>
                  <a:pt x="460917" y="150541"/>
                  <a:pt x="657922" y="334536"/>
                </a:cubicBezTo>
                <a:cubicBezTo>
                  <a:pt x="854927" y="518531"/>
                  <a:pt x="1076093" y="778727"/>
                  <a:pt x="1182030" y="1103971"/>
                </a:cubicBezTo>
                <a:cubicBezTo>
                  <a:pt x="1287967" y="1429215"/>
                  <a:pt x="1290754" y="1857607"/>
                  <a:pt x="1293542" y="2286000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24255" y="1684848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Decimal</a:t>
            </a:r>
          </a:p>
        </p:txBody>
      </p:sp>
      <p:sp>
        <p:nvSpPr>
          <p:cNvPr id="336" name="TextBox 335"/>
          <p:cNvSpPr txBox="1"/>
          <p:nvPr/>
        </p:nvSpPr>
        <p:spPr>
          <a:xfrm>
            <a:off x="908238" y="4120544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Binary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60113" y="5291291"/>
            <a:ext cx="2803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Each digit will only have two values</a:t>
            </a:r>
          </a:p>
        </p:txBody>
      </p:sp>
      <p:sp>
        <p:nvSpPr>
          <p:cNvPr id="6" name="Left Brace 5"/>
          <p:cNvSpPr/>
          <p:nvPr/>
        </p:nvSpPr>
        <p:spPr bwMode="auto">
          <a:xfrm>
            <a:off x="3636767" y="5231819"/>
            <a:ext cx="170986" cy="498087"/>
          </a:xfrm>
          <a:prstGeom prst="leftBrace">
            <a:avLst>
              <a:gd name="adj1" fmla="val 31410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807752" y="5555203"/>
            <a:ext cx="2776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0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781732" y="5053398"/>
            <a:ext cx="2776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179459" y="5280140"/>
            <a:ext cx="473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(bit)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7888760"/>
              </p:ext>
            </p:extLst>
          </p:nvPr>
        </p:nvGraphicFramePr>
        <p:xfrm>
          <a:off x="3680743" y="1542628"/>
          <a:ext cx="4981575" cy="281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657600" imgH="2057400" progId="Equation.3">
                  <p:embed/>
                </p:oleObj>
              </mc:Choice>
              <mc:Fallback>
                <p:oleObj name="Equation" r:id="rId2" imgW="3657600" imgH="2057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680743" y="1542628"/>
                        <a:ext cx="4981575" cy="281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951338" y="1313934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139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73348" y="16187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</a:p>
        </p:txBody>
      </p:sp>
      <p:sp>
        <p:nvSpPr>
          <p:cNvPr id="58" name="Rectangle 57"/>
          <p:cNvSpPr/>
          <p:nvPr/>
        </p:nvSpPr>
        <p:spPr>
          <a:xfrm>
            <a:off x="1213048" y="16187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702751" y="13270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080326" y="1907730"/>
            <a:ext cx="278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220026" y="18950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715451" y="16318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131126" y="221585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715451" y="19092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927851" y="4059461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dirty="0">
                <a:latin typeface="+mn-lt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504215" y="405811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dirty="0">
                <a:latin typeface="+mn-lt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832793" y="405486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dirty="0">
                <a:latin typeface="+mn-lt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010323" y="4060002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dirty="0">
                <a:latin typeface="+mn-lt"/>
                <a:cs typeface="Calibri" panose="020F0502020204030204" pitchFamily="34" charset="0"/>
              </a:rPr>
              <a:t>1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669854" y="4050273"/>
            <a:ext cx="306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latin typeface="+mn-lt"/>
                <a:cs typeface="Calibri" panose="020F0502020204030204" pitchFamily="34" charset="0"/>
              </a:rPr>
              <a:t>1 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2306420" y="4054867"/>
            <a:ext cx="388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latin typeface="+mn-lt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2118352" y="4071080"/>
            <a:ext cx="388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latin typeface="+mn-lt"/>
                <a:cs typeface="Calibri" panose="020F050202020403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61100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" grpId="0"/>
      <p:bldP spid="316" grpId="0" animBg="1"/>
      <p:bldP spid="317" grpId="0"/>
      <p:bldP spid="314" grpId="0"/>
      <p:bldP spid="318" grpId="0"/>
      <p:bldP spid="319" grpId="0"/>
      <p:bldP spid="320" grpId="0"/>
      <p:bldP spid="321" grpId="0" animBg="1"/>
      <p:bldP spid="322" grpId="0" animBg="1"/>
      <p:bldP spid="276" grpId="0"/>
      <p:bldP spid="308" grpId="0"/>
      <p:bldP spid="324" grpId="0"/>
      <p:bldP spid="325" grpId="0"/>
      <p:bldP spid="327" grpId="0"/>
      <p:bldP spid="328" grpId="0"/>
      <p:bldP spid="16" grpId="0" animBg="1"/>
      <p:bldP spid="17" grpId="0" animBg="1"/>
      <p:bldP spid="18" grpId="0" animBg="1"/>
      <p:bldP spid="331" grpId="0" animBg="1"/>
      <p:bldP spid="332" grpId="0" animBg="1"/>
      <p:bldP spid="19" grpId="0" animBg="1"/>
      <p:bldP spid="334" grpId="0" animBg="1"/>
      <p:bldP spid="20" grpId="0" animBg="1"/>
      <p:bldP spid="336" grpId="0"/>
      <p:bldP spid="48" grpId="0"/>
      <p:bldP spid="6" grpId="0" animBg="1"/>
      <p:bldP spid="50" grpId="0"/>
      <p:bldP spid="51" grpId="0"/>
      <p:bldP spid="53" grpId="0"/>
      <p:bldP spid="14" grpId="0"/>
      <p:bldP spid="58" grpId="0"/>
      <p:bldP spid="59" grpId="0"/>
      <p:bldP spid="60" grpId="0"/>
      <p:bldP spid="62" grpId="0"/>
      <p:bldP spid="63" grpId="0"/>
      <p:bldP spid="65" grpId="0"/>
      <p:bldP spid="66" grpId="0"/>
      <p:bldP spid="67" grpId="0"/>
      <p:bldP spid="68" grpId="0"/>
      <p:bldP spid="69" grpId="0"/>
      <p:bldP spid="71" grpId="0"/>
      <p:bldP spid="72" grpId="0"/>
      <p:bldP spid="73" grpId="0"/>
      <p:bldP spid="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C6E097-21B6-4D40-8C8C-9BEDFC23FF61}" type="slidenum">
              <a:rPr lang="en-US" altLang="en-US" smtClean="0"/>
              <a:pPr>
                <a:defRPr/>
              </a:pPr>
              <a:t>14</a:t>
            </a:fld>
            <a:r>
              <a:rPr lang="en-US" altLang="en-US"/>
              <a:t> 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9818" y="458788"/>
            <a:ext cx="24625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002060"/>
                </a:solidFill>
                <a:latin typeface="Arial Narrow" panose="020B0606020202030204" pitchFamily="34" charset="0"/>
              </a:rPr>
              <a:t> Decimal to Binary </a:t>
            </a:r>
            <a:endParaRPr lang="en-US" altLang="en-US" sz="2400" b="1" dirty="0">
              <a:solidFill>
                <a:srgbClr val="C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71170" y="887788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466946" y="1337455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13</a:t>
            </a:r>
          </a:p>
        </p:txBody>
      </p:sp>
      <p:sp>
        <p:nvSpPr>
          <p:cNvPr id="265" name="TextBox 264"/>
          <p:cNvSpPr txBox="1"/>
          <p:nvPr/>
        </p:nvSpPr>
        <p:spPr>
          <a:xfrm>
            <a:off x="4889987" y="4071802"/>
            <a:ext cx="938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dirty="0">
                <a:latin typeface="+mn-lt"/>
                <a:cs typeface="Calibri" panose="020F0502020204030204" pitchFamily="34" charset="0"/>
              </a:rPr>
              <a:t>1101 </a:t>
            </a:r>
          </a:p>
        </p:txBody>
      </p:sp>
      <p:sp>
        <p:nvSpPr>
          <p:cNvPr id="7" name="Freeform 6"/>
          <p:cNvSpPr/>
          <p:nvPr/>
        </p:nvSpPr>
        <p:spPr bwMode="auto">
          <a:xfrm>
            <a:off x="3094892" y="1424353"/>
            <a:ext cx="650631" cy="281355"/>
          </a:xfrm>
          <a:custGeom>
            <a:avLst/>
            <a:gdLst>
              <a:gd name="connsiteX0" fmla="*/ 0 w 650631"/>
              <a:gd name="connsiteY0" fmla="*/ 0 h 219808"/>
              <a:gd name="connsiteX1" fmla="*/ 0 w 650631"/>
              <a:gd name="connsiteY1" fmla="*/ 219808 h 219808"/>
              <a:gd name="connsiteX2" fmla="*/ 650631 w 650631"/>
              <a:gd name="connsiteY2" fmla="*/ 219808 h 219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0631" h="219808">
                <a:moveTo>
                  <a:pt x="0" y="0"/>
                </a:moveTo>
                <a:lnTo>
                  <a:pt x="0" y="219808"/>
                </a:lnTo>
                <a:lnTo>
                  <a:pt x="650631" y="219808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7" name="TextBox 266"/>
          <p:cNvSpPr txBox="1"/>
          <p:nvPr/>
        </p:nvSpPr>
        <p:spPr>
          <a:xfrm>
            <a:off x="2785945" y="135794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272" name="Freeform 271"/>
          <p:cNvSpPr/>
          <p:nvPr/>
        </p:nvSpPr>
        <p:spPr bwMode="auto">
          <a:xfrm>
            <a:off x="3268225" y="1717430"/>
            <a:ext cx="559778" cy="281355"/>
          </a:xfrm>
          <a:custGeom>
            <a:avLst/>
            <a:gdLst>
              <a:gd name="connsiteX0" fmla="*/ 0 w 650631"/>
              <a:gd name="connsiteY0" fmla="*/ 0 h 219808"/>
              <a:gd name="connsiteX1" fmla="*/ 0 w 650631"/>
              <a:gd name="connsiteY1" fmla="*/ 219808 h 219808"/>
              <a:gd name="connsiteX2" fmla="*/ 650631 w 650631"/>
              <a:gd name="connsiteY2" fmla="*/ 219808 h 219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0631" h="219808">
                <a:moveTo>
                  <a:pt x="0" y="0"/>
                </a:moveTo>
                <a:lnTo>
                  <a:pt x="0" y="219808"/>
                </a:lnTo>
                <a:lnTo>
                  <a:pt x="650631" y="219808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3017476" y="165102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309" name="Freeform 308"/>
          <p:cNvSpPr/>
          <p:nvPr/>
        </p:nvSpPr>
        <p:spPr bwMode="auto">
          <a:xfrm>
            <a:off x="3350705" y="1992923"/>
            <a:ext cx="495301" cy="281355"/>
          </a:xfrm>
          <a:custGeom>
            <a:avLst/>
            <a:gdLst>
              <a:gd name="connsiteX0" fmla="*/ 0 w 650631"/>
              <a:gd name="connsiteY0" fmla="*/ 0 h 219808"/>
              <a:gd name="connsiteX1" fmla="*/ 0 w 650631"/>
              <a:gd name="connsiteY1" fmla="*/ 219808 h 219808"/>
              <a:gd name="connsiteX2" fmla="*/ 650631 w 650631"/>
              <a:gd name="connsiteY2" fmla="*/ 219808 h 219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0631" h="219808">
                <a:moveTo>
                  <a:pt x="0" y="0"/>
                </a:moveTo>
                <a:lnTo>
                  <a:pt x="0" y="219808"/>
                </a:lnTo>
                <a:lnTo>
                  <a:pt x="650631" y="219808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3064368" y="196168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255079" y="1346224"/>
            <a:ext cx="418706" cy="1253156"/>
            <a:chOff x="3114403" y="1372600"/>
            <a:chExt cx="418706" cy="1253156"/>
          </a:xfrm>
        </p:grpSpPr>
        <p:sp>
          <p:nvSpPr>
            <p:cNvPr id="266" name="TextBox 265"/>
            <p:cNvSpPr txBox="1"/>
            <p:nvPr/>
          </p:nvSpPr>
          <p:spPr>
            <a:xfrm>
              <a:off x="3114403" y="137260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13</a:t>
              </a:r>
            </a:p>
          </p:txBody>
        </p:sp>
        <p:sp>
          <p:nvSpPr>
            <p:cNvPr id="268" name="TextBox 267"/>
            <p:cNvSpPr txBox="1"/>
            <p:nvPr/>
          </p:nvSpPr>
          <p:spPr>
            <a:xfrm>
              <a:off x="3231423" y="166720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274" name="TextBox 273"/>
            <p:cNvSpPr txBox="1"/>
            <p:nvPr/>
          </p:nvSpPr>
          <p:spPr>
            <a:xfrm>
              <a:off x="3231423" y="196181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311" name="TextBox 310"/>
            <p:cNvSpPr txBox="1"/>
            <p:nvPr/>
          </p:nvSpPr>
          <p:spPr>
            <a:xfrm>
              <a:off x="3231423" y="225642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918324" y="1367437"/>
            <a:ext cx="301686" cy="951578"/>
            <a:chOff x="3981699" y="1648094"/>
            <a:chExt cx="301686" cy="951578"/>
          </a:xfrm>
        </p:grpSpPr>
        <p:sp>
          <p:nvSpPr>
            <p:cNvPr id="270" name="TextBox 269"/>
            <p:cNvSpPr txBox="1"/>
            <p:nvPr/>
          </p:nvSpPr>
          <p:spPr>
            <a:xfrm>
              <a:off x="3981699" y="16480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276" name="TextBox 275"/>
            <p:cNvSpPr txBox="1"/>
            <p:nvPr/>
          </p:nvSpPr>
          <p:spPr>
            <a:xfrm>
              <a:off x="3981699" y="193921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308" name="TextBox 307"/>
            <p:cNvSpPr txBox="1"/>
            <p:nvPr/>
          </p:nvSpPr>
          <p:spPr>
            <a:xfrm>
              <a:off x="3981699" y="223034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</p:grpSp>
      <p:sp>
        <p:nvSpPr>
          <p:cNvPr id="332" name="Freeform 331"/>
          <p:cNvSpPr/>
          <p:nvPr/>
        </p:nvSpPr>
        <p:spPr bwMode="auto">
          <a:xfrm>
            <a:off x="3650226" y="2381865"/>
            <a:ext cx="1401276" cy="1766389"/>
          </a:xfrm>
          <a:custGeom>
            <a:avLst/>
            <a:gdLst>
              <a:gd name="connsiteX0" fmla="*/ 0 w 446048"/>
              <a:gd name="connsiteY0" fmla="*/ 0 h 869795"/>
              <a:gd name="connsiteX1" fmla="*/ 289931 w 446048"/>
              <a:gd name="connsiteY1" fmla="*/ 301083 h 869795"/>
              <a:gd name="connsiteX2" fmla="*/ 446048 w 446048"/>
              <a:gd name="connsiteY2" fmla="*/ 869795 h 869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6048" h="869795">
                <a:moveTo>
                  <a:pt x="0" y="0"/>
                </a:moveTo>
                <a:cubicBezTo>
                  <a:pt x="107795" y="78058"/>
                  <a:pt x="215590" y="156117"/>
                  <a:pt x="289931" y="301083"/>
                </a:cubicBezTo>
                <a:cubicBezTo>
                  <a:pt x="364272" y="446049"/>
                  <a:pt x="405160" y="657922"/>
                  <a:pt x="446048" y="869795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Freeform 18"/>
          <p:cNvSpPr/>
          <p:nvPr/>
        </p:nvSpPr>
        <p:spPr bwMode="auto">
          <a:xfrm>
            <a:off x="4218915" y="2145671"/>
            <a:ext cx="999856" cy="2002583"/>
          </a:xfrm>
          <a:custGeom>
            <a:avLst/>
            <a:gdLst>
              <a:gd name="connsiteX0" fmla="*/ 0 w 970156"/>
              <a:gd name="connsiteY0" fmla="*/ 0 h 1717288"/>
              <a:gd name="connsiteX1" fmla="*/ 512956 w 970156"/>
              <a:gd name="connsiteY1" fmla="*/ 323385 h 1717288"/>
              <a:gd name="connsiteX2" fmla="*/ 847492 w 970156"/>
              <a:gd name="connsiteY2" fmla="*/ 880946 h 1717288"/>
              <a:gd name="connsiteX3" fmla="*/ 970156 w 970156"/>
              <a:gd name="connsiteY3" fmla="*/ 1717288 h 1717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0156" h="1717288">
                <a:moveTo>
                  <a:pt x="0" y="0"/>
                </a:moveTo>
                <a:cubicBezTo>
                  <a:pt x="185853" y="88280"/>
                  <a:pt x="371707" y="176561"/>
                  <a:pt x="512956" y="323385"/>
                </a:cubicBezTo>
                <a:cubicBezTo>
                  <a:pt x="654205" y="470209"/>
                  <a:pt x="771292" y="648629"/>
                  <a:pt x="847492" y="880946"/>
                </a:cubicBezTo>
                <a:cubicBezTo>
                  <a:pt x="923692" y="1113263"/>
                  <a:pt x="946924" y="1415275"/>
                  <a:pt x="970156" y="1717288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4" name="Freeform 333"/>
          <p:cNvSpPr/>
          <p:nvPr/>
        </p:nvSpPr>
        <p:spPr bwMode="auto">
          <a:xfrm>
            <a:off x="4246075" y="1865015"/>
            <a:ext cx="1139964" cy="2272088"/>
          </a:xfrm>
          <a:custGeom>
            <a:avLst/>
            <a:gdLst>
              <a:gd name="connsiteX0" fmla="*/ 0 w 970156"/>
              <a:gd name="connsiteY0" fmla="*/ 0 h 1717288"/>
              <a:gd name="connsiteX1" fmla="*/ 512956 w 970156"/>
              <a:gd name="connsiteY1" fmla="*/ 323385 h 1717288"/>
              <a:gd name="connsiteX2" fmla="*/ 847492 w 970156"/>
              <a:gd name="connsiteY2" fmla="*/ 880946 h 1717288"/>
              <a:gd name="connsiteX3" fmla="*/ 970156 w 970156"/>
              <a:gd name="connsiteY3" fmla="*/ 1717288 h 1717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0156" h="1717288">
                <a:moveTo>
                  <a:pt x="0" y="0"/>
                </a:moveTo>
                <a:cubicBezTo>
                  <a:pt x="185853" y="88280"/>
                  <a:pt x="371707" y="176561"/>
                  <a:pt x="512956" y="323385"/>
                </a:cubicBezTo>
                <a:cubicBezTo>
                  <a:pt x="654205" y="470209"/>
                  <a:pt x="771292" y="648629"/>
                  <a:pt x="847492" y="880946"/>
                </a:cubicBezTo>
                <a:cubicBezTo>
                  <a:pt x="923692" y="1113263"/>
                  <a:pt x="946924" y="1415275"/>
                  <a:pt x="970156" y="1717288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Freeform 19"/>
          <p:cNvSpPr/>
          <p:nvPr/>
        </p:nvSpPr>
        <p:spPr bwMode="auto">
          <a:xfrm>
            <a:off x="4227968" y="1548144"/>
            <a:ext cx="1325339" cy="2588958"/>
          </a:xfrm>
          <a:custGeom>
            <a:avLst/>
            <a:gdLst>
              <a:gd name="connsiteX0" fmla="*/ 0 w 1293542"/>
              <a:gd name="connsiteY0" fmla="*/ 0 h 2286000"/>
              <a:gd name="connsiteX1" fmla="*/ 657922 w 1293542"/>
              <a:gd name="connsiteY1" fmla="*/ 334536 h 2286000"/>
              <a:gd name="connsiteX2" fmla="*/ 1182030 w 1293542"/>
              <a:gd name="connsiteY2" fmla="*/ 1103971 h 2286000"/>
              <a:gd name="connsiteX3" fmla="*/ 1293542 w 1293542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3542" h="2286000">
                <a:moveTo>
                  <a:pt x="0" y="0"/>
                </a:moveTo>
                <a:cubicBezTo>
                  <a:pt x="230458" y="75270"/>
                  <a:pt x="460917" y="150541"/>
                  <a:pt x="657922" y="334536"/>
                </a:cubicBezTo>
                <a:cubicBezTo>
                  <a:pt x="854927" y="518531"/>
                  <a:pt x="1076093" y="778727"/>
                  <a:pt x="1182030" y="1103971"/>
                </a:cubicBezTo>
                <a:cubicBezTo>
                  <a:pt x="1287967" y="1429215"/>
                  <a:pt x="1290754" y="1857607"/>
                  <a:pt x="1293542" y="2286000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63323" y="1814232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Decimal</a:t>
            </a:r>
          </a:p>
        </p:txBody>
      </p:sp>
      <p:sp>
        <p:nvSpPr>
          <p:cNvPr id="336" name="TextBox 335"/>
          <p:cNvSpPr txBox="1"/>
          <p:nvPr/>
        </p:nvSpPr>
        <p:spPr>
          <a:xfrm>
            <a:off x="4955637" y="4510727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Binary</a:t>
            </a: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1447466"/>
              </p:ext>
            </p:extLst>
          </p:nvPr>
        </p:nvGraphicFramePr>
        <p:xfrm>
          <a:off x="6122411" y="1704831"/>
          <a:ext cx="2128837" cy="2360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562040" imgH="1726920" progId="Equation.3">
                  <p:embed/>
                </p:oleObj>
              </mc:Choice>
              <mc:Fallback>
                <p:oleObj name="Equation" r:id="rId2" imgW="1562040" imgH="1726920" progId="Equation.3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122411" y="1704831"/>
                        <a:ext cx="2128837" cy="2360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97701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C6E097-21B6-4D40-8C8C-9BEDFC23FF61}" type="slidenum">
              <a:rPr lang="en-US" altLang="en-US" smtClean="0"/>
              <a:pPr>
                <a:defRPr/>
              </a:pPr>
              <a:t>15</a:t>
            </a:fld>
            <a:r>
              <a:rPr lang="en-US" altLang="en-US"/>
              <a:t> 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9818" y="458788"/>
            <a:ext cx="12779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002060"/>
                </a:solidFill>
                <a:latin typeface="Arial Narrow" panose="020B0606020202030204" pitchFamily="34" charset="0"/>
              </a:rPr>
              <a:t>Addition </a:t>
            </a:r>
            <a:endParaRPr lang="en-US" altLang="en-US" sz="2400" b="1" dirty="0">
              <a:solidFill>
                <a:srgbClr val="C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71170" y="887788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65" name="TextBox 264"/>
          <p:cNvSpPr txBox="1"/>
          <p:nvPr/>
        </p:nvSpPr>
        <p:spPr>
          <a:xfrm>
            <a:off x="3776484" y="3776834"/>
            <a:ext cx="806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0" dirty="0">
                <a:latin typeface="+mn-lt"/>
                <a:cs typeface="Calibri" panose="020F0502020204030204" pitchFamily="34" charset="0"/>
              </a:rPr>
              <a:t>1101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00194" y="1416026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Decimal</a:t>
            </a:r>
          </a:p>
        </p:txBody>
      </p:sp>
      <p:sp>
        <p:nvSpPr>
          <p:cNvPr id="336" name="TextBox 335"/>
          <p:cNvSpPr txBox="1"/>
          <p:nvPr/>
        </p:nvSpPr>
        <p:spPr>
          <a:xfrm>
            <a:off x="1312846" y="2224907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Binary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280998" y="1381700"/>
            <a:ext cx="3100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139       +       13      =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810465" y="2147138"/>
            <a:ext cx="3587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dirty="0">
                <a:latin typeface="+mn-lt"/>
                <a:cs typeface="Calibri" panose="020F0502020204030204" pitchFamily="34" charset="0"/>
              </a:rPr>
              <a:t>10001011   +   1101      =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206213" y="3486783"/>
            <a:ext cx="1306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0" dirty="0">
                <a:latin typeface="+mn-lt"/>
                <a:cs typeface="Calibri" panose="020F0502020204030204" pitchFamily="34" charset="0"/>
              </a:rPr>
              <a:t>10001011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2227007" y="4166419"/>
            <a:ext cx="221225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ectangle 8"/>
          <p:cNvSpPr/>
          <p:nvPr/>
        </p:nvSpPr>
        <p:spPr>
          <a:xfrm>
            <a:off x="2542501" y="3812147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cs typeface="Calibri" panose="020F0502020204030204" pitchFamily="34" charset="0"/>
              </a:rPr>
              <a:t>+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081285" y="3304886"/>
            <a:ext cx="455153" cy="1250600"/>
            <a:chOff x="4081285" y="3299969"/>
            <a:chExt cx="455153" cy="1250600"/>
          </a:xfrm>
        </p:grpSpPr>
        <p:sp>
          <p:nvSpPr>
            <p:cNvPr id="34" name="TextBox 33"/>
            <p:cNvSpPr txBox="1"/>
            <p:nvPr/>
          </p:nvSpPr>
          <p:spPr>
            <a:xfrm>
              <a:off x="4209104" y="415045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0" dirty="0">
                  <a:latin typeface="+mn-lt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081285" y="329996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0" dirty="0">
                  <a:solidFill>
                    <a:srgbClr val="C00000"/>
                  </a:solidFill>
                  <a:latin typeface="+mn-lt"/>
                  <a:cs typeface="Calibri" panose="020F0502020204030204" pitchFamily="34" charset="0"/>
                </a:rPr>
                <a:t>1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935030" y="3304886"/>
            <a:ext cx="455153" cy="1250600"/>
            <a:chOff x="4081285" y="3299969"/>
            <a:chExt cx="455153" cy="1250600"/>
          </a:xfrm>
        </p:grpSpPr>
        <p:sp>
          <p:nvSpPr>
            <p:cNvPr id="38" name="TextBox 37"/>
            <p:cNvSpPr txBox="1"/>
            <p:nvPr/>
          </p:nvSpPr>
          <p:spPr>
            <a:xfrm>
              <a:off x="4209104" y="415045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0" dirty="0">
                  <a:latin typeface="+mn-lt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081285" y="329996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0" dirty="0">
                  <a:solidFill>
                    <a:srgbClr val="C00000"/>
                  </a:solidFill>
                  <a:latin typeface="+mn-lt"/>
                  <a:cs typeface="Calibri" panose="020F0502020204030204" pitchFamily="34" charset="0"/>
                </a:rPr>
                <a:t>1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788775" y="3304886"/>
            <a:ext cx="455153" cy="1250600"/>
            <a:chOff x="4081285" y="3299969"/>
            <a:chExt cx="455153" cy="1250600"/>
          </a:xfrm>
        </p:grpSpPr>
        <p:sp>
          <p:nvSpPr>
            <p:cNvPr id="41" name="TextBox 40"/>
            <p:cNvSpPr txBox="1"/>
            <p:nvPr/>
          </p:nvSpPr>
          <p:spPr>
            <a:xfrm>
              <a:off x="4209104" y="415045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0" dirty="0">
                  <a:latin typeface="+mn-lt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081285" y="329996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0" dirty="0">
                  <a:solidFill>
                    <a:srgbClr val="C00000"/>
                  </a:solidFill>
                  <a:latin typeface="+mn-lt"/>
                  <a:cs typeface="Calibri" panose="020F0502020204030204" pitchFamily="34" charset="0"/>
                </a:rPr>
                <a:t>1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644979" y="3309801"/>
            <a:ext cx="455153" cy="1250600"/>
            <a:chOff x="4081285" y="3299969"/>
            <a:chExt cx="455153" cy="1250600"/>
          </a:xfrm>
        </p:grpSpPr>
        <p:sp>
          <p:nvSpPr>
            <p:cNvPr id="44" name="TextBox 43"/>
            <p:cNvSpPr txBox="1"/>
            <p:nvPr/>
          </p:nvSpPr>
          <p:spPr>
            <a:xfrm>
              <a:off x="4209104" y="415045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0" dirty="0">
                  <a:latin typeface="+mn-lt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081285" y="329996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0" dirty="0">
                  <a:solidFill>
                    <a:srgbClr val="C00000"/>
                  </a:solidFill>
                  <a:latin typeface="+mn-lt"/>
                  <a:cs typeface="Calibri" panose="020F0502020204030204" pitchFamily="34" charset="0"/>
                </a:rPr>
                <a:t>1</a:t>
              </a: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640062" y="416029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0" dirty="0">
                <a:latin typeface="+mn-lt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497494" y="416029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0" dirty="0">
                <a:latin typeface="+mn-lt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354927" y="416029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0" dirty="0">
                <a:latin typeface="+mn-lt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212360" y="416029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0" dirty="0">
                <a:latin typeface="+mn-lt"/>
                <a:cs typeface="Calibri" panose="020F0502020204030204" pitchFamily="34" charset="0"/>
              </a:rPr>
              <a:t>1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765994" y="4505631"/>
            <a:ext cx="1545616" cy="608123"/>
            <a:chOff x="3765994" y="4505631"/>
            <a:chExt cx="1545616" cy="608123"/>
          </a:xfrm>
        </p:grpSpPr>
        <p:sp>
          <p:nvSpPr>
            <p:cNvPr id="14" name="Down Arrow 13"/>
            <p:cNvSpPr/>
            <p:nvPr/>
          </p:nvSpPr>
          <p:spPr bwMode="auto">
            <a:xfrm flipV="1">
              <a:off x="4321279" y="4505631"/>
              <a:ext cx="103238" cy="199103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765994" y="4744422"/>
              <a:ext cx="15456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 Narrow" panose="020B0606020202030204" pitchFamily="34" charset="0"/>
                </a:rPr>
                <a:t>binary operation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601304" y="4510547"/>
            <a:ext cx="1545616" cy="608123"/>
            <a:chOff x="3765994" y="4505631"/>
            <a:chExt cx="1545616" cy="608123"/>
          </a:xfrm>
        </p:grpSpPr>
        <p:sp>
          <p:nvSpPr>
            <p:cNvPr id="55" name="Down Arrow 54"/>
            <p:cNvSpPr/>
            <p:nvPr/>
          </p:nvSpPr>
          <p:spPr bwMode="auto">
            <a:xfrm flipV="1">
              <a:off x="4329668" y="4505631"/>
              <a:ext cx="103238" cy="199103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765994" y="4744422"/>
              <a:ext cx="15456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 Narrow" panose="020B0606020202030204" pitchFamily="34" charset="0"/>
                </a:rPr>
                <a:t>binary operation</a:t>
              </a:r>
            </a:p>
          </p:txBody>
        </p:sp>
      </p:grpSp>
      <p:sp>
        <p:nvSpPr>
          <p:cNvPr id="3" name="Rectangle 2"/>
          <p:cNvSpPr/>
          <p:nvPr/>
        </p:nvSpPr>
        <p:spPr>
          <a:xfrm>
            <a:off x="6432554" y="2145376"/>
            <a:ext cx="16248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0" dirty="0">
                <a:cs typeface="Calibri" panose="020F0502020204030204" pitchFamily="34" charset="0"/>
              </a:rPr>
              <a:t>10011000 </a:t>
            </a:r>
            <a:endParaRPr lang="en-US" sz="2400" dirty="0"/>
          </a:p>
        </p:txBody>
      </p:sp>
      <p:cxnSp>
        <p:nvCxnSpPr>
          <p:cNvPr id="7" name="Straight Connector 6"/>
          <p:cNvCxnSpPr/>
          <p:nvPr/>
        </p:nvCxnSpPr>
        <p:spPr bwMode="auto">
          <a:xfrm flipV="1">
            <a:off x="4238958" y="3208020"/>
            <a:ext cx="279702" cy="12734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4511040" y="3009900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/>
              <a:t>carry</a:t>
            </a:r>
          </a:p>
        </p:txBody>
      </p:sp>
    </p:spTree>
    <p:extLst>
      <p:ext uri="{BB962C8B-B14F-4D97-AF65-F5344CB8AC3E}">
        <p14:creationId xmlns:p14="http://schemas.microsoft.com/office/powerpoint/2010/main" val="397794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3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C6E097-21B6-4D40-8C8C-9BEDFC23FF61}" type="slidenum">
              <a:rPr lang="en-US" altLang="en-US" smtClean="0"/>
              <a:pPr>
                <a:defRPr/>
              </a:pPr>
              <a:t>16</a:t>
            </a:fld>
            <a:r>
              <a:rPr lang="en-US" altLang="en-US"/>
              <a:t> 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9818" y="458788"/>
            <a:ext cx="24625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002060"/>
                </a:solidFill>
                <a:latin typeface="Arial Narrow" panose="020B0606020202030204" pitchFamily="34" charset="0"/>
              </a:rPr>
              <a:t> Binary to Decimal </a:t>
            </a:r>
            <a:endParaRPr lang="en-US" altLang="en-US" sz="2400" b="1" dirty="0">
              <a:solidFill>
                <a:srgbClr val="C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71170" y="887788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1200194" y="1416026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Decimal</a:t>
            </a:r>
          </a:p>
        </p:txBody>
      </p:sp>
      <p:sp>
        <p:nvSpPr>
          <p:cNvPr id="336" name="TextBox 335"/>
          <p:cNvSpPr txBox="1"/>
          <p:nvPr/>
        </p:nvSpPr>
        <p:spPr>
          <a:xfrm>
            <a:off x="1312846" y="2224907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Binary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280998" y="1381700"/>
            <a:ext cx="3100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139       +       13      =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810465" y="2147138"/>
            <a:ext cx="5367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dirty="0">
                <a:latin typeface="+mn-lt"/>
                <a:cs typeface="Calibri" panose="020F0502020204030204" pitchFamily="34" charset="0"/>
              </a:rPr>
              <a:t>10001011   +   1101      =   10011000  </a:t>
            </a:r>
          </a:p>
        </p:txBody>
      </p:sp>
      <p:sp>
        <p:nvSpPr>
          <p:cNvPr id="3" name="Rectangle 2"/>
          <p:cNvSpPr/>
          <p:nvPr/>
        </p:nvSpPr>
        <p:spPr>
          <a:xfrm>
            <a:off x="1723325" y="3229467"/>
            <a:ext cx="1326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cs typeface="Calibri" panose="020F0502020204030204" pitchFamily="34" charset="0"/>
              </a:rPr>
              <a:t>10011000  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768783" y="3091184"/>
            <a:ext cx="119455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i="0" dirty="0">
                <a:cs typeface="Calibri" panose="020F0502020204030204" pitchFamily="34" charset="0"/>
              </a:rPr>
              <a:t>7  6   5   4  3  2   1  0  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91372" y="3077277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arrow" panose="020B0606020202030204" pitchFamily="34" charset="0"/>
              </a:rPr>
              <a:t>Digit number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4685083"/>
              </p:ext>
            </p:extLst>
          </p:nvPr>
        </p:nvGraphicFramePr>
        <p:xfrm>
          <a:off x="2759541" y="3764968"/>
          <a:ext cx="1660525" cy="24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18960" imgH="177480" progId="Equation.3">
                  <p:embed/>
                </p:oleObj>
              </mc:Choice>
              <mc:Fallback>
                <p:oleObj name="Equation" r:id="rId2" imgW="121896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759541" y="3764968"/>
                        <a:ext cx="1660525" cy="242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6808501" y="1363115"/>
            <a:ext cx="69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152</a:t>
            </a:r>
          </a:p>
        </p:txBody>
      </p:sp>
      <p:graphicFrame>
        <p:nvGraphicFramePr>
          <p:cNvPr id="57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7659475"/>
              </p:ext>
            </p:extLst>
          </p:nvPr>
        </p:nvGraphicFramePr>
        <p:xfrm>
          <a:off x="1780544" y="3743494"/>
          <a:ext cx="242887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77480" imgH="190440" progId="Equation.3">
                  <p:embed/>
                </p:oleObj>
              </mc:Choice>
              <mc:Fallback>
                <p:oleObj name="Equation" r:id="rId4" imgW="177480" imgH="190440" progId="Equation.3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80544" y="3743494"/>
                        <a:ext cx="242887" cy="260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873969"/>
              </p:ext>
            </p:extLst>
          </p:nvPr>
        </p:nvGraphicFramePr>
        <p:xfrm>
          <a:off x="1998182" y="3751714"/>
          <a:ext cx="396875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91960" imgH="190440" progId="Equation.3">
                  <p:embed/>
                </p:oleObj>
              </mc:Choice>
              <mc:Fallback>
                <p:oleObj name="Equation" r:id="rId6" imgW="291960" imgH="190440" progId="Equation.3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998182" y="3751714"/>
                        <a:ext cx="396875" cy="258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1985132"/>
              </p:ext>
            </p:extLst>
          </p:nvPr>
        </p:nvGraphicFramePr>
        <p:xfrm>
          <a:off x="2384454" y="3745525"/>
          <a:ext cx="381000" cy="25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79360" imgH="190440" progId="Equation.3">
                  <p:embed/>
                </p:oleObj>
              </mc:Choice>
              <mc:Fallback>
                <p:oleObj name="Equation" r:id="rId8" imgW="279360" imgH="190440" progId="Equation.3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384454" y="3745525"/>
                        <a:ext cx="381000" cy="258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Up Arrow 6"/>
          <p:cNvSpPr/>
          <p:nvPr/>
        </p:nvSpPr>
        <p:spPr bwMode="auto">
          <a:xfrm>
            <a:off x="1828800" y="3546089"/>
            <a:ext cx="89210" cy="118945"/>
          </a:xfrm>
          <a:prstGeom prst="upArrow">
            <a:avLst>
              <a:gd name="adj1" fmla="val 50000"/>
              <a:gd name="adj2" fmla="val 5594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" name="Up Arrow 59"/>
          <p:cNvSpPr/>
          <p:nvPr/>
        </p:nvSpPr>
        <p:spPr bwMode="auto">
          <a:xfrm>
            <a:off x="2204224" y="3534938"/>
            <a:ext cx="89210" cy="118945"/>
          </a:xfrm>
          <a:prstGeom prst="upArrow">
            <a:avLst>
              <a:gd name="adj1" fmla="val 50000"/>
              <a:gd name="adj2" fmla="val 5594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Up Arrow 18"/>
          <p:cNvSpPr/>
          <p:nvPr/>
        </p:nvSpPr>
        <p:spPr bwMode="auto">
          <a:xfrm>
            <a:off x="2323068" y="3527947"/>
            <a:ext cx="89210" cy="118945"/>
          </a:xfrm>
          <a:prstGeom prst="upArrow">
            <a:avLst>
              <a:gd name="adj1" fmla="val 50000"/>
              <a:gd name="adj2" fmla="val 5594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834065" y="4480560"/>
            <a:ext cx="16493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0" dirty="0">
                <a:cs typeface="Calibri" panose="020F0502020204030204" pitchFamily="34" charset="0"/>
              </a:rPr>
              <a:t>10011000  </a:t>
            </a:r>
          </a:p>
        </p:txBody>
      </p:sp>
      <p:sp>
        <p:nvSpPr>
          <p:cNvPr id="14" name="Freeform 13"/>
          <p:cNvSpPr/>
          <p:nvPr/>
        </p:nvSpPr>
        <p:spPr bwMode="auto">
          <a:xfrm>
            <a:off x="5166360" y="4899660"/>
            <a:ext cx="289560" cy="198120"/>
          </a:xfrm>
          <a:custGeom>
            <a:avLst/>
            <a:gdLst>
              <a:gd name="connsiteX0" fmla="*/ 0 w 289560"/>
              <a:gd name="connsiteY0" fmla="*/ 0 h 198120"/>
              <a:gd name="connsiteX1" fmla="*/ 0 w 289560"/>
              <a:gd name="connsiteY1" fmla="*/ 198120 h 198120"/>
              <a:gd name="connsiteX2" fmla="*/ 289560 w 289560"/>
              <a:gd name="connsiteY2" fmla="*/ 198120 h 198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9560" h="198120">
                <a:moveTo>
                  <a:pt x="0" y="0"/>
                </a:moveTo>
                <a:lnTo>
                  <a:pt x="0" y="198120"/>
                </a:lnTo>
                <a:lnTo>
                  <a:pt x="289560" y="19812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80986" y="4907147"/>
            <a:ext cx="2335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Least significant bit (LSB)</a:t>
            </a:r>
          </a:p>
        </p:txBody>
      </p:sp>
      <p:sp>
        <p:nvSpPr>
          <p:cNvPr id="31" name="Freeform 30"/>
          <p:cNvSpPr/>
          <p:nvPr/>
        </p:nvSpPr>
        <p:spPr bwMode="auto">
          <a:xfrm flipH="1">
            <a:off x="3733800" y="4892040"/>
            <a:ext cx="289560" cy="198120"/>
          </a:xfrm>
          <a:custGeom>
            <a:avLst/>
            <a:gdLst>
              <a:gd name="connsiteX0" fmla="*/ 0 w 289560"/>
              <a:gd name="connsiteY0" fmla="*/ 0 h 198120"/>
              <a:gd name="connsiteX1" fmla="*/ 0 w 289560"/>
              <a:gd name="connsiteY1" fmla="*/ 198120 h 198120"/>
              <a:gd name="connsiteX2" fmla="*/ 289560 w 289560"/>
              <a:gd name="connsiteY2" fmla="*/ 198120 h 198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9560" h="198120">
                <a:moveTo>
                  <a:pt x="0" y="0"/>
                </a:moveTo>
                <a:lnTo>
                  <a:pt x="0" y="198120"/>
                </a:lnTo>
                <a:lnTo>
                  <a:pt x="289560" y="19812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65246" y="4907147"/>
            <a:ext cx="2332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Most significant bit (MSB)</a:t>
            </a:r>
          </a:p>
        </p:txBody>
      </p:sp>
    </p:spTree>
    <p:extLst>
      <p:ext uri="{BB962C8B-B14F-4D97-AF65-F5344CB8AC3E}">
        <p14:creationId xmlns:p14="http://schemas.microsoft.com/office/powerpoint/2010/main" val="375578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6" grpId="0"/>
      <p:bldP spid="50" grpId="0"/>
      <p:bldP spid="53" grpId="0"/>
      <p:bldP spid="7" grpId="0" animBg="1"/>
      <p:bldP spid="60" grpId="0" animBg="1"/>
      <p:bldP spid="19" grpId="0" animBg="1"/>
      <p:bldP spid="20" grpId="0"/>
      <p:bldP spid="14" grpId="0" animBg="1"/>
      <p:bldP spid="30" grpId="0"/>
      <p:bldP spid="31" grpId="0" animBg="1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21EA8-384C-4FBC-A8CC-03FF640E7D94}" type="slidenum">
              <a:rPr lang="en-US" smtClean="0"/>
              <a:pPr/>
              <a:t>17</a:t>
            </a:fld>
            <a:r>
              <a:rPr lang="en-US" dirty="0"/>
              <a:t> 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870002" y="996103"/>
            <a:ext cx="22252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Arial Narrow" panose="020B0606020202030204" pitchFamily="34" charset="0"/>
              </a:rPr>
              <a:t>Negative Number:</a:t>
            </a:r>
            <a:endParaRPr lang="en-US" sz="2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2079236"/>
              </p:ext>
            </p:extLst>
          </p:nvPr>
        </p:nvGraphicFramePr>
        <p:xfrm>
          <a:off x="3254375" y="1055688"/>
          <a:ext cx="147796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61760" imgH="215640" progId="Equation.3">
                  <p:embed/>
                </p:oleObj>
              </mc:Choice>
              <mc:Fallback>
                <p:oleObj name="Equation" r:id="rId2" imgW="761760" imgH="215640" progId="Equation.3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254375" y="1055688"/>
                        <a:ext cx="1477963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" name="Rectangle 111"/>
          <p:cNvSpPr/>
          <p:nvPr/>
        </p:nvSpPr>
        <p:spPr>
          <a:xfrm>
            <a:off x="4178310" y="2134862"/>
            <a:ext cx="15247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0" dirty="0">
                <a:latin typeface="Arial Narrow" panose="020B0606020202030204" pitchFamily="34" charset="0"/>
              </a:rPr>
              <a:t>1 0 0 1 0 1 0 0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2019555" y="2120928"/>
            <a:ext cx="22156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0" dirty="0">
                <a:latin typeface="Arial Narrow" panose="020B0606020202030204" pitchFamily="34" charset="0"/>
              </a:rPr>
              <a:t>bit-wise complement: </a:t>
            </a:r>
            <a:endParaRPr lang="en-US" sz="2000" i="0" dirty="0"/>
          </a:p>
        </p:txBody>
      </p:sp>
      <p:sp>
        <p:nvSpPr>
          <p:cNvPr id="113" name="Rectangle 112"/>
          <p:cNvSpPr/>
          <p:nvPr/>
        </p:nvSpPr>
        <p:spPr>
          <a:xfrm>
            <a:off x="4260606" y="2917328"/>
            <a:ext cx="15247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0" dirty="0">
                <a:latin typeface="Arial Narrow" panose="020B0606020202030204" pitchFamily="34" charset="0"/>
              </a:rPr>
              <a:t>0 1 1 0 1 0 1 1</a:t>
            </a:r>
            <a:endParaRPr lang="en-US" sz="2000" dirty="0"/>
          </a:p>
        </p:txBody>
      </p:sp>
      <p:sp>
        <p:nvSpPr>
          <p:cNvPr id="114" name="Rectangle 113"/>
          <p:cNvSpPr/>
          <p:nvPr/>
        </p:nvSpPr>
        <p:spPr>
          <a:xfrm>
            <a:off x="4257558" y="3334904"/>
            <a:ext cx="15247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0" dirty="0">
                <a:latin typeface="Arial Narrow" panose="020B0606020202030204" pitchFamily="34" charset="0"/>
              </a:rPr>
              <a:t>1 0 0 1 0 1 0 0</a:t>
            </a:r>
            <a:endParaRPr lang="en-US" sz="2000" dirty="0"/>
          </a:p>
        </p:txBody>
      </p:sp>
      <p:sp>
        <p:nvSpPr>
          <p:cNvPr id="115" name="Rectangle 114"/>
          <p:cNvSpPr/>
          <p:nvPr/>
        </p:nvSpPr>
        <p:spPr>
          <a:xfrm>
            <a:off x="629588" y="3634478"/>
            <a:ext cx="2601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Add the above two numbers: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3384586" y="3735978"/>
            <a:ext cx="28163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Rectangle 46"/>
          <p:cNvSpPr/>
          <p:nvPr/>
        </p:nvSpPr>
        <p:spPr>
          <a:xfrm>
            <a:off x="3952586" y="3313568"/>
            <a:ext cx="3321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0" dirty="0">
                <a:latin typeface="Arial Narrow" panose="020B0606020202030204" pitchFamily="34" charset="0"/>
              </a:rPr>
              <a:t>+</a:t>
            </a:r>
            <a:endParaRPr lang="en-US" sz="2400" dirty="0"/>
          </a:p>
        </p:txBody>
      </p:sp>
      <p:sp>
        <p:nvSpPr>
          <p:cNvPr id="116" name="Rectangle 115"/>
          <p:cNvSpPr/>
          <p:nvPr/>
        </p:nvSpPr>
        <p:spPr>
          <a:xfrm>
            <a:off x="4254510" y="3725048"/>
            <a:ext cx="15247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0" dirty="0">
                <a:latin typeface="Arial Narrow" panose="020B0606020202030204" pitchFamily="34" charset="0"/>
              </a:rPr>
              <a:t>1 1 1 1 1 1 1 1</a:t>
            </a:r>
            <a:endParaRPr lang="en-US" sz="2000" dirty="0"/>
          </a:p>
        </p:txBody>
      </p:sp>
      <p:sp>
        <p:nvSpPr>
          <p:cNvPr id="117" name="Rectangle 116"/>
          <p:cNvSpPr/>
          <p:nvPr/>
        </p:nvSpPr>
        <p:spPr>
          <a:xfrm>
            <a:off x="3949538" y="3987176"/>
            <a:ext cx="3321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0" dirty="0">
                <a:latin typeface="Arial Narrow" panose="020B0606020202030204" pitchFamily="34" charset="0"/>
              </a:rPr>
              <a:t>+</a:t>
            </a:r>
            <a:endParaRPr lang="en-US" sz="2400" dirty="0"/>
          </a:p>
        </p:txBody>
      </p:sp>
      <p:cxnSp>
        <p:nvCxnSpPr>
          <p:cNvPr id="118" name="Straight Connector 117"/>
          <p:cNvCxnSpPr/>
          <p:nvPr/>
        </p:nvCxnSpPr>
        <p:spPr bwMode="auto">
          <a:xfrm>
            <a:off x="2847267" y="4367784"/>
            <a:ext cx="28163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9" name="Rectangle 118"/>
          <p:cNvSpPr/>
          <p:nvPr/>
        </p:nvSpPr>
        <p:spPr>
          <a:xfrm>
            <a:off x="4260606" y="4014608"/>
            <a:ext cx="15247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0" dirty="0">
                <a:latin typeface="Arial Narrow" panose="020B0606020202030204" pitchFamily="34" charset="0"/>
              </a:rPr>
              <a:t>0 0 0 0 0 0 0 1</a:t>
            </a:r>
            <a:endParaRPr lang="en-US" sz="2000" dirty="0"/>
          </a:p>
        </p:txBody>
      </p:sp>
      <p:sp>
        <p:nvSpPr>
          <p:cNvPr id="120" name="Rectangle 119"/>
          <p:cNvSpPr/>
          <p:nvPr/>
        </p:nvSpPr>
        <p:spPr>
          <a:xfrm>
            <a:off x="2941278" y="4020704"/>
            <a:ext cx="734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Add 1:</a:t>
            </a:r>
            <a:endParaRPr lang="en-US" i="0" dirty="0"/>
          </a:p>
        </p:txBody>
      </p:sp>
      <p:sp>
        <p:nvSpPr>
          <p:cNvPr id="121" name="Rectangle 120"/>
          <p:cNvSpPr/>
          <p:nvPr/>
        </p:nvSpPr>
        <p:spPr>
          <a:xfrm>
            <a:off x="4266702" y="4322456"/>
            <a:ext cx="15247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0" dirty="0">
                <a:latin typeface="Arial Narrow" panose="020B0606020202030204" pitchFamily="34" charset="0"/>
              </a:rPr>
              <a:t>0 0 0 0 0 0 0 0</a:t>
            </a:r>
            <a:endParaRPr lang="en-US" sz="2000" dirty="0"/>
          </a:p>
        </p:txBody>
      </p:sp>
      <p:sp>
        <p:nvSpPr>
          <p:cNvPr id="48" name="Rectangle 47"/>
          <p:cNvSpPr/>
          <p:nvPr/>
        </p:nvSpPr>
        <p:spPr>
          <a:xfrm>
            <a:off x="598420" y="5026107"/>
            <a:ext cx="19126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0" dirty="0">
                <a:latin typeface="Arial Narrow" panose="020B0606020202030204" pitchFamily="34" charset="0"/>
              </a:rPr>
              <a:t>If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0" dirty="0">
                <a:latin typeface="Arial Narrow" panose="020B0606020202030204" pitchFamily="34" charset="0"/>
              </a:rPr>
              <a:t> = 01101011</a:t>
            </a:r>
            <a:endParaRPr lang="en-US" sz="2400" dirty="0"/>
          </a:p>
        </p:txBody>
      </p:sp>
      <p:sp>
        <p:nvSpPr>
          <p:cNvPr id="125" name="Rectangle 124"/>
          <p:cNvSpPr/>
          <p:nvPr/>
        </p:nvSpPr>
        <p:spPr>
          <a:xfrm>
            <a:off x="2620116" y="5015222"/>
            <a:ext cx="18918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0" dirty="0">
                <a:latin typeface="Arial Narrow" panose="020B0606020202030204" pitchFamily="34" charset="0"/>
              </a:rPr>
              <a:t> = 10010101</a:t>
            </a:r>
            <a:endParaRPr lang="en-US" sz="2400" dirty="0"/>
          </a:p>
        </p:txBody>
      </p:sp>
      <p:sp>
        <p:nvSpPr>
          <p:cNvPr id="56" name="Freeform 55"/>
          <p:cNvSpPr/>
          <p:nvPr/>
        </p:nvSpPr>
        <p:spPr bwMode="auto">
          <a:xfrm>
            <a:off x="3599099" y="5469956"/>
            <a:ext cx="201936" cy="256032"/>
          </a:xfrm>
          <a:custGeom>
            <a:avLst/>
            <a:gdLst>
              <a:gd name="connsiteX0" fmla="*/ 0 w 621792"/>
              <a:gd name="connsiteY0" fmla="*/ 0 h 256032"/>
              <a:gd name="connsiteX1" fmla="*/ 0 w 621792"/>
              <a:gd name="connsiteY1" fmla="*/ 256032 h 256032"/>
              <a:gd name="connsiteX2" fmla="*/ 621792 w 621792"/>
              <a:gd name="connsiteY2" fmla="*/ 256032 h 256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1792" h="256032">
                <a:moveTo>
                  <a:pt x="0" y="0"/>
                </a:moveTo>
                <a:lnTo>
                  <a:pt x="0" y="256032"/>
                </a:lnTo>
                <a:lnTo>
                  <a:pt x="621792" y="256032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3760397" y="5482514"/>
            <a:ext cx="29338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0" dirty="0">
                <a:latin typeface="Arial Narrow" panose="020B0606020202030204" pitchFamily="34" charset="0"/>
              </a:rPr>
              <a:t>bit-wise-complement + 1</a:t>
            </a:r>
            <a:endParaRPr lang="en-US" sz="2400" i="0" dirty="0"/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559665" y="391676"/>
            <a:ext cx="40735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Negative Number    8-bit Number</a:t>
            </a:r>
            <a:endParaRPr lang="en-US" altLang="en-US" sz="2400" b="1" dirty="0">
              <a:solidFill>
                <a:srgbClr val="0070C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662439" y="829141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9" name="Rectangle 28"/>
          <p:cNvSpPr/>
          <p:nvPr/>
        </p:nvSpPr>
        <p:spPr>
          <a:xfrm>
            <a:off x="4216191" y="1608430"/>
            <a:ext cx="15247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0" dirty="0">
                <a:latin typeface="Arial Narrow" panose="020B0606020202030204" pitchFamily="34" charset="0"/>
              </a:rPr>
              <a:t>0 1 1 0 1 0 1 1</a:t>
            </a:r>
            <a:endParaRPr lang="en-US" sz="2000" dirty="0"/>
          </a:p>
        </p:txBody>
      </p:sp>
      <p:sp>
        <p:nvSpPr>
          <p:cNvPr id="30" name="Rectangle 29"/>
          <p:cNvSpPr/>
          <p:nvPr/>
        </p:nvSpPr>
        <p:spPr>
          <a:xfrm>
            <a:off x="1527500" y="1653601"/>
            <a:ext cx="32143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Take any 8-bit binary number: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4336868" y="1959429"/>
            <a:ext cx="0" cy="2090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>
            <a:off x="4511662" y="1959429"/>
            <a:ext cx="0" cy="2090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>
            <a:off x="4686456" y="1959429"/>
            <a:ext cx="0" cy="2090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>
            <a:off x="4861250" y="1959429"/>
            <a:ext cx="0" cy="2090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5036044" y="1959429"/>
            <a:ext cx="0" cy="2090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5210838" y="1959429"/>
            <a:ext cx="0" cy="2090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>
            <a:off x="5385632" y="1959429"/>
            <a:ext cx="0" cy="2090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>
            <a:off x="5560423" y="1959429"/>
            <a:ext cx="0" cy="2090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5398320" y="373474"/>
            <a:ext cx="25439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dirty="0">
                <a:latin typeface="Arial Narrow" panose="020B0606020202030204" pitchFamily="34" charset="0"/>
              </a:rPr>
              <a:t>Two’s Complement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856729" y="5509492"/>
            <a:ext cx="21150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0" dirty="0">
                <a:solidFill>
                  <a:srgbClr val="0070C0"/>
                </a:solidFill>
                <a:latin typeface="Arial Narrow" panose="020B0606020202030204" pitchFamily="34" charset="0"/>
              </a:rPr>
              <a:t>( 2’s Complement )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096027" y="4324104"/>
            <a:ext cx="3016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0" dirty="0">
                <a:solidFill>
                  <a:srgbClr val="FF0000"/>
                </a:solidFill>
                <a:latin typeface="Arial Narrow" panose="020B0606020202030204" pitchFamily="34" charset="0"/>
              </a:rPr>
              <a:t>1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793696" y="3313234"/>
            <a:ext cx="22156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0" dirty="0">
                <a:latin typeface="Arial Narrow" panose="020B0606020202030204" pitchFamily="34" charset="0"/>
              </a:rPr>
              <a:t>bit-wise complement: </a:t>
            </a:r>
            <a:endParaRPr lang="en-US" sz="2000" i="0" dirty="0"/>
          </a:p>
        </p:txBody>
      </p:sp>
      <p:sp>
        <p:nvSpPr>
          <p:cNvPr id="3" name="Right Brace 2"/>
          <p:cNvSpPr/>
          <p:nvPr/>
        </p:nvSpPr>
        <p:spPr bwMode="auto">
          <a:xfrm rot="5400000">
            <a:off x="4917142" y="4128247"/>
            <a:ext cx="192741" cy="1232647"/>
          </a:xfrm>
          <a:prstGeom prst="rightBrace">
            <a:avLst>
              <a:gd name="adj1" fmla="val 38104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780684" y="4765516"/>
            <a:ext cx="5934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0" dirty="0">
                <a:latin typeface="Arial Narrow" panose="020B0606020202030204" pitchFamily="34" charset="0"/>
              </a:rPr>
              <a:t>8-bit</a:t>
            </a:r>
            <a:endParaRPr lang="en-US" sz="2000" i="0" dirty="0"/>
          </a:p>
        </p:txBody>
      </p:sp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982119"/>
              </p:ext>
            </p:extLst>
          </p:nvPr>
        </p:nvGraphicFramePr>
        <p:xfrm>
          <a:off x="6096187" y="4336770"/>
          <a:ext cx="1299695" cy="3685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61760" imgH="215640" progId="Equation.3">
                  <p:embed/>
                </p:oleObj>
              </mc:Choice>
              <mc:Fallback>
                <p:oleObj name="Equation" r:id="rId4" imgW="761760" imgH="215640" progId="Equation.3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096187" y="4336770"/>
                        <a:ext cx="1299695" cy="3685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738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  <p:bldP spid="117" grpId="0"/>
      <p:bldP spid="119" grpId="0"/>
      <p:bldP spid="120" grpId="0"/>
      <p:bldP spid="121" grpId="0"/>
      <p:bldP spid="48" grpId="0"/>
      <p:bldP spid="125" grpId="0"/>
      <p:bldP spid="56" grpId="0" animBg="1"/>
      <p:bldP spid="127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C6E097-21B6-4D40-8C8C-9BEDFC23FF61}" type="slidenum">
              <a:rPr lang="en-US" altLang="en-US" smtClean="0"/>
              <a:pPr>
                <a:defRPr/>
              </a:pPr>
              <a:t>18</a:t>
            </a:fld>
            <a:r>
              <a:rPr lang="en-US" altLang="en-US" dirty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551269" y="523228"/>
            <a:ext cx="5227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For a 8-bit number with both positive and negative integers: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22324" y="1055870"/>
            <a:ext cx="15247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0" dirty="0">
                <a:latin typeface="Arial Narrow" panose="020B0606020202030204" pitchFamily="34" charset="0"/>
              </a:rPr>
              <a:t>0 1 1 1 1 1 1 1</a:t>
            </a:r>
            <a:endParaRPr lang="en-US" sz="2000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2688336" y="1243584"/>
            <a:ext cx="62179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Rectangle 6"/>
          <p:cNvSpPr/>
          <p:nvPr/>
        </p:nvSpPr>
        <p:spPr>
          <a:xfrm>
            <a:off x="3364573" y="1041388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Largest positive number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10132" y="1592318"/>
            <a:ext cx="15247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0" dirty="0">
                <a:latin typeface="Arial Narrow" panose="020B0606020202030204" pitchFamily="34" charset="0"/>
              </a:rPr>
              <a:t>1 0 0 0 0 0 0 1</a:t>
            </a:r>
            <a:endParaRPr lang="en-US" sz="2000" dirty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2676144" y="1780032"/>
            <a:ext cx="62179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>
          <a:xfrm>
            <a:off x="3352381" y="1577836"/>
            <a:ext cx="2555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Smallest (negative) number </a:t>
            </a:r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6200775" y="1052513"/>
          <a:ext cx="531813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55320" imgH="228600" progId="Equation.3">
                  <p:embed/>
                </p:oleObj>
              </mc:Choice>
              <mc:Fallback>
                <p:oleObj name="Equation" r:id="rId2" imgW="355320" imgH="228600" progId="Equation.3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00775" y="1052513"/>
                        <a:ext cx="531813" cy="341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6049455" y="1607312"/>
          <a:ext cx="682625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57200" imgH="228600" progId="Equation.3">
                  <p:embed/>
                </p:oleObj>
              </mc:Choice>
              <mc:Fallback>
                <p:oleObj name="Equation" r:id="rId4" imgW="457200" imgH="228600" progId="Equation.3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49455" y="1607312"/>
                        <a:ext cx="682625" cy="341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1019276" y="2351270"/>
            <a:ext cx="15247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0" dirty="0">
                <a:latin typeface="Arial Narrow" panose="020B0606020202030204" pitchFamily="34" charset="0"/>
              </a:rPr>
              <a:t>0 0 0 0 0 0 0 1</a:t>
            </a:r>
            <a:endParaRPr lang="en-US" sz="2000" dirty="0"/>
          </a:p>
        </p:txBody>
      </p:sp>
      <p:sp>
        <p:nvSpPr>
          <p:cNvPr id="15" name="Rectangle 14"/>
          <p:cNvSpPr/>
          <p:nvPr/>
        </p:nvSpPr>
        <p:spPr>
          <a:xfrm>
            <a:off x="1016228" y="2750558"/>
            <a:ext cx="15247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0" dirty="0">
                <a:latin typeface="Arial Narrow" panose="020B0606020202030204" pitchFamily="34" charset="0"/>
              </a:rPr>
              <a:t>1 1 1 1 1 1 1 1</a:t>
            </a:r>
            <a:endParaRPr lang="en-US" sz="2000" dirty="0"/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2566416" y="2557272"/>
            <a:ext cx="62179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2554224" y="2974848"/>
            <a:ext cx="62179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3627057" y="2413445"/>
          <a:ext cx="131762" cy="246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88560" imgH="164880" progId="Equation.3">
                  <p:embed/>
                </p:oleObj>
              </mc:Choice>
              <mc:Fallback>
                <p:oleObj name="Equation" r:id="rId6" imgW="88560" imgH="164880" progId="Equation.3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27057" y="2413445"/>
                        <a:ext cx="131762" cy="246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3473069" y="2830957"/>
          <a:ext cx="304800" cy="24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03040" imgH="164880" progId="Equation.3">
                  <p:embed/>
                </p:oleObj>
              </mc:Choice>
              <mc:Fallback>
                <p:oleObj name="Equation" r:id="rId8" imgW="203040" imgH="164880" progId="Equation.3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473069" y="2830957"/>
                        <a:ext cx="304800" cy="246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640080" y="3470322"/>
            <a:ext cx="78507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1000001, 10000010, 10000011, …,11111111,00000000, 00000001, 00000010,…,01111111</a:t>
            </a:r>
            <a:endParaRPr lang="en-US" dirty="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4591710"/>
              </p:ext>
            </p:extLst>
          </p:nvPr>
        </p:nvGraphicFramePr>
        <p:xfrm>
          <a:off x="7715631" y="3782214"/>
          <a:ext cx="531813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355320" imgH="228600" progId="Equation.3">
                  <p:embed/>
                </p:oleObj>
              </mc:Choice>
              <mc:Fallback>
                <p:oleObj name="Equation" r:id="rId10" imgW="355320" imgH="228600" progId="Equation.3">
                  <p:embed/>
                  <p:pic>
                    <p:nvPicPr>
                      <p:cNvPr id="23" name="Object 22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715631" y="3782214"/>
                        <a:ext cx="531813" cy="341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4300555"/>
              </p:ext>
            </p:extLst>
          </p:nvPr>
        </p:nvGraphicFramePr>
        <p:xfrm>
          <a:off x="767707" y="3780536"/>
          <a:ext cx="682625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457200" imgH="228600" progId="Equation.3">
                  <p:embed/>
                </p:oleObj>
              </mc:Choice>
              <mc:Fallback>
                <p:oleObj name="Equation" r:id="rId12" imgW="457200" imgH="228600" progId="Equation.3">
                  <p:embed/>
                  <p:pic>
                    <p:nvPicPr>
                      <p:cNvPr id="24" name="Object 2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67707" y="3780536"/>
                        <a:ext cx="682625" cy="341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/>
        </p:nvGraphicFramePr>
        <p:xfrm>
          <a:off x="3537584" y="4395089"/>
          <a:ext cx="2305431" cy="286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726920" imgH="215640" progId="Equation.3">
                  <p:embed/>
                </p:oleObj>
              </mc:Choice>
              <mc:Fallback>
                <p:oleObj name="Equation" r:id="rId13" imgW="1726920" imgH="215640" progId="Equation.3">
                  <p:embed/>
                  <p:pic>
                    <p:nvPicPr>
                      <p:cNvPr id="25" name="Object 24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537584" y="4395089"/>
                        <a:ext cx="2305431" cy="2863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5823570"/>
              </p:ext>
            </p:extLst>
          </p:nvPr>
        </p:nvGraphicFramePr>
        <p:xfrm>
          <a:off x="4763970" y="3748995"/>
          <a:ext cx="3048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203040" imgH="228600" progId="Equation.3">
                  <p:embed/>
                </p:oleObj>
              </mc:Choice>
              <mc:Fallback>
                <p:oleObj name="Equation" r:id="rId15" imgW="203040" imgH="228600" progId="Equation.3">
                  <p:embed/>
                  <p:pic>
                    <p:nvPicPr>
                      <p:cNvPr id="27" name="Object 26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763970" y="3748995"/>
                        <a:ext cx="304800" cy="341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Straight Connector 28"/>
          <p:cNvCxnSpPr/>
          <p:nvPr/>
        </p:nvCxnSpPr>
        <p:spPr bwMode="auto">
          <a:xfrm>
            <a:off x="4224528" y="5065776"/>
            <a:ext cx="23317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Rectangle 30"/>
          <p:cNvSpPr/>
          <p:nvPr/>
        </p:nvSpPr>
        <p:spPr bwMode="auto">
          <a:xfrm>
            <a:off x="5620512" y="5364480"/>
            <a:ext cx="676656" cy="78638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8-bit Adder</a:t>
            </a:r>
          </a:p>
        </p:txBody>
      </p:sp>
      <p:cxnSp>
        <p:nvCxnSpPr>
          <p:cNvPr id="32" name="Straight Connector 31"/>
          <p:cNvCxnSpPr/>
          <p:nvPr/>
        </p:nvCxnSpPr>
        <p:spPr bwMode="auto">
          <a:xfrm>
            <a:off x="5154168" y="5986272"/>
            <a:ext cx="4480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4" name="Object 33"/>
          <p:cNvGraphicFramePr>
            <a:graphicFrameLocks noChangeAspect="1"/>
          </p:cNvGraphicFramePr>
          <p:nvPr/>
        </p:nvGraphicFramePr>
        <p:xfrm>
          <a:off x="4130675" y="5908675"/>
          <a:ext cx="982663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736560" imgH="177480" progId="Equation.3">
                  <p:embed/>
                </p:oleObj>
              </mc:Choice>
              <mc:Fallback>
                <p:oleObj name="Equation" r:id="rId17" imgW="736560" imgH="177480" progId="Equation.3">
                  <p:embed/>
                  <p:pic>
                    <p:nvPicPr>
                      <p:cNvPr id="34" name="Object 33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130675" y="5908675"/>
                        <a:ext cx="982663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5" name="Straight Connector 34"/>
          <p:cNvCxnSpPr/>
          <p:nvPr/>
        </p:nvCxnSpPr>
        <p:spPr bwMode="auto">
          <a:xfrm>
            <a:off x="6309360" y="5556504"/>
            <a:ext cx="3017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Rectangle 25"/>
          <p:cNvSpPr/>
          <p:nvPr/>
        </p:nvSpPr>
        <p:spPr bwMode="auto">
          <a:xfrm>
            <a:off x="6565392" y="4892040"/>
            <a:ext cx="676656" cy="78638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8-bit Adder</a:t>
            </a:r>
          </a:p>
        </p:txBody>
      </p:sp>
      <p:cxnSp>
        <p:nvCxnSpPr>
          <p:cNvPr id="38" name="Straight Connector 37"/>
          <p:cNvCxnSpPr/>
          <p:nvPr/>
        </p:nvCxnSpPr>
        <p:spPr bwMode="auto">
          <a:xfrm>
            <a:off x="7257288" y="5123688"/>
            <a:ext cx="3017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4151376" y="5538216"/>
            <a:ext cx="145999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Isosceles Triangle 40"/>
          <p:cNvSpPr/>
          <p:nvPr/>
        </p:nvSpPr>
        <p:spPr bwMode="auto">
          <a:xfrm rot="5400000">
            <a:off x="4662822" y="5395578"/>
            <a:ext cx="343083" cy="295761"/>
          </a:xfrm>
          <a:prstGeom prst="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3" name="Oval 42"/>
          <p:cNvSpPr/>
          <p:nvPr/>
        </p:nvSpPr>
        <p:spPr bwMode="auto">
          <a:xfrm>
            <a:off x="4983480" y="5486400"/>
            <a:ext cx="91440" cy="9144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4" name="Object 43"/>
          <p:cNvGraphicFramePr>
            <a:graphicFrameLocks noChangeAspect="1"/>
          </p:cNvGraphicFramePr>
          <p:nvPr/>
        </p:nvGraphicFramePr>
        <p:xfrm>
          <a:off x="3951986" y="4942454"/>
          <a:ext cx="223931" cy="242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126720" imgH="139680" progId="Equation.3">
                  <p:embed/>
                </p:oleObj>
              </mc:Choice>
              <mc:Fallback>
                <p:oleObj name="Equation" r:id="rId19" imgW="126720" imgH="139680" progId="Equation.3">
                  <p:embed/>
                  <p:pic>
                    <p:nvPicPr>
                      <p:cNvPr id="44" name="Object 43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3951986" y="4942454"/>
                        <a:ext cx="223931" cy="2427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/>
        </p:nvGraphicFramePr>
        <p:xfrm>
          <a:off x="3931857" y="5424985"/>
          <a:ext cx="246951" cy="2867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139680" imgH="164880" progId="Equation.3">
                  <p:embed/>
                </p:oleObj>
              </mc:Choice>
              <mc:Fallback>
                <p:oleObj name="Equation" r:id="rId21" imgW="139680" imgH="164880" progId="Equation.3">
                  <p:embed/>
                  <p:pic>
                    <p:nvPicPr>
                      <p:cNvPr id="45" name="Object 44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931857" y="5424985"/>
                        <a:ext cx="246951" cy="2867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Rectangle 46"/>
          <p:cNvSpPr/>
          <p:nvPr/>
        </p:nvSpPr>
        <p:spPr>
          <a:xfrm>
            <a:off x="996277" y="4351516"/>
            <a:ext cx="2367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Use adder for subtracting: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31390" y="2757584"/>
            <a:ext cx="1860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2’s complement </a:t>
            </a:r>
          </a:p>
        </p:txBody>
      </p:sp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6033826"/>
              </p:ext>
            </p:extLst>
          </p:nvPr>
        </p:nvGraphicFramePr>
        <p:xfrm>
          <a:off x="3934460" y="3749947"/>
          <a:ext cx="398463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266400" imgH="228600" progId="Equation.3">
                  <p:embed/>
                </p:oleObj>
              </mc:Choice>
              <mc:Fallback>
                <p:oleObj name="Equation" r:id="rId23" imgW="266400" imgH="228600" progId="Equation.3">
                  <p:embed/>
                  <p:pic>
                    <p:nvPicPr>
                      <p:cNvPr id="24" name="Object 23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3934460" y="3749947"/>
                        <a:ext cx="398463" cy="341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608401"/>
              </p:ext>
            </p:extLst>
          </p:nvPr>
        </p:nvGraphicFramePr>
        <p:xfrm>
          <a:off x="5707517" y="3719286"/>
          <a:ext cx="265112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5" imgW="177480" imgH="228600" progId="Equation.3">
                  <p:embed/>
                </p:oleObj>
              </mc:Choice>
              <mc:Fallback>
                <p:oleObj name="Equation" r:id="rId25" imgW="177480" imgH="228600" progId="Equation.3">
                  <p:embed/>
                  <p:pic>
                    <p:nvPicPr>
                      <p:cNvPr id="37" name="Object 36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5707517" y="3719286"/>
                        <a:ext cx="265112" cy="341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6990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 bwMode="auto">
          <a:xfrm>
            <a:off x="0" y="6417733"/>
            <a:ext cx="9144000" cy="44026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19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24979" y="391676"/>
            <a:ext cx="30364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Binary Number System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62439" y="829141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0" name="Rectangle 29"/>
          <p:cNvSpPr/>
          <p:nvPr/>
        </p:nvSpPr>
        <p:spPr>
          <a:xfrm>
            <a:off x="1028366" y="892371"/>
            <a:ext cx="1871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2-bit binary number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515776" y="905864"/>
            <a:ext cx="1871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3-bit binary number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167855"/>
              </p:ext>
            </p:extLst>
          </p:nvPr>
        </p:nvGraphicFramePr>
        <p:xfrm>
          <a:off x="1221179" y="1287943"/>
          <a:ext cx="147939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9698">
                  <a:extLst>
                    <a:ext uri="{9D8B030D-6E8A-4147-A177-3AD203B41FA5}">
                      <a16:colId xmlns:a16="http://schemas.microsoft.com/office/drawing/2014/main" val="367132772"/>
                    </a:ext>
                  </a:extLst>
                </a:gridCol>
                <a:gridCol w="739698">
                  <a:extLst>
                    <a:ext uri="{9D8B030D-6E8A-4147-A177-3AD203B41FA5}">
                      <a16:colId xmlns:a16="http://schemas.microsoft.com/office/drawing/2014/main" val="6485516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Binary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Decimal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0942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2051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645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95905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9775464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009721"/>
              </p:ext>
            </p:extLst>
          </p:nvPr>
        </p:nvGraphicFramePr>
        <p:xfrm>
          <a:off x="3674998" y="1279477"/>
          <a:ext cx="144498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2490">
                  <a:extLst>
                    <a:ext uri="{9D8B030D-6E8A-4147-A177-3AD203B41FA5}">
                      <a16:colId xmlns:a16="http://schemas.microsoft.com/office/drawing/2014/main" val="33754190"/>
                    </a:ext>
                  </a:extLst>
                </a:gridCol>
                <a:gridCol w="722490">
                  <a:extLst>
                    <a:ext uri="{9D8B030D-6E8A-4147-A177-3AD203B41FA5}">
                      <a16:colId xmlns:a16="http://schemas.microsoft.com/office/drawing/2014/main" val="385739395"/>
                    </a:ext>
                  </a:extLst>
                </a:gridCol>
              </a:tblGrid>
              <a:tr h="301973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Binary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Decimal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634132"/>
                  </a:ext>
                </a:extLst>
              </a:tr>
              <a:tr h="273202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297659"/>
                  </a:ext>
                </a:extLst>
              </a:tr>
              <a:tr h="2732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632550"/>
                  </a:ext>
                </a:extLst>
              </a:tr>
              <a:tr h="2732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313050"/>
                  </a:ext>
                </a:extLst>
              </a:tr>
              <a:tr h="2732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0880912"/>
                  </a:ext>
                </a:extLst>
              </a:tr>
              <a:tr h="2732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747987"/>
                  </a:ext>
                </a:extLst>
              </a:tr>
              <a:tr h="2732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0729747"/>
                  </a:ext>
                </a:extLst>
              </a:tr>
              <a:tr h="2732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Arial Narrow" panose="020B0606020202030204" pitchFamily="34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356328"/>
                  </a:ext>
                </a:extLst>
              </a:tr>
              <a:tr h="1834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Arial Narrow" panose="020B0606020202030204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102023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869129"/>
              </p:ext>
            </p:extLst>
          </p:nvPr>
        </p:nvGraphicFramePr>
        <p:xfrm>
          <a:off x="6209355" y="1285120"/>
          <a:ext cx="1416756" cy="5048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8378">
                  <a:extLst>
                    <a:ext uri="{9D8B030D-6E8A-4147-A177-3AD203B41FA5}">
                      <a16:colId xmlns:a16="http://schemas.microsoft.com/office/drawing/2014/main" val="482096945"/>
                    </a:ext>
                  </a:extLst>
                </a:gridCol>
                <a:gridCol w="708378">
                  <a:extLst>
                    <a:ext uri="{9D8B030D-6E8A-4147-A177-3AD203B41FA5}">
                      <a16:colId xmlns:a16="http://schemas.microsoft.com/office/drawing/2014/main" val="3616998753"/>
                    </a:ext>
                  </a:extLst>
                </a:gridCol>
              </a:tblGrid>
              <a:tr h="288199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Binary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Decimal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1976171"/>
                  </a:ext>
                </a:extLst>
              </a:tr>
              <a:tr h="288199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0000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90013917"/>
                  </a:ext>
                </a:extLst>
              </a:tr>
              <a:tr h="2881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0001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03821719"/>
                  </a:ext>
                </a:extLst>
              </a:tr>
              <a:tr h="2881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0010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53663600"/>
                  </a:ext>
                </a:extLst>
              </a:tr>
              <a:tr h="2881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0011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3428019"/>
                  </a:ext>
                </a:extLst>
              </a:tr>
              <a:tr h="2881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0100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41036500"/>
                  </a:ext>
                </a:extLst>
              </a:tr>
              <a:tr h="2881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0101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76678774"/>
                  </a:ext>
                </a:extLst>
              </a:tr>
              <a:tr h="2881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0110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Arial Narrow" panose="020B060602020203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48754351"/>
                  </a:ext>
                </a:extLst>
              </a:tr>
              <a:tr h="2881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0111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Arial Narrow" panose="020B060602020203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8213616"/>
                  </a:ext>
                </a:extLst>
              </a:tr>
              <a:tr h="2881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</a:t>
                      </a:r>
                    </a:p>
                  </a:txBody>
                  <a:tcPr marL="72050" marR="72050" marT="36025" marB="3602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</a:t>
                      </a:r>
                    </a:p>
                  </a:txBody>
                  <a:tcPr marL="72050" marR="72050" marT="36025" marB="3602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9764534"/>
                  </a:ext>
                </a:extLst>
              </a:tr>
              <a:tr h="2881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1001</a:t>
                      </a:r>
                    </a:p>
                  </a:txBody>
                  <a:tcPr marL="72050" marR="72050" marT="36025" marB="3602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</a:t>
                      </a:r>
                    </a:p>
                  </a:txBody>
                  <a:tcPr marL="72050" marR="72050" marT="36025" marB="3602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42080879"/>
                  </a:ext>
                </a:extLst>
              </a:tr>
              <a:tr h="2881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1010</a:t>
                      </a:r>
                    </a:p>
                  </a:txBody>
                  <a:tcPr marL="72050" marR="72050" marT="36025" marB="3602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</a:t>
                      </a:r>
                    </a:p>
                  </a:txBody>
                  <a:tcPr marL="72050" marR="72050" marT="36025" marB="3602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50001429"/>
                  </a:ext>
                </a:extLst>
              </a:tr>
              <a:tr h="2881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1011</a:t>
                      </a:r>
                    </a:p>
                  </a:txBody>
                  <a:tcPr marL="72050" marR="72050" marT="36025" marB="3602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</a:t>
                      </a:r>
                    </a:p>
                  </a:txBody>
                  <a:tcPr marL="72050" marR="72050" marT="36025" marB="3602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25428635"/>
                  </a:ext>
                </a:extLst>
              </a:tr>
              <a:tr h="2881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1100</a:t>
                      </a:r>
                    </a:p>
                  </a:txBody>
                  <a:tcPr marL="72050" marR="72050" marT="36025" marB="3602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</a:t>
                      </a:r>
                    </a:p>
                  </a:txBody>
                  <a:tcPr marL="72050" marR="72050" marT="36025" marB="3602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45965455"/>
                  </a:ext>
                </a:extLst>
              </a:tr>
              <a:tr h="2881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1101</a:t>
                      </a:r>
                    </a:p>
                  </a:txBody>
                  <a:tcPr marL="72050" marR="72050" marT="36025" marB="3602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13</a:t>
                      </a:r>
                    </a:p>
                  </a:txBody>
                  <a:tcPr marL="72050" marR="72050" marT="36025" marB="3602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29191575"/>
                  </a:ext>
                </a:extLst>
              </a:tr>
              <a:tr h="2881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1110</a:t>
                      </a:r>
                    </a:p>
                  </a:txBody>
                  <a:tcPr marL="72050" marR="72050" marT="36025" marB="3602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</a:t>
                      </a:r>
                    </a:p>
                  </a:txBody>
                  <a:tcPr marL="72050" marR="72050" marT="36025" marB="3602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27430297"/>
                  </a:ext>
                </a:extLst>
              </a:tr>
              <a:tr h="2881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1111</a:t>
                      </a:r>
                    </a:p>
                  </a:txBody>
                  <a:tcPr marL="72050" marR="72050" marT="36025" marB="3602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</a:t>
                      </a:r>
                    </a:p>
                  </a:txBody>
                  <a:tcPr marL="72050" marR="72050" marT="36025" marB="3602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1553975"/>
                  </a:ext>
                </a:extLst>
              </a:tr>
            </a:tbl>
          </a:graphicData>
        </a:graphic>
      </p:graphicFrame>
      <p:sp>
        <p:nvSpPr>
          <p:cNvPr id="43" name="Rectangle 42"/>
          <p:cNvSpPr/>
          <p:nvPr/>
        </p:nvSpPr>
        <p:spPr>
          <a:xfrm>
            <a:off x="5999332" y="900220"/>
            <a:ext cx="1818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4-bit binary number</a:t>
            </a:r>
          </a:p>
        </p:txBody>
      </p:sp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8514820"/>
              </p:ext>
            </p:extLst>
          </p:nvPr>
        </p:nvGraphicFramePr>
        <p:xfrm>
          <a:off x="1465376" y="3281843"/>
          <a:ext cx="474662" cy="22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06080" imgH="190440" progId="Equation.3">
                  <p:embed/>
                </p:oleObj>
              </mc:Choice>
              <mc:Fallback>
                <p:oleObj name="Equation" r:id="rId2" imgW="406080" imgH="190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465376" y="3281843"/>
                        <a:ext cx="474662" cy="222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2015532" y="3266321"/>
            <a:ext cx="627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0" dirty="0"/>
              <a:t>values</a:t>
            </a:r>
          </a:p>
        </p:txBody>
      </p:sp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495557"/>
              </p:ext>
            </p:extLst>
          </p:nvPr>
        </p:nvGraphicFramePr>
        <p:xfrm>
          <a:off x="3940641" y="4077181"/>
          <a:ext cx="458788" cy="236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93480" imgH="203040" progId="Equation.3">
                  <p:embed/>
                </p:oleObj>
              </mc:Choice>
              <mc:Fallback>
                <p:oleObj name="Equation" r:id="rId4" imgW="393480" imgH="203040" progId="Equation.3">
                  <p:embed/>
                  <p:pic>
                    <p:nvPicPr>
                      <p:cNvPr id="40" name="Object 3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40641" y="4077181"/>
                        <a:ext cx="458788" cy="236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4456987" y="4067832"/>
            <a:ext cx="627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0" dirty="0"/>
              <a:t>values</a:t>
            </a:r>
          </a:p>
        </p:txBody>
      </p:sp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189641"/>
              </p:ext>
            </p:extLst>
          </p:nvPr>
        </p:nvGraphicFramePr>
        <p:xfrm>
          <a:off x="6381983" y="6379740"/>
          <a:ext cx="547688" cy="23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69800" imgH="203040" progId="Equation.3">
                  <p:embed/>
                </p:oleObj>
              </mc:Choice>
              <mc:Fallback>
                <p:oleObj name="Equation" r:id="rId6" imgW="469800" imgH="203040" progId="Equation.3">
                  <p:embed/>
                  <p:pic>
                    <p:nvPicPr>
                      <p:cNvPr id="46" name="Object 4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381983" y="6379740"/>
                        <a:ext cx="547688" cy="236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6922988" y="6359633"/>
            <a:ext cx="7109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0" dirty="0"/>
              <a:t>values</a:t>
            </a:r>
          </a:p>
        </p:txBody>
      </p:sp>
    </p:spTree>
    <p:extLst>
      <p:ext uri="{BB962C8B-B14F-4D97-AF65-F5344CB8AC3E}">
        <p14:creationId xmlns:p14="http://schemas.microsoft.com/office/powerpoint/2010/main" val="1041581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2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45434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Today’s Digital World:   “0” and “1”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1026" name="Picture 2" descr="Happy Man With Headphones Listening To Music Stock Vector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149" y="1022465"/>
            <a:ext cx="1173328" cy="1238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0443" y="1487978"/>
            <a:ext cx="3656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latin typeface="Arial Narrow" panose="020B0606020202030204" pitchFamily="34" charset="0"/>
              </a:rPr>
              <a:t>“10011011110001…1000100010…0100101111001...”</a:t>
            </a:r>
          </a:p>
        </p:txBody>
      </p:sp>
      <p:pic>
        <p:nvPicPr>
          <p:cNvPr id="1028" name="Picture 4" descr="iPhone SE (1st Generation) Repair - iFixi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990" y="1271847"/>
            <a:ext cx="903316" cy="67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73082" y="142979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Digital music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0791" y="2937164"/>
            <a:ext cx="124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Data Center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568" y="2393188"/>
            <a:ext cx="2235057" cy="13923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002" y="2713726"/>
            <a:ext cx="1474077" cy="6600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15346" y="5588924"/>
            <a:ext cx="359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latin typeface="Arial Narrow" panose="020B0606020202030204" pitchFamily="34" charset="0"/>
              </a:rPr>
              <a:t>“100…11011110001…1000100010…01001011110”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06835" y="3081251"/>
            <a:ext cx="2029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 Narrow" panose="020B0606020202030204" pitchFamily="34" charset="0"/>
              </a:rPr>
              <a:t>Everything is stored as</a:t>
            </a:r>
          </a:p>
        </p:txBody>
      </p:sp>
      <p:pic>
        <p:nvPicPr>
          <p:cNvPr id="19458" name="Picture 2" descr="Basic Elements of Fiber Optic Communication System and It's Work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310" y="4385435"/>
            <a:ext cx="1859972" cy="112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Man Working In Network Server Room With Fiber Optic Hub For ...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914" y="4400187"/>
            <a:ext cx="1675071" cy="111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61750" y="4735483"/>
            <a:ext cx="1720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Communications</a:t>
            </a:r>
          </a:p>
        </p:txBody>
      </p:sp>
      <p:pic>
        <p:nvPicPr>
          <p:cNvPr id="19464" name="Picture 8" descr="How Does A Mobile Phone 'Look' For Network Coverage?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753" y="4372494"/>
            <a:ext cx="1727495" cy="115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610195" y="5544589"/>
            <a:ext cx="2476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 Narrow" panose="020B0606020202030204" pitchFamily="34" charset="0"/>
              </a:rPr>
              <a:t>Everything is transmitted as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18859" y="3480262"/>
            <a:ext cx="359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latin typeface="Arial Narrow" panose="020B0606020202030204" pitchFamily="34" charset="0"/>
              </a:rPr>
              <a:t>“100…11011110001…1000100010…01001011110”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000750" y="433388"/>
            <a:ext cx="19960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Binary Number</a:t>
            </a:r>
            <a:endParaRPr lang="en-US" altLang="en-US" sz="2400" b="1" dirty="0">
              <a:solidFill>
                <a:schemeClr val="accent2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0845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ounded Rectangle 40"/>
          <p:cNvSpPr/>
          <p:nvPr/>
        </p:nvSpPr>
        <p:spPr bwMode="auto">
          <a:xfrm>
            <a:off x="5136487" y="4029833"/>
            <a:ext cx="3651464" cy="2225309"/>
          </a:xfrm>
          <a:prstGeom prst="roundRect">
            <a:avLst>
              <a:gd name="adj" fmla="val 7069"/>
            </a:avLst>
          </a:prstGeom>
          <a:solidFill>
            <a:srgbClr val="FFFF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20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08201" y="458788"/>
            <a:ext cx="282801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Hexadecimal Number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685800" y="1043940"/>
            <a:ext cx="618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A Hexadecimal number is a base 16 number:  Each digit has 16 values: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48100" y="1851660"/>
            <a:ext cx="3587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0, 1, 2, 3, 4, 5, 6, 7, 8, 9, A, B, C, D, E, F</a:t>
            </a:r>
          </a:p>
        </p:txBody>
      </p:sp>
      <p:sp>
        <p:nvSpPr>
          <p:cNvPr id="3" name="Right Brace 2"/>
          <p:cNvSpPr/>
          <p:nvPr/>
        </p:nvSpPr>
        <p:spPr bwMode="auto">
          <a:xfrm rot="5400000">
            <a:off x="5482590" y="666750"/>
            <a:ext cx="243840" cy="3223260"/>
          </a:xfrm>
          <a:prstGeom prst="rightBrace">
            <a:avLst>
              <a:gd name="adj1" fmla="val 47222"/>
              <a:gd name="adj2" fmla="val 50000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97780" y="2392680"/>
            <a:ext cx="99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16 values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88820" y="366522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2E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92680" y="364236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>
                <a:latin typeface="Symbol" panose="05050102010706020507" pitchFamily="18" charset="2"/>
              </a:rPr>
              <a:t>=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775084"/>
              </p:ext>
            </p:extLst>
          </p:nvPr>
        </p:nvGraphicFramePr>
        <p:xfrm>
          <a:off x="2684780" y="3693160"/>
          <a:ext cx="189865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20480" imgH="203040" progId="Equation.3">
                  <p:embed/>
                </p:oleObj>
              </mc:Choice>
              <mc:Fallback>
                <p:oleObj name="Equation" r:id="rId2" imgW="13204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684780" y="3693160"/>
                        <a:ext cx="189865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ight Brace 12"/>
          <p:cNvSpPr/>
          <p:nvPr/>
        </p:nvSpPr>
        <p:spPr bwMode="auto">
          <a:xfrm rot="16200000" flipV="1">
            <a:off x="3547110" y="2807970"/>
            <a:ext cx="129540" cy="1737360"/>
          </a:xfrm>
          <a:prstGeom prst="rightBrace">
            <a:avLst>
              <a:gd name="adj1" fmla="val 47222"/>
              <a:gd name="adj2" fmla="val 50000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00400" y="3223260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Decimal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20340" y="4922520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2 E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9569010"/>
              </p:ext>
            </p:extLst>
          </p:nvPr>
        </p:nvGraphicFramePr>
        <p:xfrm>
          <a:off x="2947988" y="5447665"/>
          <a:ext cx="512762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30120" imgH="177480" progId="Equation.3">
                  <p:embed/>
                </p:oleObj>
              </mc:Choice>
              <mc:Fallback>
                <p:oleObj name="Equation" r:id="rId4" imgW="33012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47988" y="5447665"/>
                        <a:ext cx="512762" cy="276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2996673"/>
              </p:ext>
            </p:extLst>
          </p:nvPr>
        </p:nvGraphicFramePr>
        <p:xfrm>
          <a:off x="2419350" y="5455603"/>
          <a:ext cx="552450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55320" imgH="177480" progId="Equation.3">
                  <p:embed/>
                </p:oleObj>
              </mc:Choice>
              <mc:Fallback>
                <p:oleObj name="Equation" r:id="rId6" imgW="355320" imgH="177480" progId="Equation.3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419350" y="5455603"/>
                        <a:ext cx="552450" cy="276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ight Brace 17"/>
          <p:cNvSpPr/>
          <p:nvPr/>
        </p:nvSpPr>
        <p:spPr bwMode="auto">
          <a:xfrm rot="16200000" flipV="1">
            <a:off x="2586990" y="5116830"/>
            <a:ext cx="251460" cy="457200"/>
          </a:xfrm>
          <a:prstGeom prst="rightBrace">
            <a:avLst>
              <a:gd name="adj1" fmla="val 47222"/>
              <a:gd name="adj2" fmla="val 16350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ight Brace 18"/>
          <p:cNvSpPr/>
          <p:nvPr/>
        </p:nvSpPr>
        <p:spPr bwMode="auto">
          <a:xfrm rot="5400000" flipH="1" flipV="1">
            <a:off x="3067050" y="5116830"/>
            <a:ext cx="251460" cy="457200"/>
          </a:xfrm>
          <a:prstGeom prst="rightBrace">
            <a:avLst>
              <a:gd name="adj1" fmla="val 47222"/>
              <a:gd name="adj2" fmla="val 8017"/>
            </a:avLst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1540" y="4335780"/>
            <a:ext cx="2081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latin typeface="Arial Narrow" panose="020B0606020202030204" pitchFamily="34" charset="0"/>
              </a:rPr>
              <a:t>Hexadecimal to Binary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84020" y="5844540"/>
            <a:ext cx="2904962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Each bit in Hex is 4 bit in Binary!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22960" y="2804160"/>
            <a:ext cx="2279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latin typeface="Arial Narrow" panose="020B0606020202030204" pitchFamily="34" charset="0"/>
              </a:rPr>
              <a:t>Hexadecimal to Decimal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950720" y="3230880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Hex</a:t>
            </a:r>
          </a:p>
        </p:txBody>
      </p:sp>
      <p:sp>
        <p:nvSpPr>
          <p:cNvPr id="24" name="Right Brace 23"/>
          <p:cNvSpPr/>
          <p:nvPr/>
        </p:nvSpPr>
        <p:spPr bwMode="auto">
          <a:xfrm rot="16200000" flipV="1">
            <a:off x="2122170" y="3432810"/>
            <a:ext cx="152400" cy="388620"/>
          </a:xfrm>
          <a:prstGeom prst="rightBrace">
            <a:avLst>
              <a:gd name="adj1" fmla="val 47222"/>
              <a:gd name="adj2" fmla="val 50000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935528" y="1651754"/>
            <a:ext cx="1461110" cy="276999"/>
            <a:chOff x="5920288" y="1628894"/>
            <a:chExt cx="1461110" cy="276999"/>
          </a:xfrm>
        </p:grpSpPr>
        <p:sp>
          <p:nvSpPr>
            <p:cNvPr id="7" name="Rectangle 6"/>
            <p:cNvSpPr/>
            <p:nvPr/>
          </p:nvSpPr>
          <p:spPr>
            <a:xfrm>
              <a:off x="5920288" y="1628894"/>
              <a:ext cx="32573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0" dirty="0">
                  <a:solidFill>
                    <a:srgbClr val="C00000"/>
                  </a:solidFill>
                  <a:latin typeface="Arial Narrow" panose="020B0606020202030204" pitchFamily="34" charset="0"/>
                </a:rPr>
                <a:t>10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149211" y="1628894"/>
              <a:ext cx="31649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0" dirty="0">
                  <a:solidFill>
                    <a:srgbClr val="C00000"/>
                  </a:solidFill>
                  <a:latin typeface="Arial Narrow" panose="020B0606020202030204" pitchFamily="34" charset="0"/>
                </a:rPr>
                <a:t>11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368901" y="1628894"/>
              <a:ext cx="32573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0" dirty="0">
                  <a:solidFill>
                    <a:srgbClr val="C00000"/>
                  </a:solidFill>
                  <a:latin typeface="Arial Narrow" panose="020B0606020202030204" pitchFamily="34" charset="0"/>
                </a:rPr>
                <a:t>12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597824" y="1628894"/>
              <a:ext cx="32573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0" dirty="0">
                  <a:solidFill>
                    <a:srgbClr val="C00000"/>
                  </a:solidFill>
                  <a:latin typeface="Arial Narrow" panose="020B0606020202030204" pitchFamily="34" charset="0"/>
                </a:rPr>
                <a:t>13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826747" y="1628894"/>
              <a:ext cx="32573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0" dirty="0">
                  <a:solidFill>
                    <a:srgbClr val="C00000"/>
                  </a:solidFill>
                  <a:latin typeface="Arial Narrow" panose="020B0606020202030204" pitchFamily="34" charset="0"/>
                </a:rPr>
                <a:t>14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055668" y="1628894"/>
              <a:ext cx="32573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0" dirty="0">
                  <a:solidFill>
                    <a:srgbClr val="C00000"/>
                  </a:solidFill>
                  <a:latin typeface="Arial Narrow" panose="020B0606020202030204" pitchFamily="34" charset="0"/>
                </a:rPr>
                <a:t>15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</p:grpSp>
      <p:sp>
        <p:nvSpPr>
          <p:cNvPr id="16" name="Arc 15"/>
          <p:cNvSpPr/>
          <p:nvPr/>
        </p:nvSpPr>
        <p:spPr bwMode="auto">
          <a:xfrm>
            <a:off x="2080260" y="3505200"/>
            <a:ext cx="708660" cy="624840"/>
          </a:xfrm>
          <a:prstGeom prst="arc">
            <a:avLst>
              <a:gd name="adj1" fmla="val 1410695"/>
              <a:gd name="adj2" fmla="val 9227317"/>
            </a:avLst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" name="Arc 33"/>
          <p:cNvSpPr/>
          <p:nvPr/>
        </p:nvSpPr>
        <p:spPr bwMode="auto">
          <a:xfrm>
            <a:off x="2186940" y="3520440"/>
            <a:ext cx="1432560" cy="632460"/>
          </a:xfrm>
          <a:prstGeom prst="arc">
            <a:avLst>
              <a:gd name="adj1" fmla="val 676053"/>
              <a:gd name="adj2" fmla="val 10078884"/>
            </a:avLst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487007" y="4733099"/>
            <a:ext cx="135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+mn-lt"/>
                <a:cs typeface="Times New Roman" panose="02020603050405020304" pitchFamily="18" charset="0"/>
              </a:rPr>
              <a:t>0x2E  =  46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532727" y="5319839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+mn-lt"/>
                <a:cs typeface="Times New Roman" panose="02020603050405020304" pitchFamily="18" charset="0"/>
              </a:rPr>
              <a:t>0x21  =  33</a:t>
            </a:r>
          </a:p>
        </p:txBody>
      </p:sp>
      <p:cxnSp>
        <p:nvCxnSpPr>
          <p:cNvPr id="32" name="Straight Arrow Connector 31"/>
          <p:cNvCxnSpPr/>
          <p:nvPr/>
        </p:nvCxnSpPr>
        <p:spPr bwMode="auto">
          <a:xfrm flipH="1" flipV="1">
            <a:off x="5540347" y="4451159"/>
            <a:ext cx="175260" cy="32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sp>
        <p:nvSpPr>
          <p:cNvPr id="33" name="Rectangle 32"/>
          <p:cNvSpPr/>
          <p:nvPr/>
        </p:nvSpPr>
        <p:spPr>
          <a:xfrm>
            <a:off x="5204266" y="4136953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cs typeface="Times New Roman" panose="02020603050405020304" pitchFamily="18" charset="0"/>
              </a:rPr>
              <a:t>0x</a:t>
            </a:r>
            <a:endParaRPr lang="en-US" dirty="0"/>
          </a:p>
        </p:txBody>
      </p:sp>
      <p:cxnSp>
        <p:nvCxnSpPr>
          <p:cNvPr id="38" name="Straight Connector 37"/>
          <p:cNvCxnSpPr/>
          <p:nvPr/>
        </p:nvCxnSpPr>
        <p:spPr bwMode="auto">
          <a:xfrm>
            <a:off x="5602108" y="4313999"/>
            <a:ext cx="23541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Rectangle 38"/>
          <p:cNvSpPr/>
          <p:nvPr/>
        </p:nvSpPr>
        <p:spPr>
          <a:xfrm>
            <a:off x="5799748" y="4136953"/>
            <a:ext cx="29498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Arial Narrow" panose="020B0606020202030204" pitchFamily="34" charset="0"/>
              </a:rPr>
              <a:t>The number to follow is hexadecimal.</a:t>
            </a:r>
            <a:endParaRPr lang="en-US" sz="1600" dirty="0"/>
          </a:p>
        </p:txBody>
      </p:sp>
      <p:sp>
        <p:nvSpPr>
          <p:cNvPr id="44" name="TextBox 43"/>
          <p:cNvSpPr txBox="1"/>
          <p:nvPr/>
        </p:nvSpPr>
        <p:spPr>
          <a:xfrm>
            <a:off x="6439507" y="5769419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Decimal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85127" y="5777039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Hex</a:t>
            </a:r>
          </a:p>
        </p:txBody>
      </p:sp>
    </p:spTree>
    <p:extLst>
      <p:ext uri="{BB962C8B-B14F-4D97-AF65-F5344CB8AC3E}">
        <p14:creationId xmlns:p14="http://schemas.microsoft.com/office/powerpoint/2010/main" val="21298578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 bwMode="auto">
          <a:xfrm>
            <a:off x="599090" y="1095704"/>
            <a:ext cx="7102366" cy="5273565"/>
          </a:xfrm>
          <a:prstGeom prst="roundRect">
            <a:avLst>
              <a:gd name="adj" fmla="val 5693"/>
            </a:avLst>
          </a:prstGeom>
          <a:solidFill>
            <a:srgbClr val="CC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C6E097-21B6-4D40-8C8C-9BEDFC23FF61}" type="slidenum">
              <a:rPr lang="en-US" altLang="en-US" smtClean="0"/>
              <a:pPr>
                <a:defRPr/>
              </a:pPr>
              <a:t>21</a:t>
            </a:fld>
            <a:r>
              <a:rPr lang="en-US" altLang="en-US"/>
              <a:t> 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9818" y="458788"/>
            <a:ext cx="24926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 Taking More Digits</a:t>
            </a:r>
            <a:endParaRPr lang="en-US" altLang="en-US" sz="2400" b="1" dirty="0">
              <a:solidFill>
                <a:srgbClr val="C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71170" y="887788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22534" name="Picture 6" descr="http://www.johnpaulcaponigro.com/blog/http:/www.johnpaulcaponigro.com/blog/wp-content/themes/zinfandel-blue-10/images/bits_barchart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22" r="1074" b="6911"/>
          <a:stretch/>
        </p:blipFill>
        <p:spPr bwMode="auto">
          <a:xfrm rot="16200000" flipV="1">
            <a:off x="2686063" y="3624322"/>
            <a:ext cx="4004653" cy="49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ttp://www.johnpaulcaponigro.com/blog/http:/www.johnpaulcaponigro.com/blog/wp-content/themes/zinfandel-blue-10/images/bits_barchart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" b="84470"/>
          <a:stretch/>
        </p:blipFill>
        <p:spPr bwMode="auto">
          <a:xfrm rot="16200000" flipV="1">
            <a:off x="1730403" y="5196341"/>
            <a:ext cx="533733" cy="42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482938" y="4134293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1-bit gray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28643" y="5905836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256 levels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3666047" y="287997"/>
            <a:ext cx="2766649" cy="564796"/>
            <a:chOff x="688931" y="1417532"/>
            <a:chExt cx="3119067" cy="636740"/>
          </a:xfrm>
        </p:grpSpPr>
        <p:grpSp>
          <p:nvGrpSpPr>
            <p:cNvPr id="29" name="Group 28"/>
            <p:cNvGrpSpPr/>
            <p:nvPr/>
          </p:nvGrpSpPr>
          <p:grpSpPr>
            <a:xfrm>
              <a:off x="688931" y="1417532"/>
              <a:ext cx="3119067" cy="636740"/>
              <a:chOff x="1553227" y="1439836"/>
              <a:chExt cx="1803079" cy="368088"/>
            </a:xfrm>
          </p:grpSpPr>
          <p:sp>
            <p:nvSpPr>
              <p:cNvPr id="33" name="Rectangle 32"/>
              <p:cNvSpPr/>
              <p:nvPr/>
            </p:nvSpPr>
            <p:spPr bwMode="auto">
              <a:xfrm>
                <a:off x="1553227" y="1507299"/>
                <a:ext cx="300625" cy="30062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 bwMode="auto">
              <a:xfrm>
                <a:off x="1855940" y="1507299"/>
                <a:ext cx="300625" cy="30062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 bwMode="auto">
              <a:xfrm>
                <a:off x="2759900" y="1507299"/>
                <a:ext cx="300625" cy="30062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 bwMode="auto">
              <a:xfrm>
                <a:off x="3055681" y="1507299"/>
                <a:ext cx="300625" cy="30062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291606" y="1439836"/>
                <a:ext cx="314326" cy="3024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0" dirty="0"/>
                  <a:t>…</a:t>
                </a:r>
              </a:p>
            </p:txBody>
          </p:sp>
          <p:graphicFrame>
            <p:nvGraphicFramePr>
              <p:cNvPr id="38" name="Object 3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05896770"/>
                  </p:ext>
                </p:extLst>
              </p:nvPr>
            </p:nvGraphicFramePr>
            <p:xfrm>
              <a:off x="1589066" y="1536005"/>
              <a:ext cx="254000" cy="228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3" imgW="253800" imgH="228600" progId="Equation.3">
                      <p:embed/>
                    </p:oleObj>
                  </mc:Choice>
                  <mc:Fallback>
                    <p:oleObj name="Equation" r:id="rId3" imgW="253800" imgH="228600" progId="Equation.3">
                      <p:embed/>
                      <p:pic>
                        <p:nvPicPr>
                          <p:cNvPr id="5" name="Object 4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1589066" y="1536005"/>
                            <a:ext cx="254000" cy="2286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30" name="Object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66563501"/>
                </p:ext>
              </p:extLst>
            </p:nvPr>
          </p:nvGraphicFramePr>
          <p:xfrm>
            <a:off x="1245731" y="1573408"/>
            <a:ext cx="482600" cy="395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279360" imgH="228600" progId="Equation.3">
                    <p:embed/>
                  </p:oleObj>
                </mc:Choice>
                <mc:Fallback>
                  <p:oleObj name="Equation" r:id="rId5" imgW="279360" imgH="228600" progId="Equation.3">
                    <p:embed/>
                    <p:pic>
                      <p:nvPicPr>
                        <p:cNvPr id="17" name="Object 16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245731" y="1573408"/>
                          <a:ext cx="482600" cy="3952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7483264"/>
                </p:ext>
              </p:extLst>
            </p:nvPr>
          </p:nvGraphicFramePr>
          <p:xfrm>
            <a:off x="2923719" y="1599330"/>
            <a:ext cx="263525" cy="373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152280" imgH="215640" progId="Equation.3">
                    <p:embed/>
                  </p:oleObj>
                </mc:Choice>
                <mc:Fallback>
                  <p:oleObj name="Equation" r:id="rId7" imgW="152280" imgH="215640" progId="Equation.3">
                    <p:embed/>
                    <p:pic>
                      <p:nvPicPr>
                        <p:cNvPr id="18" name="Object 17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923719" y="1599330"/>
                          <a:ext cx="263525" cy="3730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1056083"/>
                </p:ext>
              </p:extLst>
            </p:nvPr>
          </p:nvGraphicFramePr>
          <p:xfrm>
            <a:off x="3390683" y="1602310"/>
            <a:ext cx="285750" cy="395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164880" imgH="228600" progId="Equation.3">
                    <p:embed/>
                  </p:oleObj>
                </mc:Choice>
                <mc:Fallback>
                  <p:oleObj name="Equation" r:id="rId9" imgW="164880" imgH="228600" progId="Equation.3">
                    <p:embed/>
                    <p:pic>
                      <p:nvPicPr>
                        <p:cNvPr id="19" name="Object 18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3390683" y="1602310"/>
                          <a:ext cx="285750" cy="3952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1" name="TextBox 40"/>
          <p:cNvSpPr txBox="1"/>
          <p:nvPr/>
        </p:nvSpPr>
        <p:spPr>
          <a:xfrm>
            <a:off x="3797719" y="5593153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black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760933" y="1717465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White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948602" y="5664098"/>
            <a:ext cx="748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0" dirty="0">
                <a:latin typeface="Arial Narrow" panose="020B0606020202030204" pitchFamily="34" charset="0"/>
              </a:rPr>
              <a:t>00000000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951229" y="5485422"/>
            <a:ext cx="748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0" dirty="0">
                <a:latin typeface="Arial Narrow" panose="020B0606020202030204" pitchFamily="34" charset="0"/>
              </a:rPr>
              <a:t>00000001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914444" y="1783153"/>
            <a:ext cx="684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0" dirty="0">
                <a:latin typeface="Arial Narrow" panose="020B0606020202030204" pitchFamily="34" charset="0"/>
              </a:rPr>
              <a:t>11111111</a:t>
            </a:r>
          </a:p>
        </p:txBody>
      </p:sp>
      <p:sp>
        <p:nvSpPr>
          <p:cNvPr id="46" name="TextBox 45"/>
          <p:cNvSpPr txBox="1"/>
          <p:nvPr/>
        </p:nvSpPr>
        <p:spPr>
          <a:xfrm rot="5400000">
            <a:off x="5171946" y="5233173"/>
            <a:ext cx="3529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0" dirty="0">
                <a:latin typeface="Arial Narrow" panose="020B0606020202030204" pitchFamily="34" charset="0"/>
              </a:rPr>
              <a:t>…</a:t>
            </a:r>
          </a:p>
        </p:txBody>
      </p:sp>
      <p:sp>
        <p:nvSpPr>
          <p:cNvPr id="47" name="TextBox 46"/>
          <p:cNvSpPr txBox="1"/>
          <p:nvPr/>
        </p:nvSpPr>
        <p:spPr>
          <a:xfrm rot="5400000">
            <a:off x="5131506" y="2046939"/>
            <a:ext cx="407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 dirty="0">
                <a:latin typeface="Arial Narrow" panose="020B0606020202030204" pitchFamily="34" charset="0"/>
              </a:rPr>
              <a:t>…</a:t>
            </a:r>
          </a:p>
        </p:txBody>
      </p:sp>
      <p:sp>
        <p:nvSpPr>
          <p:cNvPr id="7" name="Right Brace 6"/>
          <p:cNvSpPr/>
          <p:nvPr/>
        </p:nvSpPr>
        <p:spPr bwMode="auto">
          <a:xfrm>
            <a:off x="5659821" y="1836684"/>
            <a:ext cx="315311" cy="3957145"/>
          </a:xfrm>
          <a:prstGeom prst="rightBrace">
            <a:avLst>
              <a:gd name="adj1" fmla="val 28846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973360" y="3630347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256 numbers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165703" y="1141473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8-bit gray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200147" y="5414477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0" dirty="0">
                <a:latin typeface="Arial Narrow" panose="020B0606020202030204" pitchFamily="34" charset="0"/>
              </a:rPr>
              <a:t>0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194891" y="5141208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0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559015" y="5869049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2 levels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914565" y="1480430"/>
            <a:ext cx="1569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latin typeface="Arial Narrow" panose="020B0606020202030204" pitchFamily="34" charset="0"/>
              </a:rPr>
              <a:t>8-digit binary number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913861" y="4746520"/>
            <a:ext cx="1569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latin typeface="Arial Narrow" panose="020B0606020202030204" pitchFamily="34" charset="0"/>
              </a:rPr>
              <a:t>1-digit binary number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895399" y="2767873"/>
            <a:ext cx="7396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0" dirty="0">
                <a:latin typeface="Arial Narrow" panose="020B0606020202030204" pitchFamily="34" charset="0"/>
              </a:rPr>
              <a:t>01011001</a:t>
            </a:r>
          </a:p>
        </p:txBody>
      </p:sp>
    </p:spTree>
    <p:extLst>
      <p:ext uri="{BB962C8B-B14F-4D97-AF65-F5344CB8AC3E}">
        <p14:creationId xmlns:p14="http://schemas.microsoft.com/office/powerpoint/2010/main" val="5092090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C6E097-21B6-4D40-8C8C-9BEDFC23FF61}" type="slidenum">
              <a:rPr lang="en-US" altLang="en-US" smtClean="0"/>
              <a:pPr>
                <a:defRPr/>
              </a:pPr>
              <a:t>22</a:t>
            </a:fld>
            <a:r>
              <a:rPr lang="en-US" altLang="en-US"/>
              <a:t> 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9818" y="458788"/>
            <a:ext cx="36421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 Binary to Represent Analog </a:t>
            </a:r>
            <a:endParaRPr lang="en-US" altLang="en-US" sz="2400" b="1" dirty="0">
              <a:solidFill>
                <a:srgbClr val="C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71170" y="887788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6" name="Rectangle 5"/>
          <p:cNvSpPr/>
          <p:nvPr/>
        </p:nvSpPr>
        <p:spPr>
          <a:xfrm>
            <a:off x="6039891" y="5424009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rgbClr val="202122"/>
                </a:solidFill>
              </a:rPr>
              <a:t>16,777,216 color variations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3091" y="2338277"/>
            <a:ext cx="3036481" cy="303648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911163" y="1935126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24-bit Color </a:t>
            </a:r>
          </a:p>
        </p:txBody>
      </p:sp>
      <p:pic>
        <p:nvPicPr>
          <p:cNvPr id="22534" name="Picture 6" descr="http://www.johnpaulcaponigro.com/blog/http:/www.johnpaulcaponigro.com/blog/wp-content/themes/zinfandel-blue-10/images/bits_barchart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26" b="6911"/>
          <a:stretch/>
        </p:blipFill>
        <p:spPr bwMode="auto">
          <a:xfrm rot="16200000" flipV="1">
            <a:off x="-46444" y="3593806"/>
            <a:ext cx="4048125" cy="478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ttp://www.johnpaulcaponigro.com/blog/http:/www.johnpaulcaponigro.com/blog/wp-content/themes/zinfandel-blue-10/images/bits_barchart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" b="84470"/>
          <a:stretch/>
        </p:blipFill>
        <p:spPr bwMode="auto">
          <a:xfrm rot="16200000" flipV="1">
            <a:off x="445513" y="5306699"/>
            <a:ext cx="533733" cy="42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37461" y="4820094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1-bit gray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70075" y="1314894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8-bit gray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46028" y="5858539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256 levels</a:t>
            </a:r>
          </a:p>
        </p:txBody>
      </p:sp>
      <p:pic>
        <p:nvPicPr>
          <p:cNvPr id="22536" name="Picture 8" descr="Variation combination of RGB value in 8-bit formats. | Download ...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" r="94830"/>
          <a:stretch/>
        </p:blipFill>
        <p:spPr bwMode="auto">
          <a:xfrm>
            <a:off x="3115340" y="1782727"/>
            <a:ext cx="455124" cy="411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Variation combination of RGB value in 8-bit formats. | Download ...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6" r="60861"/>
          <a:stretch/>
        </p:blipFill>
        <p:spPr bwMode="auto">
          <a:xfrm>
            <a:off x="4019102" y="1796902"/>
            <a:ext cx="470223" cy="410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Variation combination of RGB value in 8-bit formats. | Download ...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87" r="28728"/>
          <a:stretch/>
        </p:blipFill>
        <p:spPr bwMode="auto">
          <a:xfrm>
            <a:off x="5007934" y="1789816"/>
            <a:ext cx="478465" cy="4115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104708" y="1137684"/>
            <a:ext cx="680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0" dirty="0">
                <a:latin typeface="Arial Narrow" panose="020B0606020202030204" pitchFamily="34" charset="0"/>
              </a:rPr>
              <a:t>8-bit Red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778104" y="1141230"/>
            <a:ext cx="974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0" dirty="0">
                <a:latin typeface="Arial Narrow" panose="020B0606020202030204" pitchFamily="34" charset="0"/>
              </a:rPr>
              <a:t>8-bit Green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34271" y="1144773"/>
            <a:ext cx="843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0" dirty="0">
                <a:latin typeface="Arial Narrow" panose="020B0606020202030204" pitchFamily="34" charset="0"/>
              </a:rPr>
              <a:t>8-bit Blue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4996906" y="287997"/>
            <a:ext cx="2766649" cy="564796"/>
            <a:chOff x="688931" y="1417532"/>
            <a:chExt cx="3119067" cy="636740"/>
          </a:xfrm>
        </p:grpSpPr>
        <p:grpSp>
          <p:nvGrpSpPr>
            <p:cNvPr id="29" name="Group 28"/>
            <p:cNvGrpSpPr/>
            <p:nvPr/>
          </p:nvGrpSpPr>
          <p:grpSpPr>
            <a:xfrm>
              <a:off x="688931" y="1417532"/>
              <a:ext cx="3119067" cy="636740"/>
              <a:chOff x="1553227" y="1439836"/>
              <a:chExt cx="1803079" cy="368088"/>
            </a:xfrm>
          </p:grpSpPr>
          <p:sp>
            <p:nvSpPr>
              <p:cNvPr id="33" name="Rectangle 32"/>
              <p:cNvSpPr/>
              <p:nvPr/>
            </p:nvSpPr>
            <p:spPr bwMode="auto">
              <a:xfrm>
                <a:off x="1553227" y="1507299"/>
                <a:ext cx="300625" cy="30062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 bwMode="auto">
              <a:xfrm>
                <a:off x="1855940" y="1507299"/>
                <a:ext cx="300625" cy="30062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 bwMode="auto">
              <a:xfrm>
                <a:off x="2759900" y="1507299"/>
                <a:ext cx="300625" cy="30062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 bwMode="auto">
              <a:xfrm>
                <a:off x="3055681" y="1507299"/>
                <a:ext cx="300625" cy="30062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291606" y="1439836"/>
                <a:ext cx="314326" cy="3024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0" dirty="0"/>
                  <a:t>…</a:t>
                </a:r>
              </a:p>
            </p:txBody>
          </p:sp>
          <p:graphicFrame>
            <p:nvGraphicFramePr>
              <p:cNvPr id="38" name="Object 37"/>
              <p:cNvGraphicFramePr>
                <a:graphicFrameLocks noChangeAspect="1"/>
              </p:cNvGraphicFramePr>
              <p:nvPr/>
            </p:nvGraphicFramePr>
            <p:xfrm>
              <a:off x="1589066" y="1536005"/>
              <a:ext cx="254000" cy="228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5" imgW="253800" imgH="228600" progId="Equation.3">
                      <p:embed/>
                    </p:oleObj>
                  </mc:Choice>
                  <mc:Fallback>
                    <p:oleObj name="Equation" r:id="rId5" imgW="253800" imgH="228600" progId="Equation.3">
                      <p:embed/>
                      <p:pic>
                        <p:nvPicPr>
                          <p:cNvPr id="38" name="Object 37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1589066" y="1536005"/>
                            <a:ext cx="254000" cy="2286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30" name="Object 29"/>
            <p:cNvGraphicFramePr>
              <a:graphicFrameLocks noChangeAspect="1"/>
            </p:cNvGraphicFramePr>
            <p:nvPr/>
          </p:nvGraphicFramePr>
          <p:xfrm>
            <a:off x="1245731" y="1573408"/>
            <a:ext cx="482600" cy="395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279360" imgH="228600" progId="Equation.3">
                    <p:embed/>
                  </p:oleObj>
                </mc:Choice>
                <mc:Fallback>
                  <p:oleObj name="Equation" r:id="rId7" imgW="279360" imgH="228600" progId="Equation.3">
                    <p:embed/>
                    <p:pic>
                      <p:nvPicPr>
                        <p:cNvPr id="30" name="Object 29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245731" y="1573408"/>
                          <a:ext cx="482600" cy="3952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30"/>
            <p:cNvGraphicFramePr>
              <a:graphicFrameLocks noChangeAspect="1"/>
            </p:cNvGraphicFramePr>
            <p:nvPr/>
          </p:nvGraphicFramePr>
          <p:xfrm>
            <a:off x="2923719" y="1599330"/>
            <a:ext cx="263525" cy="373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152280" imgH="215640" progId="Equation.3">
                    <p:embed/>
                  </p:oleObj>
                </mc:Choice>
                <mc:Fallback>
                  <p:oleObj name="Equation" r:id="rId9" imgW="152280" imgH="215640" progId="Equation.3">
                    <p:embed/>
                    <p:pic>
                      <p:nvPicPr>
                        <p:cNvPr id="31" name="Object 30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2923719" y="1599330"/>
                          <a:ext cx="263525" cy="3730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Object 31"/>
            <p:cNvGraphicFramePr>
              <a:graphicFrameLocks noChangeAspect="1"/>
            </p:cNvGraphicFramePr>
            <p:nvPr/>
          </p:nvGraphicFramePr>
          <p:xfrm>
            <a:off x="3390683" y="1602310"/>
            <a:ext cx="285750" cy="395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1" imgW="164880" imgH="228600" progId="Equation.3">
                    <p:embed/>
                  </p:oleObj>
                </mc:Choice>
                <mc:Fallback>
                  <p:oleObj name="Equation" r:id="rId11" imgW="164880" imgH="228600" progId="Equation.3">
                    <p:embed/>
                    <p:pic>
                      <p:nvPicPr>
                        <p:cNvPr id="32" name="Object 31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390683" y="1602310"/>
                          <a:ext cx="285750" cy="3952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7606640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C6E097-21B6-4D40-8C8C-9BEDFC23FF61}" type="slidenum">
              <a:rPr lang="en-US" altLang="en-US" smtClean="0"/>
              <a:pPr>
                <a:defRPr/>
              </a:pPr>
              <a:t>23</a:t>
            </a:fld>
            <a:r>
              <a:rPr lang="en-US" altLang="en-US"/>
              <a:t> 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9818" y="458788"/>
            <a:ext cx="38381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 A Simple Truth of  “1” and “0”</a:t>
            </a:r>
            <a:endParaRPr lang="en-US" altLang="en-US" sz="2400" b="1" dirty="0">
              <a:solidFill>
                <a:srgbClr val="C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71170" y="887788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" name="TextBox 2"/>
          <p:cNvSpPr txBox="1"/>
          <p:nvPr/>
        </p:nvSpPr>
        <p:spPr>
          <a:xfrm>
            <a:off x="488518" y="1395378"/>
            <a:ext cx="57136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Arial Narrow" panose="020B0606020202030204" pitchFamily="34" charset="0"/>
              </a:rPr>
              <a:t>Each transistor only controls a “1” and a “0”, however,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52140" y="2101059"/>
            <a:ext cx="6683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Arial Narrow" panose="020B0606020202030204" pitchFamily="34" charset="0"/>
              </a:rPr>
              <a:t>8,500,000,000  Transistors can carry out very complex functions!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52" y="3063289"/>
            <a:ext cx="2175736" cy="1218412"/>
          </a:xfrm>
          <a:prstGeom prst="rect">
            <a:avLst/>
          </a:prstGeom>
        </p:spPr>
      </p:pic>
      <p:pic>
        <p:nvPicPr>
          <p:cNvPr id="21508" name="Picture 4" descr="ZOOM Cloud Meetings on the App Stor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2" t="15807" r="7699" b="5526"/>
          <a:stretch/>
        </p:blipFill>
        <p:spPr bwMode="auto">
          <a:xfrm>
            <a:off x="804438" y="3030279"/>
            <a:ext cx="1516152" cy="2996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4" name="Picture 10" descr="Amazon.com: Bosynoy Cell Phone Holder for Car, Durable Silicone ..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251" y="4582634"/>
            <a:ext cx="2077345" cy="142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97" y="3104707"/>
            <a:ext cx="1276692" cy="276446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7556" y="3110244"/>
            <a:ext cx="2168155" cy="1017975"/>
          </a:xfrm>
          <a:prstGeom prst="rect">
            <a:avLst/>
          </a:prstGeom>
        </p:spPr>
      </p:pic>
      <p:pic>
        <p:nvPicPr>
          <p:cNvPr id="21518" name="Picture 14" descr="Best Games for iPhone iOS 2018 - Top 8 Lis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23" y="4599357"/>
            <a:ext cx="2151688" cy="120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5127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C6E097-21B6-4D40-8C8C-9BEDFC23FF61}" type="slidenum">
              <a:rPr lang="en-US" altLang="en-US" smtClean="0"/>
              <a:pPr>
                <a:defRPr/>
              </a:pPr>
              <a:t>24</a:t>
            </a:fld>
            <a:r>
              <a:rPr lang="en-US" altLang="en-US"/>
              <a:t> </a:t>
            </a:r>
          </a:p>
        </p:txBody>
      </p:sp>
      <p:pic>
        <p:nvPicPr>
          <p:cNvPr id="18434" name="Picture 2" descr="Make Logic Gates Out Of (Almost) Anything | Hackad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71" y="1444689"/>
            <a:ext cx="5618676" cy="201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9818" y="458788"/>
            <a:ext cx="21515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 Binary Logic:   </a:t>
            </a:r>
            <a:endParaRPr lang="en-US" altLang="en-US" sz="2400" b="1" dirty="0">
              <a:solidFill>
                <a:srgbClr val="C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71170" y="887788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47952" y="4096821"/>
            <a:ext cx="1457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“True”     =  “1”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2410" y="4648232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“False”    =  “0”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6553" y="5209696"/>
            <a:ext cx="4084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Binary bit operation:  Simplest decision making</a:t>
            </a:r>
          </a:p>
        </p:txBody>
      </p:sp>
      <p:pic>
        <p:nvPicPr>
          <p:cNvPr id="18438" name="Picture 6" descr="The mathematical analysis of logic, being an essay towards a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8089" y="350875"/>
            <a:ext cx="2850480" cy="4486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88957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25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27847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NOT Gate:     Inverter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76" name="TextBox 75"/>
          <p:cNvSpPr txBox="1"/>
          <p:nvPr/>
        </p:nvSpPr>
        <p:spPr>
          <a:xfrm>
            <a:off x="2205134" y="1803919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Input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072742" y="1788368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Output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2895596" y="4705738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2861383" y="3561185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1054358" y="4739952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1063687" y="3614058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“1”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619692"/>
              </p:ext>
            </p:extLst>
          </p:nvPr>
        </p:nvGraphicFramePr>
        <p:xfrm>
          <a:off x="4668416" y="3965509"/>
          <a:ext cx="2542072" cy="12565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1036">
                  <a:extLst>
                    <a:ext uri="{9D8B030D-6E8A-4147-A177-3AD203B41FA5}">
                      <a16:colId xmlns:a16="http://schemas.microsoft.com/office/drawing/2014/main" val="1972900997"/>
                    </a:ext>
                  </a:extLst>
                </a:gridCol>
                <a:gridCol w="1271036">
                  <a:extLst>
                    <a:ext uri="{9D8B030D-6E8A-4147-A177-3AD203B41FA5}">
                      <a16:colId xmlns:a16="http://schemas.microsoft.com/office/drawing/2014/main" val="1347672422"/>
                    </a:ext>
                  </a:extLst>
                </a:gridCol>
              </a:tblGrid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Input</a:t>
                      </a:r>
                      <a:r>
                        <a:rPr lang="en-US" sz="1600" baseline="0" dirty="0">
                          <a:latin typeface="Arial Narrow" panose="020B0606020202030204" pitchFamily="34" charset="0"/>
                        </a:rPr>
                        <a:t>   </a:t>
                      </a:r>
                      <a:endParaRPr lang="en-US" sz="1600" dirty="0"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Output   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548382"/>
                  </a:ext>
                </a:extLst>
              </a:tr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559674"/>
                  </a:ext>
                </a:extLst>
              </a:tr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886758"/>
                  </a:ext>
                </a:extLst>
              </a:tr>
            </a:tbl>
          </a:graphicData>
        </a:graphic>
      </p:graphicFrame>
      <p:sp>
        <p:nvSpPr>
          <p:cNvPr id="168" name="TextBox 167"/>
          <p:cNvSpPr txBox="1"/>
          <p:nvPr/>
        </p:nvSpPr>
        <p:spPr>
          <a:xfrm>
            <a:off x="5436636" y="3271936"/>
            <a:ext cx="1191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u="sng" dirty="0">
                <a:latin typeface="Arial Narrow" panose="020B0606020202030204" pitchFamily="34" charset="0"/>
              </a:rPr>
              <a:t>Truth Table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799184" y="1503721"/>
            <a:ext cx="2195804" cy="856924"/>
            <a:chOff x="2799184" y="1503721"/>
            <a:chExt cx="2195804" cy="856924"/>
          </a:xfrm>
        </p:grpSpPr>
        <p:sp>
          <p:nvSpPr>
            <p:cNvPr id="2" name="Isosceles Triangle 1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 bwMode="auto">
            <a:xfrm>
              <a:off x="2799184" y="1940768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" name="Oval 6"/>
            <p:cNvSpPr/>
            <p:nvPr/>
          </p:nvSpPr>
          <p:spPr bwMode="auto">
            <a:xfrm>
              <a:off x="4245428" y="1884784"/>
              <a:ext cx="102637" cy="1026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58686" y="3508310"/>
            <a:ext cx="1368489" cy="587829"/>
            <a:chOff x="2799184" y="1503721"/>
            <a:chExt cx="2195804" cy="856924"/>
          </a:xfrm>
        </p:grpSpPr>
        <p:sp>
          <p:nvSpPr>
            <p:cNvPr id="70" name="Isosceles Triangle 69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 bwMode="auto">
            <a:xfrm>
              <a:off x="2799184" y="1940768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4" name="Oval 73"/>
            <p:cNvSpPr/>
            <p:nvPr/>
          </p:nvSpPr>
          <p:spPr bwMode="auto">
            <a:xfrm>
              <a:off x="4245428" y="1884784"/>
              <a:ext cx="102637" cy="1026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1480457" y="4593771"/>
            <a:ext cx="1368489" cy="587829"/>
            <a:chOff x="2799184" y="1503721"/>
            <a:chExt cx="2195804" cy="856924"/>
          </a:xfrm>
        </p:grpSpPr>
        <p:sp>
          <p:nvSpPr>
            <p:cNvPr id="78" name="Isosceles Triangle 77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79" name="Straight Connector 78"/>
            <p:cNvCxnSpPr/>
            <p:nvPr/>
          </p:nvCxnSpPr>
          <p:spPr bwMode="auto">
            <a:xfrm>
              <a:off x="2799184" y="1940768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1" name="Oval 80"/>
            <p:cNvSpPr/>
            <p:nvPr/>
          </p:nvSpPr>
          <p:spPr bwMode="auto">
            <a:xfrm>
              <a:off x="4245428" y="1884784"/>
              <a:ext cx="102637" cy="1026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885109"/>
              </p:ext>
            </p:extLst>
          </p:nvPr>
        </p:nvGraphicFramePr>
        <p:xfrm>
          <a:off x="6721085" y="3333464"/>
          <a:ext cx="534987" cy="24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19040" imgH="190440" progId="Equation.3">
                  <p:embed/>
                </p:oleObj>
              </mc:Choice>
              <mc:Fallback>
                <p:oleObj name="Equation" r:id="rId2" imgW="419040" imgH="190440" progId="Equation.3">
                  <p:embed/>
                  <p:pic>
                    <p:nvPicPr>
                      <p:cNvPr id="58" name="Object 57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721085" y="3333464"/>
                        <a:ext cx="534987" cy="2444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6588202"/>
              </p:ext>
            </p:extLst>
          </p:nvPr>
        </p:nvGraphicFramePr>
        <p:xfrm>
          <a:off x="5127130" y="2181719"/>
          <a:ext cx="534987" cy="24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19040" imgH="190440" progId="Equation.3">
                  <p:embed/>
                </p:oleObj>
              </mc:Choice>
              <mc:Fallback>
                <p:oleObj name="Equation" r:id="rId4" imgW="419040" imgH="190440" progId="Equation.3">
                  <p:embed/>
                  <p:pic>
                    <p:nvPicPr>
                      <p:cNvPr id="28" name="Object 2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27130" y="2181719"/>
                        <a:ext cx="534987" cy="244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7830819"/>
              </p:ext>
            </p:extLst>
          </p:nvPr>
        </p:nvGraphicFramePr>
        <p:xfrm>
          <a:off x="2436813" y="2170113"/>
          <a:ext cx="195262" cy="21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52280" imgH="164880" progId="Equation.3">
                  <p:embed/>
                </p:oleObj>
              </mc:Choice>
              <mc:Fallback>
                <p:oleObj name="Equation" r:id="rId6" imgW="152280" imgH="164880" progId="Equation.3">
                  <p:embed/>
                  <p:pic>
                    <p:nvPicPr>
                      <p:cNvPr id="31" name="Object 30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436813" y="2170113"/>
                        <a:ext cx="195262" cy="212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89842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26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13660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AND Gate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183363" y="1520890"/>
            <a:ext cx="75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Input  A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186473" y="2083837"/>
            <a:ext cx="761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Input  B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408644" y="1779037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Output  P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817982" y="2964025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817982" y="3279286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2317099" y="3110205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2310878" y="4009054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793100" y="3872205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793100" y="4145903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805540" y="4743062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805540" y="5016760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799319" y="5567266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799319" y="5840964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2295327" y="4823928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2329368" y="5676379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“1”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292217"/>
              </p:ext>
            </p:extLst>
          </p:nvPr>
        </p:nvGraphicFramePr>
        <p:xfrm>
          <a:off x="3912637" y="3461656"/>
          <a:ext cx="3813108" cy="2094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1036">
                  <a:extLst>
                    <a:ext uri="{9D8B030D-6E8A-4147-A177-3AD203B41FA5}">
                      <a16:colId xmlns:a16="http://schemas.microsoft.com/office/drawing/2014/main" val="1972900997"/>
                    </a:ext>
                  </a:extLst>
                </a:gridCol>
                <a:gridCol w="1271036">
                  <a:extLst>
                    <a:ext uri="{9D8B030D-6E8A-4147-A177-3AD203B41FA5}">
                      <a16:colId xmlns:a16="http://schemas.microsoft.com/office/drawing/2014/main" val="943078025"/>
                    </a:ext>
                  </a:extLst>
                </a:gridCol>
                <a:gridCol w="1271036">
                  <a:extLst>
                    <a:ext uri="{9D8B030D-6E8A-4147-A177-3AD203B41FA5}">
                      <a16:colId xmlns:a16="http://schemas.microsoft.com/office/drawing/2014/main" val="1347672422"/>
                    </a:ext>
                  </a:extLst>
                </a:gridCol>
              </a:tblGrid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Input</a:t>
                      </a:r>
                      <a:r>
                        <a:rPr lang="en-US" sz="1600" baseline="0" dirty="0">
                          <a:latin typeface="Arial Narrow" panose="020B0606020202030204" pitchFamily="34" charset="0"/>
                        </a:rPr>
                        <a:t>   A</a:t>
                      </a:r>
                      <a:endParaRPr lang="en-US" sz="1600" dirty="0"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Input   B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Output   P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548382"/>
                  </a:ext>
                </a:extLst>
              </a:tr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559674"/>
                  </a:ext>
                </a:extLst>
              </a:tr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886758"/>
                  </a:ext>
                </a:extLst>
              </a:tr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5326331"/>
                  </a:ext>
                </a:extLst>
              </a:tr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062132"/>
                  </a:ext>
                </a:extLst>
              </a:tr>
            </a:tbl>
          </a:graphicData>
        </a:graphic>
      </p:graphicFrame>
      <p:sp>
        <p:nvSpPr>
          <p:cNvPr id="168" name="TextBox 167"/>
          <p:cNvSpPr txBox="1"/>
          <p:nvPr/>
        </p:nvSpPr>
        <p:spPr>
          <a:xfrm>
            <a:off x="5389983" y="2833397"/>
            <a:ext cx="1191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u="sng" dirty="0">
                <a:latin typeface="Arial Narrow" panose="020B0606020202030204" pitchFamily="34" charset="0"/>
              </a:rPr>
              <a:t>Truth Table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020178" y="1540701"/>
            <a:ext cx="2250204" cy="814192"/>
            <a:chOff x="3020178" y="1540701"/>
            <a:chExt cx="2250204" cy="814192"/>
          </a:xfrm>
        </p:grpSpPr>
        <p:grpSp>
          <p:nvGrpSpPr>
            <p:cNvPr id="6" name="Group 5"/>
            <p:cNvGrpSpPr/>
            <p:nvPr/>
          </p:nvGrpSpPr>
          <p:grpSpPr>
            <a:xfrm>
              <a:off x="3020178" y="1702227"/>
              <a:ext cx="2250204" cy="515864"/>
              <a:chOff x="1785162" y="2006083"/>
              <a:chExt cx="1392557" cy="342084"/>
            </a:xfrm>
          </p:grpSpPr>
          <p:cxnSp>
            <p:nvCxnSpPr>
              <p:cNvPr id="5" name="Straight Connector 4"/>
              <p:cNvCxnSpPr/>
              <p:nvPr/>
            </p:nvCxnSpPr>
            <p:spPr bwMode="auto">
              <a:xfrm>
                <a:off x="1785162" y="2006083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Straight Connector 68"/>
              <p:cNvCxnSpPr/>
              <p:nvPr/>
            </p:nvCxnSpPr>
            <p:spPr bwMode="auto">
              <a:xfrm>
                <a:off x="1788272" y="234816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3" name="Straight Connector 72"/>
              <p:cNvCxnSpPr/>
              <p:nvPr/>
            </p:nvCxnSpPr>
            <p:spPr bwMode="auto">
              <a:xfrm>
                <a:off x="2776502" y="2161556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" name="Flowchart: Delay 1"/>
            <p:cNvSpPr/>
            <p:nvPr/>
          </p:nvSpPr>
          <p:spPr bwMode="auto">
            <a:xfrm>
              <a:off x="3657600" y="1540701"/>
              <a:ext cx="964504" cy="814192"/>
            </a:xfrm>
            <a:prstGeom prst="flowChartDelay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1210774" y="3075709"/>
            <a:ext cx="1139998" cy="412486"/>
            <a:chOff x="3020178" y="1540701"/>
            <a:chExt cx="2250204" cy="814192"/>
          </a:xfrm>
        </p:grpSpPr>
        <p:grpSp>
          <p:nvGrpSpPr>
            <p:cNvPr id="66" name="Group 65"/>
            <p:cNvGrpSpPr/>
            <p:nvPr/>
          </p:nvGrpSpPr>
          <p:grpSpPr>
            <a:xfrm>
              <a:off x="3020178" y="1702227"/>
              <a:ext cx="2250204" cy="515864"/>
              <a:chOff x="1785162" y="2006083"/>
              <a:chExt cx="1392557" cy="342084"/>
            </a:xfrm>
          </p:grpSpPr>
          <p:cxnSp>
            <p:nvCxnSpPr>
              <p:cNvPr id="68" name="Straight Connector 67"/>
              <p:cNvCxnSpPr/>
              <p:nvPr/>
            </p:nvCxnSpPr>
            <p:spPr bwMode="auto">
              <a:xfrm>
                <a:off x="1785162" y="2006083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0" name="Straight Connector 69"/>
              <p:cNvCxnSpPr/>
              <p:nvPr/>
            </p:nvCxnSpPr>
            <p:spPr bwMode="auto">
              <a:xfrm>
                <a:off x="1788272" y="234816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1" name="Straight Connector 70"/>
              <p:cNvCxnSpPr/>
              <p:nvPr/>
            </p:nvCxnSpPr>
            <p:spPr bwMode="auto">
              <a:xfrm>
                <a:off x="2776502" y="2161556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67" name="Flowchart: Delay 66"/>
            <p:cNvSpPr/>
            <p:nvPr/>
          </p:nvSpPr>
          <p:spPr bwMode="auto">
            <a:xfrm>
              <a:off x="3657600" y="1540701"/>
              <a:ext cx="964504" cy="814192"/>
            </a:xfrm>
            <a:prstGeom prst="flowChartDelay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246795" y="4026131"/>
            <a:ext cx="1139998" cy="412486"/>
            <a:chOff x="3020178" y="1540701"/>
            <a:chExt cx="2250204" cy="814192"/>
          </a:xfrm>
        </p:grpSpPr>
        <p:grpSp>
          <p:nvGrpSpPr>
            <p:cNvPr id="74" name="Group 73"/>
            <p:cNvGrpSpPr/>
            <p:nvPr/>
          </p:nvGrpSpPr>
          <p:grpSpPr>
            <a:xfrm>
              <a:off x="3020178" y="1702227"/>
              <a:ext cx="2250204" cy="515864"/>
              <a:chOff x="1785162" y="2006083"/>
              <a:chExt cx="1392557" cy="342084"/>
            </a:xfrm>
          </p:grpSpPr>
          <p:cxnSp>
            <p:nvCxnSpPr>
              <p:cNvPr id="78" name="Straight Connector 77"/>
              <p:cNvCxnSpPr/>
              <p:nvPr/>
            </p:nvCxnSpPr>
            <p:spPr bwMode="auto">
              <a:xfrm>
                <a:off x="1785162" y="2006083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9" name="Straight Connector 78"/>
              <p:cNvCxnSpPr/>
              <p:nvPr/>
            </p:nvCxnSpPr>
            <p:spPr bwMode="auto">
              <a:xfrm>
                <a:off x="1788272" y="234816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0" name="Straight Connector 79"/>
              <p:cNvCxnSpPr/>
              <p:nvPr/>
            </p:nvCxnSpPr>
            <p:spPr bwMode="auto">
              <a:xfrm>
                <a:off x="2776502" y="2161556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75" name="Flowchart: Delay 74"/>
            <p:cNvSpPr/>
            <p:nvPr/>
          </p:nvSpPr>
          <p:spPr bwMode="auto">
            <a:xfrm>
              <a:off x="3657600" y="1540701"/>
              <a:ext cx="964504" cy="814192"/>
            </a:xfrm>
            <a:prstGeom prst="flowChartDelay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1249566" y="4818611"/>
            <a:ext cx="1139998" cy="412486"/>
            <a:chOff x="3020178" y="1540701"/>
            <a:chExt cx="2250204" cy="814192"/>
          </a:xfrm>
        </p:grpSpPr>
        <p:grpSp>
          <p:nvGrpSpPr>
            <p:cNvPr id="82" name="Group 81"/>
            <p:cNvGrpSpPr/>
            <p:nvPr/>
          </p:nvGrpSpPr>
          <p:grpSpPr>
            <a:xfrm>
              <a:off x="3020178" y="1702227"/>
              <a:ext cx="2250204" cy="515864"/>
              <a:chOff x="1785162" y="2006083"/>
              <a:chExt cx="1392557" cy="342084"/>
            </a:xfrm>
          </p:grpSpPr>
          <p:cxnSp>
            <p:nvCxnSpPr>
              <p:cNvPr id="84" name="Straight Connector 83"/>
              <p:cNvCxnSpPr/>
              <p:nvPr/>
            </p:nvCxnSpPr>
            <p:spPr bwMode="auto">
              <a:xfrm>
                <a:off x="1785162" y="2006083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5" name="Straight Connector 84"/>
              <p:cNvCxnSpPr/>
              <p:nvPr/>
            </p:nvCxnSpPr>
            <p:spPr bwMode="auto">
              <a:xfrm>
                <a:off x="1788272" y="234816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6" name="Straight Connector 85"/>
              <p:cNvCxnSpPr/>
              <p:nvPr/>
            </p:nvCxnSpPr>
            <p:spPr bwMode="auto">
              <a:xfrm>
                <a:off x="2776502" y="2161556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83" name="Flowchart: Delay 82"/>
            <p:cNvSpPr/>
            <p:nvPr/>
          </p:nvSpPr>
          <p:spPr bwMode="auto">
            <a:xfrm>
              <a:off x="3657600" y="1540701"/>
              <a:ext cx="964504" cy="814192"/>
            </a:xfrm>
            <a:prstGeom prst="flowChartDelay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1260649" y="5660967"/>
            <a:ext cx="1139998" cy="412486"/>
            <a:chOff x="3020178" y="1540701"/>
            <a:chExt cx="2250204" cy="814192"/>
          </a:xfrm>
        </p:grpSpPr>
        <p:grpSp>
          <p:nvGrpSpPr>
            <p:cNvPr id="88" name="Group 87"/>
            <p:cNvGrpSpPr/>
            <p:nvPr/>
          </p:nvGrpSpPr>
          <p:grpSpPr>
            <a:xfrm>
              <a:off x="3020178" y="1702227"/>
              <a:ext cx="2250204" cy="515864"/>
              <a:chOff x="1785162" y="2006083"/>
              <a:chExt cx="1392557" cy="342084"/>
            </a:xfrm>
          </p:grpSpPr>
          <p:cxnSp>
            <p:nvCxnSpPr>
              <p:cNvPr id="90" name="Straight Connector 89"/>
              <p:cNvCxnSpPr/>
              <p:nvPr/>
            </p:nvCxnSpPr>
            <p:spPr bwMode="auto">
              <a:xfrm>
                <a:off x="1785162" y="2006083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 bwMode="auto">
              <a:xfrm>
                <a:off x="1788272" y="234816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 bwMode="auto">
              <a:xfrm>
                <a:off x="2776502" y="2161556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89" name="Flowchart: Delay 88"/>
            <p:cNvSpPr/>
            <p:nvPr/>
          </p:nvSpPr>
          <p:spPr bwMode="auto">
            <a:xfrm>
              <a:off x="3657600" y="1540701"/>
              <a:ext cx="964504" cy="814192"/>
            </a:xfrm>
            <a:prstGeom prst="flowChartDelay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6633562"/>
              </p:ext>
            </p:extLst>
          </p:nvPr>
        </p:nvGraphicFramePr>
        <p:xfrm>
          <a:off x="6708333" y="2953245"/>
          <a:ext cx="742950" cy="211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83920" imgH="164880" progId="Equation.3">
                  <p:embed/>
                </p:oleObj>
              </mc:Choice>
              <mc:Fallback>
                <p:oleObj name="Equation" r:id="rId2" imgW="583920" imgH="164880" progId="Equation.3">
                  <p:embed/>
                  <p:pic>
                    <p:nvPicPr>
                      <p:cNvPr id="68" name="Object 67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708333" y="2953245"/>
                        <a:ext cx="742950" cy="21113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5790026"/>
              </p:ext>
            </p:extLst>
          </p:nvPr>
        </p:nvGraphicFramePr>
        <p:xfrm>
          <a:off x="7983267" y="3938023"/>
          <a:ext cx="883416" cy="1413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71320" imgH="914400" progId="Equation.3">
                  <p:embed/>
                </p:oleObj>
              </mc:Choice>
              <mc:Fallback>
                <p:oleObj name="Equation" r:id="rId4" imgW="571320" imgH="914400" progId="Equation.3">
                  <p:embed/>
                  <p:pic>
                    <p:nvPicPr>
                      <p:cNvPr id="88" name="Object 8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983267" y="3938023"/>
                        <a:ext cx="883416" cy="14134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40470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Rounded Rectangle 318"/>
          <p:cNvSpPr/>
          <p:nvPr/>
        </p:nvSpPr>
        <p:spPr bwMode="auto">
          <a:xfrm>
            <a:off x="6077338" y="3203074"/>
            <a:ext cx="858417" cy="139026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0" name="Rounded Rectangle 319"/>
          <p:cNvSpPr/>
          <p:nvPr/>
        </p:nvSpPr>
        <p:spPr bwMode="auto">
          <a:xfrm>
            <a:off x="6061787" y="4932348"/>
            <a:ext cx="858417" cy="139026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6074228" y="1641752"/>
            <a:ext cx="858417" cy="139026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27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74364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Using Logic Gates to Control Action:      </a:t>
            </a:r>
            <a:r>
              <a:rPr lang="en-US" altLang="en-US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The Use of “1” and “0” </a:t>
            </a:r>
            <a:endParaRPr lang="en-US" altLang="en-US" sz="2000" b="1" dirty="0">
              <a:solidFill>
                <a:srgbClr val="0020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" name="Freeform 1"/>
          <p:cNvSpPr/>
          <p:nvPr/>
        </p:nvSpPr>
        <p:spPr bwMode="auto">
          <a:xfrm>
            <a:off x="2814638" y="2051914"/>
            <a:ext cx="110892" cy="188520"/>
          </a:xfrm>
          <a:custGeom>
            <a:avLst/>
            <a:gdLst>
              <a:gd name="connsiteX0" fmla="*/ 0 w 345233"/>
              <a:gd name="connsiteY0" fmla="*/ 0 h 251926"/>
              <a:gd name="connsiteX1" fmla="*/ 0 w 345233"/>
              <a:gd name="connsiteY1" fmla="*/ 251926 h 251926"/>
              <a:gd name="connsiteX2" fmla="*/ 307910 w 345233"/>
              <a:gd name="connsiteY2" fmla="*/ 251926 h 251926"/>
              <a:gd name="connsiteX3" fmla="*/ 345233 w 345233"/>
              <a:gd name="connsiteY3" fmla="*/ 251926 h 251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33" h="251926">
                <a:moveTo>
                  <a:pt x="0" y="0"/>
                </a:moveTo>
                <a:lnTo>
                  <a:pt x="0" y="251926"/>
                </a:lnTo>
                <a:lnTo>
                  <a:pt x="307910" y="251926"/>
                </a:lnTo>
                <a:lnTo>
                  <a:pt x="345233" y="25192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110" name="Group 109"/>
          <p:cNvGrpSpPr/>
          <p:nvPr/>
        </p:nvGrpSpPr>
        <p:grpSpPr>
          <a:xfrm>
            <a:off x="1184988" y="2532453"/>
            <a:ext cx="1627299" cy="443578"/>
            <a:chOff x="1534787" y="1503721"/>
            <a:chExt cx="3460201" cy="856924"/>
          </a:xfrm>
        </p:grpSpPr>
        <p:sp>
          <p:nvSpPr>
            <p:cNvPr id="111" name="Isosceles Triangle 110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12" name="Straight Connector 111"/>
            <p:cNvCxnSpPr/>
            <p:nvPr/>
          </p:nvCxnSpPr>
          <p:spPr bwMode="auto">
            <a:xfrm>
              <a:off x="1534787" y="1940768"/>
              <a:ext cx="199218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4" name="Oval 113"/>
            <p:cNvSpPr/>
            <p:nvPr/>
          </p:nvSpPr>
          <p:spPr bwMode="auto">
            <a:xfrm>
              <a:off x="4245428" y="1884784"/>
              <a:ext cx="102637" cy="1026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15" name="Freeform 114"/>
          <p:cNvSpPr/>
          <p:nvPr/>
        </p:nvSpPr>
        <p:spPr bwMode="auto">
          <a:xfrm flipV="1">
            <a:off x="2818331" y="2554636"/>
            <a:ext cx="110892" cy="188520"/>
          </a:xfrm>
          <a:custGeom>
            <a:avLst/>
            <a:gdLst>
              <a:gd name="connsiteX0" fmla="*/ 0 w 345233"/>
              <a:gd name="connsiteY0" fmla="*/ 0 h 251926"/>
              <a:gd name="connsiteX1" fmla="*/ 0 w 345233"/>
              <a:gd name="connsiteY1" fmla="*/ 251926 h 251926"/>
              <a:gd name="connsiteX2" fmla="*/ 307910 w 345233"/>
              <a:gd name="connsiteY2" fmla="*/ 251926 h 251926"/>
              <a:gd name="connsiteX3" fmla="*/ 345233 w 345233"/>
              <a:gd name="connsiteY3" fmla="*/ 251926 h 251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33" h="251926">
                <a:moveTo>
                  <a:pt x="0" y="0"/>
                </a:moveTo>
                <a:lnTo>
                  <a:pt x="0" y="251926"/>
                </a:lnTo>
                <a:lnTo>
                  <a:pt x="307910" y="251926"/>
                </a:lnTo>
                <a:lnTo>
                  <a:pt x="345233" y="25192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Freeform 3"/>
          <p:cNvSpPr/>
          <p:nvPr/>
        </p:nvSpPr>
        <p:spPr bwMode="auto">
          <a:xfrm>
            <a:off x="4161453" y="1828365"/>
            <a:ext cx="1315617" cy="555912"/>
          </a:xfrm>
          <a:custGeom>
            <a:avLst/>
            <a:gdLst>
              <a:gd name="connsiteX0" fmla="*/ 0 w 1670180"/>
              <a:gd name="connsiteY0" fmla="*/ 569168 h 569168"/>
              <a:gd name="connsiteX1" fmla="*/ 531845 w 1670180"/>
              <a:gd name="connsiteY1" fmla="*/ 569168 h 569168"/>
              <a:gd name="connsiteX2" fmla="*/ 531845 w 1670180"/>
              <a:gd name="connsiteY2" fmla="*/ 0 h 569168"/>
              <a:gd name="connsiteX3" fmla="*/ 1670180 w 1670180"/>
              <a:gd name="connsiteY3" fmla="*/ 0 h 569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180" h="569168">
                <a:moveTo>
                  <a:pt x="0" y="569168"/>
                </a:moveTo>
                <a:lnTo>
                  <a:pt x="531845" y="569168"/>
                </a:lnTo>
                <a:lnTo>
                  <a:pt x="531845" y="0"/>
                </a:lnTo>
                <a:lnTo>
                  <a:pt x="1670180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20" name="Straight Connector 119"/>
          <p:cNvCxnSpPr/>
          <p:nvPr/>
        </p:nvCxnSpPr>
        <p:spPr bwMode="auto">
          <a:xfrm rot="5400000">
            <a:off x="5995706" y="1667354"/>
            <a:ext cx="0" cy="3197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21" name="Group 120"/>
          <p:cNvGrpSpPr/>
          <p:nvPr/>
        </p:nvGrpSpPr>
        <p:grpSpPr>
          <a:xfrm rot="5400000">
            <a:off x="5649088" y="1669111"/>
            <a:ext cx="71792" cy="312011"/>
            <a:chOff x="2081960" y="2576946"/>
            <a:chExt cx="303541" cy="457200"/>
          </a:xfrm>
        </p:grpSpPr>
        <p:grpSp>
          <p:nvGrpSpPr>
            <p:cNvPr id="123" name="Group 122"/>
            <p:cNvGrpSpPr/>
            <p:nvPr/>
          </p:nvGrpSpPr>
          <p:grpSpPr>
            <a:xfrm>
              <a:off x="2081960" y="2576946"/>
              <a:ext cx="303541" cy="137286"/>
              <a:chOff x="2100852" y="2576946"/>
              <a:chExt cx="303541" cy="137286"/>
            </a:xfrm>
          </p:grpSpPr>
          <p:sp>
            <p:nvSpPr>
              <p:cNvPr id="208" name="Freeform 207"/>
              <p:cNvSpPr/>
              <p:nvPr/>
            </p:nvSpPr>
            <p:spPr bwMode="auto">
              <a:xfrm>
                <a:off x="2100852" y="2576946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9" name="Freeform 208"/>
              <p:cNvSpPr/>
              <p:nvPr/>
            </p:nvSpPr>
            <p:spPr bwMode="auto">
              <a:xfrm flipH="1" flipV="1">
                <a:off x="2238138" y="2646219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>
              <a:off x="2081960" y="2706675"/>
              <a:ext cx="303541" cy="137286"/>
              <a:chOff x="2100852" y="2576946"/>
              <a:chExt cx="303541" cy="137286"/>
            </a:xfrm>
          </p:grpSpPr>
          <p:sp>
            <p:nvSpPr>
              <p:cNvPr id="206" name="Freeform 205"/>
              <p:cNvSpPr/>
              <p:nvPr/>
            </p:nvSpPr>
            <p:spPr bwMode="auto">
              <a:xfrm>
                <a:off x="2100852" y="2576946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7" name="Freeform 206"/>
              <p:cNvSpPr/>
              <p:nvPr/>
            </p:nvSpPr>
            <p:spPr bwMode="auto">
              <a:xfrm flipH="1" flipV="1">
                <a:off x="2238138" y="2646219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202" name="Group 201"/>
            <p:cNvGrpSpPr/>
            <p:nvPr/>
          </p:nvGrpSpPr>
          <p:grpSpPr>
            <a:xfrm>
              <a:off x="2081960" y="2843961"/>
              <a:ext cx="303541" cy="137286"/>
              <a:chOff x="2100852" y="2576946"/>
              <a:chExt cx="303541" cy="137286"/>
            </a:xfrm>
          </p:grpSpPr>
          <p:sp>
            <p:nvSpPr>
              <p:cNvPr id="204" name="Freeform 203"/>
              <p:cNvSpPr/>
              <p:nvPr/>
            </p:nvSpPr>
            <p:spPr bwMode="auto">
              <a:xfrm>
                <a:off x="2100852" y="2576946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5" name="Freeform 204"/>
              <p:cNvSpPr/>
              <p:nvPr/>
            </p:nvSpPr>
            <p:spPr bwMode="auto">
              <a:xfrm flipH="1" flipV="1">
                <a:off x="2238138" y="2646219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203" name="Freeform 202"/>
            <p:cNvSpPr/>
            <p:nvPr/>
          </p:nvSpPr>
          <p:spPr bwMode="auto">
            <a:xfrm>
              <a:off x="2081960" y="2966133"/>
              <a:ext cx="166256" cy="68013"/>
            </a:xfrm>
            <a:custGeom>
              <a:avLst/>
              <a:gdLst>
                <a:gd name="connsiteX0" fmla="*/ 166255 w 166255"/>
                <a:gd name="connsiteY0" fmla="*/ 0 h 68013"/>
                <a:gd name="connsiteX1" fmla="*/ 0 w 166255"/>
                <a:gd name="connsiteY1" fmla="*/ 37785 h 68013"/>
                <a:gd name="connsiteX2" fmla="*/ 158698 w 166255"/>
                <a:gd name="connsiteY2" fmla="*/ 68013 h 68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6255" h="68013">
                  <a:moveTo>
                    <a:pt x="166255" y="0"/>
                  </a:moveTo>
                  <a:lnTo>
                    <a:pt x="0" y="37785"/>
                  </a:lnTo>
                  <a:lnTo>
                    <a:pt x="158698" y="68013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cxnSp>
        <p:nvCxnSpPr>
          <p:cNvPr id="122" name="Straight Connector 121"/>
          <p:cNvCxnSpPr/>
          <p:nvPr/>
        </p:nvCxnSpPr>
        <p:spPr bwMode="auto">
          <a:xfrm rot="5400000">
            <a:off x="5370824" y="1667354"/>
            <a:ext cx="0" cy="3197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0" name="Isosceles Triangle 209"/>
          <p:cNvSpPr/>
          <p:nvPr/>
        </p:nvSpPr>
        <p:spPr bwMode="auto">
          <a:xfrm flipV="1">
            <a:off x="6540645" y="2299313"/>
            <a:ext cx="147963" cy="103756"/>
          </a:xfrm>
          <a:prstGeom prst="triangl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11" name="Straight Connector 210"/>
          <p:cNvCxnSpPr/>
          <p:nvPr/>
        </p:nvCxnSpPr>
        <p:spPr bwMode="auto">
          <a:xfrm>
            <a:off x="6529548" y="2406586"/>
            <a:ext cx="16645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3" name="Freeform 212"/>
          <p:cNvSpPr/>
          <p:nvPr/>
        </p:nvSpPr>
        <p:spPr bwMode="auto">
          <a:xfrm>
            <a:off x="6152243" y="1829532"/>
            <a:ext cx="466083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4" name="Freeform 213"/>
          <p:cNvSpPr/>
          <p:nvPr/>
        </p:nvSpPr>
        <p:spPr bwMode="auto">
          <a:xfrm flipV="1">
            <a:off x="6567675" y="2412750"/>
            <a:ext cx="45719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16" name="Straight Connector 215"/>
          <p:cNvCxnSpPr/>
          <p:nvPr/>
        </p:nvCxnSpPr>
        <p:spPr bwMode="auto">
          <a:xfrm flipH="1">
            <a:off x="6509850" y="2884152"/>
            <a:ext cx="20818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2" name="Oval 211"/>
          <p:cNvSpPr/>
          <p:nvPr/>
        </p:nvSpPr>
        <p:spPr bwMode="auto">
          <a:xfrm>
            <a:off x="6485159" y="2221633"/>
            <a:ext cx="251537" cy="251536"/>
          </a:xfrm>
          <a:prstGeom prst="ellipse">
            <a:avLst/>
          </a:prstGeom>
          <a:solidFill>
            <a:srgbClr val="FF0000">
              <a:alpha val="31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23" name="Group 222"/>
          <p:cNvGrpSpPr/>
          <p:nvPr/>
        </p:nvGrpSpPr>
        <p:grpSpPr>
          <a:xfrm>
            <a:off x="1399592" y="3705742"/>
            <a:ext cx="2810144" cy="831614"/>
            <a:chOff x="1209177" y="2793041"/>
            <a:chExt cx="2364447" cy="699717"/>
          </a:xfrm>
        </p:grpSpPr>
        <p:grpSp>
          <p:nvGrpSpPr>
            <p:cNvPr id="246" name="Group 245"/>
            <p:cNvGrpSpPr/>
            <p:nvPr/>
          </p:nvGrpSpPr>
          <p:grpSpPr>
            <a:xfrm>
              <a:off x="1436849" y="2793041"/>
              <a:ext cx="2136775" cy="416689"/>
              <a:chOff x="452853" y="1894192"/>
              <a:chExt cx="2750657" cy="578271"/>
            </a:xfrm>
          </p:grpSpPr>
          <p:grpSp>
            <p:nvGrpSpPr>
              <p:cNvPr id="254" name="Group 253"/>
              <p:cNvGrpSpPr/>
              <p:nvPr/>
            </p:nvGrpSpPr>
            <p:grpSpPr>
              <a:xfrm>
                <a:off x="2154245" y="1894192"/>
                <a:ext cx="658111" cy="578271"/>
                <a:chOff x="3318640" y="2688020"/>
                <a:chExt cx="504498" cy="480849"/>
              </a:xfrm>
            </p:grpSpPr>
            <p:sp>
              <p:nvSpPr>
                <p:cNvPr id="258" name="Chord 257"/>
                <p:cNvSpPr/>
                <p:nvPr/>
              </p:nvSpPr>
              <p:spPr bwMode="auto">
                <a:xfrm>
                  <a:off x="3365938" y="2688020"/>
                  <a:ext cx="457200" cy="480849"/>
                </a:xfrm>
                <a:prstGeom prst="chord">
                  <a:avLst>
                    <a:gd name="adj1" fmla="val 16091272"/>
                    <a:gd name="adj2" fmla="val 5542151"/>
                  </a:avLst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59" name="Rectangle 258"/>
                <p:cNvSpPr/>
                <p:nvPr/>
              </p:nvSpPr>
              <p:spPr bwMode="auto">
                <a:xfrm>
                  <a:off x="3318640" y="2688022"/>
                  <a:ext cx="299545" cy="478441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60" name="Rectangle 259"/>
                <p:cNvSpPr/>
                <p:nvPr/>
              </p:nvSpPr>
              <p:spPr bwMode="auto">
                <a:xfrm>
                  <a:off x="3483180" y="2703413"/>
                  <a:ext cx="155110" cy="452759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cxnSp>
            <p:nvCxnSpPr>
              <p:cNvPr id="255" name="Straight Connector 254"/>
              <p:cNvCxnSpPr/>
              <p:nvPr/>
            </p:nvCxnSpPr>
            <p:spPr bwMode="auto">
              <a:xfrm>
                <a:off x="452853" y="2006083"/>
                <a:ext cx="170251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6" name="Straight Connector 255"/>
              <p:cNvCxnSpPr/>
              <p:nvPr/>
            </p:nvCxnSpPr>
            <p:spPr bwMode="auto">
              <a:xfrm>
                <a:off x="1757264" y="2373086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7" name="Straight Connector 256"/>
              <p:cNvCxnSpPr/>
              <p:nvPr/>
            </p:nvCxnSpPr>
            <p:spPr bwMode="auto">
              <a:xfrm>
                <a:off x="2802293" y="2186475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48" name="Group 247"/>
            <p:cNvGrpSpPr/>
            <p:nvPr/>
          </p:nvGrpSpPr>
          <p:grpSpPr>
            <a:xfrm>
              <a:off x="1209177" y="3119533"/>
              <a:ext cx="1214807" cy="373225"/>
              <a:chOff x="1924976" y="1503721"/>
              <a:chExt cx="3070012" cy="856924"/>
            </a:xfrm>
          </p:grpSpPr>
          <p:sp>
            <p:nvSpPr>
              <p:cNvPr id="250" name="Isosceles Triangle 249"/>
              <p:cNvSpPr/>
              <p:nvPr/>
            </p:nvSpPr>
            <p:spPr bwMode="auto">
              <a:xfrm rot="5400000">
                <a:off x="3466381" y="1562819"/>
                <a:ext cx="856924" cy="738728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251" name="Straight Connector 250"/>
              <p:cNvCxnSpPr/>
              <p:nvPr/>
            </p:nvCxnSpPr>
            <p:spPr bwMode="auto">
              <a:xfrm>
                <a:off x="1924976" y="1940768"/>
                <a:ext cx="160199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2" name="Straight Connector 251"/>
              <p:cNvCxnSpPr/>
              <p:nvPr/>
            </p:nvCxnSpPr>
            <p:spPr bwMode="auto">
              <a:xfrm>
                <a:off x="4267200" y="1934547"/>
                <a:ext cx="727788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53" name="Oval 252"/>
              <p:cNvSpPr/>
              <p:nvPr/>
            </p:nvSpPr>
            <p:spPr bwMode="auto">
              <a:xfrm>
                <a:off x="4245428" y="1884784"/>
                <a:ext cx="102637" cy="102637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249" name="Freeform 248"/>
            <p:cNvSpPr/>
            <p:nvPr/>
          </p:nvSpPr>
          <p:spPr bwMode="auto">
            <a:xfrm flipV="1">
              <a:off x="2429069" y="3138198"/>
              <a:ext cx="93304" cy="158620"/>
            </a:xfrm>
            <a:custGeom>
              <a:avLst/>
              <a:gdLst>
                <a:gd name="connsiteX0" fmla="*/ 0 w 345233"/>
                <a:gd name="connsiteY0" fmla="*/ 0 h 251926"/>
                <a:gd name="connsiteX1" fmla="*/ 0 w 345233"/>
                <a:gd name="connsiteY1" fmla="*/ 251926 h 251926"/>
                <a:gd name="connsiteX2" fmla="*/ 307910 w 345233"/>
                <a:gd name="connsiteY2" fmla="*/ 251926 h 251926"/>
                <a:gd name="connsiteX3" fmla="*/ 345233 w 345233"/>
                <a:gd name="connsiteY3" fmla="*/ 251926 h 25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233" h="251926">
                  <a:moveTo>
                    <a:pt x="0" y="0"/>
                  </a:moveTo>
                  <a:lnTo>
                    <a:pt x="0" y="251926"/>
                  </a:lnTo>
                  <a:lnTo>
                    <a:pt x="307910" y="251926"/>
                  </a:lnTo>
                  <a:lnTo>
                    <a:pt x="345233" y="251926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24" name="Freeform 223"/>
          <p:cNvSpPr/>
          <p:nvPr/>
        </p:nvSpPr>
        <p:spPr bwMode="auto">
          <a:xfrm>
            <a:off x="4192554" y="3389688"/>
            <a:ext cx="1315617" cy="569168"/>
          </a:xfrm>
          <a:custGeom>
            <a:avLst/>
            <a:gdLst>
              <a:gd name="connsiteX0" fmla="*/ 0 w 1670180"/>
              <a:gd name="connsiteY0" fmla="*/ 569168 h 569168"/>
              <a:gd name="connsiteX1" fmla="*/ 531845 w 1670180"/>
              <a:gd name="connsiteY1" fmla="*/ 569168 h 569168"/>
              <a:gd name="connsiteX2" fmla="*/ 531845 w 1670180"/>
              <a:gd name="connsiteY2" fmla="*/ 0 h 569168"/>
              <a:gd name="connsiteX3" fmla="*/ 1670180 w 1670180"/>
              <a:gd name="connsiteY3" fmla="*/ 0 h 569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180" h="569168">
                <a:moveTo>
                  <a:pt x="0" y="569168"/>
                </a:moveTo>
                <a:lnTo>
                  <a:pt x="531845" y="569168"/>
                </a:lnTo>
                <a:lnTo>
                  <a:pt x="531845" y="0"/>
                </a:lnTo>
                <a:lnTo>
                  <a:pt x="1670180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25" name="Group 224"/>
          <p:cNvGrpSpPr/>
          <p:nvPr/>
        </p:nvGrpSpPr>
        <p:grpSpPr>
          <a:xfrm rot="5400000">
            <a:off x="5678470" y="2914125"/>
            <a:ext cx="71792" cy="944628"/>
            <a:chOff x="2021504" y="1843914"/>
            <a:chExt cx="192704" cy="1384196"/>
          </a:xfrm>
        </p:grpSpPr>
        <p:cxnSp>
          <p:nvCxnSpPr>
            <p:cNvPr id="232" name="Straight Connector 231"/>
            <p:cNvCxnSpPr/>
            <p:nvPr/>
          </p:nvCxnSpPr>
          <p:spPr bwMode="auto">
            <a:xfrm>
              <a:off x="2123524" y="1843914"/>
              <a:ext cx="0" cy="4685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33" name="Group 232"/>
            <p:cNvGrpSpPr/>
            <p:nvPr/>
          </p:nvGrpSpPr>
          <p:grpSpPr>
            <a:xfrm>
              <a:off x="2021504" y="2304893"/>
              <a:ext cx="192704" cy="457200"/>
              <a:chOff x="2081960" y="2576946"/>
              <a:chExt cx="303541" cy="457200"/>
            </a:xfrm>
          </p:grpSpPr>
          <p:grpSp>
            <p:nvGrpSpPr>
              <p:cNvPr id="235" name="Group 234"/>
              <p:cNvGrpSpPr/>
              <p:nvPr/>
            </p:nvGrpSpPr>
            <p:grpSpPr>
              <a:xfrm>
                <a:off x="2081960" y="2576946"/>
                <a:ext cx="303541" cy="137286"/>
                <a:chOff x="2100852" y="2576946"/>
                <a:chExt cx="303541" cy="137286"/>
              </a:xfrm>
            </p:grpSpPr>
            <p:sp>
              <p:nvSpPr>
                <p:cNvPr id="243" name="Freeform 242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44" name="Freeform 243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36" name="Group 235"/>
              <p:cNvGrpSpPr/>
              <p:nvPr/>
            </p:nvGrpSpPr>
            <p:grpSpPr>
              <a:xfrm>
                <a:off x="2081960" y="2706675"/>
                <a:ext cx="303541" cy="137286"/>
                <a:chOff x="2100852" y="2576946"/>
                <a:chExt cx="303541" cy="137286"/>
              </a:xfrm>
            </p:grpSpPr>
            <p:sp>
              <p:nvSpPr>
                <p:cNvPr id="241" name="Freeform 240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42" name="Freeform 241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37" name="Group 236"/>
              <p:cNvGrpSpPr/>
              <p:nvPr/>
            </p:nvGrpSpPr>
            <p:grpSpPr>
              <a:xfrm>
                <a:off x="2081960" y="2843961"/>
                <a:ext cx="303541" cy="137286"/>
                <a:chOff x="2100852" y="2576946"/>
                <a:chExt cx="303541" cy="137286"/>
              </a:xfrm>
            </p:grpSpPr>
            <p:sp>
              <p:nvSpPr>
                <p:cNvPr id="239" name="Freeform 238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40" name="Freeform 239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238" name="Freeform 237"/>
              <p:cNvSpPr/>
              <p:nvPr/>
            </p:nvSpPr>
            <p:spPr bwMode="auto">
              <a:xfrm>
                <a:off x="2081960" y="2966133"/>
                <a:ext cx="166256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234" name="Straight Connector 233"/>
            <p:cNvCxnSpPr/>
            <p:nvPr/>
          </p:nvCxnSpPr>
          <p:spPr bwMode="auto">
            <a:xfrm>
              <a:off x="2123524" y="2759574"/>
              <a:ext cx="0" cy="4685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6" name="Isosceles Triangle 225"/>
          <p:cNvSpPr/>
          <p:nvPr/>
        </p:nvSpPr>
        <p:spPr bwMode="auto">
          <a:xfrm flipV="1">
            <a:off x="6571746" y="3860636"/>
            <a:ext cx="147963" cy="103756"/>
          </a:xfrm>
          <a:prstGeom prst="triangl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27" name="Straight Connector 226"/>
          <p:cNvCxnSpPr/>
          <p:nvPr/>
        </p:nvCxnSpPr>
        <p:spPr bwMode="auto">
          <a:xfrm>
            <a:off x="6560649" y="3967909"/>
            <a:ext cx="16645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8" name="Freeform 227"/>
          <p:cNvSpPr/>
          <p:nvPr/>
        </p:nvSpPr>
        <p:spPr bwMode="auto">
          <a:xfrm>
            <a:off x="6183344" y="3390855"/>
            <a:ext cx="466083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9" name="Freeform 228"/>
          <p:cNvSpPr/>
          <p:nvPr/>
        </p:nvSpPr>
        <p:spPr bwMode="auto">
          <a:xfrm flipV="1">
            <a:off x="6598776" y="3974073"/>
            <a:ext cx="45719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30" name="Straight Connector 229"/>
          <p:cNvCxnSpPr/>
          <p:nvPr/>
        </p:nvCxnSpPr>
        <p:spPr bwMode="auto">
          <a:xfrm flipH="1">
            <a:off x="6540951" y="4445475"/>
            <a:ext cx="20818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1" name="Oval 230"/>
          <p:cNvSpPr/>
          <p:nvPr/>
        </p:nvSpPr>
        <p:spPr bwMode="auto">
          <a:xfrm>
            <a:off x="6516260" y="3782956"/>
            <a:ext cx="251537" cy="251536"/>
          </a:xfrm>
          <a:prstGeom prst="ellipse">
            <a:avLst/>
          </a:prstGeom>
          <a:solidFill>
            <a:schemeClr val="accent1">
              <a:alpha val="31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88" name="Group 287"/>
          <p:cNvGrpSpPr/>
          <p:nvPr/>
        </p:nvGrpSpPr>
        <p:grpSpPr>
          <a:xfrm>
            <a:off x="1679509" y="5100299"/>
            <a:ext cx="1153964" cy="443578"/>
            <a:chOff x="2541261" y="1503721"/>
            <a:chExt cx="2453727" cy="856924"/>
          </a:xfrm>
        </p:grpSpPr>
        <p:sp>
          <p:nvSpPr>
            <p:cNvPr id="304" name="Isosceles Triangle 303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05" name="Straight Connector 304"/>
            <p:cNvCxnSpPr/>
            <p:nvPr/>
          </p:nvCxnSpPr>
          <p:spPr bwMode="auto">
            <a:xfrm>
              <a:off x="2541261" y="1940768"/>
              <a:ext cx="98571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6" name="Straight Connector 305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7" name="Oval 306"/>
            <p:cNvSpPr/>
            <p:nvPr/>
          </p:nvSpPr>
          <p:spPr bwMode="auto">
            <a:xfrm>
              <a:off x="4245428" y="1884784"/>
              <a:ext cx="102637" cy="1026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1390261" y="5425682"/>
            <a:ext cx="2813254" cy="495234"/>
            <a:chOff x="156404" y="1894192"/>
            <a:chExt cx="3047106" cy="578271"/>
          </a:xfrm>
        </p:grpSpPr>
        <p:grpSp>
          <p:nvGrpSpPr>
            <p:cNvPr id="297" name="Group 296"/>
            <p:cNvGrpSpPr/>
            <p:nvPr/>
          </p:nvGrpSpPr>
          <p:grpSpPr>
            <a:xfrm>
              <a:off x="2154245" y="1894192"/>
              <a:ext cx="658111" cy="578271"/>
              <a:chOff x="3318640" y="2688020"/>
              <a:chExt cx="504498" cy="480849"/>
            </a:xfrm>
          </p:grpSpPr>
          <p:sp>
            <p:nvSpPr>
              <p:cNvPr id="301" name="Chord 300"/>
              <p:cNvSpPr/>
              <p:nvPr/>
            </p:nvSpPr>
            <p:spPr bwMode="auto">
              <a:xfrm>
                <a:off x="3365938" y="2688020"/>
                <a:ext cx="457200" cy="480849"/>
              </a:xfrm>
              <a:prstGeom prst="chord">
                <a:avLst>
                  <a:gd name="adj1" fmla="val 16091272"/>
                  <a:gd name="adj2" fmla="val 5542151"/>
                </a:avLst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02" name="Rectangle 301"/>
              <p:cNvSpPr/>
              <p:nvPr/>
            </p:nvSpPr>
            <p:spPr bwMode="auto">
              <a:xfrm>
                <a:off x="3318640" y="2688022"/>
                <a:ext cx="299545" cy="47527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03" name="Rectangle 302"/>
              <p:cNvSpPr/>
              <p:nvPr/>
            </p:nvSpPr>
            <p:spPr bwMode="auto">
              <a:xfrm>
                <a:off x="3483180" y="2703413"/>
                <a:ext cx="155110" cy="452759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298" name="Straight Connector 297"/>
            <p:cNvCxnSpPr/>
            <p:nvPr/>
          </p:nvCxnSpPr>
          <p:spPr bwMode="auto">
            <a:xfrm>
              <a:off x="1754155" y="2006083"/>
              <a:ext cx="40121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9" name="Straight Connector 298"/>
            <p:cNvCxnSpPr/>
            <p:nvPr/>
          </p:nvCxnSpPr>
          <p:spPr bwMode="auto">
            <a:xfrm>
              <a:off x="156404" y="2373086"/>
              <a:ext cx="200207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0" name="Straight Connector 299"/>
            <p:cNvCxnSpPr/>
            <p:nvPr/>
          </p:nvCxnSpPr>
          <p:spPr bwMode="auto">
            <a:xfrm>
              <a:off x="2802293" y="2186475"/>
              <a:ext cx="40121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90" name="Freeform 289"/>
          <p:cNvSpPr/>
          <p:nvPr/>
        </p:nvSpPr>
        <p:spPr bwMode="auto">
          <a:xfrm>
            <a:off x="2839520" y="5333178"/>
            <a:ext cx="110892" cy="188520"/>
          </a:xfrm>
          <a:custGeom>
            <a:avLst/>
            <a:gdLst>
              <a:gd name="connsiteX0" fmla="*/ 0 w 345233"/>
              <a:gd name="connsiteY0" fmla="*/ 0 h 251926"/>
              <a:gd name="connsiteX1" fmla="*/ 0 w 345233"/>
              <a:gd name="connsiteY1" fmla="*/ 251926 h 251926"/>
              <a:gd name="connsiteX2" fmla="*/ 307910 w 345233"/>
              <a:gd name="connsiteY2" fmla="*/ 251926 h 251926"/>
              <a:gd name="connsiteX3" fmla="*/ 345233 w 345233"/>
              <a:gd name="connsiteY3" fmla="*/ 251926 h 251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33" h="251926">
                <a:moveTo>
                  <a:pt x="0" y="0"/>
                </a:moveTo>
                <a:lnTo>
                  <a:pt x="0" y="251926"/>
                </a:lnTo>
                <a:lnTo>
                  <a:pt x="307910" y="251926"/>
                </a:lnTo>
                <a:lnTo>
                  <a:pt x="345233" y="25192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7" name="Freeform 266"/>
          <p:cNvSpPr/>
          <p:nvPr/>
        </p:nvSpPr>
        <p:spPr bwMode="auto">
          <a:xfrm>
            <a:off x="4186334" y="5109631"/>
            <a:ext cx="1315617" cy="569168"/>
          </a:xfrm>
          <a:custGeom>
            <a:avLst/>
            <a:gdLst>
              <a:gd name="connsiteX0" fmla="*/ 0 w 1670180"/>
              <a:gd name="connsiteY0" fmla="*/ 569168 h 569168"/>
              <a:gd name="connsiteX1" fmla="*/ 531845 w 1670180"/>
              <a:gd name="connsiteY1" fmla="*/ 569168 h 569168"/>
              <a:gd name="connsiteX2" fmla="*/ 531845 w 1670180"/>
              <a:gd name="connsiteY2" fmla="*/ 0 h 569168"/>
              <a:gd name="connsiteX3" fmla="*/ 1670180 w 1670180"/>
              <a:gd name="connsiteY3" fmla="*/ 0 h 569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180" h="569168">
                <a:moveTo>
                  <a:pt x="0" y="569168"/>
                </a:moveTo>
                <a:lnTo>
                  <a:pt x="531845" y="569168"/>
                </a:lnTo>
                <a:lnTo>
                  <a:pt x="531845" y="0"/>
                </a:lnTo>
                <a:lnTo>
                  <a:pt x="1670180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68" name="Group 267"/>
          <p:cNvGrpSpPr/>
          <p:nvPr/>
        </p:nvGrpSpPr>
        <p:grpSpPr>
          <a:xfrm rot="5400000">
            <a:off x="5672250" y="4634068"/>
            <a:ext cx="71792" cy="944628"/>
            <a:chOff x="2021504" y="1843914"/>
            <a:chExt cx="192704" cy="1384196"/>
          </a:xfrm>
        </p:grpSpPr>
        <p:cxnSp>
          <p:nvCxnSpPr>
            <p:cNvPr id="275" name="Straight Connector 274"/>
            <p:cNvCxnSpPr/>
            <p:nvPr/>
          </p:nvCxnSpPr>
          <p:spPr bwMode="auto">
            <a:xfrm>
              <a:off x="2123524" y="1843914"/>
              <a:ext cx="0" cy="4685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76" name="Group 275"/>
            <p:cNvGrpSpPr/>
            <p:nvPr/>
          </p:nvGrpSpPr>
          <p:grpSpPr>
            <a:xfrm>
              <a:off x="2021504" y="2304893"/>
              <a:ext cx="192704" cy="457200"/>
              <a:chOff x="2081960" y="2576946"/>
              <a:chExt cx="303541" cy="457200"/>
            </a:xfrm>
          </p:grpSpPr>
          <p:grpSp>
            <p:nvGrpSpPr>
              <p:cNvPr id="278" name="Group 277"/>
              <p:cNvGrpSpPr/>
              <p:nvPr/>
            </p:nvGrpSpPr>
            <p:grpSpPr>
              <a:xfrm>
                <a:off x="2081960" y="2576946"/>
                <a:ext cx="303541" cy="137286"/>
                <a:chOff x="2100852" y="2576946"/>
                <a:chExt cx="303541" cy="137286"/>
              </a:xfrm>
            </p:grpSpPr>
            <p:sp>
              <p:nvSpPr>
                <p:cNvPr id="286" name="Freeform 285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87" name="Freeform 286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79" name="Group 278"/>
              <p:cNvGrpSpPr/>
              <p:nvPr/>
            </p:nvGrpSpPr>
            <p:grpSpPr>
              <a:xfrm>
                <a:off x="2081960" y="2706675"/>
                <a:ext cx="303541" cy="137286"/>
                <a:chOff x="2100852" y="2576946"/>
                <a:chExt cx="303541" cy="137286"/>
              </a:xfrm>
            </p:grpSpPr>
            <p:sp>
              <p:nvSpPr>
                <p:cNvPr id="284" name="Freeform 283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85" name="Freeform 284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80" name="Group 279"/>
              <p:cNvGrpSpPr/>
              <p:nvPr/>
            </p:nvGrpSpPr>
            <p:grpSpPr>
              <a:xfrm>
                <a:off x="2081960" y="2843961"/>
                <a:ext cx="303541" cy="137286"/>
                <a:chOff x="2100852" y="2576946"/>
                <a:chExt cx="303541" cy="137286"/>
              </a:xfrm>
            </p:grpSpPr>
            <p:sp>
              <p:nvSpPr>
                <p:cNvPr id="282" name="Freeform 281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83" name="Freeform 282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281" name="Freeform 280"/>
              <p:cNvSpPr/>
              <p:nvPr/>
            </p:nvSpPr>
            <p:spPr bwMode="auto">
              <a:xfrm>
                <a:off x="2081960" y="2966133"/>
                <a:ext cx="166256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277" name="Straight Connector 276"/>
            <p:cNvCxnSpPr/>
            <p:nvPr/>
          </p:nvCxnSpPr>
          <p:spPr bwMode="auto">
            <a:xfrm>
              <a:off x="2123524" y="2759574"/>
              <a:ext cx="0" cy="4685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69" name="Isosceles Triangle 268"/>
          <p:cNvSpPr/>
          <p:nvPr/>
        </p:nvSpPr>
        <p:spPr bwMode="auto">
          <a:xfrm flipV="1">
            <a:off x="6565526" y="5580579"/>
            <a:ext cx="147963" cy="103756"/>
          </a:xfrm>
          <a:prstGeom prst="triangl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70" name="Straight Connector 269"/>
          <p:cNvCxnSpPr/>
          <p:nvPr/>
        </p:nvCxnSpPr>
        <p:spPr bwMode="auto">
          <a:xfrm>
            <a:off x="6554429" y="5687852"/>
            <a:ext cx="16645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1" name="Freeform 270"/>
          <p:cNvSpPr/>
          <p:nvPr/>
        </p:nvSpPr>
        <p:spPr bwMode="auto">
          <a:xfrm>
            <a:off x="6177124" y="5110798"/>
            <a:ext cx="466083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2" name="Freeform 271"/>
          <p:cNvSpPr/>
          <p:nvPr/>
        </p:nvSpPr>
        <p:spPr bwMode="auto">
          <a:xfrm flipV="1">
            <a:off x="6592556" y="5694016"/>
            <a:ext cx="45719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73" name="Straight Connector 272"/>
          <p:cNvCxnSpPr/>
          <p:nvPr/>
        </p:nvCxnSpPr>
        <p:spPr bwMode="auto">
          <a:xfrm flipH="1">
            <a:off x="6534731" y="6165418"/>
            <a:ext cx="20818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4" name="Oval 273"/>
          <p:cNvSpPr/>
          <p:nvPr/>
        </p:nvSpPr>
        <p:spPr bwMode="auto">
          <a:xfrm>
            <a:off x="6510040" y="5502899"/>
            <a:ext cx="251537" cy="251536"/>
          </a:xfrm>
          <a:prstGeom prst="ellipse">
            <a:avLst/>
          </a:prstGeom>
          <a:solidFill>
            <a:srgbClr val="FFFF00">
              <a:alpha val="42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1660849" y="2042969"/>
            <a:ext cx="11012" cy="32937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1632857" y="2005647"/>
            <a:ext cx="65314" cy="6531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Arc 18"/>
          <p:cNvSpPr/>
          <p:nvPr/>
        </p:nvSpPr>
        <p:spPr bwMode="auto">
          <a:xfrm>
            <a:off x="1576873" y="2714773"/>
            <a:ext cx="130628" cy="93306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" name="Oval 307"/>
          <p:cNvSpPr/>
          <p:nvPr/>
        </p:nvSpPr>
        <p:spPr bwMode="auto">
          <a:xfrm>
            <a:off x="1635962" y="3772250"/>
            <a:ext cx="65314" cy="6531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309" name="Group 308"/>
          <p:cNvGrpSpPr/>
          <p:nvPr/>
        </p:nvGrpSpPr>
        <p:grpSpPr>
          <a:xfrm>
            <a:off x="1188098" y="1826436"/>
            <a:ext cx="1627299" cy="443578"/>
            <a:chOff x="1534787" y="1503721"/>
            <a:chExt cx="3460201" cy="856924"/>
          </a:xfrm>
        </p:grpSpPr>
        <p:sp>
          <p:nvSpPr>
            <p:cNvPr id="310" name="Isosceles Triangle 309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11" name="Straight Connector 310"/>
            <p:cNvCxnSpPr/>
            <p:nvPr/>
          </p:nvCxnSpPr>
          <p:spPr bwMode="auto">
            <a:xfrm>
              <a:off x="1534787" y="1940768"/>
              <a:ext cx="199218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2" name="Straight Connector 311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3" name="Oval 312"/>
            <p:cNvSpPr/>
            <p:nvPr/>
          </p:nvSpPr>
          <p:spPr bwMode="auto">
            <a:xfrm>
              <a:off x="4245428" y="1884784"/>
              <a:ext cx="102637" cy="1026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315" name="Arc 314"/>
          <p:cNvSpPr/>
          <p:nvPr/>
        </p:nvSpPr>
        <p:spPr bwMode="auto">
          <a:xfrm>
            <a:off x="1589311" y="4276097"/>
            <a:ext cx="130628" cy="93306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16" name="Straight Connector 315"/>
          <p:cNvCxnSpPr/>
          <p:nvPr/>
        </p:nvCxnSpPr>
        <p:spPr bwMode="auto">
          <a:xfrm>
            <a:off x="1402702" y="2755206"/>
            <a:ext cx="0" cy="307599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7" name="Oval 316"/>
          <p:cNvSpPr/>
          <p:nvPr/>
        </p:nvSpPr>
        <p:spPr bwMode="auto">
          <a:xfrm>
            <a:off x="1384036" y="2736556"/>
            <a:ext cx="65314" cy="6531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8" name="Oval 317"/>
          <p:cNvSpPr/>
          <p:nvPr/>
        </p:nvSpPr>
        <p:spPr bwMode="auto">
          <a:xfrm>
            <a:off x="1377821" y="4297882"/>
            <a:ext cx="65314" cy="6531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348342" y="1850136"/>
            <a:ext cx="771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Input  </a:t>
            </a:r>
            <a:r>
              <a:rPr lang="en-US" sz="1600" b="1" i="0" dirty="0">
                <a:latin typeface="Arial Narrow" panose="020B0606020202030204" pitchFamily="34" charset="0"/>
              </a:rPr>
              <a:t>A</a:t>
            </a:r>
          </a:p>
        </p:txBody>
      </p:sp>
      <p:sp>
        <p:nvSpPr>
          <p:cNvPr id="322" name="TextBox 321"/>
          <p:cNvSpPr txBox="1"/>
          <p:nvPr/>
        </p:nvSpPr>
        <p:spPr>
          <a:xfrm>
            <a:off x="360783" y="2553043"/>
            <a:ext cx="771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Input  </a:t>
            </a:r>
            <a:r>
              <a:rPr lang="en-US" sz="1600" b="1" i="0" dirty="0">
                <a:latin typeface="Arial Narrow" panose="020B0606020202030204" pitchFamily="34" charset="0"/>
              </a:rPr>
              <a:t>B</a:t>
            </a:r>
          </a:p>
        </p:txBody>
      </p:sp>
      <p:grpSp>
        <p:nvGrpSpPr>
          <p:cNvPr id="134" name="Group 133"/>
          <p:cNvGrpSpPr/>
          <p:nvPr/>
        </p:nvGrpSpPr>
        <p:grpSpPr>
          <a:xfrm>
            <a:off x="2897025" y="2136449"/>
            <a:ext cx="1367326" cy="504201"/>
            <a:chOff x="3020178" y="1540701"/>
            <a:chExt cx="2250204" cy="814192"/>
          </a:xfrm>
        </p:grpSpPr>
        <p:grpSp>
          <p:nvGrpSpPr>
            <p:cNvPr id="135" name="Group 134"/>
            <p:cNvGrpSpPr/>
            <p:nvPr/>
          </p:nvGrpSpPr>
          <p:grpSpPr>
            <a:xfrm>
              <a:off x="3020178" y="1702227"/>
              <a:ext cx="2250204" cy="515864"/>
              <a:chOff x="1785162" y="2006083"/>
              <a:chExt cx="1392557" cy="342084"/>
            </a:xfrm>
          </p:grpSpPr>
          <p:cxnSp>
            <p:nvCxnSpPr>
              <p:cNvPr id="137" name="Straight Connector 136"/>
              <p:cNvCxnSpPr/>
              <p:nvPr/>
            </p:nvCxnSpPr>
            <p:spPr bwMode="auto">
              <a:xfrm>
                <a:off x="1785162" y="2006083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8" name="Straight Connector 137"/>
              <p:cNvCxnSpPr/>
              <p:nvPr/>
            </p:nvCxnSpPr>
            <p:spPr bwMode="auto">
              <a:xfrm>
                <a:off x="1788272" y="234816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9" name="Straight Connector 138"/>
              <p:cNvCxnSpPr/>
              <p:nvPr/>
            </p:nvCxnSpPr>
            <p:spPr bwMode="auto">
              <a:xfrm>
                <a:off x="2776502" y="2161556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36" name="Flowchart: Delay 135"/>
            <p:cNvSpPr/>
            <p:nvPr/>
          </p:nvSpPr>
          <p:spPr bwMode="auto">
            <a:xfrm>
              <a:off x="3657600" y="1540701"/>
              <a:ext cx="964504" cy="814192"/>
            </a:xfrm>
            <a:prstGeom prst="flowChartDelay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95943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Rounded Rectangle 318"/>
          <p:cNvSpPr/>
          <p:nvPr/>
        </p:nvSpPr>
        <p:spPr bwMode="auto">
          <a:xfrm>
            <a:off x="6077338" y="3203074"/>
            <a:ext cx="858417" cy="139026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0" name="Rounded Rectangle 319"/>
          <p:cNvSpPr/>
          <p:nvPr/>
        </p:nvSpPr>
        <p:spPr bwMode="auto">
          <a:xfrm>
            <a:off x="6061787" y="4932348"/>
            <a:ext cx="858417" cy="139026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6074228" y="1641752"/>
            <a:ext cx="858417" cy="139026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28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74364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Using Logic Gates to Control Action:      </a:t>
            </a:r>
            <a:r>
              <a:rPr lang="en-US" altLang="en-US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The Use of “1” and “0” </a:t>
            </a:r>
            <a:endParaRPr lang="en-US" altLang="en-US" sz="2000" b="1" dirty="0">
              <a:solidFill>
                <a:srgbClr val="0020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" name="Freeform 1"/>
          <p:cNvSpPr/>
          <p:nvPr/>
        </p:nvSpPr>
        <p:spPr bwMode="auto">
          <a:xfrm>
            <a:off x="2814638" y="2051914"/>
            <a:ext cx="110892" cy="188520"/>
          </a:xfrm>
          <a:custGeom>
            <a:avLst/>
            <a:gdLst>
              <a:gd name="connsiteX0" fmla="*/ 0 w 345233"/>
              <a:gd name="connsiteY0" fmla="*/ 0 h 251926"/>
              <a:gd name="connsiteX1" fmla="*/ 0 w 345233"/>
              <a:gd name="connsiteY1" fmla="*/ 251926 h 251926"/>
              <a:gd name="connsiteX2" fmla="*/ 307910 w 345233"/>
              <a:gd name="connsiteY2" fmla="*/ 251926 h 251926"/>
              <a:gd name="connsiteX3" fmla="*/ 345233 w 345233"/>
              <a:gd name="connsiteY3" fmla="*/ 251926 h 251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33" h="251926">
                <a:moveTo>
                  <a:pt x="0" y="0"/>
                </a:moveTo>
                <a:lnTo>
                  <a:pt x="0" y="251926"/>
                </a:lnTo>
                <a:lnTo>
                  <a:pt x="307910" y="251926"/>
                </a:lnTo>
                <a:lnTo>
                  <a:pt x="345233" y="25192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110" name="Group 109"/>
          <p:cNvGrpSpPr/>
          <p:nvPr/>
        </p:nvGrpSpPr>
        <p:grpSpPr>
          <a:xfrm>
            <a:off x="1184988" y="2532453"/>
            <a:ext cx="1627299" cy="443578"/>
            <a:chOff x="1534787" y="1503721"/>
            <a:chExt cx="3460201" cy="856924"/>
          </a:xfrm>
        </p:grpSpPr>
        <p:sp>
          <p:nvSpPr>
            <p:cNvPr id="111" name="Isosceles Triangle 110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12" name="Straight Connector 111"/>
            <p:cNvCxnSpPr/>
            <p:nvPr/>
          </p:nvCxnSpPr>
          <p:spPr bwMode="auto">
            <a:xfrm>
              <a:off x="1534787" y="1940768"/>
              <a:ext cx="199218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4" name="Oval 113"/>
            <p:cNvSpPr/>
            <p:nvPr/>
          </p:nvSpPr>
          <p:spPr bwMode="auto">
            <a:xfrm>
              <a:off x="4245428" y="1884784"/>
              <a:ext cx="102637" cy="1026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15" name="Freeform 114"/>
          <p:cNvSpPr/>
          <p:nvPr/>
        </p:nvSpPr>
        <p:spPr bwMode="auto">
          <a:xfrm flipV="1">
            <a:off x="2818331" y="2554636"/>
            <a:ext cx="110892" cy="188520"/>
          </a:xfrm>
          <a:custGeom>
            <a:avLst/>
            <a:gdLst>
              <a:gd name="connsiteX0" fmla="*/ 0 w 345233"/>
              <a:gd name="connsiteY0" fmla="*/ 0 h 251926"/>
              <a:gd name="connsiteX1" fmla="*/ 0 w 345233"/>
              <a:gd name="connsiteY1" fmla="*/ 251926 h 251926"/>
              <a:gd name="connsiteX2" fmla="*/ 307910 w 345233"/>
              <a:gd name="connsiteY2" fmla="*/ 251926 h 251926"/>
              <a:gd name="connsiteX3" fmla="*/ 345233 w 345233"/>
              <a:gd name="connsiteY3" fmla="*/ 251926 h 251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33" h="251926">
                <a:moveTo>
                  <a:pt x="0" y="0"/>
                </a:moveTo>
                <a:lnTo>
                  <a:pt x="0" y="251926"/>
                </a:lnTo>
                <a:lnTo>
                  <a:pt x="307910" y="251926"/>
                </a:lnTo>
                <a:lnTo>
                  <a:pt x="345233" y="25192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Freeform 3"/>
          <p:cNvSpPr/>
          <p:nvPr/>
        </p:nvSpPr>
        <p:spPr bwMode="auto">
          <a:xfrm>
            <a:off x="4161453" y="1828365"/>
            <a:ext cx="1315617" cy="555912"/>
          </a:xfrm>
          <a:custGeom>
            <a:avLst/>
            <a:gdLst>
              <a:gd name="connsiteX0" fmla="*/ 0 w 1670180"/>
              <a:gd name="connsiteY0" fmla="*/ 569168 h 569168"/>
              <a:gd name="connsiteX1" fmla="*/ 531845 w 1670180"/>
              <a:gd name="connsiteY1" fmla="*/ 569168 h 569168"/>
              <a:gd name="connsiteX2" fmla="*/ 531845 w 1670180"/>
              <a:gd name="connsiteY2" fmla="*/ 0 h 569168"/>
              <a:gd name="connsiteX3" fmla="*/ 1670180 w 1670180"/>
              <a:gd name="connsiteY3" fmla="*/ 0 h 569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180" h="569168">
                <a:moveTo>
                  <a:pt x="0" y="569168"/>
                </a:moveTo>
                <a:lnTo>
                  <a:pt x="531845" y="569168"/>
                </a:lnTo>
                <a:lnTo>
                  <a:pt x="531845" y="0"/>
                </a:lnTo>
                <a:lnTo>
                  <a:pt x="1670180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20" name="Straight Connector 119"/>
          <p:cNvCxnSpPr/>
          <p:nvPr/>
        </p:nvCxnSpPr>
        <p:spPr bwMode="auto">
          <a:xfrm rot="5400000">
            <a:off x="5995706" y="1667354"/>
            <a:ext cx="0" cy="3197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21" name="Group 120"/>
          <p:cNvGrpSpPr/>
          <p:nvPr/>
        </p:nvGrpSpPr>
        <p:grpSpPr>
          <a:xfrm rot="5400000">
            <a:off x="5649088" y="1669111"/>
            <a:ext cx="71792" cy="312011"/>
            <a:chOff x="2081960" y="2576946"/>
            <a:chExt cx="303541" cy="457200"/>
          </a:xfrm>
        </p:grpSpPr>
        <p:grpSp>
          <p:nvGrpSpPr>
            <p:cNvPr id="123" name="Group 122"/>
            <p:cNvGrpSpPr/>
            <p:nvPr/>
          </p:nvGrpSpPr>
          <p:grpSpPr>
            <a:xfrm>
              <a:off x="2081960" y="2576946"/>
              <a:ext cx="303541" cy="137286"/>
              <a:chOff x="2100852" y="2576946"/>
              <a:chExt cx="303541" cy="137286"/>
            </a:xfrm>
          </p:grpSpPr>
          <p:sp>
            <p:nvSpPr>
              <p:cNvPr id="208" name="Freeform 207"/>
              <p:cNvSpPr/>
              <p:nvPr/>
            </p:nvSpPr>
            <p:spPr bwMode="auto">
              <a:xfrm>
                <a:off x="2100852" y="2576946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9" name="Freeform 208"/>
              <p:cNvSpPr/>
              <p:nvPr/>
            </p:nvSpPr>
            <p:spPr bwMode="auto">
              <a:xfrm flipH="1" flipV="1">
                <a:off x="2238138" y="2646219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>
              <a:off x="2081960" y="2706675"/>
              <a:ext cx="303541" cy="137286"/>
              <a:chOff x="2100852" y="2576946"/>
              <a:chExt cx="303541" cy="137286"/>
            </a:xfrm>
          </p:grpSpPr>
          <p:sp>
            <p:nvSpPr>
              <p:cNvPr id="206" name="Freeform 205"/>
              <p:cNvSpPr/>
              <p:nvPr/>
            </p:nvSpPr>
            <p:spPr bwMode="auto">
              <a:xfrm>
                <a:off x="2100852" y="2576946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7" name="Freeform 206"/>
              <p:cNvSpPr/>
              <p:nvPr/>
            </p:nvSpPr>
            <p:spPr bwMode="auto">
              <a:xfrm flipH="1" flipV="1">
                <a:off x="2238138" y="2646219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202" name="Group 201"/>
            <p:cNvGrpSpPr/>
            <p:nvPr/>
          </p:nvGrpSpPr>
          <p:grpSpPr>
            <a:xfrm>
              <a:off x="2081960" y="2843961"/>
              <a:ext cx="303541" cy="137286"/>
              <a:chOff x="2100852" y="2576946"/>
              <a:chExt cx="303541" cy="137286"/>
            </a:xfrm>
          </p:grpSpPr>
          <p:sp>
            <p:nvSpPr>
              <p:cNvPr id="204" name="Freeform 203"/>
              <p:cNvSpPr/>
              <p:nvPr/>
            </p:nvSpPr>
            <p:spPr bwMode="auto">
              <a:xfrm>
                <a:off x="2100852" y="2576946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5" name="Freeform 204"/>
              <p:cNvSpPr/>
              <p:nvPr/>
            </p:nvSpPr>
            <p:spPr bwMode="auto">
              <a:xfrm flipH="1" flipV="1">
                <a:off x="2238138" y="2646219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203" name="Freeform 202"/>
            <p:cNvSpPr/>
            <p:nvPr/>
          </p:nvSpPr>
          <p:spPr bwMode="auto">
            <a:xfrm>
              <a:off x="2081960" y="2966133"/>
              <a:ext cx="166256" cy="68013"/>
            </a:xfrm>
            <a:custGeom>
              <a:avLst/>
              <a:gdLst>
                <a:gd name="connsiteX0" fmla="*/ 166255 w 166255"/>
                <a:gd name="connsiteY0" fmla="*/ 0 h 68013"/>
                <a:gd name="connsiteX1" fmla="*/ 0 w 166255"/>
                <a:gd name="connsiteY1" fmla="*/ 37785 h 68013"/>
                <a:gd name="connsiteX2" fmla="*/ 158698 w 166255"/>
                <a:gd name="connsiteY2" fmla="*/ 68013 h 68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6255" h="68013">
                  <a:moveTo>
                    <a:pt x="166255" y="0"/>
                  </a:moveTo>
                  <a:lnTo>
                    <a:pt x="0" y="37785"/>
                  </a:lnTo>
                  <a:lnTo>
                    <a:pt x="158698" y="68013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cxnSp>
        <p:nvCxnSpPr>
          <p:cNvPr id="122" name="Straight Connector 121"/>
          <p:cNvCxnSpPr/>
          <p:nvPr/>
        </p:nvCxnSpPr>
        <p:spPr bwMode="auto">
          <a:xfrm rot="5400000">
            <a:off x="5370824" y="1667354"/>
            <a:ext cx="0" cy="3197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0" name="Isosceles Triangle 209"/>
          <p:cNvSpPr/>
          <p:nvPr/>
        </p:nvSpPr>
        <p:spPr bwMode="auto">
          <a:xfrm flipV="1">
            <a:off x="6540645" y="2299313"/>
            <a:ext cx="147963" cy="103756"/>
          </a:xfrm>
          <a:prstGeom prst="triangl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11" name="Straight Connector 210"/>
          <p:cNvCxnSpPr/>
          <p:nvPr/>
        </p:nvCxnSpPr>
        <p:spPr bwMode="auto">
          <a:xfrm>
            <a:off x="6529548" y="2406586"/>
            <a:ext cx="16645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3" name="Freeform 212"/>
          <p:cNvSpPr/>
          <p:nvPr/>
        </p:nvSpPr>
        <p:spPr bwMode="auto">
          <a:xfrm>
            <a:off x="6152243" y="1829532"/>
            <a:ext cx="466083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4" name="Freeform 213"/>
          <p:cNvSpPr/>
          <p:nvPr/>
        </p:nvSpPr>
        <p:spPr bwMode="auto">
          <a:xfrm flipV="1">
            <a:off x="6567675" y="2412750"/>
            <a:ext cx="45719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16" name="Straight Connector 215"/>
          <p:cNvCxnSpPr/>
          <p:nvPr/>
        </p:nvCxnSpPr>
        <p:spPr bwMode="auto">
          <a:xfrm flipH="1">
            <a:off x="6509850" y="2884152"/>
            <a:ext cx="20818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2" name="Oval 211"/>
          <p:cNvSpPr/>
          <p:nvPr/>
        </p:nvSpPr>
        <p:spPr bwMode="auto">
          <a:xfrm>
            <a:off x="6485159" y="2221633"/>
            <a:ext cx="251537" cy="251536"/>
          </a:xfrm>
          <a:prstGeom prst="ellipse">
            <a:avLst/>
          </a:prstGeom>
          <a:solidFill>
            <a:srgbClr val="FF0000">
              <a:alpha val="31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23" name="Group 222"/>
          <p:cNvGrpSpPr/>
          <p:nvPr/>
        </p:nvGrpSpPr>
        <p:grpSpPr>
          <a:xfrm>
            <a:off x="1399592" y="3705742"/>
            <a:ext cx="2810144" cy="831614"/>
            <a:chOff x="1209177" y="2793041"/>
            <a:chExt cx="2364447" cy="699717"/>
          </a:xfrm>
        </p:grpSpPr>
        <p:grpSp>
          <p:nvGrpSpPr>
            <p:cNvPr id="246" name="Group 245"/>
            <p:cNvGrpSpPr/>
            <p:nvPr/>
          </p:nvGrpSpPr>
          <p:grpSpPr>
            <a:xfrm>
              <a:off x="1436849" y="2793041"/>
              <a:ext cx="2136775" cy="416689"/>
              <a:chOff x="452853" y="1894192"/>
              <a:chExt cx="2750657" cy="578271"/>
            </a:xfrm>
          </p:grpSpPr>
          <p:grpSp>
            <p:nvGrpSpPr>
              <p:cNvPr id="254" name="Group 253"/>
              <p:cNvGrpSpPr/>
              <p:nvPr/>
            </p:nvGrpSpPr>
            <p:grpSpPr>
              <a:xfrm>
                <a:off x="2154245" y="1894192"/>
                <a:ext cx="658111" cy="578271"/>
                <a:chOff x="3318640" y="2688020"/>
                <a:chExt cx="504498" cy="480849"/>
              </a:xfrm>
            </p:grpSpPr>
            <p:sp>
              <p:nvSpPr>
                <p:cNvPr id="258" name="Chord 257"/>
                <p:cNvSpPr/>
                <p:nvPr/>
              </p:nvSpPr>
              <p:spPr bwMode="auto">
                <a:xfrm>
                  <a:off x="3365938" y="2688020"/>
                  <a:ext cx="457200" cy="480849"/>
                </a:xfrm>
                <a:prstGeom prst="chord">
                  <a:avLst>
                    <a:gd name="adj1" fmla="val 16091272"/>
                    <a:gd name="adj2" fmla="val 5542151"/>
                  </a:avLst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59" name="Rectangle 258"/>
                <p:cNvSpPr/>
                <p:nvPr/>
              </p:nvSpPr>
              <p:spPr bwMode="auto">
                <a:xfrm>
                  <a:off x="3318640" y="2688022"/>
                  <a:ext cx="299545" cy="478441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60" name="Rectangle 259"/>
                <p:cNvSpPr/>
                <p:nvPr/>
              </p:nvSpPr>
              <p:spPr bwMode="auto">
                <a:xfrm>
                  <a:off x="3483180" y="2703413"/>
                  <a:ext cx="155110" cy="452759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cxnSp>
            <p:nvCxnSpPr>
              <p:cNvPr id="255" name="Straight Connector 254"/>
              <p:cNvCxnSpPr/>
              <p:nvPr/>
            </p:nvCxnSpPr>
            <p:spPr bwMode="auto">
              <a:xfrm>
                <a:off x="452853" y="2006083"/>
                <a:ext cx="170251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6" name="Straight Connector 255"/>
              <p:cNvCxnSpPr/>
              <p:nvPr/>
            </p:nvCxnSpPr>
            <p:spPr bwMode="auto">
              <a:xfrm>
                <a:off x="1757264" y="2373086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7" name="Straight Connector 256"/>
              <p:cNvCxnSpPr/>
              <p:nvPr/>
            </p:nvCxnSpPr>
            <p:spPr bwMode="auto">
              <a:xfrm>
                <a:off x="2802293" y="2186475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48" name="Group 247"/>
            <p:cNvGrpSpPr/>
            <p:nvPr/>
          </p:nvGrpSpPr>
          <p:grpSpPr>
            <a:xfrm>
              <a:off x="1209177" y="3119533"/>
              <a:ext cx="1214807" cy="373225"/>
              <a:chOff x="1924976" y="1503721"/>
              <a:chExt cx="3070012" cy="856924"/>
            </a:xfrm>
          </p:grpSpPr>
          <p:sp>
            <p:nvSpPr>
              <p:cNvPr id="250" name="Isosceles Triangle 249"/>
              <p:cNvSpPr/>
              <p:nvPr/>
            </p:nvSpPr>
            <p:spPr bwMode="auto">
              <a:xfrm rot="5400000">
                <a:off x="3466381" y="1562819"/>
                <a:ext cx="856924" cy="738728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251" name="Straight Connector 250"/>
              <p:cNvCxnSpPr/>
              <p:nvPr/>
            </p:nvCxnSpPr>
            <p:spPr bwMode="auto">
              <a:xfrm>
                <a:off x="1924976" y="1940768"/>
                <a:ext cx="160199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2" name="Straight Connector 251"/>
              <p:cNvCxnSpPr/>
              <p:nvPr/>
            </p:nvCxnSpPr>
            <p:spPr bwMode="auto">
              <a:xfrm>
                <a:off x="4267200" y="1934547"/>
                <a:ext cx="727788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53" name="Oval 252"/>
              <p:cNvSpPr/>
              <p:nvPr/>
            </p:nvSpPr>
            <p:spPr bwMode="auto">
              <a:xfrm>
                <a:off x="4245428" y="1884784"/>
                <a:ext cx="102637" cy="102637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249" name="Freeform 248"/>
            <p:cNvSpPr/>
            <p:nvPr/>
          </p:nvSpPr>
          <p:spPr bwMode="auto">
            <a:xfrm flipV="1">
              <a:off x="2429069" y="3138198"/>
              <a:ext cx="93304" cy="158620"/>
            </a:xfrm>
            <a:custGeom>
              <a:avLst/>
              <a:gdLst>
                <a:gd name="connsiteX0" fmla="*/ 0 w 345233"/>
                <a:gd name="connsiteY0" fmla="*/ 0 h 251926"/>
                <a:gd name="connsiteX1" fmla="*/ 0 w 345233"/>
                <a:gd name="connsiteY1" fmla="*/ 251926 h 251926"/>
                <a:gd name="connsiteX2" fmla="*/ 307910 w 345233"/>
                <a:gd name="connsiteY2" fmla="*/ 251926 h 251926"/>
                <a:gd name="connsiteX3" fmla="*/ 345233 w 345233"/>
                <a:gd name="connsiteY3" fmla="*/ 251926 h 25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233" h="251926">
                  <a:moveTo>
                    <a:pt x="0" y="0"/>
                  </a:moveTo>
                  <a:lnTo>
                    <a:pt x="0" y="251926"/>
                  </a:lnTo>
                  <a:lnTo>
                    <a:pt x="307910" y="251926"/>
                  </a:lnTo>
                  <a:lnTo>
                    <a:pt x="345233" y="251926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24" name="Freeform 223"/>
          <p:cNvSpPr/>
          <p:nvPr/>
        </p:nvSpPr>
        <p:spPr bwMode="auto">
          <a:xfrm>
            <a:off x="4192554" y="3389688"/>
            <a:ext cx="1315617" cy="569168"/>
          </a:xfrm>
          <a:custGeom>
            <a:avLst/>
            <a:gdLst>
              <a:gd name="connsiteX0" fmla="*/ 0 w 1670180"/>
              <a:gd name="connsiteY0" fmla="*/ 569168 h 569168"/>
              <a:gd name="connsiteX1" fmla="*/ 531845 w 1670180"/>
              <a:gd name="connsiteY1" fmla="*/ 569168 h 569168"/>
              <a:gd name="connsiteX2" fmla="*/ 531845 w 1670180"/>
              <a:gd name="connsiteY2" fmla="*/ 0 h 569168"/>
              <a:gd name="connsiteX3" fmla="*/ 1670180 w 1670180"/>
              <a:gd name="connsiteY3" fmla="*/ 0 h 569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180" h="569168">
                <a:moveTo>
                  <a:pt x="0" y="569168"/>
                </a:moveTo>
                <a:lnTo>
                  <a:pt x="531845" y="569168"/>
                </a:lnTo>
                <a:lnTo>
                  <a:pt x="531845" y="0"/>
                </a:lnTo>
                <a:lnTo>
                  <a:pt x="1670180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25" name="Group 224"/>
          <p:cNvGrpSpPr/>
          <p:nvPr/>
        </p:nvGrpSpPr>
        <p:grpSpPr>
          <a:xfrm rot="5400000">
            <a:off x="5678470" y="2914125"/>
            <a:ext cx="71792" cy="944628"/>
            <a:chOff x="2021504" y="1843914"/>
            <a:chExt cx="192704" cy="1384196"/>
          </a:xfrm>
        </p:grpSpPr>
        <p:cxnSp>
          <p:nvCxnSpPr>
            <p:cNvPr id="232" name="Straight Connector 231"/>
            <p:cNvCxnSpPr/>
            <p:nvPr/>
          </p:nvCxnSpPr>
          <p:spPr bwMode="auto">
            <a:xfrm>
              <a:off x="2123524" y="1843914"/>
              <a:ext cx="0" cy="4685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33" name="Group 232"/>
            <p:cNvGrpSpPr/>
            <p:nvPr/>
          </p:nvGrpSpPr>
          <p:grpSpPr>
            <a:xfrm>
              <a:off x="2021504" y="2304893"/>
              <a:ext cx="192704" cy="457200"/>
              <a:chOff x="2081960" y="2576946"/>
              <a:chExt cx="303541" cy="457200"/>
            </a:xfrm>
          </p:grpSpPr>
          <p:grpSp>
            <p:nvGrpSpPr>
              <p:cNvPr id="235" name="Group 234"/>
              <p:cNvGrpSpPr/>
              <p:nvPr/>
            </p:nvGrpSpPr>
            <p:grpSpPr>
              <a:xfrm>
                <a:off x="2081960" y="2576946"/>
                <a:ext cx="303541" cy="137286"/>
                <a:chOff x="2100852" y="2576946"/>
                <a:chExt cx="303541" cy="137286"/>
              </a:xfrm>
            </p:grpSpPr>
            <p:sp>
              <p:nvSpPr>
                <p:cNvPr id="243" name="Freeform 242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44" name="Freeform 243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36" name="Group 235"/>
              <p:cNvGrpSpPr/>
              <p:nvPr/>
            </p:nvGrpSpPr>
            <p:grpSpPr>
              <a:xfrm>
                <a:off x="2081960" y="2706675"/>
                <a:ext cx="303541" cy="137286"/>
                <a:chOff x="2100852" y="2576946"/>
                <a:chExt cx="303541" cy="137286"/>
              </a:xfrm>
            </p:grpSpPr>
            <p:sp>
              <p:nvSpPr>
                <p:cNvPr id="241" name="Freeform 240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42" name="Freeform 241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37" name="Group 236"/>
              <p:cNvGrpSpPr/>
              <p:nvPr/>
            </p:nvGrpSpPr>
            <p:grpSpPr>
              <a:xfrm>
                <a:off x="2081960" y="2843961"/>
                <a:ext cx="303541" cy="137286"/>
                <a:chOff x="2100852" y="2576946"/>
                <a:chExt cx="303541" cy="137286"/>
              </a:xfrm>
            </p:grpSpPr>
            <p:sp>
              <p:nvSpPr>
                <p:cNvPr id="239" name="Freeform 238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40" name="Freeform 239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238" name="Freeform 237"/>
              <p:cNvSpPr/>
              <p:nvPr/>
            </p:nvSpPr>
            <p:spPr bwMode="auto">
              <a:xfrm>
                <a:off x="2081960" y="2966133"/>
                <a:ext cx="166256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234" name="Straight Connector 233"/>
            <p:cNvCxnSpPr/>
            <p:nvPr/>
          </p:nvCxnSpPr>
          <p:spPr bwMode="auto">
            <a:xfrm>
              <a:off x="2123524" y="2759574"/>
              <a:ext cx="0" cy="4685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6" name="Isosceles Triangle 225"/>
          <p:cNvSpPr/>
          <p:nvPr/>
        </p:nvSpPr>
        <p:spPr bwMode="auto">
          <a:xfrm flipV="1">
            <a:off x="6571746" y="3860636"/>
            <a:ext cx="147963" cy="103756"/>
          </a:xfrm>
          <a:prstGeom prst="triangl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27" name="Straight Connector 226"/>
          <p:cNvCxnSpPr/>
          <p:nvPr/>
        </p:nvCxnSpPr>
        <p:spPr bwMode="auto">
          <a:xfrm>
            <a:off x="6560649" y="3967909"/>
            <a:ext cx="16645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8" name="Freeform 227"/>
          <p:cNvSpPr/>
          <p:nvPr/>
        </p:nvSpPr>
        <p:spPr bwMode="auto">
          <a:xfrm>
            <a:off x="6183344" y="3390855"/>
            <a:ext cx="466083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9" name="Freeform 228"/>
          <p:cNvSpPr/>
          <p:nvPr/>
        </p:nvSpPr>
        <p:spPr bwMode="auto">
          <a:xfrm flipV="1">
            <a:off x="6598776" y="3974073"/>
            <a:ext cx="45719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30" name="Straight Connector 229"/>
          <p:cNvCxnSpPr/>
          <p:nvPr/>
        </p:nvCxnSpPr>
        <p:spPr bwMode="auto">
          <a:xfrm flipH="1">
            <a:off x="6540951" y="4445475"/>
            <a:ext cx="20818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1" name="Oval 230"/>
          <p:cNvSpPr/>
          <p:nvPr/>
        </p:nvSpPr>
        <p:spPr bwMode="auto">
          <a:xfrm>
            <a:off x="6516260" y="3782956"/>
            <a:ext cx="251537" cy="251536"/>
          </a:xfrm>
          <a:prstGeom prst="ellipse">
            <a:avLst/>
          </a:prstGeom>
          <a:solidFill>
            <a:schemeClr val="accent1">
              <a:alpha val="31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88" name="Group 287"/>
          <p:cNvGrpSpPr/>
          <p:nvPr/>
        </p:nvGrpSpPr>
        <p:grpSpPr>
          <a:xfrm>
            <a:off x="1679509" y="5100299"/>
            <a:ext cx="1153964" cy="443578"/>
            <a:chOff x="2541261" y="1503721"/>
            <a:chExt cx="2453727" cy="856924"/>
          </a:xfrm>
        </p:grpSpPr>
        <p:sp>
          <p:nvSpPr>
            <p:cNvPr id="304" name="Isosceles Triangle 303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05" name="Straight Connector 304"/>
            <p:cNvCxnSpPr/>
            <p:nvPr/>
          </p:nvCxnSpPr>
          <p:spPr bwMode="auto">
            <a:xfrm>
              <a:off x="2541261" y="1940768"/>
              <a:ext cx="98571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6" name="Straight Connector 305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7" name="Oval 306"/>
            <p:cNvSpPr/>
            <p:nvPr/>
          </p:nvSpPr>
          <p:spPr bwMode="auto">
            <a:xfrm>
              <a:off x="4245428" y="1884784"/>
              <a:ext cx="102637" cy="1026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1390261" y="5425682"/>
            <a:ext cx="2813254" cy="495234"/>
            <a:chOff x="156404" y="1894192"/>
            <a:chExt cx="3047106" cy="578271"/>
          </a:xfrm>
        </p:grpSpPr>
        <p:grpSp>
          <p:nvGrpSpPr>
            <p:cNvPr id="297" name="Group 296"/>
            <p:cNvGrpSpPr/>
            <p:nvPr/>
          </p:nvGrpSpPr>
          <p:grpSpPr>
            <a:xfrm>
              <a:off x="2154245" y="1894192"/>
              <a:ext cx="658111" cy="578271"/>
              <a:chOff x="3318640" y="2688020"/>
              <a:chExt cx="504498" cy="480849"/>
            </a:xfrm>
          </p:grpSpPr>
          <p:sp>
            <p:nvSpPr>
              <p:cNvPr id="301" name="Chord 300"/>
              <p:cNvSpPr/>
              <p:nvPr/>
            </p:nvSpPr>
            <p:spPr bwMode="auto">
              <a:xfrm>
                <a:off x="3365938" y="2688020"/>
                <a:ext cx="457200" cy="480849"/>
              </a:xfrm>
              <a:prstGeom prst="chord">
                <a:avLst>
                  <a:gd name="adj1" fmla="val 16091272"/>
                  <a:gd name="adj2" fmla="val 5542151"/>
                </a:avLst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02" name="Rectangle 301"/>
              <p:cNvSpPr/>
              <p:nvPr/>
            </p:nvSpPr>
            <p:spPr bwMode="auto">
              <a:xfrm>
                <a:off x="3318640" y="2688022"/>
                <a:ext cx="299545" cy="47527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03" name="Rectangle 302"/>
              <p:cNvSpPr/>
              <p:nvPr/>
            </p:nvSpPr>
            <p:spPr bwMode="auto">
              <a:xfrm>
                <a:off x="3483180" y="2703413"/>
                <a:ext cx="155110" cy="452759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298" name="Straight Connector 297"/>
            <p:cNvCxnSpPr/>
            <p:nvPr/>
          </p:nvCxnSpPr>
          <p:spPr bwMode="auto">
            <a:xfrm>
              <a:off x="1754155" y="2006083"/>
              <a:ext cx="40121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9" name="Straight Connector 298"/>
            <p:cNvCxnSpPr/>
            <p:nvPr/>
          </p:nvCxnSpPr>
          <p:spPr bwMode="auto">
            <a:xfrm>
              <a:off x="156404" y="2373086"/>
              <a:ext cx="200207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0" name="Straight Connector 299"/>
            <p:cNvCxnSpPr/>
            <p:nvPr/>
          </p:nvCxnSpPr>
          <p:spPr bwMode="auto">
            <a:xfrm>
              <a:off x="2802293" y="2186475"/>
              <a:ext cx="40121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90" name="Freeform 289"/>
          <p:cNvSpPr/>
          <p:nvPr/>
        </p:nvSpPr>
        <p:spPr bwMode="auto">
          <a:xfrm>
            <a:off x="2839520" y="5333178"/>
            <a:ext cx="110892" cy="188520"/>
          </a:xfrm>
          <a:custGeom>
            <a:avLst/>
            <a:gdLst>
              <a:gd name="connsiteX0" fmla="*/ 0 w 345233"/>
              <a:gd name="connsiteY0" fmla="*/ 0 h 251926"/>
              <a:gd name="connsiteX1" fmla="*/ 0 w 345233"/>
              <a:gd name="connsiteY1" fmla="*/ 251926 h 251926"/>
              <a:gd name="connsiteX2" fmla="*/ 307910 w 345233"/>
              <a:gd name="connsiteY2" fmla="*/ 251926 h 251926"/>
              <a:gd name="connsiteX3" fmla="*/ 345233 w 345233"/>
              <a:gd name="connsiteY3" fmla="*/ 251926 h 251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33" h="251926">
                <a:moveTo>
                  <a:pt x="0" y="0"/>
                </a:moveTo>
                <a:lnTo>
                  <a:pt x="0" y="251926"/>
                </a:lnTo>
                <a:lnTo>
                  <a:pt x="307910" y="251926"/>
                </a:lnTo>
                <a:lnTo>
                  <a:pt x="345233" y="25192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7" name="Freeform 266"/>
          <p:cNvSpPr/>
          <p:nvPr/>
        </p:nvSpPr>
        <p:spPr bwMode="auto">
          <a:xfrm>
            <a:off x="4186334" y="5109631"/>
            <a:ext cx="1315617" cy="569168"/>
          </a:xfrm>
          <a:custGeom>
            <a:avLst/>
            <a:gdLst>
              <a:gd name="connsiteX0" fmla="*/ 0 w 1670180"/>
              <a:gd name="connsiteY0" fmla="*/ 569168 h 569168"/>
              <a:gd name="connsiteX1" fmla="*/ 531845 w 1670180"/>
              <a:gd name="connsiteY1" fmla="*/ 569168 h 569168"/>
              <a:gd name="connsiteX2" fmla="*/ 531845 w 1670180"/>
              <a:gd name="connsiteY2" fmla="*/ 0 h 569168"/>
              <a:gd name="connsiteX3" fmla="*/ 1670180 w 1670180"/>
              <a:gd name="connsiteY3" fmla="*/ 0 h 569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180" h="569168">
                <a:moveTo>
                  <a:pt x="0" y="569168"/>
                </a:moveTo>
                <a:lnTo>
                  <a:pt x="531845" y="569168"/>
                </a:lnTo>
                <a:lnTo>
                  <a:pt x="531845" y="0"/>
                </a:lnTo>
                <a:lnTo>
                  <a:pt x="1670180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68" name="Group 267"/>
          <p:cNvGrpSpPr/>
          <p:nvPr/>
        </p:nvGrpSpPr>
        <p:grpSpPr>
          <a:xfrm rot="5400000">
            <a:off x="5672250" y="4634068"/>
            <a:ext cx="71792" cy="944628"/>
            <a:chOff x="2021504" y="1843914"/>
            <a:chExt cx="192704" cy="1384196"/>
          </a:xfrm>
        </p:grpSpPr>
        <p:cxnSp>
          <p:nvCxnSpPr>
            <p:cNvPr id="275" name="Straight Connector 274"/>
            <p:cNvCxnSpPr/>
            <p:nvPr/>
          </p:nvCxnSpPr>
          <p:spPr bwMode="auto">
            <a:xfrm>
              <a:off x="2123524" y="1843914"/>
              <a:ext cx="0" cy="4685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76" name="Group 275"/>
            <p:cNvGrpSpPr/>
            <p:nvPr/>
          </p:nvGrpSpPr>
          <p:grpSpPr>
            <a:xfrm>
              <a:off x="2021504" y="2304893"/>
              <a:ext cx="192704" cy="457200"/>
              <a:chOff x="2081960" y="2576946"/>
              <a:chExt cx="303541" cy="457200"/>
            </a:xfrm>
          </p:grpSpPr>
          <p:grpSp>
            <p:nvGrpSpPr>
              <p:cNvPr id="278" name="Group 277"/>
              <p:cNvGrpSpPr/>
              <p:nvPr/>
            </p:nvGrpSpPr>
            <p:grpSpPr>
              <a:xfrm>
                <a:off x="2081960" y="2576946"/>
                <a:ext cx="303541" cy="137286"/>
                <a:chOff x="2100852" y="2576946"/>
                <a:chExt cx="303541" cy="137286"/>
              </a:xfrm>
            </p:grpSpPr>
            <p:sp>
              <p:nvSpPr>
                <p:cNvPr id="286" name="Freeform 285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87" name="Freeform 286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79" name="Group 278"/>
              <p:cNvGrpSpPr/>
              <p:nvPr/>
            </p:nvGrpSpPr>
            <p:grpSpPr>
              <a:xfrm>
                <a:off x="2081960" y="2706675"/>
                <a:ext cx="303541" cy="137286"/>
                <a:chOff x="2100852" y="2576946"/>
                <a:chExt cx="303541" cy="137286"/>
              </a:xfrm>
            </p:grpSpPr>
            <p:sp>
              <p:nvSpPr>
                <p:cNvPr id="284" name="Freeform 283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85" name="Freeform 284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80" name="Group 279"/>
              <p:cNvGrpSpPr/>
              <p:nvPr/>
            </p:nvGrpSpPr>
            <p:grpSpPr>
              <a:xfrm>
                <a:off x="2081960" y="2843961"/>
                <a:ext cx="303541" cy="137286"/>
                <a:chOff x="2100852" y="2576946"/>
                <a:chExt cx="303541" cy="137286"/>
              </a:xfrm>
            </p:grpSpPr>
            <p:sp>
              <p:nvSpPr>
                <p:cNvPr id="282" name="Freeform 281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83" name="Freeform 282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281" name="Freeform 280"/>
              <p:cNvSpPr/>
              <p:nvPr/>
            </p:nvSpPr>
            <p:spPr bwMode="auto">
              <a:xfrm>
                <a:off x="2081960" y="2966133"/>
                <a:ext cx="166256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277" name="Straight Connector 276"/>
            <p:cNvCxnSpPr/>
            <p:nvPr/>
          </p:nvCxnSpPr>
          <p:spPr bwMode="auto">
            <a:xfrm>
              <a:off x="2123524" y="2759574"/>
              <a:ext cx="0" cy="4685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69" name="Isosceles Triangle 268"/>
          <p:cNvSpPr/>
          <p:nvPr/>
        </p:nvSpPr>
        <p:spPr bwMode="auto">
          <a:xfrm flipV="1">
            <a:off x="6565526" y="5580579"/>
            <a:ext cx="147963" cy="103756"/>
          </a:xfrm>
          <a:prstGeom prst="triangl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70" name="Straight Connector 269"/>
          <p:cNvCxnSpPr/>
          <p:nvPr/>
        </p:nvCxnSpPr>
        <p:spPr bwMode="auto">
          <a:xfrm>
            <a:off x="6554429" y="5687852"/>
            <a:ext cx="16645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1" name="Freeform 270"/>
          <p:cNvSpPr/>
          <p:nvPr/>
        </p:nvSpPr>
        <p:spPr bwMode="auto">
          <a:xfrm>
            <a:off x="6177124" y="5110798"/>
            <a:ext cx="466083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2" name="Freeform 271"/>
          <p:cNvSpPr/>
          <p:nvPr/>
        </p:nvSpPr>
        <p:spPr bwMode="auto">
          <a:xfrm flipV="1">
            <a:off x="6592556" y="5694016"/>
            <a:ext cx="45719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73" name="Straight Connector 272"/>
          <p:cNvCxnSpPr/>
          <p:nvPr/>
        </p:nvCxnSpPr>
        <p:spPr bwMode="auto">
          <a:xfrm flipH="1">
            <a:off x="6534731" y="6165418"/>
            <a:ext cx="20818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4" name="Oval 273"/>
          <p:cNvSpPr/>
          <p:nvPr/>
        </p:nvSpPr>
        <p:spPr bwMode="auto">
          <a:xfrm>
            <a:off x="6510040" y="5502899"/>
            <a:ext cx="251537" cy="251536"/>
          </a:xfrm>
          <a:prstGeom prst="ellipse">
            <a:avLst/>
          </a:prstGeom>
          <a:solidFill>
            <a:srgbClr val="FFFF00">
              <a:alpha val="42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1660849" y="2042969"/>
            <a:ext cx="11012" cy="32937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1632857" y="2005647"/>
            <a:ext cx="65314" cy="6531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Arc 18"/>
          <p:cNvSpPr/>
          <p:nvPr/>
        </p:nvSpPr>
        <p:spPr bwMode="auto">
          <a:xfrm>
            <a:off x="1576873" y="2714773"/>
            <a:ext cx="130628" cy="93306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" name="Oval 307"/>
          <p:cNvSpPr/>
          <p:nvPr/>
        </p:nvSpPr>
        <p:spPr bwMode="auto">
          <a:xfrm>
            <a:off x="1635962" y="3772250"/>
            <a:ext cx="65314" cy="6531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309" name="Group 308"/>
          <p:cNvGrpSpPr/>
          <p:nvPr/>
        </p:nvGrpSpPr>
        <p:grpSpPr>
          <a:xfrm>
            <a:off x="1188098" y="1826436"/>
            <a:ext cx="1627299" cy="443578"/>
            <a:chOff x="1534787" y="1503721"/>
            <a:chExt cx="3460201" cy="856924"/>
          </a:xfrm>
        </p:grpSpPr>
        <p:sp>
          <p:nvSpPr>
            <p:cNvPr id="310" name="Isosceles Triangle 309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11" name="Straight Connector 310"/>
            <p:cNvCxnSpPr/>
            <p:nvPr/>
          </p:nvCxnSpPr>
          <p:spPr bwMode="auto">
            <a:xfrm>
              <a:off x="1534787" y="1940768"/>
              <a:ext cx="199218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2" name="Straight Connector 311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3" name="Oval 312"/>
            <p:cNvSpPr/>
            <p:nvPr/>
          </p:nvSpPr>
          <p:spPr bwMode="auto">
            <a:xfrm>
              <a:off x="4245428" y="1884784"/>
              <a:ext cx="102637" cy="1026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315" name="Arc 314"/>
          <p:cNvSpPr/>
          <p:nvPr/>
        </p:nvSpPr>
        <p:spPr bwMode="auto">
          <a:xfrm>
            <a:off x="1589311" y="4276097"/>
            <a:ext cx="130628" cy="93306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16" name="Straight Connector 315"/>
          <p:cNvCxnSpPr/>
          <p:nvPr/>
        </p:nvCxnSpPr>
        <p:spPr bwMode="auto">
          <a:xfrm>
            <a:off x="1402702" y="2755206"/>
            <a:ext cx="0" cy="307599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7" name="Oval 316"/>
          <p:cNvSpPr/>
          <p:nvPr/>
        </p:nvSpPr>
        <p:spPr bwMode="auto">
          <a:xfrm>
            <a:off x="1384036" y="2736556"/>
            <a:ext cx="65314" cy="6531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8" name="Oval 317"/>
          <p:cNvSpPr/>
          <p:nvPr/>
        </p:nvSpPr>
        <p:spPr bwMode="auto">
          <a:xfrm>
            <a:off x="1377821" y="4297882"/>
            <a:ext cx="65314" cy="6531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348342" y="1850136"/>
            <a:ext cx="771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Input  </a:t>
            </a:r>
            <a:r>
              <a:rPr lang="en-US" sz="1600" b="1" i="0" dirty="0">
                <a:latin typeface="Arial Narrow" panose="020B0606020202030204" pitchFamily="34" charset="0"/>
              </a:rPr>
              <a:t>A</a:t>
            </a:r>
          </a:p>
        </p:txBody>
      </p:sp>
      <p:sp>
        <p:nvSpPr>
          <p:cNvPr id="322" name="TextBox 321"/>
          <p:cNvSpPr txBox="1"/>
          <p:nvPr/>
        </p:nvSpPr>
        <p:spPr>
          <a:xfrm>
            <a:off x="360783" y="2553043"/>
            <a:ext cx="771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Input  </a:t>
            </a:r>
            <a:r>
              <a:rPr lang="en-US" sz="1600" b="1" i="0" dirty="0">
                <a:latin typeface="Arial Narrow" panose="020B0606020202030204" pitchFamily="34" charset="0"/>
              </a:rPr>
              <a:t>B</a:t>
            </a:r>
          </a:p>
        </p:txBody>
      </p:sp>
      <p:sp>
        <p:nvSpPr>
          <p:cNvPr id="325" name="TextBox 324"/>
          <p:cNvSpPr txBox="1"/>
          <p:nvPr/>
        </p:nvSpPr>
        <p:spPr>
          <a:xfrm>
            <a:off x="1195944" y="1769045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0 </a:t>
            </a:r>
          </a:p>
        </p:txBody>
      </p:sp>
      <p:grpSp>
        <p:nvGrpSpPr>
          <p:cNvPr id="134" name="Group 133"/>
          <p:cNvGrpSpPr/>
          <p:nvPr/>
        </p:nvGrpSpPr>
        <p:grpSpPr>
          <a:xfrm>
            <a:off x="2897025" y="2136449"/>
            <a:ext cx="1367326" cy="504201"/>
            <a:chOff x="3020178" y="1540701"/>
            <a:chExt cx="2250204" cy="814192"/>
          </a:xfrm>
        </p:grpSpPr>
        <p:grpSp>
          <p:nvGrpSpPr>
            <p:cNvPr id="135" name="Group 134"/>
            <p:cNvGrpSpPr/>
            <p:nvPr/>
          </p:nvGrpSpPr>
          <p:grpSpPr>
            <a:xfrm>
              <a:off x="3020178" y="1702227"/>
              <a:ext cx="2250204" cy="515864"/>
              <a:chOff x="1785162" y="2006083"/>
              <a:chExt cx="1392557" cy="342084"/>
            </a:xfrm>
          </p:grpSpPr>
          <p:cxnSp>
            <p:nvCxnSpPr>
              <p:cNvPr id="137" name="Straight Connector 136"/>
              <p:cNvCxnSpPr/>
              <p:nvPr/>
            </p:nvCxnSpPr>
            <p:spPr bwMode="auto">
              <a:xfrm>
                <a:off x="1785162" y="2006083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8" name="Straight Connector 137"/>
              <p:cNvCxnSpPr/>
              <p:nvPr/>
            </p:nvCxnSpPr>
            <p:spPr bwMode="auto">
              <a:xfrm>
                <a:off x="1788272" y="234816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9" name="Straight Connector 138"/>
              <p:cNvCxnSpPr/>
              <p:nvPr/>
            </p:nvCxnSpPr>
            <p:spPr bwMode="auto">
              <a:xfrm>
                <a:off x="2776502" y="2161556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36" name="Flowchart: Delay 135"/>
            <p:cNvSpPr/>
            <p:nvPr/>
          </p:nvSpPr>
          <p:spPr bwMode="auto">
            <a:xfrm>
              <a:off x="3657600" y="1540701"/>
              <a:ext cx="964504" cy="814192"/>
            </a:xfrm>
            <a:prstGeom prst="flowChartDelay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32" name="TextBox 131"/>
          <p:cNvSpPr txBox="1"/>
          <p:nvPr/>
        </p:nvSpPr>
        <p:spPr>
          <a:xfrm>
            <a:off x="1180564" y="2433173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0 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2866751" y="1929834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1 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2851372" y="2510072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1 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4010450" y="2075242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1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747545" y="2055303"/>
            <a:ext cx="232096" cy="590026"/>
            <a:chOff x="7729056" y="2105637"/>
            <a:chExt cx="232096" cy="590026"/>
          </a:xfrm>
        </p:grpSpPr>
        <p:cxnSp>
          <p:nvCxnSpPr>
            <p:cNvPr id="5" name="Straight Connector 4"/>
            <p:cNvCxnSpPr/>
            <p:nvPr/>
          </p:nvCxnSpPr>
          <p:spPr bwMode="auto">
            <a:xfrm>
              <a:off x="7768205" y="2399251"/>
              <a:ext cx="19294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8" name="Group 7"/>
            <p:cNvGrpSpPr/>
            <p:nvPr/>
          </p:nvGrpSpPr>
          <p:grpSpPr>
            <a:xfrm>
              <a:off x="7729056" y="2105637"/>
              <a:ext cx="206929" cy="219512"/>
              <a:chOff x="7729056" y="2105637"/>
              <a:chExt cx="206929" cy="219512"/>
            </a:xfrm>
          </p:grpSpPr>
          <p:cxnSp>
            <p:nvCxnSpPr>
              <p:cNvPr id="142" name="Straight Connector 141"/>
              <p:cNvCxnSpPr/>
              <p:nvPr/>
            </p:nvCxnSpPr>
            <p:spPr bwMode="auto">
              <a:xfrm flipV="1">
                <a:off x="7761214" y="2239861"/>
                <a:ext cx="174771" cy="852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3" name="Straight Connector 142"/>
              <p:cNvCxnSpPr/>
              <p:nvPr/>
            </p:nvCxnSpPr>
            <p:spPr bwMode="auto">
              <a:xfrm flipV="1">
                <a:off x="7729056" y="2105637"/>
                <a:ext cx="131428" cy="1621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44" name="Group 143"/>
            <p:cNvGrpSpPr/>
            <p:nvPr/>
          </p:nvGrpSpPr>
          <p:grpSpPr>
            <a:xfrm flipV="1">
              <a:off x="7730454" y="2476151"/>
              <a:ext cx="206929" cy="219512"/>
              <a:chOff x="7729056" y="2105637"/>
              <a:chExt cx="206929" cy="219512"/>
            </a:xfrm>
          </p:grpSpPr>
          <p:cxnSp>
            <p:nvCxnSpPr>
              <p:cNvPr id="145" name="Straight Connector 144"/>
              <p:cNvCxnSpPr/>
              <p:nvPr/>
            </p:nvCxnSpPr>
            <p:spPr bwMode="auto">
              <a:xfrm flipV="1">
                <a:off x="7761214" y="2239861"/>
                <a:ext cx="174771" cy="852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6" name="Straight Connector 145"/>
              <p:cNvCxnSpPr/>
              <p:nvPr/>
            </p:nvCxnSpPr>
            <p:spPr bwMode="auto">
              <a:xfrm flipV="1">
                <a:off x="7729056" y="2105637"/>
                <a:ext cx="131428" cy="1621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147" name="Group 146"/>
          <p:cNvGrpSpPr/>
          <p:nvPr/>
        </p:nvGrpSpPr>
        <p:grpSpPr>
          <a:xfrm flipH="1">
            <a:off x="6203659" y="2056701"/>
            <a:ext cx="232096" cy="590026"/>
            <a:chOff x="7729056" y="2105637"/>
            <a:chExt cx="232096" cy="590026"/>
          </a:xfrm>
        </p:grpSpPr>
        <p:cxnSp>
          <p:nvCxnSpPr>
            <p:cNvPr id="148" name="Straight Connector 147"/>
            <p:cNvCxnSpPr/>
            <p:nvPr/>
          </p:nvCxnSpPr>
          <p:spPr bwMode="auto">
            <a:xfrm>
              <a:off x="7768205" y="2399251"/>
              <a:ext cx="19294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49" name="Group 148"/>
            <p:cNvGrpSpPr/>
            <p:nvPr/>
          </p:nvGrpSpPr>
          <p:grpSpPr>
            <a:xfrm>
              <a:off x="7729056" y="2105637"/>
              <a:ext cx="206929" cy="219512"/>
              <a:chOff x="7729056" y="2105637"/>
              <a:chExt cx="206929" cy="219512"/>
            </a:xfrm>
          </p:grpSpPr>
          <p:cxnSp>
            <p:nvCxnSpPr>
              <p:cNvPr id="153" name="Straight Connector 152"/>
              <p:cNvCxnSpPr/>
              <p:nvPr/>
            </p:nvCxnSpPr>
            <p:spPr bwMode="auto">
              <a:xfrm flipV="1">
                <a:off x="7761214" y="2239861"/>
                <a:ext cx="174771" cy="852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 flipV="1">
                <a:off x="7729056" y="2105637"/>
                <a:ext cx="131428" cy="1621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50" name="Group 149"/>
            <p:cNvGrpSpPr/>
            <p:nvPr/>
          </p:nvGrpSpPr>
          <p:grpSpPr>
            <a:xfrm flipV="1">
              <a:off x="7730454" y="2476151"/>
              <a:ext cx="206929" cy="219512"/>
              <a:chOff x="7729056" y="2105637"/>
              <a:chExt cx="206929" cy="219512"/>
            </a:xfrm>
          </p:grpSpPr>
          <p:cxnSp>
            <p:nvCxnSpPr>
              <p:cNvPr id="151" name="Straight Connector 150"/>
              <p:cNvCxnSpPr/>
              <p:nvPr/>
            </p:nvCxnSpPr>
            <p:spPr bwMode="auto">
              <a:xfrm flipV="1">
                <a:off x="7761214" y="2239861"/>
                <a:ext cx="174771" cy="852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2" name="Straight Connector 151"/>
              <p:cNvCxnSpPr/>
              <p:nvPr/>
            </p:nvCxnSpPr>
            <p:spPr bwMode="auto">
              <a:xfrm flipV="1">
                <a:off x="7729056" y="2105637"/>
                <a:ext cx="131428" cy="1621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155" name="TextBox 154"/>
          <p:cNvSpPr txBox="1"/>
          <p:nvPr/>
        </p:nvSpPr>
        <p:spPr>
          <a:xfrm>
            <a:off x="2833196" y="3498575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0 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2826205" y="4070423"/>
            <a:ext cx="3241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3908385" y="3634197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0 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2851372" y="5781779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0 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2861159" y="5237892"/>
            <a:ext cx="3241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3918172" y="5363727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0 </a:t>
            </a:r>
          </a:p>
        </p:txBody>
      </p:sp>
    </p:spTree>
    <p:extLst>
      <p:ext uri="{BB962C8B-B14F-4D97-AF65-F5344CB8AC3E}">
        <p14:creationId xmlns:p14="http://schemas.microsoft.com/office/powerpoint/2010/main" val="16907932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Rounded Rectangle 318"/>
          <p:cNvSpPr/>
          <p:nvPr/>
        </p:nvSpPr>
        <p:spPr bwMode="auto">
          <a:xfrm>
            <a:off x="6077338" y="3203074"/>
            <a:ext cx="858417" cy="139026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0" name="Rounded Rectangle 319"/>
          <p:cNvSpPr/>
          <p:nvPr/>
        </p:nvSpPr>
        <p:spPr bwMode="auto">
          <a:xfrm>
            <a:off x="6061787" y="4932348"/>
            <a:ext cx="858417" cy="139026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6074228" y="1641752"/>
            <a:ext cx="858417" cy="139026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29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74364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Using Logic Gates to Control Action:      </a:t>
            </a:r>
            <a:r>
              <a:rPr lang="en-US" altLang="en-US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The Use of “1” and “0” </a:t>
            </a:r>
            <a:endParaRPr lang="en-US" altLang="en-US" sz="2000" b="1" dirty="0">
              <a:solidFill>
                <a:srgbClr val="0020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" name="Freeform 1"/>
          <p:cNvSpPr/>
          <p:nvPr/>
        </p:nvSpPr>
        <p:spPr bwMode="auto">
          <a:xfrm>
            <a:off x="2814638" y="2051914"/>
            <a:ext cx="110892" cy="188520"/>
          </a:xfrm>
          <a:custGeom>
            <a:avLst/>
            <a:gdLst>
              <a:gd name="connsiteX0" fmla="*/ 0 w 345233"/>
              <a:gd name="connsiteY0" fmla="*/ 0 h 251926"/>
              <a:gd name="connsiteX1" fmla="*/ 0 w 345233"/>
              <a:gd name="connsiteY1" fmla="*/ 251926 h 251926"/>
              <a:gd name="connsiteX2" fmla="*/ 307910 w 345233"/>
              <a:gd name="connsiteY2" fmla="*/ 251926 h 251926"/>
              <a:gd name="connsiteX3" fmla="*/ 345233 w 345233"/>
              <a:gd name="connsiteY3" fmla="*/ 251926 h 251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33" h="251926">
                <a:moveTo>
                  <a:pt x="0" y="0"/>
                </a:moveTo>
                <a:lnTo>
                  <a:pt x="0" y="251926"/>
                </a:lnTo>
                <a:lnTo>
                  <a:pt x="307910" y="251926"/>
                </a:lnTo>
                <a:lnTo>
                  <a:pt x="345233" y="25192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110" name="Group 109"/>
          <p:cNvGrpSpPr/>
          <p:nvPr/>
        </p:nvGrpSpPr>
        <p:grpSpPr>
          <a:xfrm>
            <a:off x="1184988" y="2532453"/>
            <a:ext cx="1627299" cy="443578"/>
            <a:chOff x="1534787" y="1503721"/>
            <a:chExt cx="3460201" cy="856924"/>
          </a:xfrm>
        </p:grpSpPr>
        <p:sp>
          <p:nvSpPr>
            <p:cNvPr id="111" name="Isosceles Triangle 110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12" name="Straight Connector 111"/>
            <p:cNvCxnSpPr/>
            <p:nvPr/>
          </p:nvCxnSpPr>
          <p:spPr bwMode="auto">
            <a:xfrm>
              <a:off x="1534787" y="1940768"/>
              <a:ext cx="199218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4" name="Oval 113"/>
            <p:cNvSpPr/>
            <p:nvPr/>
          </p:nvSpPr>
          <p:spPr bwMode="auto">
            <a:xfrm>
              <a:off x="4245428" y="1884784"/>
              <a:ext cx="102637" cy="1026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15" name="Freeform 114"/>
          <p:cNvSpPr/>
          <p:nvPr/>
        </p:nvSpPr>
        <p:spPr bwMode="auto">
          <a:xfrm flipV="1">
            <a:off x="2818331" y="2554636"/>
            <a:ext cx="110892" cy="188520"/>
          </a:xfrm>
          <a:custGeom>
            <a:avLst/>
            <a:gdLst>
              <a:gd name="connsiteX0" fmla="*/ 0 w 345233"/>
              <a:gd name="connsiteY0" fmla="*/ 0 h 251926"/>
              <a:gd name="connsiteX1" fmla="*/ 0 w 345233"/>
              <a:gd name="connsiteY1" fmla="*/ 251926 h 251926"/>
              <a:gd name="connsiteX2" fmla="*/ 307910 w 345233"/>
              <a:gd name="connsiteY2" fmla="*/ 251926 h 251926"/>
              <a:gd name="connsiteX3" fmla="*/ 345233 w 345233"/>
              <a:gd name="connsiteY3" fmla="*/ 251926 h 251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33" h="251926">
                <a:moveTo>
                  <a:pt x="0" y="0"/>
                </a:moveTo>
                <a:lnTo>
                  <a:pt x="0" y="251926"/>
                </a:lnTo>
                <a:lnTo>
                  <a:pt x="307910" y="251926"/>
                </a:lnTo>
                <a:lnTo>
                  <a:pt x="345233" y="25192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Freeform 3"/>
          <p:cNvSpPr/>
          <p:nvPr/>
        </p:nvSpPr>
        <p:spPr bwMode="auto">
          <a:xfrm>
            <a:off x="4161453" y="1828365"/>
            <a:ext cx="1315617" cy="555912"/>
          </a:xfrm>
          <a:custGeom>
            <a:avLst/>
            <a:gdLst>
              <a:gd name="connsiteX0" fmla="*/ 0 w 1670180"/>
              <a:gd name="connsiteY0" fmla="*/ 569168 h 569168"/>
              <a:gd name="connsiteX1" fmla="*/ 531845 w 1670180"/>
              <a:gd name="connsiteY1" fmla="*/ 569168 h 569168"/>
              <a:gd name="connsiteX2" fmla="*/ 531845 w 1670180"/>
              <a:gd name="connsiteY2" fmla="*/ 0 h 569168"/>
              <a:gd name="connsiteX3" fmla="*/ 1670180 w 1670180"/>
              <a:gd name="connsiteY3" fmla="*/ 0 h 569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180" h="569168">
                <a:moveTo>
                  <a:pt x="0" y="569168"/>
                </a:moveTo>
                <a:lnTo>
                  <a:pt x="531845" y="569168"/>
                </a:lnTo>
                <a:lnTo>
                  <a:pt x="531845" y="0"/>
                </a:lnTo>
                <a:lnTo>
                  <a:pt x="1670180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20" name="Straight Connector 119"/>
          <p:cNvCxnSpPr/>
          <p:nvPr/>
        </p:nvCxnSpPr>
        <p:spPr bwMode="auto">
          <a:xfrm rot="5400000">
            <a:off x="5995706" y="1667354"/>
            <a:ext cx="0" cy="3197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21" name="Group 120"/>
          <p:cNvGrpSpPr/>
          <p:nvPr/>
        </p:nvGrpSpPr>
        <p:grpSpPr>
          <a:xfrm rot="5400000">
            <a:off x="5649088" y="1669111"/>
            <a:ext cx="71792" cy="312011"/>
            <a:chOff x="2081960" y="2576946"/>
            <a:chExt cx="303541" cy="457200"/>
          </a:xfrm>
        </p:grpSpPr>
        <p:grpSp>
          <p:nvGrpSpPr>
            <p:cNvPr id="123" name="Group 122"/>
            <p:cNvGrpSpPr/>
            <p:nvPr/>
          </p:nvGrpSpPr>
          <p:grpSpPr>
            <a:xfrm>
              <a:off x="2081960" y="2576946"/>
              <a:ext cx="303541" cy="137286"/>
              <a:chOff x="2100852" y="2576946"/>
              <a:chExt cx="303541" cy="137286"/>
            </a:xfrm>
          </p:grpSpPr>
          <p:sp>
            <p:nvSpPr>
              <p:cNvPr id="208" name="Freeform 207"/>
              <p:cNvSpPr/>
              <p:nvPr/>
            </p:nvSpPr>
            <p:spPr bwMode="auto">
              <a:xfrm>
                <a:off x="2100852" y="2576946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9" name="Freeform 208"/>
              <p:cNvSpPr/>
              <p:nvPr/>
            </p:nvSpPr>
            <p:spPr bwMode="auto">
              <a:xfrm flipH="1" flipV="1">
                <a:off x="2238138" y="2646219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>
              <a:off x="2081960" y="2706675"/>
              <a:ext cx="303541" cy="137286"/>
              <a:chOff x="2100852" y="2576946"/>
              <a:chExt cx="303541" cy="137286"/>
            </a:xfrm>
          </p:grpSpPr>
          <p:sp>
            <p:nvSpPr>
              <p:cNvPr id="206" name="Freeform 205"/>
              <p:cNvSpPr/>
              <p:nvPr/>
            </p:nvSpPr>
            <p:spPr bwMode="auto">
              <a:xfrm>
                <a:off x="2100852" y="2576946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7" name="Freeform 206"/>
              <p:cNvSpPr/>
              <p:nvPr/>
            </p:nvSpPr>
            <p:spPr bwMode="auto">
              <a:xfrm flipH="1" flipV="1">
                <a:off x="2238138" y="2646219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202" name="Group 201"/>
            <p:cNvGrpSpPr/>
            <p:nvPr/>
          </p:nvGrpSpPr>
          <p:grpSpPr>
            <a:xfrm>
              <a:off x="2081960" y="2843961"/>
              <a:ext cx="303541" cy="137286"/>
              <a:chOff x="2100852" y="2576946"/>
              <a:chExt cx="303541" cy="137286"/>
            </a:xfrm>
          </p:grpSpPr>
          <p:sp>
            <p:nvSpPr>
              <p:cNvPr id="204" name="Freeform 203"/>
              <p:cNvSpPr/>
              <p:nvPr/>
            </p:nvSpPr>
            <p:spPr bwMode="auto">
              <a:xfrm>
                <a:off x="2100852" y="2576946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5" name="Freeform 204"/>
              <p:cNvSpPr/>
              <p:nvPr/>
            </p:nvSpPr>
            <p:spPr bwMode="auto">
              <a:xfrm flipH="1" flipV="1">
                <a:off x="2238138" y="2646219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203" name="Freeform 202"/>
            <p:cNvSpPr/>
            <p:nvPr/>
          </p:nvSpPr>
          <p:spPr bwMode="auto">
            <a:xfrm>
              <a:off x="2081960" y="2966133"/>
              <a:ext cx="166256" cy="68013"/>
            </a:xfrm>
            <a:custGeom>
              <a:avLst/>
              <a:gdLst>
                <a:gd name="connsiteX0" fmla="*/ 166255 w 166255"/>
                <a:gd name="connsiteY0" fmla="*/ 0 h 68013"/>
                <a:gd name="connsiteX1" fmla="*/ 0 w 166255"/>
                <a:gd name="connsiteY1" fmla="*/ 37785 h 68013"/>
                <a:gd name="connsiteX2" fmla="*/ 158698 w 166255"/>
                <a:gd name="connsiteY2" fmla="*/ 68013 h 68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6255" h="68013">
                  <a:moveTo>
                    <a:pt x="166255" y="0"/>
                  </a:moveTo>
                  <a:lnTo>
                    <a:pt x="0" y="37785"/>
                  </a:lnTo>
                  <a:lnTo>
                    <a:pt x="158698" y="68013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cxnSp>
        <p:nvCxnSpPr>
          <p:cNvPr id="122" name="Straight Connector 121"/>
          <p:cNvCxnSpPr/>
          <p:nvPr/>
        </p:nvCxnSpPr>
        <p:spPr bwMode="auto">
          <a:xfrm rot="5400000">
            <a:off x="5370824" y="1667354"/>
            <a:ext cx="0" cy="3197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0" name="Isosceles Triangle 209"/>
          <p:cNvSpPr/>
          <p:nvPr/>
        </p:nvSpPr>
        <p:spPr bwMode="auto">
          <a:xfrm flipV="1">
            <a:off x="6540645" y="2299313"/>
            <a:ext cx="147963" cy="103756"/>
          </a:xfrm>
          <a:prstGeom prst="triangl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11" name="Straight Connector 210"/>
          <p:cNvCxnSpPr/>
          <p:nvPr/>
        </p:nvCxnSpPr>
        <p:spPr bwMode="auto">
          <a:xfrm>
            <a:off x="6529548" y="2406586"/>
            <a:ext cx="16645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3" name="Freeform 212"/>
          <p:cNvSpPr/>
          <p:nvPr/>
        </p:nvSpPr>
        <p:spPr bwMode="auto">
          <a:xfrm>
            <a:off x="6152243" y="1829532"/>
            <a:ext cx="466083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4" name="Freeform 213"/>
          <p:cNvSpPr/>
          <p:nvPr/>
        </p:nvSpPr>
        <p:spPr bwMode="auto">
          <a:xfrm flipV="1">
            <a:off x="6567675" y="2412750"/>
            <a:ext cx="45719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16" name="Straight Connector 215"/>
          <p:cNvCxnSpPr/>
          <p:nvPr/>
        </p:nvCxnSpPr>
        <p:spPr bwMode="auto">
          <a:xfrm flipH="1">
            <a:off x="6509850" y="2884152"/>
            <a:ext cx="20818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2" name="Oval 211"/>
          <p:cNvSpPr/>
          <p:nvPr/>
        </p:nvSpPr>
        <p:spPr bwMode="auto">
          <a:xfrm>
            <a:off x="6485159" y="2221633"/>
            <a:ext cx="251537" cy="251536"/>
          </a:xfrm>
          <a:prstGeom prst="ellipse">
            <a:avLst/>
          </a:prstGeom>
          <a:solidFill>
            <a:srgbClr val="FF0000">
              <a:alpha val="31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23" name="Group 222"/>
          <p:cNvGrpSpPr/>
          <p:nvPr/>
        </p:nvGrpSpPr>
        <p:grpSpPr>
          <a:xfrm>
            <a:off x="1399592" y="3705742"/>
            <a:ext cx="2810144" cy="831614"/>
            <a:chOff x="1209177" y="2793041"/>
            <a:chExt cx="2364447" cy="699717"/>
          </a:xfrm>
        </p:grpSpPr>
        <p:grpSp>
          <p:nvGrpSpPr>
            <p:cNvPr id="246" name="Group 245"/>
            <p:cNvGrpSpPr/>
            <p:nvPr/>
          </p:nvGrpSpPr>
          <p:grpSpPr>
            <a:xfrm>
              <a:off x="1436849" y="2793041"/>
              <a:ext cx="2136775" cy="416689"/>
              <a:chOff x="452853" y="1894192"/>
              <a:chExt cx="2750657" cy="578271"/>
            </a:xfrm>
          </p:grpSpPr>
          <p:grpSp>
            <p:nvGrpSpPr>
              <p:cNvPr id="254" name="Group 253"/>
              <p:cNvGrpSpPr/>
              <p:nvPr/>
            </p:nvGrpSpPr>
            <p:grpSpPr>
              <a:xfrm>
                <a:off x="2154245" y="1894192"/>
                <a:ext cx="658111" cy="578271"/>
                <a:chOff x="3318640" y="2688020"/>
                <a:chExt cx="504498" cy="480849"/>
              </a:xfrm>
            </p:grpSpPr>
            <p:sp>
              <p:nvSpPr>
                <p:cNvPr id="258" name="Chord 257"/>
                <p:cNvSpPr/>
                <p:nvPr/>
              </p:nvSpPr>
              <p:spPr bwMode="auto">
                <a:xfrm>
                  <a:off x="3365938" y="2688020"/>
                  <a:ext cx="457200" cy="480849"/>
                </a:xfrm>
                <a:prstGeom prst="chord">
                  <a:avLst>
                    <a:gd name="adj1" fmla="val 16091272"/>
                    <a:gd name="adj2" fmla="val 5542151"/>
                  </a:avLst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59" name="Rectangle 258"/>
                <p:cNvSpPr/>
                <p:nvPr/>
              </p:nvSpPr>
              <p:spPr bwMode="auto">
                <a:xfrm>
                  <a:off x="3318640" y="2688022"/>
                  <a:ext cx="299545" cy="478441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60" name="Rectangle 259"/>
                <p:cNvSpPr/>
                <p:nvPr/>
              </p:nvSpPr>
              <p:spPr bwMode="auto">
                <a:xfrm>
                  <a:off x="3483180" y="2703413"/>
                  <a:ext cx="155110" cy="452759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cxnSp>
            <p:nvCxnSpPr>
              <p:cNvPr id="255" name="Straight Connector 254"/>
              <p:cNvCxnSpPr/>
              <p:nvPr/>
            </p:nvCxnSpPr>
            <p:spPr bwMode="auto">
              <a:xfrm>
                <a:off x="452853" y="2006083"/>
                <a:ext cx="170251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6" name="Straight Connector 255"/>
              <p:cNvCxnSpPr/>
              <p:nvPr/>
            </p:nvCxnSpPr>
            <p:spPr bwMode="auto">
              <a:xfrm>
                <a:off x="1757264" y="2373086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7" name="Straight Connector 256"/>
              <p:cNvCxnSpPr/>
              <p:nvPr/>
            </p:nvCxnSpPr>
            <p:spPr bwMode="auto">
              <a:xfrm>
                <a:off x="2802293" y="2186475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48" name="Group 247"/>
            <p:cNvGrpSpPr/>
            <p:nvPr/>
          </p:nvGrpSpPr>
          <p:grpSpPr>
            <a:xfrm>
              <a:off x="1209177" y="3119533"/>
              <a:ext cx="1214807" cy="373225"/>
              <a:chOff x="1924976" y="1503721"/>
              <a:chExt cx="3070012" cy="856924"/>
            </a:xfrm>
          </p:grpSpPr>
          <p:sp>
            <p:nvSpPr>
              <p:cNvPr id="250" name="Isosceles Triangle 249"/>
              <p:cNvSpPr/>
              <p:nvPr/>
            </p:nvSpPr>
            <p:spPr bwMode="auto">
              <a:xfrm rot="5400000">
                <a:off x="3466381" y="1562819"/>
                <a:ext cx="856924" cy="738728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251" name="Straight Connector 250"/>
              <p:cNvCxnSpPr/>
              <p:nvPr/>
            </p:nvCxnSpPr>
            <p:spPr bwMode="auto">
              <a:xfrm>
                <a:off x="1924976" y="1940768"/>
                <a:ext cx="160199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2" name="Straight Connector 251"/>
              <p:cNvCxnSpPr/>
              <p:nvPr/>
            </p:nvCxnSpPr>
            <p:spPr bwMode="auto">
              <a:xfrm>
                <a:off x="4267200" y="1934547"/>
                <a:ext cx="727788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53" name="Oval 252"/>
              <p:cNvSpPr/>
              <p:nvPr/>
            </p:nvSpPr>
            <p:spPr bwMode="auto">
              <a:xfrm>
                <a:off x="4245428" y="1884784"/>
                <a:ext cx="102637" cy="102637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249" name="Freeform 248"/>
            <p:cNvSpPr/>
            <p:nvPr/>
          </p:nvSpPr>
          <p:spPr bwMode="auto">
            <a:xfrm flipV="1">
              <a:off x="2429069" y="3138198"/>
              <a:ext cx="93304" cy="158620"/>
            </a:xfrm>
            <a:custGeom>
              <a:avLst/>
              <a:gdLst>
                <a:gd name="connsiteX0" fmla="*/ 0 w 345233"/>
                <a:gd name="connsiteY0" fmla="*/ 0 h 251926"/>
                <a:gd name="connsiteX1" fmla="*/ 0 w 345233"/>
                <a:gd name="connsiteY1" fmla="*/ 251926 h 251926"/>
                <a:gd name="connsiteX2" fmla="*/ 307910 w 345233"/>
                <a:gd name="connsiteY2" fmla="*/ 251926 h 251926"/>
                <a:gd name="connsiteX3" fmla="*/ 345233 w 345233"/>
                <a:gd name="connsiteY3" fmla="*/ 251926 h 25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233" h="251926">
                  <a:moveTo>
                    <a:pt x="0" y="0"/>
                  </a:moveTo>
                  <a:lnTo>
                    <a:pt x="0" y="251926"/>
                  </a:lnTo>
                  <a:lnTo>
                    <a:pt x="307910" y="251926"/>
                  </a:lnTo>
                  <a:lnTo>
                    <a:pt x="345233" y="251926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24" name="Freeform 223"/>
          <p:cNvSpPr/>
          <p:nvPr/>
        </p:nvSpPr>
        <p:spPr bwMode="auto">
          <a:xfrm>
            <a:off x="4192554" y="3389688"/>
            <a:ext cx="1315617" cy="569168"/>
          </a:xfrm>
          <a:custGeom>
            <a:avLst/>
            <a:gdLst>
              <a:gd name="connsiteX0" fmla="*/ 0 w 1670180"/>
              <a:gd name="connsiteY0" fmla="*/ 569168 h 569168"/>
              <a:gd name="connsiteX1" fmla="*/ 531845 w 1670180"/>
              <a:gd name="connsiteY1" fmla="*/ 569168 h 569168"/>
              <a:gd name="connsiteX2" fmla="*/ 531845 w 1670180"/>
              <a:gd name="connsiteY2" fmla="*/ 0 h 569168"/>
              <a:gd name="connsiteX3" fmla="*/ 1670180 w 1670180"/>
              <a:gd name="connsiteY3" fmla="*/ 0 h 569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180" h="569168">
                <a:moveTo>
                  <a:pt x="0" y="569168"/>
                </a:moveTo>
                <a:lnTo>
                  <a:pt x="531845" y="569168"/>
                </a:lnTo>
                <a:lnTo>
                  <a:pt x="531845" y="0"/>
                </a:lnTo>
                <a:lnTo>
                  <a:pt x="1670180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25" name="Group 224"/>
          <p:cNvGrpSpPr/>
          <p:nvPr/>
        </p:nvGrpSpPr>
        <p:grpSpPr>
          <a:xfrm rot="5400000">
            <a:off x="5678470" y="2914125"/>
            <a:ext cx="71792" cy="944628"/>
            <a:chOff x="2021504" y="1843914"/>
            <a:chExt cx="192704" cy="1384196"/>
          </a:xfrm>
        </p:grpSpPr>
        <p:cxnSp>
          <p:nvCxnSpPr>
            <p:cNvPr id="232" name="Straight Connector 231"/>
            <p:cNvCxnSpPr/>
            <p:nvPr/>
          </p:nvCxnSpPr>
          <p:spPr bwMode="auto">
            <a:xfrm>
              <a:off x="2123524" y="1843914"/>
              <a:ext cx="0" cy="4685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33" name="Group 232"/>
            <p:cNvGrpSpPr/>
            <p:nvPr/>
          </p:nvGrpSpPr>
          <p:grpSpPr>
            <a:xfrm>
              <a:off x="2021504" y="2304893"/>
              <a:ext cx="192704" cy="457200"/>
              <a:chOff x="2081960" y="2576946"/>
              <a:chExt cx="303541" cy="457200"/>
            </a:xfrm>
          </p:grpSpPr>
          <p:grpSp>
            <p:nvGrpSpPr>
              <p:cNvPr id="235" name="Group 234"/>
              <p:cNvGrpSpPr/>
              <p:nvPr/>
            </p:nvGrpSpPr>
            <p:grpSpPr>
              <a:xfrm>
                <a:off x="2081960" y="2576946"/>
                <a:ext cx="303541" cy="137286"/>
                <a:chOff x="2100852" y="2576946"/>
                <a:chExt cx="303541" cy="137286"/>
              </a:xfrm>
            </p:grpSpPr>
            <p:sp>
              <p:nvSpPr>
                <p:cNvPr id="243" name="Freeform 242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44" name="Freeform 243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36" name="Group 235"/>
              <p:cNvGrpSpPr/>
              <p:nvPr/>
            </p:nvGrpSpPr>
            <p:grpSpPr>
              <a:xfrm>
                <a:off x="2081960" y="2706675"/>
                <a:ext cx="303541" cy="137286"/>
                <a:chOff x="2100852" y="2576946"/>
                <a:chExt cx="303541" cy="137286"/>
              </a:xfrm>
            </p:grpSpPr>
            <p:sp>
              <p:nvSpPr>
                <p:cNvPr id="241" name="Freeform 240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42" name="Freeform 241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37" name="Group 236"/>
              <p:cNvGrpSpPr/>
              <p:nvPr/>
            </p:nvGrpSpPr>
            <p:grpSpPr>
              <a:xfrm>
                <a:off x="2081960" y="2843961"/>
                <a:ext cx="303541" cy="137286"/>
                <a:chOff x="2100852" y="2576946"/>
                <a:chExt cx="303541" cy="137286"/>
              </a:xfrm>
            </p:grpSpPr>
            <p:sp>
              <p:nvSpPr>
                <p:cNvPr id="239" name="Freeform 238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40" name="Freeform 239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238" name="Freeform 237"/>
              <p:cNvSpPr/>
              <p:nvPr/>
            </p:nvSpPr>
            <p:spPr bwMode="auto">
              <a:xfrm>
                <a:off x="2081960" y="2966133"/>
                <a:ext cx="166256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234" name="Straight Connector 233"/>
            <p:cNvCxnSpPr/>
            <p:nvPr/>
          </p:nvCxnSpPr>
          <p:spPr bwMode="auto">
            <a:xfrm>
              <a:off x="2123524" y="2759574"/>
              <a:ext cx="0" cy="4685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6" name="Isosceles Triangle 225"/>
          <p:cNvSpPr/>
          <p:nvPr/>
        </p:nvSpPr>
        <p:spPr bwMode="auto">
          <a:xfrm flipV="1">
            <a:off x="6571746" y="3860636"/>
            <a:ext cx="147963" cy="103756"/>
          </a:xfrm>
          <a:prstGeom prst="triangl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27" name="Straight Connector 226"/>
          <p:cNvCxnSpPr/>
          <p:nvPr/>
        </p:nvCxnSpPr>
        <p:spPr bwMode="auto">
          <a:xfrm>
            <a:off x="6560649" y="3967909"/>
            <a:ext cx="16645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8" name="Freeform 227"/>
          <p:cNvSpPr/>
          <p:nvPr/>
        </p:nvSpPr>
        <p:spPr bwMode="auto">
          <a:xfrm>
            <a:off x="6183344" y="3390855"/>
            <a:ext cx="466083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9" name="Freeform 228"/>
          <p:cNvSpPr/>
          <p:nvPr/>
        </p:nvSpPr>
        <p:spPr bwMode="auto">
          <a:xfrm flipV="1">
            <a:off x="6598776" y="3974073"/>
            <a:ext cx="45719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30" name="Straight Connector 229"/>
          <p:cNvCxnSpPr/>
          <p:nvPr/>
        </p:nvCxnSpPr>
        <p:spPr bwMode="auto">
          <a:xfrm flipH="1">
            <a:off x="6540951" y="4445475"/>
            <a:ext cx="20818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1" name="Oval 230"/>
          <p:cNvSpPr/>
          <p:nvPr/>
        </p:nvSpPr>
        <p:spPr bwMode="auto">
          <a:xfrm>
            <a:off x="6516260" y="3782956"/>
            <a:ext cx="251537" cy="251536"/>
          </a:xfrm>
          <a:prstGeom prst="ellipse">
            <a:avLst/>
          </a:prstGeom>
          <a:solidFill>
            <a:schemeClr val="accent1">
              <a:alpha val="31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88" name="Group 287"/>
          <p:cNvGrpSpPr/>
          <p:nvPr/>
        </p:nvGrpSpPr>
        <p:grpSpPr>
          <a:xfrm>
            <a:off x="1679509" y="5100299"/>
            <a:ext cx="1153964" cy="443578"/>
            <a:chOff x="2541261" y="1503721"/>
            <a:chExt cx="2453727" cy="856924"/>
          </a:xfrm>
        </p:grpSpPr>
        <p:sp>
          <p:nvSpPr>
            <p:cNvPr id="304" name="Isosceles Triangle 303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05" name="Straight Connector 304"/>
            <p:cNvCxnSpPr/>
            <p:nvPr/>
          </p:nvCxnSpPr>
          <p:spPr bwMode="auto">
            <a:xfrm>
              <a:off x="2541261" y="1940768"/>
              <a:ext cx="98571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6" name="Straight Connector 305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7" name="Oval 306"/>
            <p:cNvSpPr/>
            <p:nvPr/>
          </p:nvSpPr>
          <p:spPr bwMode="auto">
            <a:xfrm>
              <a:off x="4245428" y="1884784"/>
              <a:ext cx="102637" cy="1026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1390261" y="5425682"/>
            <a:ext cx="2813254" cy="495234"/>
            <a:chOff x="156404" y="1894192"/>
            <a:chExt cx="3047106" cy="578271"/>
          </a:xfrm>
        </p:grpSpPr>
        <p:grpSp>
          <p:nvGrpSpPr>
            <p:cNvPr id="297" name="Group 296"/>
            <p:cNvGrpSpPr/>
            <p:nvPr/>
          </p:nvGrpSpPr>
          <p:grpSpPr>
            <a:xfrm>
              <a:off x="2154245" y="1894192"/>
              <a:ext cx="658111" cy="578271"/>
              <a:chOff x="3318640" y="2688020"/>
              <a:chExt cx="504498" cy="480849"/>
            </a:xfrm>
          </p:grpSpPr>
          <p:sp>
            <p:nvSpPr>
              <p:cNvPr id="301" name="Chord 300"/>
              <p:cNvSpPr/>
              <p:nvPr/>
            </p:nvSpPr>
            <p:spPr bwMode="auto">
              <a:xfrm>
                <a:off x="3365938" y="2688020"/>
                <a:ext cx="457200" cy="480849"/>
              </a:xfrm>
              <a:prstGeom prst="chord">
                <a:avLst>
                  <a:gd name="adj1" fmla="val 16091272"/>
                  <a:gd name="adj2" fmla="val 5542151"/>
                </a:avLst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02" name="Rectangle 301"/>
              <p:cNvSpPr/>
              <p:nvPr/>
            </p:nvSpPr>
            <p:spPr bwMode="auto">
              <a:xfrm>
                <a:off x="3318640" y="2688022"/>
                <a:ext cx="299545" cy="47527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03" name="Rectangle 302"/>
              <p:cNvSpPr/>
              <p:nvPr/>
            </p:nvSpPr>
            <p:spPr bwMode="auto">
              <a:xfrm>
                <a:off x="3483180" y="2703413"/>
                <a:ext cx="155110" cy="452759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298" name="Straight Connector 297"/>
            <p:cNvCxnSpPr/>
            <p:nvPr/>
          </p:nvCxnSpPr>
          <p:spPr bwMode="auto">
            <a:xfrm>
              <a:off x="1754155" y="2006083"/>
              <a:ext cx="40121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9" name="Straight Connector 298"/>
            <p:cNvCxnSpPr/>
            <p:nvPr/>
          </p:nvCxnSpPr>
          <p:spPr bwMode="auto">
            <a:xfrm>
              <a:off x="156404" y="2373086"/>
              <a:ext cx="200207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0" name="Straight Connector 299"/>
            <p:cNvCxnSpPr/>
            <p:nvPr/>
          </p:nvCxnSpPr>
          <p:spPr bwMode="auto">
            <a:xfrm>
              <a:off x="2802293" y="2186475"/>
              <a:ext cx="40121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90" name="Freeform 289"/>
          <p:cNvSpPr/>
          <p:nvPr/>
        </p:nvSpPr>
        <p:spPr bwMode="auto">
          <a:xfrm>
            <a:off x="2839520" y="5333178"/>
            <a:ext cx="110892" cy="188520"/>
          </a:xfrm>
          <a:custGeom>
            <a:avLst/>
            <a:gdLst>
              <a:gd name="connsiteX0" fmla="*/ 0 w 345233"/>
              <a:gd name="connsiteY0" fmla="*/ 0 h 251926"/>
              <a:gd name="connsiteX1" fmla="*/ 0 w 345233"/>
              <a:gd name="connsiteY1" fmla="*/ 251926 h 251926"/>
              <a:gd name="connsiteX2" fmla="*/ 307910 w 345233"/>
              <a:gd name="connsiteY2" fmla="*/ 251926 h 251926"/>
              <a:gd name="connsiteX3" fmla="*/ 345233 w 345233"/>
              <a:gd name="connsiteY3" fmla="*/ 251926 h 251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33" h="251926">
                <a:moveTo>
                  <a:pt x="0" y="0"/>
                </a:moveTo>
                <a:lnTo>
                  <a:pt x="0" y="251926"/>
                </a:lnTo>
                <a:lnTo>
                  <a:pt x="307910" y="251926"/>
                </a:lnTo>
                <a:lnTo>
                  <a:pt x="345233" y="25192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7" name="Freeform 266"/>
          <p:cNvSpPr/>
          <p:nvPr/>
        </p:nvSpPr>
        <p:spPr bwMode="auto">
          <a:xfrm>
            <a:off x="4186334" y="5109631"/>
            <a:ext cx="1315617" cy="569168"/>
          </a:xfrm>
          <a:custGeom>
            <a:avLst/>
            <a:gdLst>
              <a:gd name="connsiteX0" fmla="*/ 0 w 1670180"/>
              <a:gd name="connsiteY0" fmla="*/ 569168 h 569168"/>
              <a:gd name="connsiteX1" fmla="*/ 531845 w 1670180"/>
              <a:gd name="connsiteY1" fmla="*/ 569168 h 569168"/>
              <a:gd name="connsiteX2" fmla="*/ 531845 w 1670180"/>
              <a:gd name="connsiteY2" fmla="*/ 0 h 569168"/>
              <a:gd name="connsiteX3" fmla="*/ 1670180 w 1670180"/>
              <a:gd name="connsiteY3" fmla="*/ 0 h 569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180" h="569168">
                <a:moveTo>
                  <a:pt x="0" y="569168"/>
                </a:moveTo>
                <a:lnTo>
                  <a:pt x="531845" y="569168"/>
                </a:lnTo>
                <a:lnTo>
                  <a:pt x="531845" y="0"/>
                </a:lnTo>
                <a:lnTo>
                  <a:pt x="1670180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68" name="Group 267"/>
          <p:cNvGrpSpPr/>
          <p:nvPr/>
        </p:nvGrpSpPr>
        <p:grpSpPr>
          <a:xfrm rot="5400000">
            <a:off x="5672250" y="4634068"/>
            <a:ext cx="71792" cy="944628"/>
            <a:chOff x="2021504" y="1843914"/>
            <a:chExt cx="192704" cy="1384196"/>
          </a:xfrm>
        </p:grpSpPr>
        <p:cxnSp>
          <p:nvCxnSpPr>
            <p:cNvPr id="275" name="Straight Connector 274"/>
            <p:cNvCxnSpPr/>
            <p:nvPr/>
          </p:nvCxnSpPr>
          <p:spPr bwMode="auto">
            <a:xfrm>
              <a:off x="2123524" y="1843914"/>
              <a:ext cx="0" cy="4685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76" name="Group 275"/>
            <p:cNvGrpSpPr/>
            <p:nvPr/>
          </p:nvGrpSpPr>
          <p:grpSpPr>
            <a:xfrm>
              <a:off x="2021504" y="2304893"/>
              <a:ext cx="192704" cy="457200"/>
              <a:chOff x="2081960" y="2576946"/>
              <a:chExt cx="303541" cy="457200"/>
            </a:xfrm>
          </p:grpSpPr>
          <p:grpSp>
            <p:nvGrpSpPr>
              <p:cNvPr id="278" name="Group 277"/>
              <p:cNvGrpSpPr/>
              <p:nvPr/>
            </p:nvGrpSpPr>
            <p:grpSpPr>
              <a:xfrm>
                <a:off x="2081960" y="2576946"/>
                <a:ext cx="303541" cy="137286"/>
                <a:chOff x="2100852" y="2576946"/>
                <a:chExt cx="303541" cy="137286"/>
              </a:xfrm>
            </p:grpSpPr>
            <p:sp>
              <p:nvSpPr>
                <p:cNvPr id="286" name="Freeform 285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87" name="Freeform 286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79" name="Group 278"/>
              <p:cNvGrpSpPr/>
              <p:nvPr/>
            </p:nvGrpSpPr>
            <p:grpSpPr>
              <a:xfrm>
                <a:off x="2081960" y="2706675"/>
                <a:ext cx="303541" cy="137286"/>
                <a:chOff x="2100852" y="2576946"/>
                <a:chExt cx="303541" cy="137286"/>
              </a:xfrm>
            </p:grpSpPr>
            <p:sp>
              <p:nvSpPr>
                <p:cNvPr id="284" name="Freeform 283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85" name="Freeform 284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80" name="Group 279"/>
              <p:cNvGrpSpPr/>
              <p:nvPr/>
            </p:nvGrpSpPr>
            <p:grpSpPr>
              <a:xfrm>
                <a:off x="2081960" y="2843961"/>
                <a:ext cx="303541" cy="137286"/>
                <a:chOff x="2100852" y="2576946"/>
                <a:chExt cx="303541" cy="137286"/>
              </a:xfrm>
            </p:grpSpPr>
            <p:sp>
              <p:nvSpPr>
                <p:cNvPr id="282" name="Freeform 281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83" name="Freeform 282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281" name="Freeform 280"/>
              <p:cNvSpPr/>
              <p:nvPr/>
            </p:nvSpPr>
            <p:spPr bwMode="auto">
              <a:xfrm>
                <a:off x="2081960" y="2966133"/>
                <a:ext cx="166256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277" name="Straight Connector 276"/>
            <p:cNvCxnSpPr/>
            <p:nvPr/>
          </p:nvCxnSpPr>
          <p:spPr bwMode="auto">
            <a:xfrm>
              <a:off x="2123524" y="2759574"/>
              <a:ext cx="0" cy="4685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69" name="Isosceles Triangle 268"/>
          <p:cNvSpPr/>
          <p:nvPr/>
        </p:nvSpPr>
        <p:spPr bwMode="auto">
          <a:xfrm flipV="1">
            <a:off x="6565526" y="5580579"/>
            <a:ext cx="147963" cy="103756"/>
          </a:xfrm>
          <a:prstGeom prst="triangl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70" name="Straight Connector 269"/>
          <p:cNvCxnSpPr/>
          <p:nvPr/>
        </p:nvCxnSpPr>
        <p:spPr bwMode="auto">
          <a:xfrm>
            <a:off x="6554429" y="5687852"/>
            <a:ext cx="16645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1" name="Freeform 270"/>
          <p:cNvSpPr/>
          <p:nvPr/>
        </p:nvSpPr>
        <p:spPr bwMode="auto">
          <a:xfrm>
            <a:off x="6177124" y="5110798"/>
            <a:ext cx="466083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2" name="Freeform 271"/>
          <p:cNvSpPr/>
          <p:nvPr/>
        </p:nvSpPr>
        <p:spPr bwMode="auto">
          <a:xfrm flipV="1">
            <a:off x="6592556" y="5694016"/>
            <a:ext cx="45719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73" name="Straight Connector 272"/>
          <p:cNvCxnSpPr/>
          <p:nvPr/>
        </p:nvCxnSpPr>
        <p:spPr bwMode="auto">
          <a:xfrm flipH="1">
            <a:off x="6534731" y="6165418"/>
            <a:ext cx="20818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4" name="Oval 273"/>
          <p:cNvSpPr/>
          <p:nvPr/>
        </p:nvSpPr>
        <p:spPr bwMode="auto">
          <a:xfrm>
            <a:off x="6510040" y="5502899"/>
            <a:ext cx="251537" cy="251536"/>
          </a:xfrm>
          <a:prstGeom prst="ellipse">
            <a:avLst/>
          </a:prstGeom>
          <a:solidFill>
            <a:srgbClr val="FFFF00">
              <a:alpha val="42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1660849" y="2042969"/>
            <a:ext cx="11012" cy="32937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1632857" y="2005647"/>
            <a:ext cx="65314" cy="6531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Arc 18"/>
          <p:cNvSpPr/>
          <p:nvPr/>
        </p:nvSpPr>
        <p:spPr bwMode="auto">
          <a:xfrm>
            <a:off x="1576873" y="2714773"/>
            <a:ext cx="130628" cy="93306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" name="Oval 307"/>
          <p:cNvSpPr/>
          <p:nvPr/>
        </p:nvSpPr>
        <p:spPr bwMode="auto">
          <a:xfrm>
            <a:off x="1635962" y="3772250"/>
            <a:ext cx="65314" cy="6531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309" name="Group 308"/>
          <p:cNvGrpSpPr/>
          <p:nvPr/>
        </p:nvGrpSpPr>
        <p:grpSpPr>
          <a:xfrm>
            <a:off x="1188098" y="1826436"/>
            <a:ext cx="1627299" cy="443578"/>
            <a:chOff x="1534787" y="1503721"/>
            <a:chExt cx="3460201" cy="856924"/>
          </a:xfrm>
        </p:grpSpPr>
        <p:sp>
          <p:nvSpPr>
            <p:cNvPr id="310" name="Isosceles Triangle 309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11" name="Straight Connector 310"/>
            <p:cNvCxnSpPr/>
            <p:nvPr/>
          </p:nvCxnSpPr>
          <p:spPr bwMode="auto">
            <a:xfrm>
              <a:off x="1534787" y="1940768"/>
              <a:ext cx="199218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2" name="Straight Connector 311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3" name="Oval 312"/>
            <p:cNvSpPr/>
            <p:nvPr/>
          </p:nvSpPr>
          <p:spPr bwMode="auto">
            <a:xfrm>
              <a:off x="4245428" y="1884784"/>
              <a:ext cx="102637" cy="1026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315" name="Arc 314"/>
          <p:cNvSpPr/>
          <p:nvPr/>
        </p:nvSpPr>
        <p:spPr bwMode="auto">
          <a:xfrm>
            <a:off x="1589311" y="4276097"/>
            <a:ext cx="130628" cy="93306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16" name="Straight Connector 315"/>
          <p:cNvCxnSpPr/>
          <p:nvPr/>
        </p:nvCxnSpPr>
        <p:spPr bwMode="auto">
          <a:xfrm>
            <a:off x="1402702" y="2755206"/>
            <a:ext cx="0" cy="307599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7" name="Oval 316"/>
          <p:cNvSpPr/>
          <p:nvPr/>
        </p:nvSpPr>
        <p:spPr bwMode="auto">
          <a:xfrm>
            <a:off x="1384036" y="2736556"/>
            <a:ext cx="65314" cy="6531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8" name="Oval 317"/>
          <p:cNvSpPr/>
          <p:nvPr/>
        </p:nvSpPr>
        <p:spPr bwMode="auto">
          <a:xfrm>
            <a:off x="1377821" y="4297882"/>
            <a:ext cx="65314" cy="6531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348342" y="1850136"/>
            <a:ext cx="771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Input  </a:t>
            </a:r>
            <a:r>
              <a:rPr lang="en-US" sz="1600" b="1" i="0" dirty="0">
                <a:latin typeface="Arial Narrow" panose="020B0606020202030204" pitchFamily="34" charset="0"/>
              </a:rPr>
              <a:t>A</a:t>
            </a:r>
          </a:p>
        </p:txBody>
      </p:sp>
      <p:sp>
        <p:nvSpPr>
          <p:cNvPr id="322" name="TextBox 321"/>
          <p:cNvSpPr txBox="1"/>
          <p:nvPr/>
        </p:nvSpPr>
        <p:spPr>
          <a:xfrm>
            <a:off x="360783" y="2553043"/>
            <a:ext cx="771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Input  </a:t>
            </a:r>
            <a:r>
              <a:rPr lang="en-US" sz="1600" b="1" i="0" dirty="0">
                <a:latin typeface="Arial Narrow" panose="020B0606020202030204" pitchFamily="34" charset="0"/>
              </a:rPr>
              <a:t>B</a:t>
            </a:r>
          </a:p>
        </p:txBody>
      </p:sp>
      <p:sp>
        <p:nvSpPr>
          <p:cNvPr id="325" name="TextBox 324"/>
          <p:cNvSpPr txBox="1"/>
          <p:nvPr/>
        </p:nvSpPr>
        <p:spPr>
          <a:xfrm>
            <a:off x="1195944" y="1769045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1 </a:t>
            </a:r>
          </a:p>
        </p:txBody>
      </p:sp>
      <p:grpSp>
        <p:nvGrpSpPr>
          <p:cNvPr id="134" name="Group 133"/>
          <p:cNvGrpSpPr/>
          <p:nvPr/>
        </p:nvGrpSpPr>
        <p:grpSpPr>
          <a:xfrm>
            <a:off x="2897025" y="2136449"/>
            <a:ext cx="1367326" cy="504201"/>
            <a:chOff x="3020178" y="1540701"/>
            <a:chExt cx="2250204" cy="814192"/>
          </a:xfrm>
        </p:grpSpPr>
        <p:grpSp>
          <p:nvGrpSpPr>
            <p:cNvPr id="135" name="Group 134"/>
            <p:cNvGrpSpPr/>
            <p:nvPr/>
          </p:nvGrpSpPr>
          <p:grpSpPr>
            <a:xfrm>
              <a:off x="3020178" y="1702227"/>
              <a:ext cx="2250204" cy="515864"/>
              <a:chOff x="1785162" y="2006083"/>
              <a:chExt cx="1392557" cy="342084"/>
            </a:xfrm>
          </p:grpSpPr>
          <p:cxnSp>
            <p:nvCxnSpPr>
              <p:cNvPr id="137" name="Straight Connector 136"/>
              <p:cNvCxnSpPr/>
              <p:nvPr/>
            </p:nvCxnSpPr>
            <p:spPr bwMode="auto">
              <a:xfrm>
                <a:off x="1785162" y="2006083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8" name="Straight Connector 137"/>
              <p:cNvCxnSpPr/>
              <p:nvPr/>
            </p:nvCxnSpPr>
            <p:spPr bwMode="auto">
              <a:xfrm>
                <a:off x="1788272" y="234816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9" name="Straight Connector 138"/>
              <p:cNvCxnSpPr/>
              <p:nvPr/>
            </p:nvCxnSpPr>
            <p:spPr bwMode="auto">
              <a:xfrm>
                <a:off x="2776502" y="2161556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36" name="Flowchart: Delay 135"/>
            <p:cNvSpPr/>
            <p:nvPr/>
          </p:nvSpPr>
          <p:spPr bwMode="auto">
            <a:xfrm>
              <a:off x="3657600" y="1540701"/>
              <a:ext cx="964504" cy="814192"/>
            </a:xfrm>
            <a:prstGeom prst="flowChartDelay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32" name="TextBox 131"/>
          <p:cNvSpPr txBox="1"/>
          <p:nvPr/>
        </p:nvSpPr>
        <p:spPr>
          <a:xfrm>
            <a:off x="1180564" y="2433173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0 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2866751" y="1929834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0 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2851372" y="2510072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1 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4010450" y="2075242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0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781101" y="3624044"/>
            <a:ext cx="232096" cy="590026"/>
            <a:chOff x="7729056" y="2105637"/>
            <a:chExt cx="232096" cy="590026"/>
          </a:xfrm>
        </p:grpSpPr>
        <p:cxnSp>
          <p:nvCxnSpPr>
            <p:cNvPr id="5" name="Straight Connector 4"/>
            <p:cNvCxnSpPr/>
            <p:nvPr/>
          </p:nvCxnSpPr>
          <p:spPr bwMode="auto">
            <a:xfrm>
              <a:off x="7768205" y="2399251"/>
              <a:ext cx="19294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8" name="Group 7"/>
            <p:cNvGrpSpPr/>
            <p:nvPr/>
          </p:nvGrpSpPr>
          <p:grpSpPr>
            <a:xfrm>
              <a:off x="7729056" y="2105637"/>
              <a:ext cx="206929" cy="219512"/>
              <a:chOff x="7729056" y="2105637"/>
              <a:chExt cx="206929" cy="219512"/>
            </a:xfrm>
          </p:grpSpPr>
          <p:cxnSp>
            <p:nvCxnSpPr>
              <p:cNvPr id="142" name="Straight Connector 141"/>
              <p:cNvCxnSpPr/>
              <p:nvPr/>
            </p:nvCxnSpPr>
            <p:spPr bwMode="auto">
              <a:xfrm flipV="1">
                <a:off x="7761214" y="2239861"/>
                <a:ext cx="174771" cy="852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3" name="Straight Connector 142"/>
              <p:cNvCxnSpPr/>
              <p:nvPr/>
            </p:nvCxnSpPr>
            <p:spPr bwMode="auto">
              <a:xfrm flipV="1">
                <a:off x="7729056" y="2105637"/>
                <a:ext cx="131428" cy="1621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44" name="Group 143"/>
            <p:cNvGrpSpPr/>
            <p:nvPr/>
          </p:nvGrpSpPr>
          <p:grpSpPr>
            <a:xfrm flipV="1">
              <a:off x="7730454" y="2476151"/>
              <a:ext cx="206929" cy="219512"/>
              <a:chOff x="7729056" y="2105637"/>
              <a:chExt cx="206929" cy="219512"/>
            </a:xfrm>
          </p:grpSpPr>
          <p:cxnSp>
            <p:nvCxnSpPr>
              <p:cNvPr id="145" name="Straight Connector 144"/>
              <p:cNvCxnSpPr/>
              <p:nvPr/>
            </p:nvCxnSpPr>
            <p:spPr bwMode="auto">
              <a:xfrm flipV="1">
                <a:off x="7761214" y="2239861"/>
                <a:ext cx="174771" cy="852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6" name="Straight Connector 145"/>
              <p:cNvCxnSpPr/>
              <p:nvPr/>
            </p:nvCxnSpPr>
            <p:spPr bwMode="auto">
              <a:xfrm flipV="1">
                <a:off x="7729056" y="2105637"/>
                <a:ext cx="131428" cy="1621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147" name="Group 146"/>
          <p:cNvGrpSpPr/>
          <p:nvPr/>
        </p:nvGrpSpPr>
        <p:grpSpPr>
          <a:xfrm flipH="1">
            <a:off x="6237215" y="3625442"/>
            <a:ext cx="232096" cy="590026"/>
            <a:chOff x="7729056" y="2105637"/>
            <a:chExt cx="232096" cy="590026"/>
          </a:xfrm>
        </p:grpSpPr>
        <p:cxnSp>
          <p:nvCxnSpPr>
            <p:cNvPr id="148" name="Straight Connector 147"/>
            <p:cNvCxnSpPr/>
            <p:nvPr/>
          </p:nvCxnSpPr>
          <p:spPr bwMode="auto">
            <a:xfrm>
              <a:off x="7768205" y="2399251"/>
              <a:ext cx="19294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49" name="Group 148"/>
            <p:cNvGrpSpPr/>
            <p:nvPr/>
          </p:nvGrpSpPr>
          <p:grpSpPr>
            <a:xfrm>
              <a:off x="7729056" y="2105637"/>
              <a:ext cx="206929" cy="219512"/>
              <a:chOff x="7729056" y="2105637"/>
              <a:chExt cx="206929" cy="219512"/>
            </a:xfrm>
          </p:grpSpPr>
          <p:cxnSp>
            <p:nvCxnSpPr>
              <p:cNvPr id="153" name="Straight Connector 152"/>
              <p:cNvCxnSpPr/>
              <p:nvPr/>
            </p:nvCxnSpPr>
            <p:spPr bwMode="auto">
              <a:xfrm flipV="1">
                <a:off x="7761214" y="2239861"/>
                <a:ext cx="174771" cy="852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 flipV="1">
                <a:off x="7729056" y="2105637"/>
                <a:ext cx="131428" cy="1621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50" name="Group 149"/>
            <p:cNvGrpSpPr/>
            <p:nvPr/>
          </p:nvGrpSpPr>
          <p:grpSpPr>
            <a:xfrm flipV="1">
              <a:off x="7730454" y="2476151"/>
              <a:ext cx="206929" cy="219512"/>
              <a:chOff x="7729056" y="2105637"/>
              <a:chExt cx="206929" cy="219512"/>
            </a:xfrm>
          </p:grpSpPr>
          <p:cxnSp>
            <p:nvCxnSpPr>
              <p:cNvPr id="151" name="Straight Connector 150"/>
              <p:cNvCxnSpPr/>
              <p:nvPr/>
            </p:nvCxnSpPr>
            <p:spPr bwMode="auto">
              <a:xfrm flipV="1">
                <a:off x="7761214" y="2239861"/>
                <a:ext cx="174771" cy="852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2" name="Straight Connector 151"/>
              <p:cNvCxnSpPr/>
              <p:nvPr/>
            </p:nvCxnSpPr>
            <p:spPr bwMode="auto">
              <a:xfrm flipV="1">
                <a:off x="7729056" y="2105637"/>
                <a:ext cx="131428" cy="1621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155" name="TextBox 154"/>
          <p:cNvSpPr txBox="1"/>
          <p:nvPr/>
        </p:nvSpPr>
        <p:spPr>
          <a:xfrm>
            <a:off x="2833196" y="3498575"/>
            <a:ext cx="3241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2826205" y="4070423"/>
            <a:ext cx="3241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3908385" y="3634197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1 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2851372" y="5781779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0 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2861159" y="5237892"/>
            <a:ext cx="3241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0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3918172" y="5363727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0 </a:t>
            </a:r>
          </a:p>
        </p:txBody>
      </p:sp>
    </p:spTree>
    <p:extLst>
      <p:ext uri="{BB962C8B-B14F-4D97-AF65-F5344CB8AC3E}">
        <p14:creationId xmlns:p14="http://schemas.microsoft.com/office/powerpoint/2010/main" val="2725438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3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Quiz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" name="TextBox 2"/>
          <p:cNvSpPr txBox="1"/>
          <p:nvPr/>
        </p:nvSpPr>
        <p:spPr>
          <a:xfrm>
            <a:off x="678180" y="1066800"/>
            <a:ext cx="4953000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i="0" dirty="0"/>
              <a:t>1. </a:t>
            </a:r>
            <a:r>
              <a:rPr lang="en-US" sz="1600" i="0" dirty="0"/>
              <a:t>The first general purpose computer, ENIAC,  was built at Univ. of Pennsylvania in 1946 and was in operation until 1956. It contains 20,000 </a:t>
            </a:r>
            <a:r>
              <a:rPr lang="en-US" sz="1600" i="0" u="sng" dirty="0"/>
              <a:t>vacuum tubes</a:t>
            </a:r>
            <a:r>
              <a:rPr lang="en-US" sz="1600" i="0" dirty="0"/>
              <a:t>. It used </a:t>
            </a:r>
            <a:r>
              <a:rPr lang="en-US" sz="1600" i="0" u="sng" dirty="0">
                <a:solidFill>
                  <a:srgbClr val="FF0000"/>
                </a:solidFill>
              </a:rPr>
              <a:t>10-digit decimal numbers</a:t>
            </a:r>
            <a:r>
              <a:rPr lang="en-US" sz="1600" i="0" dirty="0"/>
              <a:t> for computation.  Can you guess what is the clock speed of ENIAC?</a:t>
            </a:r>
          </a:p>
        </p:txBody>
      </p:sp>
      <p:pic>
        <p:nvPicPr>
          <p:cNvPr id="4" name="Picture 2" descr="https://upload.wikimedia.org/wikipedia/commons/thumb/1/16/Classic_shot_of_the_ENIAC.jpg/250px-Classic_shot_of_the_ENIA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995" y="1250315"/>
            <a:ext cx="2466148" cy="178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8" name="Picture 6" descr="One For All: history of computer develop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994" y="3147059"/>
            <a:ext cx="2496186" cy="318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56260" y="3096432"/>
            <a:ext cx="4572000" cy="14742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89025" marR="0" lvl="0" indent="-349250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SzPct val="75000"/>
              <a:buFont typeface="Wingdings" panose="05000000000000000000" pitchFamily="2" charset="2"/>
              <a:buChar char=""/>
              <a:tabLst>
                <a:tab pos="1314450" algn="l"/>
              </a:tabLst>
            </a:pPr>
            <a:r>
              <a:rPr lang="en-US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3.5 GHz</a:t>
            </a:r>
          </a:p>
          <a:p>
            <a:pPr marL="1089025" marR="0" lvl="0" indent="-34925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SzPct val="75000"/>
              <a:buFont typeface="Wingdings" panose="05000000000000000000" pitchFamily="2" charset="2"/>
              <a:buChar char=""/>
              <a:tabLst>
                <a:tab pos="1314450" algn="l"/>
              </a:tabLst>
            </a:pPr>
            <a:r>
              <a:rPr lang="en-US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25 kHz.</a:t>
            </a:r>
          </a:p>
          <a:p>
            <a:pPr marL="1089025" marR="0" lvl="0" indent="-34925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ct val="75000"/>
              <a:buFont typeface="Wingdings" panose="05000000000000000000" pitchFamily="2" charset="2"/>
              <a:buChar char=""/>
              <a:tabLst>
                <a:tab pos="1314450" algn="l"/>
              </a:tabLst>
            </a:pPr>
            <a:r>
              <a:rPr lang="en-US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 Hz.</a:t>
            </a:r>
          </a:p>
        </p:txBody>
      </p:sp>
    </p:spTree>
    <p:extLst>
      <p:ext uri="{BB962C8B-B14F-4D97-AF65-F5344CB8AC3E}">
        <p14:creationId xmlns:p14="http://schemas.microsoft.com/office/powerpoint/2010/main" val="19414818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Rounded Rectangle 318"/>
          <p:cNvSpPr/>
          <p:nvPr/>
        </p:nvSpPr>
        <p:spPr bwMode="auto">
          <a:xfrm>
            <a:off x="6077338" y="3203074"/>
            <a:ext cx="858417" cy="139026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0" name="Rounded Rectangle 319"/>
          <p:cNvSpPr/>
          <p:nvPr/>
        </p:nvSpPr>
        <p:spPr bwMode="auto">
          <a:xfrm>
            <a:off x="6061787" y="4932348"/>
            <a:ext cx="858417" cy="139026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6074228" y="1641752"/>
            <a:ext cx="858417" cy="139026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30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74364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Using Logic Gates to Control Action:      </a:t>
            </a:r>
            <a:r>
              <a:rPr lang="en-US" altLang="en-US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The Use of “1” and “0” </a:t>
            </a:r>
            <a:endParaRPr lang="en-US" altLang="en-US" sz="2000" b="1" dirty="0">
              <a:solidFill>
                <a:srgbClr val="0020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" name="Freeform 1"/>
          <p:cNvSpPr/>
          <p:nvPr/>
        </p:nvSpPr>
        <p:spPr bwMode="auto">
          <a:xfrm>
            <a:off x="2814638" y="2051914"/>
            <a:ext cx="110892" cy="188520"/>
          </a:xfrm>
          <a:custGeom>
            <a:avLst/>
            <a:gdLst>
              <a:gd name="connsiteX0" fmla="*/ 0 w 345233"/>
              <a:gd name="connsiteY0" fmla="*/ 0 h 251926"/>
              <a:gd name="connsiteX1" fmla="*/ 0 w 345233"/>
              <a:gd name="connsiteY1" fmla="*/ 251926 h 251926"/>
              <a:gd name="connsiteX2" fmla="*/ 307910 w 345233"/>
              <a:gd name="connsiteY2" fmla="*/ 251926 h 251926"/>
              <a:gd name="connsiteX3" fmla="*/ 345233 w 345233"/>
              <a:gd name="connsiteY3" fmla="*/ 251926 h 251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33" h="251926">
                <a:moveTo>
                  <a:pt x="0" y="0"/>
                </a:moveTo>
                <a:lnTo>
                  <a:pt x="0" y="251926"/>
                </a:lnTo>
                <a:lnTo>
                  <a:pt x="307910" y="251926"/>
                </a:lnTo>
                <a:lnTo>
                  <a:pt x="345233" y="25192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110" name="Group 109"/>
          <p:cNvGrpSpPr/>
          <p:nvPr/>
        </p:nvGrpSpPr>
        <p:grpSpPr>
          <a:xfrm>
            <a:off x="1184988" y="2532453"/>
            <a:ext cx="1627299" cy="443578"/>
            <a:chOff x="1534787" y="1503721"/>
            <a:chExt cx="3460201" cy="856924"/>
          </a:xfrm>
        </p:grpSpPr>
        <p:sp>
          <p:nvSpPr>
            <p:cNvPr id="111" name="Isosceles Triangle 110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12" name="Straight Connector 111"/>
            <p:cNvCxnSpPr/>
            <p:nvPr/>
          </p:nvCxnSpPr>
          <p:spPr bwMode="auto">
            <a:xfrm>
              <a:off x="1534787" y="1940768"/>
              <a:ext cx="199218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4" name="Oval 113"/>
            <p:cNvSpPr/>
            <p:nvPr/>
          </p:nvSpPr>
          <p:spPr bwMode="auto">
            <a:xfrm>
              <a:off x="4245428" y="1884784"/>
              <a:ext cx="102637" cy="1026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15" name="Freeform 114"/>
          <p:cNvSpPr/>
          <p:nvPr/>
        </p:nvSpPr>
        <p:spPr bwMode="auto">
          <a:xfrm flipV="1">
            <a:off x="2818331" y="2554636"/>
            <a:ext cx="110892" cy="188520"/>
          </a:xfrm>
          <a:custGeom>
            <a:avLst/>
            <a:gdLst>
              <a:gd name="connsiteX0" fmla="*/ 0 w 345233"/>
              <a:gd name="connsiteY0" fmla="*/ 0 h 251926"/>
              <a:gd name="connsiteX1" fmla="*/ 0 w 345233"/>
              <a:gd name="connsiteY1" fmla="*/ 251926 h 251926"/>
              <a:gd name="connsiteX2" fmla="*/ 307910 w 345233"/>
              <a:gd name="connsiteY2" fmla="*/ 251926 h 251926"/>
              <a:gd name="connsiteX3" fmla="*/ 345233 w 345233"/>
              <a:gd name="connsiteY3" fmla="*/ 251926 h 251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33" h="251926">
                <a:moveTo>
                  <a:pt x="0" y="0"/>
                </a:moveTo>
                <a:lnTo>
                  <a:pt x="0" y="251926"/>
                </a:lnTo>
                <a:lnTo>
                  <a:pt x="307910" y="251926"/>
                </a:lnTo>
                <a:lnTo>
                  <a:pt x="345233" y="25192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Freeform 3"/>
          <p:cNvSpPr/>
          <p:nvPr/>
        </p:nvSpPr>
        <p:spPr bwMode="auto">
          <a:xfrm>
            <a:off x="4161453" y="1828365"/>
            <a:ext cx="1315617" cy="555912"/>
          </a:xfrm>
          <a:custGeom>
            <a:avLst/>
            <a:gdLst>
              <a:gd name="connsiteX0" fmla="*/ 0 w 1670180"/>
              <a:gd name="connsiteY0" fmla="*/ 569168 h 569168"/>
              <a:gd name="connsiteX1" fmla="*/ 531845 w 1670180"/>
              <a:gd name="connsiteY1" fmla="*/ 569168 h 569168"/>
              <a:gd name="connsiteX2" fmla="*/ 531845 w 1670180"/>
              <a:gd name="connsiteY2" fmla="*/ 0 h 569168"/>
              <a:gd name="connsiteX3" fmla="*/ 1670180 w 1670180"/>
              <a:gd name="connsiteY3" fmla="*/ 0 h 569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180" h="569168">
                <a:moveTo>
                  <a:pt x="0" y="569168"/>
                </a:moveTo>
                <a:lnTo>
                  <a:pt x="531845" y="569168"/>
                </a:lnTo>
                <a:lnTo>
                  <a:pt x="531845" y="0"/>
                </a:lnTo>
                <a:lnTo>
                  <a:pt x="1670180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20" name="Straight Connector 119"/>
          <p:cNvCxnSpPr/>
          <p:nvPr/>
        </p:nvCxnSpPr>
        <p:spPr bwMode="auto">
          <a:xfrm rot="5400000">
            <a:off x="5995706" y="1667354"/>
            <a:ext cx="0" cy="3197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21" name="Group 120"/>
          <p:cNvGrpSpPr/>
          <p:nvPr/>
        </p:nvGrpSpPr>
        <p:grpSpPr>
          <a:xfrm rot="5400000">
            <a:off x="5649088" y="1669111"/>
            <a:ext cx="71792" cy="312011"/>
            <a:chOff x="2081960" y="2576946"/>
            <a:chExt cx="303541" cy="457200"/>
          </a:xfrm>
        </p:grpSpPr>
        <p:grpSp>
          <p:nvGrpSpPr>
            <p:cNvPr id="123" name="Group 122"/>
            <p:cNvGrpSpPr/>
            <p:nvPr/>
          </p:nvGrpSpPr>
          <p:grpSpPr>
            <a:xfrm>
              <a:off x="2081960" y="2576946"/>
              <a:ext cx="303541" cy="137286"/>
              <a:chOff x="2100852" y="2576946"/>
              <a:chExt cx="303541" cy="137286"/>
            </a:xfrm>
          </p:grpSpPr>
          <p:sp>
            <p:nvSpPr>
              <p:cNvPr id="208" name="Freeform 207"/>
              <p:cNvSpPr/>
              <p:nvPr/>
            </p:nvSpPr>
            <p:spPr bwMode="auto">
              <a:xfrm>
                <a:off x="2100852" y="2576946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9" name="Freeform 208"/>
              <p:cNvSpPr/>
              <p:nvPr/>
            </p:nvSpPr>
            <p:spPr bwMode="auto">
              <a:xfrm flipH="1" flipV="1">
                <a:off x="2238138" y="2646219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>
              <a:off x="2081960" y="2706675"/>
              <a:ext cx="303541" cy="137286"/>
              <a:chOff x="2100852" y="2576946"/>
              <a:chExt cx="303541" cy="137286"/>
            </a:xfrm>
          </p:grpSpPr>
          <p:sp>
            <p:nvSpPr>
              <p:cNvPr id="206" name="Freeform 205"/>
              <p:cNvSpPr/>
              <p:nvPr/>
            </p:nvSpPr>
            <p:spPr bwMode="auto">
              <a:xfrm>
                <a:off x="2100852" y="2576946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7" name="Freeform 206"/>
              <p:cNvSpPr/>
              <p:nvPr/>
            </p:nvSpPr>
            <p:spPr bwMode="auto">
              <a:xfrm flipH="1" flipV="1">
                <a:off x="2238138" y="2646219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202" name="Group 201"/>
            <p:cNvGrpSpPr/>
            <p:nvPr/>
          </p:nvGrpSpPr>
          <p:grpSpPr>
            <a:xfrm>
              <a:off x="2081960" y="2843961"/>
              <a:ext cx="303541" cy="137286"/>
              <a:chOff x="2100852" y="2576946"/>
              <a:chExt cx="303541" cy="137286"/>
            </a:xfrm>
          </p:grpSpPr>
          <p:sp>
            <p:nvSpPr>
              <p:cNvPr id="204" name="Freeform 203"/>
              <p:cNvSpPr/>
              <p:nvPr/>
            </p:nvSpPr>
            <p:spPr bwMode="auto">
              <a:xfrm>
                <a:off x="2100852" y="2576946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5" name="Freeform 204"/>
              <p:cNvSpPr/>
              <p:nvPr/>
            </p:nvSpPr>
            <p:spPr bwMode="auto">
              <a:xfrm flipH="1" flipV="1">
                <a:off x="2238138" y="2646219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203" name="Freeform 202"/>
            <p:cNvSpPr/>
            <p:nvPr/>
          </p:nvSpPr>
          <p:spPr bwMode="auto">
            <a:xfrm>
              <a:off x="2081960" y="2966133"/>
              <a:ext cx="166256" cy="68013"/>
            </a:xfrm>
            <a:custGeom>
              <a:avLst/>
              <a:gdLst>
                <a:gd name="connsiteX0" fmla="*/ 166255 w 166255"/>
                <a:gd name="connsiteY0" fmla="*/ 0 h 68013"/>
                <a:gd name="connsiteX1" fmla="*/ 0 w 166255"/>
                <a:gd name="connsiteY1" fmla="*/ 37785 h 68013"/>
                <a:gd name="connsiteX2" fmla="*/ 158698 w 166255"/>
                <a:gd name="connsiteY2" fmla="*/ 68013 h 68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6255" h="68013">
                  <a:moveTo>
                    <a:pt x="166255" y="0"/>
                  </a:moveTo>
                  <a:lnTo>
                    <a:pt x="0" y="37785"/>
                  </a:lnTo>
                  <a:lnTo>
                    <a:pt x="158698" y="68013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cxnSp>
        <p:nvCxnSpPr>
          <p:cNvPr id="122" name="Straight Connector 121"/>
          <p:cNvCxnSpPr/>
          <p:nvPr/>
        </p:nvCxnSpPr>
        <p:spPr bwMode="auto">
          <a:xfrm rot="5400000">
            <a:off x="5370824" y="1667354"/>
            <a:ext cx="0" cy="3197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0" name="Isosceles Triangle 209"/>
          <p:cNvSpPr/>
          <p:nvPr/>
        </p:nvSpPr>
        <p:spPr bwMode="auto">
          <a:xfrm flipV="1">
            <a:off x="6540645" y="2299313"/>
            <a:ext cx="147963" cy="103756"/>
          </a:xfrm>
          <a:prstGeom prst="triangl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11" name="Straight Connector 210"/>
          <p:cNvCxnSpPr/>
          <p:nvPr/>
        </p:nvCxnSpPr>
        <p:spPr bwMode="auto">
          <a:xfrm>
            <a:off x="6529548" y="2406586"/>
            <a:ext cx="16645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3" name="Freeform 212"/>
          <p:cNvSpPr/>
          <p:nvPr/>
        </p:nvSpPr>
        <p:spPr bwMode="auto">
          <a:xfrm>
            <a:off x="6152243" y="1829532"/>
            <a:ext cx="466083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4" name="Freeform 213"/>
          <p:cNvSpPr/>
          <p:nvPr/>
        </p:nvSpPr>
        <p:spPr bwMode="auto">
          <a:xfrm flipV="1">
            <a:off x="6567675" y="2412750"/>
            <a:ext cx="45719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16" name="Straight Connector 215"/>
          <p:cNvCxnSpPr/>
          <p:nvPr/>
        </p:nvCxnSpPr>
        <p:spPr bwMode="auto">
          <a:xfrm flipH="1">
            <a:off x="6509850" y="2884152"/>
            <a:ext cx="20818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2" name="Oval 211"/>
          <p:cNvSpPr/>
          <p:nvPr/>
        </p:nvSpPr>
        <p:spPr bwMode="auto">
          <a:xfrm>
            <a:off x="6485159" y="2221633"/>
            <a:ext cx="251537" cy="251536"/>
          </a:xfrm>
          <a:prstGeom prst="ellipse">
            <a:avLst/>
          </a:prstGeom>
          <a:solidFill>
            <a:srgbClr val="FF0000">
              <a:alpha val="31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23" name="Group 222"/>
          <p:cNvGrpSpPr/>
          <p:nvPr/>
        </p:nvGrpSpPr>
        <p:grpSpPr>
          <a:xfrm>
            <a:off x="1399592" y="3705742"/>
            <a:ext cx="2810144" cy="831614"/>
            <a:chOff x="1209177" y="2793041"/>
            <a:chExt cx="2364447" cy="699717"/>
          </a:xfrm>
        </p:grpSpPr>
        <p:grpSp>
          <p:nvGrpSpPr>
            <p:cNvPr id="246" name="Group 245"/>
            <p:cNvGrpSpPr/>
            <p:nvPr/>
          </p:nvGrpSpPr>
          <p:grpSpPr>
            <a:xfrm>
              <a:off x="1436849" y="2793041"/>
              <a:ext cx="2136775" cy="416689"/>
              <a:chOff x="452853" y="1894192"/>
              <a:chExt cx="2750657" cy="578271"/>
            </a:xfrm>
          </p:grpSpPr>
          <p:grpSp>
            <p:nvGrpSpPr>
              <p:cNvPr id="254" name="Group 253"/>
              <p:cNvGrpSpPr/>
              <p:nvPr/>
            </p:nvGrpSpPr>
            <p:grpSpPr>
              <a:xfrm>
                <a:off x="2154245" y="1894192"/>
                <a:ext cx="658111" cy="578271"/>
                <a:chOff x="3318640" y="2688020"/>
                <a:chExt cx="504498" cy="480849"/>
              </a:xfrm>
            </p:grpSpPr>
            <p:sp>
              <p:nvSpPr>
                <p:cNvPr id="258" name="Chord 257"/>
                <p:cNvSpPr/>
                <p:nvPr/>
              </p:nvSpPr>
              <p:spPr bwMode="auto">
                <a:xfrm>
                  <a:off x="3365938" y="2688020"/>
                  <a:ext cx="457200" cy="480849"/>
                </a:xfrm>
                <a:prstGeom prst="chord">
                  <a:avLst>
                    <a:gd name="adj1" fmla="val 16091272"/>
                    <a:gd name="adj2" fmla="val 5542151"/>
                  </a:avLst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59" name="Rectangle 258"/>
                <p:cNvSpPr/>
                <p:nvPr/>
              </p:nvSpPr>
              <p:spPr bwMode="auto">
                <a:xfrm>
                  <a:off x="3318640" y="2688022"/>
                  <a:ext cx="299545" cy="478441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60" name="Rectangle 259"/>
                <p:cNvSpPr/>
                <p:nvPr/>
              </p:nvSpPr>
              <p:spPr bwMode="auto">
                <a:xfrm>
                  <a:off x="3483180" y="2703413"/>
                  <a:ext cx="155110" cy="452759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cxnSp>
            <p:nvCxnSpPr>
              <p:cNvPr id="255" name="Straight Connector 254"/>
              <p:cNvCxnSpPr/>
              <p:nvPr/>
            </p:nvCxnSpPr>
            <p:spPr bwMode="auto">
              <a:xfrm>
                <a:off x="452853" y="2006083"/>
                <a:ext cx="170251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6" name="Straight Connector 255"/>
              <p:cNvCxnSpPr/>
              <p:nvPr/>
            </p:nvCxnSpPr>
            <p:spPr bwMode="auto">
              <a:xfrm>
                <a:off x="1757264" y="2373086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7" name="Straight Connector 256"/>
              <p:cNvCxnSpPr/>
              <p:nvPr/>
            </p:nvCxnSpPr>
            <p:spPr bwMode="auto">
              <a:xfrm>
                <a:off x="2802293" y="2186475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48" name="Group 247"/>
            <p:cNvGrpSpPr/>
            <p:nvPr/>
          </p:nvGrpSpPr>
          <p:grpSpPr>
            <a:xfrm>
              <a:off x="1209177" y="3119533"/>
              <a:ext cx="1214807" cy="373225"/>
              <a:chOff x="1924976" y="1503721"/>
              <a:chExt cx="3070012" cy="856924"/>
            </a:xfrm>
          </p:grpSpPr>
          <p:sp>
            <p:nvSpPr>
              <p:cNvPr id="250" name="Isosceles Triangle 249"/>
              <p:cNvSpPr/>
              <p:nvPr/>
            </p:nvSpPr>
            <p:spPr bwMode="auto">
              <a:xfrm rot="5400000">
                <a:off x="3466381" y="1562819"/>
                <a:ext cx="856924" cy="738728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251" name="Straight Connector 250"/>
              <p:cNvCxnSpPr/>
              <p:nvPr/>
            </p:nvCxnSpPr>
            <p:spPr bwMode="auto">
              <a:xfrm>
                <a:off x="1924976" y="1940768"/>
                <a:ext cx="160199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2" name="Straight Connector 251"/>
              <p:cNvCxnSpPr/>
              <p:nvPr/>
            </p:nvCxnSpPr>
            <p:spPr bwMode="auto">
              <a:xfrm>
                <a:off x="4267200" y="1934547"/>
                <a:ext cx="727788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53" name="Oval 252"/>
              <p:cNvSpPr/>
              <p:nvPr/>
            </p:nvSpPr>
            <p:spPr bwMode="auto">
              <a:xfrm>
                <a:off x="4245428" y="1884784"/>
                <a:ext cx="102637" cy="102637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249" name="Freeform 248"/>
            <p:cNvSpPr/>
            <p:nvPr/>
          </p:nvSpPr>
          <p:spPr bwMode="auto">
            <a:xfrm flipV="1">
              <a:off x="2429069" y="3138198"/>
              <a:ext cx="93304" cy="158620"/>
            </a:xfrm>
            <a:custGeom>
              <a:avLst/>
              <a:gdLst>
                <a:gd name="connsiteX0" fmla="*/ 0 w 345233"/>
                <a:gd name="connsiteY0" fmla="*/ 0 h 251926"/>
                <a:gd name="connsiteX1" fmla="*/ 0 w 345233"/>
                <a:gd name="connsiteY1" fmla="*/ 251926 h 251926"/>
                <a:gd name="connsiteX2" fmla="*/ 307910 w 345233"/>
                <a:gd name="connsiteY2" fmla="*/ 251926 h 251926"/>
                <a:gd name="connsiteX3" fmla="*/ 345233 w 345233"/>
                <a:gd name="connsiteY3" fmla="*/ 251926 h 25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233" h="251926">
                  <a:moveTo>
                    <a:pt x="0" y="0"/>
                  </a:moveTo>
                  <a:lnTo>
                    <a:pt x="0" y="251926"/>
                  </a:lnTo>
                  <a:lnTo>
                    <a:pt x="307910" y="251926"/>
                  </a:lnTo>
                  <a:lnTo>
                    <a:pt x="345233" y="251926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24" name="Freeform 223"/>
          <p:cNvSpPr/>
          <p:nvPr/>
        </p:nvSpPr>
        <p:spPr bwMode="auto">
          <a:xfrm>
            <a:off x="4192554" y="3389688"/>
            <a:ext cx="1315617" cy="569168"/>
          </a:xfrm>
          <a:custGeom>
            <a:avLst/>
            <a:gdLst>
              <a:gd name="connsiteX0" fmla="*/ 0 w 1670180"/>
              <a:gd name="connsiteY0" fmla="*/ 569168 h 569168"/>
              <a:gd name="connsiteX1" fmla="*/ 531845 w 1670180"/>
              <a:gd name="connsiteY1" fmla="*/ 569168 h 569168"/>
              <a:gd name="connsiteX2" fmla="*/ 531845 w 1670180"/>
              <a:gd name="connsiteY2" fmla="*/ 0 h 569168"/>
              <a:gd name="connsiteX3" fmla="*/ 1670180 w 1670180"/>
              <a:gd name="connsiteY3" fmla="*/ 0 h 569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180" h="569168">
                <a:moveTo>
                  <a:pt x="0" y="569168"/>
                </a:moveTo>
                <a:lnTo>
                  <a:pt x="531845" y="569168"/>
                </a:lnTo>
                <a:lnTo>
                  <a:pt x="531845" y="0"/>
                </a:lnTo>
                <a:lnTo>
                  <a:pt x="1670180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25" name="Group 224"/>
          <p:cNvGrpSpPr/>
          <p:nvPr/>
        </p:nvGrpSpPr>
        <p:grpSpPr>
          <a:xfrm rot="5400000">
            <a:off x="5678470" y="2914125"/>
            <a:ext cx="71792" cy="944628"/>
            <a:chOff x="2021504" y="1843914"/>
            <a:chExt cx="192704" cy="1384196"/>
          </a:xfrm>
        </p:grpSpPr>
        <p:cxnSp>
          <p:nvCxnSpPr>
            <p:cNvPr id="232" name="Straight Connector 231"/>
            <p:cNvCxnSpPr/>
            <p:nvPr/>
          </p:nvCxnSpPr>
          <p:spPr bwMode="auto">
            <a:xfrm>
              <a:off x="2123524" y="1843914"/>
              <a:ext cx="0" cy="4685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33" name="Group 232"/>
            <p:cNvGrpSpPr/>
            <p:nvPr/>
          </p:nvGrpSpPr>
          <p:grpSpPr>
            <a:xfrm>
              <a:off x="2021504" y="2304893"/>
              <a:ext cx="192704" cy="457200"/>
              <a:chOff x="2081960" y="2576946"/>
              <a:chExt cx="303541" cy="457200"/>
            </a:xfrm>
          </p:grpSpPr>
          <p:grpSp>
            <p:nvGrpSpPr>
              <p:cNvPr id="235" name="Group 234"/>
              <p:cNvGrpSpPr/>
              <p:nvPr/>
            </p:nvGrpSpPr>
            <p:grpSpPr>
              <a:xfrm>
                <a:off x="2081960" y="2576946"/>
                <a:ext cx="303541" cy="137286"/>
                <a:chOff x="2100852" y="2576946"/>
                <a:chExt cx="303541" cy="137286"/>
              </a:xfrm>
            </p:grpSpPr>
            <p:sp>
              <p:nvSpPr>
                <p:cNvPr id="243" name="Freeform 242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44" name="Freeform 243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36" name="Group 235"/>
              <p:cNvGrpSpPr/>
              <p:nvPr/>
            </p:nvGrpSpPr>
            <p:grpSpPr>
              <a:xfrm>
                <a:off x="2081960" y="2706675"/>
                <a:ext cx="303541" cy="137286"/>
                <a:chOff x="2100852" y="2576946"/>
                <a:chExt cx="303541" cy="137286"/>
              </a:xfrm>
            </p:grpSpPr>
            <p:sp>
              <p:nvSpPr>
                <p:cNvPr id="241" name="Freeform 240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42" name="Freeform 241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37" name="Group 236"/>
              <p:cNvGrpSpPr/>
              <p:nvPr/>
            </p:nvGrpSpPr>
            <p:grpSpPr>
              <a:xfrm>
                <a:off x="2081960" y="2843961"/>
                <a:ext cx="303541" cy="137286"/>
                <a:chOff x="2100852" y="2576946"/>
                <a:chExt cx="303541" cy="137286"/>
              </a:xfrm>
            </p:grpSpPr>
            <p:sp>
              <p:nvSpPr>
                <p:cNvPr id="239" name="Freeform 238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40" name="Freeform 239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238" name="Freeform 237"/>
              <p:cNvSpPr/>
              <p:nvPr/>
            </p:nvSpPr>
            <p:spPr bwMode="auto">
              <a:xfrm>
                <a:off x="2081960" y="2966133"/>
                <a:ext cx="166256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234" name="Straight Connector 233"/>
            <p:cNvCxnSpPr/>
            <p:nvPr/>
          </p:nvCxnSpPr>
          <p:spPr bwMode="auto">
            <a:xfrm>
              <a:off x="2123524" y="2759574"/>
              <a:ext cx="0" cy="4685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6" name="Isosceles Triangle 225"/>
          <p:cNvSpPr/>
          <p:nvPr/>
        </p:nvSpPr>
        <p:spPr bwMode="auto">
          <a:xfrm flipV="1">
            <a:off x="6571746" y="3860636"/>
            <a:ext cx="147963" cy="103756"/>
          </a:xfrm>
          <a:prstGeom prst="triangl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27" name="Straight Connector 226"/>
          <p:cNvCxnSpPr/>
          <p:nvPr/>
        </p:nvCxnSpPr>
        <p:spPr bwMode="auto">
          <a:xfrm>
            <a:off x="6560649" y="3967909"/>
            <a:ext cx="16645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8" name="Freeform 227"/>
          <p:cNvSpPr/>
          <p:nvPr/>
        </p:nvSpPr>
        <p:spPr bwMode="auto">
          <a:xfrm>
            <a:off x="6183344" y="3390855"/>
            <a:ext cx="466083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9" name="Freeform 228"/>
          <p:cNvSpPr/>
          <p:nvPr/>
        </p:nvSpPr>
        <p:spPr bwMode="auto">
          <a:xfrm flipV="1">
            <a:off x="6598776" y="3974073"/>
            <a:ext cx="45719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30" name="Straight Connector 229"/>
          <p:cNvCxnSpPr/>
          <p:nvPr/>
        </p:nvCxnSpPr>
        <p:spPr bwMode="auto">
          <a:xfrm flipH="1">
            <a:off x="6540951" y="4445475"/>
            <a:ext cx="20818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1" name="Oval 230"/>
          <p:cNvSpPr/>
          <p:nvPr/>
        </p:nvSpPr>
        <p:spPr bwMode="auto">
          <a:xfrm>
            <a:off x="6516260" y="3782956"/>
            <a:ext cx="251537" cy="251536"/>
          </a:xfrm>
          <a:prstGeom prst="ellipse">
            <a:avLst/>
          </a:prstGeom>
          <a:solidFill>
            <a:schemeClr val="accent1">
              <a:alpha val="31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88" name="Group 287"/>
          <p:cNvGrpSpPr/>
          <p:nvPr/>
        </p:nvGrpSpPr>
        <p:grpSpPr>
          <a:xfrm>
            <a:off x="1679509" y="5100299"/>
            <a:ext cx="1153964" cy="443578"/>
            <a:chOff x="2541261" y="1503721"/>
            <a:chExt cx="2453727" cy="856924"/>
          </a:xfrm>
        </p:grpSpPr>
        <p:sp>
          <p:nvSpPr>
            <p:cNvPr id="304" name="Isosceles Triangle 303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05" name="Straight Connector 304"/>
            <p:cNvCxnSpPr/>
            <p:nvPr/>
          </p:nvCxnSpPr>
          <p:spPr bwMode="auto">
            <a:xfrm>
              <a:off x="2541261" y="1940768"/>
              <a:ext cx="98571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6" name="Straight Connector 305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7" name="Oval 306"/>
            <p:cNvSpPr/>
            <p:nvPr/>
          </p:nvSpPr>
          <p:spPr bwMode="auto">
            <a:xfrm>
              <a:off x="4245428" y="1884784"/>
              <a:ext cx="102637" cy="1026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1390261" y="5425682"/>
            <a:ext cx="2813254" cy="495234"/>
            <a:chOff x="156404" y="1894192"/>
            <a:chExt cx="3047106" cy="578271"/>
          </a:xfrm>
        </p:grpSpPr>
        <p:grpSp>
          <p:nvGrpSpPr>
            <p:cNvPr id="297" name="Group 296"/>
            <p:cNvGrpSpPr/>
            <p:nvPr/>
          </p:nvGrpSpPr>
          <p:grpSpPr>
            <a:xfrm>
              <a:off x="2154245" y="1894192"/>
              <a:ext cx="658111" cy="578271"/>
              <a:chOff x="3318640" y="2688020"/>
              <a:chExt cx="504498" cy="480849"/>
            </a:xfrm>
          </p:grpSpPr>
          <p:sp>
            <p:nvSpPr>
              <p:cNvPr id="301" name="Chord 300"/>
              <p:cNvSpPr/>
              <p:nvPr/>
            </p:nvSpPr>
            <p:spPr bwMode="auto">
              <a:xfrm>
                <a:off x="3365938" y="2688020"/>
                <a:ext cx="457200" cy="480849"/>
              </a:xfrm>
              <a:prstGeom prst="chord">
                <a:avLst>
                  <a:gd name="adj1" fmla="val 16091272"/>
                  <a:gd name="adj2" fmla="val 5542151"/>
                </a:avLst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02" name="Rectangle 301"/>
              <p:cNvSpPr/>
              <p:nvPr/>
            </p:nvSpPr>
            <p:spPr bwMode="auto">
              <a:xfrm>
                <a:off x="3318640" y="2688022"/>
                <a:ext cx="299545" cy="47527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03" name="Rectangle 302"/>
              <p:cNvSpPr/>
              <p:nvPr/>
            </p:nvSpPr>
            <p:spPr bwMode="auto">
              <a:xfrm>
                <a:off x="3483180" y="2703413"/>
                <a:ext cx="155110" cy="452759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298" name="Straight Connector 297"/>
            <p:cNvCxnSpPr/>
            <p:nvPr/>
          </p:nvCxnSpPr>
          <p:spPr bwMode="auto">
            <a:xfrm>
              <a:off x="1754155" y="2006083"/>
              <a:ext cx="40121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9" name="Straight Connector 298"/>
            <p:cNvCxnSpPr/>
            <p:nvPr/>
          </p:nvCxnSpPr>
          <p:spPr bwMode="auto">
            <a:xfrm>
              <a:off x="156404" y="2373086"/>
              <a:ext cx="200207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0" name="Straight Connector 299"/>
            <p:cNvCxnSpPr/>
            <p:nvPr/>
          </p:nvCxnSpPr>
          <p:spPr bwMode="auto">
            <a:xfrm>
              <a:off x="2802293" y="2186475"/>
              <a:ext cx="40121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90" name="Freeform 289"/>
          <p:cNvSpPr/>
          <p:nvPr/>
        </p:nvSpPr>
        <p:spPr bwMode="auto">
          <a:xfrm>
            <a:off x="2839520" y="5333178"/>
            <a:ext cx="110892" cy="188520"/>
          </a:xfrm>
          <a:custGeom>
            <a:avLst/>
            <a:gdLst>
              <a:gd name="connsiteX0" fmla="*/ 0 w 345233"/>
              <a:gd name="connsiteY0" fmla="*/ 0 h 251926"/>
              <a:gd name="connsiteX1" fmla="*/ 0 w 345233"/>
              <a:gd name="connsiteY1" fmla="*/ 251926 h 251926"/>
              <a:gd name="connsiteX2" fmla="*/ 307910 w 345233"/>
              <a:gd name="connsiteY2" fmla="*/ 251926 h 251926"/>
              <a:gd name="connsiteX3" fmla="*/ 345233 w 345233"/>
              <a:gd name="connsiteY3" fmla="*/ 251926 h 251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33" h="251926">
                <a:moveTo>
                  <a:pt x="0" y="0"/>
                </a:moveTo>
                <a:lnTo>
                  <a:pt x="0" y="251926"/>
                </a:lnTo>
                <a:lnTo>
                  <a:pt x="307910" y="251926"/>
                </a:lnTo>
                <a:lnTo>
                  <a:pt x="345233" y="25192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7" name="Freeform 266"/>
          <p:cNvSpPr/>
          <p:nvPr/>
        </p:nvSpPr>
        <p:spPr bwMode="auto">
          <a:xfrm>
            <a:off x="4186334" y="5109631"/>
            <a:ext cx="1315617" cy="569168"/>
          </a:xfrm>
          <a:custGeom>
            <a:avLst/>
            <a:gdLst>
              <a:gd name="connsiteX0" fmla="*/ 0 w 1670180"/>
              <a:gd name="connsiteY0" fmla="*/ 569168 h 569168"/>
              <a:gd name="connsiteX1" fmla="*/ 531845 w 1670180"/>
              <a:gd name="connsiteY1" fmla="*/ 569168 h 569168"/>
              <a:gd name="connsiteX2" fmla="*/ 531845 w 1670180"/>
              <a:gd name="connsiteY2" fmla="*/ 0 h 569168"/>
              <a:gd name="connsiteX3" fmla="*/ 1670180 w 1670180"/>
              <a:gd name="connsiteY3" fmla="*/ 0 h 569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180" h="569168">
                <a:moveTo>
                  <a:pt x="0" y="569168"/>
                </a:moveTo>
                <a:lnTo>
                  <a:pt x="531845" y="569168"/>
                </a:lnTo>
                <a:lnTo>
                  <a:pt x="531845" y="0"/>
                </a:lnTo>
                <a:lnTo>
                  <a:pt x="1670180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68" name="Group 267"/>
          <p:cNvGrpSpPr/>
          <p:nvPr/>
        </p:nvGrpSpPr>
        <p:grpSpPr>
          <a:xfrm rot="5400000">
            <a:off x="5672250" y="4634068"/>
            <a:ext cx="71792" cy="944628"/>
            <a:chOff x="2021504" y="1843914"/>
            <a:chExt cx="192704" cy="1384196"/>
          </a:xfrm>
        </p:grpSpPr>
        <p:cxnSp>
          <p:nvCxnSpPr>
            <p:cNvPr id="275" name="Straight Connector 274"/>
            <p:cNvCxnSpPr/>
            <p:nvPr/>
          </p:nvCxnSpPr>
          <p:spPr bwMode="auto">
            <a:xfrm>
              <a:off x="2123524" y="1843914"/>
              <a:ext cx="0" cy="4685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76" name="Group 275"/>
            <p:cNvGrpSpPr/>
            <p:nvPr/>
          </p:nvGrpSpPr>
          <p:grpSpPr>
            <a:xfrm>
              <a:off x="2021504" y="2304893"/>
              <a:ext cx="192704" cy="457200"/>
              <a:chOff x="2081960" y="2576946"/>
              <a:chExt cx="303541" cy="457200"/>
            </a:xfrm>
          </p:grpSpPr>
          <p:grpSp>
            <p:nvGrpSpPr>
              <p:cNvPr id="278" name="Group 277"/>
              <p:cNvGrpSpPr/>
              <p:nvPr/>
            </p:nvGrpSpPr>
            <p:grpSpPr>
              <a:xfrm>
                <a:off x="2081960" y="2576946"/>
                <a:ext cx="303541" cy="137286"/>
                <a:chOff x="2100852" y="2576946"/>
                <a:chExt cx="303541" cy="137286"/>
              </a:xfrm>
            </p:grpSpPr>
            <p:sp>
              <p:nvSpPr>
                <p:cNvPr id="286" name="Freeform 285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87" name="Freeform 286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79" name="Group 278"/>
              <p:cNvGrpSpPr/>
              <p:nvPr/>
            </p:nvGrpSpPr>
            <p:grpSpPr>
              <a:xfrm>
                <a:off x="2081960" y="2706675"/>
                <a:ext cx="303541" cy="137286"/>
                <a:chOff x="2100852" y="2576946"/>
                <a:chExt cx="303541" cy="137286"/>
              </a:xfrm>
            </p:grpSpPr>
            <p:sp>
              <p:nvSpPr>
                <p:cNvPr id="284" name="Freeform 283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85" name="Freeform 284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80" name="Group 279"/>
              <p:cNvGrpSpPr/>
              <p:nvPr/>
            </p:nvGrpSpPr>
            <p:grpSpPr>
              <a:xfrm>
                <a:off x="2081960" y="2843961"/>
                <a:ext cx="303541" cy="137286"/>
                <a:chOff x="2100852" y="2576946"/>
                <a:chExt cx="303541" cy="137286"/>
              </a:xfrm>
            </p:grpSpPr>
            <p:sp>
              <p:nvSpPr>
                <p:cNvPr id="282" name="Freeform 281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83" name="Freeform 282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281" name="Freeform 280"/>
              <p:cNvSpPr/>
              <p:nvPr/>
            </p:nvSpPr>
            <p:spPr bwMode="auto">
              <a:xfrm>
                <a:off x="2081960" y="2966133"/>
                <a:ext cx="166256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277" name="Straight Connector 276"/>
            <p:cNvCxnSpPr/>
            <p:nvPr/>
          </p:nvCxnSpPr>
          <p:spPr bwMode="auto">
            <a:xfrm>
              <a:off x="2123524" y="2759574"/>
              <a:ext cx="0" cy="4685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69" name="Isosceles Triangle 268"/>
          <p:cNvSpPr/>
          <p:nvPr/>
        </p:nvSpPr>
        <p:spPr bwMode="auto">
          <a:xfrm flipV="1">
            <a:off x="6565526" y="5580579"/>
            <a:ext cx="147963" cy="103756"/>
          </a:xfrm>
          <a:prstGeom prst="triangl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70" name="Straight Connector 269"/>
          <p:cNvCxnSpPr/>
          <p:nvPr/>
        </p:nvCxnSpPr>
        <p:spPr bwMode="auto">
          <a:xfrm>
            <a:off x="6554429" y="5687852"/>
            <a:ext cx="16645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1" name="Freeform 270"/>
          <p:cNvSpPr/>
          <p:nvPr/>
        </p:nvSpPr>
        <p:spPr bwMode="auto">
          <a:xfrm>
            <a:off x="6177124" y="5110798"/>
            <a:ext cx="466083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2" name="Freeform 271"/>
          <p:cNvSpPr/>
          <p:nvPr/>
        </p:nvSpPr>
        <p:spPr bwMode="auto">
          <a:xfrm flipV="1">
            <a:off x="6592556" y="5694016"/>
            <a:ext cx="45719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73" name="Straight Connector 272"/>
          <p:cNvCxnSpPr/>
          <p:nvPr/>
        </p:nvCxnSpPr>
        <p:spPr bwMode="auto">
          <a:xfrm flipH="1">
            <a:off x="6534731" y="6165418"/>
            <a:ext cx="20818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4" name="Oval 273"/>
          <p:cNvSpPr/>
          <p:nvPr/>
        </p:nvSpPr>
        <p:spPr bwMode="auto">
          <a:xfrm>
            <a:off x="6510040" y="5502899"/>
            <a:ext cx="251537" cy="251536"/>
          </a:xfrm>
          <a:prstGeom prst="ellipse">
            <a:avLst/>
          </a:prstGeom>
          <a:solidFill>
            <a:srgbClr val="FFFF00">
              <a:alpha val="42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1660849" y="2042969"/>
            <a:ext cx="11012" cy="32937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1632857" y="2005647"/>
            <a:ext cx="65314" cy="6531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Arc 18"/>
          <p:cNvSpPr/>
          <p:nvPr/>
        </p:nvSpPr>
        <p:spPr bwMode="auto">
          <a:xfrm>
            <a:off x="1576873" y="2714773"/>
            <a:ext cx="130628" cy="93306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" name="Oval 307"/>
          <p:cNvSpPr/>
          <p:nvPr/>
        </p:nvSpPr>
        <p:spPr bwMode="auto">
          <a:xfrm>
            <a:off x="1635962" y="3772250"/>
            <a:ext cx="65314" cy="6531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309" name="Group 308"/>
          <p:cNvGrpSpPr/>
          <p:nvPr/>
        </p:nvGrpSpPr>
        <p:grpSpPr>
          <a:xfrm>
            <a:off x="1188098" y="1826436"/>
            <a:ext cx="1627299" cy="443578"/>
            <a:chOff x="1534787" y="1503721"/>
            <a:chExt cx="3460201" cy="856924"/>
          </a:xfrm>
        </p:grpSpPr>
        <p:sp>
          <p:nvSpPr>
            <p:cNvPr id="310" name="Isosceles Triangle 309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11" name="Straight Connector 310"/>
            <p:cNvCxnSpPr/>
            <p:nvPr/>
          </p:nvCxnSpPr>
          <p:spPr bwMode="auto">
            <a:xfrm>
              <a:off x="1534787" y="1940768"/>
              <a:ext cx="199218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2" name="Straight Connector 311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3" name="Oval 312"/>
            <p:cNvSpPr/>
            <p:nvPr/>
          </p:nvSpPr>
          <p:spPr bwMode="auto">
            <a:xfrm>
              <a:off x="4245428" y="1884784"/>
              <a:ext cx="102637" cy="1026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315" name="Arc 314"/>
          <p:cNvSpPr/>
          <p:nvPr/>
        </p:nvSpPr>
        <p:spPr bwMode="auto">
          <a:xfrm>
            <a:off x="1589311" y="4276097"/>
            <a:ext cx="130628" cy="93306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16" name="Straight Connector 315"/>
          <p:cNvCxnSpPr/>
          <p:nvPr/>
        </p:nvCxnSpPr>
        <p:spPr bwMode="auto">
          <a:xfrm>
            <a:off x="1402702" y="2755206"/>
            <a:ext cx="0" cy="307599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7" name="Oval 316"/>
          <p:cNvSpPr/>
          <p:nvPr/>
        </p:nvSpPr>
        <p:spPr bwMode="auto">
          <a:xfrm>
            <a:off x="1384036" y="2736556"/>
            <a:ext cx="65314" cy="6531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8" name="Oval 317"/>
          <p:cNvSpPr/>
          <p:nvPr/>
        </p:nvSpPr>
        <p:spPr bwMode="auto">
          <a:xfrm>
            <a:off x="1377821" y="4297882"/>
            <a:ext cx="65314" cy="6531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348342" y="1850136"/>
            <a:ext cx="771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Input  </a:t>
            </a:r>
            <a:r>
              <a:rPr lang="en-US" sz="1600" b="1" i="0" dirty="0">
                <a:latin typeface="Arial Narrow" panose="020B0606020202030204" pitchFamily="34" charset="0"/>
              </a:rPr>
              <a:t>A</a:t>
            </a:r>
          </a:p>
        </p:txBody>
      </p:sp>
      <p:sp>
        <p:nvSpPr>
          <p:cNvPr id="322" name="TextBox 321"/>
          <p:cNvSpPr txBox="1"/>
          <p:nvPr/>
        </p:nvSpPr>
        <p:spPr>
          <a:xfrm>
            <a:off x="360783" y="2553043"/>
            <a:ext cx="771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Input  </a:t>
            </a:r>
            <a:r>
              <a:rPr lang="en-US" sz="1600" b="1" i="0" dirty="0">
                <a:latin typeface="Arial Narrow" panose="020B0606020202030204" pitchFamily="34" charset="0"/>
              </a:rPr>
              <a:t>B</a:t>
            </a:r>
          </a:p>
        </p:txBody>
      </p:sp>
      <p:sp>
        <p:nvSpPr>
          <p:cNvPr id="325" name="TextBox 324"/>
          <p:cNvSpPr txBox="1"/>
          <p:nvPr/>
        </p:nvSpPr>
        <p:spPr>
          <a:xfrm>
            <a:off x="1195944" y="1769045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0 </a:t>
            </a:r>
          </a:p>
        </p:txBody>
      </p:sp>
      <p:grpSp>
        <p:nvGrpSpPr>
          <p:cNvPr id="134" name="Group 133"/>
          <p:cNvGrpSpPr/>
          <p:nvPr/>
        </p:nvGrpSpPr>
        <p:grpSpPr>
          <a:xfrm>
            <a:off x="2897025" y="2136449"/>
            <a:ext cx="1367326" cy="504201"/>
            <a:chOff x="3020178" y="1540701"/>
            <a:chExt cx="2250204" cy="814192"/>
          </a:xfrm>
        </p:grpSpPr>
        <p:grpSp>
          <p:nvGrpSpPr>
            <p:cNvPr id="135" name="Group 134"/>
            <p:cNvGrpSpPr/>
            <p:nvPr/>
          </p:nvGrpSpPr>
          <p:grpSpPr>
            <a:xfrm>
              <a:off x="3020178" y="1702227"/>
              <a:ext cx="2250204" cy="515864"/>
              <a:chOff x="1785162" y="2006083"/>
              <a:chExt cx="1392557" cy="342084"/>
            </a:xfrm>
          </p:grpSpPr>
          <p:cxnSp>
            <p:nvCxnSpPr>
              <p:cNvPr id="137" name="Straight Connector 136"/>
              <p:cNvCxnSpPr/>
              <p:nvPr/>
            </p:nvCxnSpPr>
            <p:spPr bwMode="auto">
              <a:xfrm>
                <a:off x="1785162" y="2006083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8" name="Straight Connector 137"/>
              <p:cNvCxnSpPr/>
              <p:nvPr/>
            </p:nvCxnSpPr>
            <p:spPr bwMode="auto">
              <a:xfrm>
                <a:off x="1788272" y="234816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9" name="Straight Connector 138"/>
              <p:cNvCxnSpPr/>
              <p:nvPr/>
            </p:nvCxnSpPr>
            <p:spPr bwMode="auto">
              <a:xfrm>
                <a:off x="2776502" y="2161556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36" name="Flowchart: Delay 135"/>
            <p:cNvSpPr/>
            <p:nvPr/>
          </p:nvSpPr>
          <p:spPr bwMode="auto">
            <a:xfrm>
              <a:off x="3657600" y="1540701"/>
              <a:ext cx="964504" cy="814192"/>
            </a:xfrm>
            <a:prstGeom prst="flowChartDelay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32" name="TextBox 131"/>
          <p:cNvSpPr txBox="1"/>
          <p:nvPr/>
        </p:nvSpPr>
        <p:spPr>
          <a:xfrm>
            <a:off x="1180564" y="2433173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1 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2866751" y="1929834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1 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2851372" y="2510072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0 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4010450" y="2075242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0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772712" y="5343787"/>
            <a:ext cx="232096" cy="590026"/>
            <a:chOff x="7729056" y="2105637"/>
            <a:chExt cx="232096" cy="590026"/>
          </a:xfrm>
        </p:grpSpPr>
        <p:cxnSp>
          <p:nvCxnSpPr>
            <p:cNvPr id="5" name="Straight Connector 4"/>
            <p:cNvCxnSpPr/>
            <p:nvPr/>
          </p:nvCxnSpPr>
          <p:spPr bwMode="auto">
            <a:xfrm>
              <a:off x="7768205" y="2399251"/>
              <a:ext cx="19294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8" name="Group 7"/>
            <p:cNvGrpSpPr/>
            <p:nvPr/>
          </p:nvGrpSpPr>
          <p:grpSpPr>
            <a:xfrm>
              <a:off x="7729056" y="2105637"/>
              <a:ext cx="206929" cy="219512"/>
              <a:chOff x="7729056" y="2105637"/>
              <a:chExt cx="206929" cy="219512"/>
            </a:xfrm>
          </p:grpSpPr>
          <p:cxnSp>
            <p:nvCxnSpPr>
              <p:cNvPr id="142" name="Straight Connector 141"/>
              <p:cNvCxnSpPr/>
              <p:nvPr/>
            </p:nvCxnSpPr>
            <p:spPr bwMode="auto">
              <a:xfrm flipV="1">
                <a:off x="7761214" y="2239861"/>
                <a:ext cx="174771" cy="852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3" name="Straight Connector 142"/>
              <p:cNvCxnSpPr/>
              <p:nvPr/>
            </p:nvCxnSpPr>
            <p:spPr bwMode="auto">
              <a:xfrm flipV="1">
                <a:off x="7729056" y="2105637"/>
                <a:ext cx="131428" cy="1621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44" name="Group 143"/>
            <p:cNvGrpSpPr/>
            <p:nvPr/>
          </p:nvGrpSpPr>
          <p:grpSpPr>
            <a:xfrm flipV="1">
              <a:off x="7730454" y="2476151"/>
              <a:ext cx="206929" cy="219512"/>
              <a:chOff x="7729056" y="2105637"/>
              <a:chExt cx="206929" cy="219512"/>
            </a:xfrm>
          </p:grpSpPr>
          <p:cxnSp>
            <p:nvCxnSpPr>
              <p:cNvPr id="145" name="Straight Connector 144"/>
              <p:cNvCxnSpPr/>
              <p:nvPr/>
            </p:nvCxnSpPr>
            <p:spPr bwMode="auto">
              <a:xfrm flipV="1">
                <a:off x="7761214" y="2239861"/>
                <a:ext cx="174771" cy="852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6" name="Straight Connector 145"/>
              <p:cNvCxnSpPr/>
              <p:nvPr/>
            </p:nvCxnSpPr>
            <p:spPr bwMode="auto">
              <a:xfrm flipV="1">
                <a:off x="7729056" y="2105637"/>
                <a:ext cx="131428" cy="1621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147" name="Group 146"/>
          <p:cNvGrpSpPr/>
          <p:nvPr/>
        </p:nvGrpSpPr>
        <p:grpSpPr>
          <a:xfrm flipH="1">
            <a:off x="6228826" y="5345185"/>
            <a:ext cx="232096" cy="590026"/>
            <a:chOff x="7729056" y="2105637"/>
            <a:chExt cx="232096" cy="590026"/>
          </a:xfrm>
        </p:grpSpPr>
        <p:cxnSp>
          <p:nvCxnSpPr>
            <p:cNvPr id="148" name="Straight Connector 147"/>
            <p:cNvCxnSpPr/>
            <p:nvPr/>
          </p:nvCxnSpPr>
          <p:spPr bwMode="auto">
            <a:xfrm>
              <a:off x="7768205" y="2399251"/>
              <a:ext cx="19294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49" name="Group 148"/>
            <p:cNvGrpSpPr/>
            <p:nvPr/>
          </p:nvGrpSpPr>
          <p:grpSpPr>
            <a:xfrm>
              <a:off x="7729056" y="2105637"/>
              <a:ext cx="206929" cy="219512"/>
              <a:chOff x="7729056" y="2105637"/>
              <a:chExt cx="206929" cy="219512"/>
            </a:xfrm>
          </p:grpSpPr>
          <p:cxnSp>
            <p:nvCxnSpPr>
              <p:cNvPr id="153" name="Straight Connector 152"/>
              <p:cNvCxnSpPr/>
              <p:nvPr/>
            </p:nvCxnSpPr>
            <p:spPr bwMode="auto">
              <a:xfrm flipV="1">
                <a:off x="7761214" y="2239861"/>
                <a:ext cx="174771" cy="852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 flipV="1">
                <a:off x="7729056" y="2105637"/>
                <a:ext cx="131428" cy="1621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50" name="Group 149"/>
            <p:cNvGrpSpPr/>
            <p:nvPr/>
          </p:nvGrpSpPr>
          <p:grpSpPr>
            <a:xfrm flipV="1">
              <a:off x="7730454" y="2476151"/>
              <a:ext cx="206929" cy="219512"/>
              <a:chOff x="7729056" y="2105637"/>
              <a:chExt cx="206929" cy="219512"/>
            </a:xfrm>
          </p:grpSpPr>
          <p:cxnSp>
            <p:nvCxnSpPr>
              <p:cNvPr id="151" name="Straight Connector 150"/>
              <p:cNvCxnSpPr/>
              <p:nvPr/>
            </p:nvCxnSpPr>
            <p:spPr bwMode="auto">
              <a:xfrm flipV="1">
                <a:off x="7761214" y="2239861"/>
                <a:ext cx="174771" cy="852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2" name="Straight Connector 151"/>
              <p:cNvCxnSpPr/>
              <p:nvPr/>
            </p:nvCxnSpPr>
            <p:spPr bwMode="auto">
              <a:xfrm flipV="1">
                <a:off x="7729056" y="2105637"/>
                <a:ext cx="131428" cy="1621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155" name="TextBox 154"/>
          <p:cNvSpPr txBox="1"/>
          <p:nvPr/>
        </p:nvSpPr>
        <p:spPr>
          <a:xfrm>
            <a:off x="2833196" y="3498575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0 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2826205" y="4070423"/>
            <a:ext cx="3241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0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3908385" y="3634197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0 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2851372" y="5781779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1 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2861159" y="5237892"/>
            <a:ext cx="3241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3918172" y="5363727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1 </a:t>
            </a:r>
          </a:p>
        </p:txBody>
      </p:sp>
    </p:spTree>
    <p:extLst>
      <p:ext uri="{BB962C8B-B14F-4D97-AF65-F5344CB8AC3E}">
        <p14:creationId xmlns:p14="http://schemas.microsoft.com/office/powerpoint/2010/main" val="952577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Rounded Rectangle 318"/>
          <p:cNvSpPr/>
          <p:nvPr/>
        </p:nvSpPr>
        <p:spPr bwMode="auto">
          <a:xfrm>
            <a:off x="6077338" y="3203074"/>
            <a:ext cx="858417" cy="139026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0" name="Rounded Rectangle 319"/>
          <p:cNvSpPr/>
          <p:nvPr/>
        </p:nvSpPr>
        <p:spPr bwMode="auto">
          <a:xfrm>
            <a:off x="6061787" y="4932348"/>
            <a:ext cx="858417" cy="139026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6074228" y="1641752"/>
            <a:ext cx="858417" cy="139026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31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74364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Using Logic Gates to Control Action:      </a:t>
            </a:r>
            <a:r>
              <a:rPr lang="en-US" altLang="en-US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The Use of “1” and “0” </a:t>
            </a:r>
            <a:endParaRPr lang="en-US" altLang="en-US" sz="2000" b="1" dirty="0">
              <a:solidFill>
                <a:srgbClr val="0020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" name="Freeform 1"/>
          <p:cNvSpPr/>
          <p:nvPr/>
        </p:nvSpPr>
        <p:spPr bwMode="auto">
          <a:xfrm>
            <a:off x="2814638" y="2051914"/>
            <a:ext cx="110892" cy="188520"/>
          </a:xfrm>
          <a:custGeom>
            <a:avLst/>
            <a:gdLst>
              <a:gd name="connsiteX0" fmla="*/ 0 w 345233"/>
              <a:gd name="connsiteY0" fmla="*/ 0 h 251926"/>
              <a:gd name="connsiteX1" fmla="*/ 0 w 345233"/>
              <a:gd name="connsiteY1" fmla="*/ 251926 h 251926"/>
              <a:gd name="connsiteX2" fmla="*/ 307910 w 345233"/>
              <a:gd name="connsiteY2" fmla="*/ 251926 h 251926"/>
              <a:gd name="connsiteX3" fmla="*/ 345233 w 345233"/>
              <a:gd name="connsiteY3" fmla="*/ 251926 h 251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33" h="251926">
                <a:moveTo>
                  <a:pt x="0" y="0"/>
                </a:moveTo>
                <a:lnTo>
                  <a:pt x="0" y="251926"/>
                </a:lnTo>
                <a:lnTo>
                  <a:pt x="307910" y="251926"/>
                </a:lnTo>
                <a:lnTo>
                  <a:pt x="345233" y="25192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110" name="Group 109"/>
          <p:cNvGrpSpPr/>
          <p:nvPr/>
        </p:nvGrpSpPr>
        <p:grpSpPr>
          <a:xfrm>
            <a:off x="1184988" y="2532453"/>
            <a:ext cx="1627299" cy="443578"/>
            <a:chOff x="1534787" y="1503721"/>
            <a:chExt cx="3460201" cy="856924"/>
          </a:xfrm>
        </p:grpSpPr>
        <p:sp>
          <p:nvSpPr>
            <p:cNvPr id="111" name="Isosceles Triangle 110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12" name="Straight Connector 111"/>
            <p:cNvCxnSpPr/>
            <p:nvPr/>
          </p:nvCxnSpPr>
          <p:spPr bwMode="auto">
            <a:xfrm>
              <a:off x="1534787" y="1940768"/>
              <a:ext cx="199218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4" name="Oval 113"/>
            <p:cNvSpPr/>
            <p:nvPr/>
          </p:nvSpPr>
          <p:spPr bwMode="auto">
            <a:xfrm>
              <a:off x="4245428" y="1884784"/>
              <a:ext cx="102637" cy="1026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15" name="Freeform 114"/>
          <p:cNvSpPr/>
          <p:nvPr/>
        </p:nvSpPr>
        <p:spPr bwMode="auto">
          <a:xfrm flipV="1">
            <a:off x="2818331" y="2554636"/>
            <a:ext cx="110892" cy="188520"/>
          </a:xfrm>
          <a:custGeom>
            <a:avLst/>
            <a:gdLst>
              <a:gd name="connsiteX0" fmla="*/ 0 w 345233"/>
              <a:gd name="connsiteY0" fmla="*/ 0 h 251926"/>
              <a:gd name="connsiteX1" fmla="*/ 0 w 345233"/>
              <a:gd name="connsiteY1" fmla="*/ 251926 h 251926"/>
              <a:gd name="connsiteX2" fmla="*/ 307910 w 345233"/>
              <a:gd name="connsiteY2" fmla="*/ 251926 h 251926"/>
              <a:gd name="connsiteX3" fmla="*/ 345233 w 345233"/>
              <a:gd name="connsiteY3" fmla="*/ 251926 h 251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33" h="251926">
                <a:moveTo>
                  <a:pt x="0" y="0"/>
                </a:moveTo>
                <a:lnTo>
                  <a:pt x="0" y="251926"/>
                </a:lnTo>
                <a:lnTo>
                  <a:pt x="307910" y="251926"/>
                </a:lnTo>
                <a:lnTo>
                  <a:pt x="345233" y="25192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Freeform 3"/>
          <p:cNvSpPr/>
          <p:nvPr/>
        </p:nvSpPr>
        <p:spPr bwMode="auto">
          <a:xfrm>
            <a:off x="4161453" y="1828365"/>
            <a:ext cx="1315617" cy="555912"/>
          </a:xfrm>
          <a:custGeom>
            <a:avLst/>
            <a:gdLst>
              <a:gd name="connsiteX0" fmla="*/ 0 w 1670180"/>
              <a:gd name="connsiteY0" fmla="*/ 569168 h 569168"/>
              <a:gd name="connsiteX1" fmla="*/ 531845 w 1670180"/>
              <a:gd name="connsiteY1" fmla="*/ 569168 h 569168"/>
              <a:gd name="connsiteX2" fmla="*/ 531845 w 1670180"/>
              <a:gd name="connsiteY2" fmla="*/ 0 h 569168"/>
              <a:gd name="connsiteX3" fmla="*/ 1670180 w 1670180"/>
              <a:gd name="connsiteY3" fmla="*/ 0 h 569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180" h="569168">
                <a:moveTo>
                  <a:pt x="0" y="569168"/>
                </a:moveTo>
                <a:lnTo>
                  <a:pt x="531845" y="569168"/>
                </a:lnTo>
                <a:lnTo>
                  <a:pt x="531845" y="0"/>
                </a:lnTo>
                <a:lnTo>
                  <a:pt x="1670180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20" name="Straight Connector 119"/>
          <p:cNvCxnSpPr/>
          <p:nvPr/>
        </p:nvCxnSpPr>
        <p:spPr bwMode="auto">
          <a:xfrm rot="5400000">
            <a:off x="5995706" y="1667354"/>
            <a:ext cx="0" cy="3197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21" name="Group 120"/>
          <p:cNvGrpSpPr/>
          <p:nvPr/>
        </p:nvGrpSpPr>
        <p:grpSpPr>
          <a:xfrm rot="5400000">
            <a:off x="5649088" y="1669111"/>
            <a:ext cx="71792" cy="312011"/>
            <a:chOff x="2081960" y="2576946"/>
            <a:chExt cx="303541" cy="457200"/>
          </a:xfrm>
        </p:grpSpPr>
        <p:grpSp>
          <p:nvGrpSpPr>
            <p:cNvPr id="123" name="Group 122"/>
            <p:cNvGrpSpPr/>
            <p:nvPr/>
          </p:nvGrpSpPr>
          <p:grpSpPr>
            <a:xfrm>
              <a:off x="2081960" y="2576946"/>
              <a:ext cx="303541" cy="137286"/>
              <a:chOff x="2100852" y="2576946"/>
              <a:chExt cx="303541" cy="137286"/>
            </a:xfrm>
          </p:grpSpPr>
          <p:sp>
            <p:nvSpPr>
              <p:cNvPr id="208" name="Freeform 207"/>
              <p:cNvSpPr/>
              <p:nvPr/>
            </p:nvSpPr>
            <p:spPr bwMode="auto">
              <a:xfrm>
                <a:off x="2100852" y="2576946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9" name="Freeform 208"/>
              <p:cNvSpPr/>
              <p:nvPr/>
            </p:nvSpPr>
            <p:spPr bwMode="auto">
              <a:xfrm flipH="1" flipV="1">
                <a:off x="2238138" y="2646219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>
              <a:off x="2081960" y="2706675"/>
              <a:ext cx="303541" cy="137286"/>
              <a:chOff x="2100852" y="2576946"/>
              <a:chExt cx="303541" cy="137286"/>
            </a:xfrm>
          </p:grpSpPr>
          <p:sp>
            <p:nvSpPr>
              <p:cNvPr id="206" name="Freeform 205"/>
              <p:cNvSpPr/>
              <p:nvPr/>
            </p:nvSpPr>
            <p:spPr bwMode="auto">
              <a:xfrm>
                <a:off x="2100852" y="2576946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7" name="Freeform 206"/>
              <p:cNvSpPr/>
              <p:nvPr/>
            </p:nvSpPr>
            <p:spPr bwMode="auto">
              <a:xfrm flipH="1" flipV="1">
                <a:off x="2238138" y="2646219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202" name="Group 201"/>
            <p:cNvGrpSpPr/>
            <p:nvPr/>
          </p:nvGrpSpPr>
          <p:grpSpPr>
            <a:xfrm>
              <a:off x="2081960" y="2843961"/>
              <a:ext cx="303541" cy="137286"/>
              <a:chOff x="2100852" y="2576946"/>
              <a:chExt cx="303541" cy="137286"/>
            </a:xfrm>
          </p:grpSpPr>
          <p:sp>
            <p:nvSpPr>
              <p:cNvPr id="204" name="Freeform 203"/>
              <p:cNvSpPr/>
              <p:nvPr/>
            </p:nvSpPr>
            <p:spPr bwMode="auto">
              <a:xfrm>
                <a:off x="2100852" y="2576946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5" name="Freeform 204"/>
              <p:cNvSpPr/>
              <p:nvPr/>
            </p:nvSpPr>
            <p:spPr bwMode="auto">
              <a:xfrm flipH="1" flipV="1">
                <a:off x="2238138" y="2646219"/>
                <a:ext cx="166255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203" name="Freeform 202"/>
            <p:cNvSpPr/>
            <p:nvPr/>
          </p:nvSpPr>
          <p:spPr bwMode="auto">
            <a:xfrm>
              <a:off x="2081960" y="2966133"/>
              <a:ext cx="166256" cy="68013"/>
            </a:xfrm>
            <a:custGeom>
              <a:avLst/>
              <a:gdLst>
                <a:gd name="connsiteX0" fmla="*/ 166255 w 166255"/>
                <a:gd name="connsiteY0" fmla="*/ 0 h 68013"/>
                <a:gd name="connsiteX1" fmla="*/ 0 w 166255"/>
                <a:gd name="connsiteY1" fmla="*/ 37785 h 68013"/>
                <a:gd name="connsiteX2" fmla="*/ 158698 w 166255"/>
                <a:gd name="connsiteY2" fmla="*/ 68013 h 68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6255" h="68013">
                  <a:moveTo>
                    <a:pt x="166255" y="0"/>
                  </a:moveTo>
                  <a:lnTo>
                    <a:pt x="0" y="37785"/>
                  </a:lnTo>
                  <a:lnTo>
                    <a:pt x="158698" y="68013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cxnSp>
        <p:nvCxnSpPr>
          <p:cNvPr id="122" name="Straight Connector 121"/>
          <p:cNvCxnSpPr/>
          <p:nvPr/>
        </p:nvCxnSpPr>
        <p:spPr bwMode="auto">
          <a:xfrm rot="5400000">
            <a:off x="5370824" y="1667354"/>
            <a:ext cx="0" cy="3197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0" name="Isosceles Triangle 209"/>
          <p:cNvSpPr/>
          <p:nvPr/>
        </p:nvSpPr>
        <p:spPr bwMode="auto">
          <a:xfrm flipV="1">
            <a:off x="6540645" y="2299313"/>
            <a:ext cx="147963" cy="103756"/>
          </a:xfrm>
          <a:prstGeom prst="triangl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11" name="Straight Connector 210"/>
          <p:cNvCxnSpPr/>
          <p:nvPr/>
        </p:nvCxnSpPr>
        <p:spPr bwMode="auto">
          <a:xfrm>
            <a:off x="6529548" y="2406586"/>
            <a:ext cx="16645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3" name="Freeform 212"/>
          <p:cNvSpPr/>
          <p:nvPr/>
        </p:nvSpPr>
        <p:spPr bwMode="auto">
          <a:xfrm>
            <a:off x="6152243" y="1829532"/>
            <a:ext cx="466083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4" name="Freeform 213"/>
          <p:cNvSpPr/>
          <p:nvPr/>
        </p:nvSpPr>
        <p:spPr bwMode="auto">
          <a:xfrm flipV="1">
            <a:off x="6567675" y="2412750"/>
            <a:ext cx="45719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16" name="Straight Connector 215"/>
          <p:cNvCxnSpPr/>
          <p:nvPr/>
        </p:nvCxnSpPr>
        <p:spPr bwMode="auto">
          <a:xfrm flipH="1">
            <a:off x="6509850" y="2884152"/>
            <a:ext cx="20818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2" name="Oval 211"/>
          <p:cNvSpPr/>
          <p:nvPr/>
        </p:nvSpPr>
        <p:spPr bwMode="auto">
          <a:xfrm>
            <a:off x="6485159" y="2221633"/>
            <a:ext cx="251537" cy="251536"/>
          </a:xfrm>
          <a:prstGeom prst="ellipse">
            <a:avLst/>
          </a:prstGeom>
          <a:solidFill>
            <a:srgbClr val="FF0000">
              <a:alpha val="31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23" name="Group 222"/>
          <p:cNvGrpSpPr/>
          <p:nvPr/>
        </p:nvGrpSpPr>
        <p:grpSpPr>
          <a:xfrm>
            <a:off x="1399592" y="3705742"/>
            <a:ext cx="2810144" cy="831614"/>
            <a:chOff x="1209177" y="2793041"/>
            <a:chExt cx="2364447" cy="699717"/>
          </a:xfrm>
        </p:grpSpPr>
        <p:grpSp>
          <p:nvGrpSpPr>
            <p:cNvPr id="246" name="Group 245"/>
            <p:cNvGrpSpPr/>
            <p:nvPr/>
          </p:nvGrpSpPr>
          <p:grpSpPr>
            <a:xfrm>
              <a:off x="1436849" y="2793041"/>
              <a:ext cx="2136775" cy="416689"/>
              <a:chOff x="452853" y="1894192"/>
              <a:chExt cx="2750657" cy="578271"/>
            </a:xfrm>
          </p:grpSpPr>
          <p:grpSp>
            <p:nvGrpSpPr>
              <p:cNvPr id="254" name="Group 253"/>
              <p:cNvGrpSpPr/>
              <p:nvPr/>
            </p:nvGrpSpPr>
            <p:grpSpPr>
              <a:xfrm>
                <a:off x="2154245" y="1894192"/>
                <a:ext cx="658111" cy="578271"/>
                <a:chOff x="3318640" y="2688020"/>
                <a:chExt cx="504498" cy="480849"/>
              </a:xfrm>
            </p:grpSpPr>
            <p:sp>
              <p:nvSpPr>
                <p:cNvPr id="258" name="Chord 257"/>
                <p:cNvSpPr/>
                <p:nvPr/>
              </p:nvSpPr>
              <p:spPr bwMode="auto">
                <a:xfrm>
                  <a:off x="3365938" y="2688020"/>
                  <a:ext cx="457200" cy="480849"/>
                </a:xfrm>
                <a:prstGeom prst="chord">
                  <a:avLst>
                    <a:gd name="adj1" fmla="val 16091272"/>
                    <a:gd name="adj2" fmla="val 5542151"/>
                  </a:avLst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59" name="Rectangle 258"/>
                <p:cNvSpPr/>
                <p:nvPr/>
              </p:nvSpPr>
              <p:spPr bwMode="auto">
                <a:xfrm>
                  <a:off x="3318640" y="2688022"/>
                  <a:ext cx="299545" cy="478441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60" name="Rectangle 259"/>
                <p:cNvSpPr/>
                <p:nvPr/>
              </p:nvSpPr>
              <p:spPr bwMode="auto">
                <a:xfrm>
                  <a:off x="3483180" y="2703413"/>
                  <a:ext cx="155110" cy="452759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cxnSp>
            <p:nvCxnSpPr>
              <p:cNvPr id="255" name="Straight Connector 254"/>
              <p:cNvCxnSpPr/>
              <p:nvPr/>
            </p:nvCxnSpPr>
            <p:spPr bwMode="auto">
              <a:xfrm>
                <a:off x="452853" y="2006083"/>
                <a:ext cx="170251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6" name="Straight Connector 255"/>
              <p:cNvCxnSpPr/>
              <p:nvPr/>
            </p:nvCxnSpPr>
            <p:spPr bwMode="auto">
              <a:xfrm>
                <a:off x="1757264" y="2373086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7" name="Straight Connector 256"/>
              <p:cNvCxnSpPr/>
              <p:nvPr/>
            </p:nvCxnSpPr>
            <p:spPr bwMode="auto">
              <a:xfrm>
                <a:off x="2802293" y="2186475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48" name="Group 247"/>
            <p:cNvGrpSpPr/>
            <p:nvPr/>
          </p:nvGrpSpPr>
          <p:grpSpPr>
            <a:xfrm>
              <a:off x="1209177" y="3119533"/>
              <a:ext cx="1214807" cy="373225"/>
              <a:chOff x="1924976" y="1503721"/>
              <a:chExt cx="3070012" cy="856924"/>
            </a:xfrm>
          </p:grpSpPr>
          <p:sp>
            <p:nvSpPr>
              <p:cNvPr id="250" name="Isosceles Triangle 249"/>
              <p:cNvSpPr/>
              <p:nvPr/>
            </p:nvSpPr>
            <p:spPr bwMode="auto">
              <a:xfrm rot="5400000">
                <a:off x="3466381" y="1562819"/>
                <a:ext cx="856924" cy="738728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251" name="Straight Connector 250"/>
              <p:cNvCxnSpPr/>
              <p:nvPr/>
            </p:nvCxnSpPr>
            <p:spPr bwMode="auto">
              <a:xfrm>
                <a:off x="1924976" y="1940768"/>
                <a:ext cx="160199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2" name="Straight Connector 251"/>
              <p:cNvCxnSpPr/>
              <p:nvPr/>
            </p:nvCxnSpPr>
            <p:spPr bwMode="auto">
              <a:xfrm>
                <a:off x="4267200" y="1934547"/>
                <a:ext cx="727788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53" name="Oval 252"/>
              <p:cNvSpPr/>
              <p:nvPr/>
            </p:nvSpPr>
            <p:spPr bwMode="auto">
              <a:xfrm>
                <a:off x="4245428" y="1884784"/>
                <a:ext cx="102637" cy="102637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249" name="Freeform 248"/>
            <p:cNvSpPr/>
            <p:nvPr/>
          </p:nvSpPr>
          <p:spPr bwMode="auto">
            <a:xfrm flipV="1">
              <a:off x="2429069" y="3138198"/>
              <a:ext cx="93304" cy="158620"/>
            </a:xfrm>
            <a:custGeom>
              <a:avLst/>
              <a:gdLst>
                <a:gd name="connsiteX0" fmla="*/ 0 w 345233"/>
                <a:gd name="connsiteY0" fmla="*/ 0 h 251926"/>
                <a:gd name="connsiteX1" fmla="*/ 0 w 345233"/>
                <a:gd name="connsiteY1" fmla="*/ 251926 h 251926"/>
                <a:gd name="connsiteX2" fmla="*/ 307910 w 345233"/>
                <a:gd name="connsiteY2" fmla="*/ 251926 h 251926"/>
                <a:gd name="connsiteX3" fmla="*/ 345233 w 345233"/>
                <a:gd name="connsiteY3" fmla="*/ 251926 h 25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233" h="251926">
                  <a:moveTo>
                    <a:pt x="0" y="0"/>
                  </a:moveTo>
                  <a:lnTo>
                    <a:pt x="0" y="251926"/>
                  </a:lnTo>
                  <a:lnTo>
                    <a:pt x="307910" y="251926"/>
                  </a:lnTo>
                  <a:lnTo>
                    <a:pt x="345233" y="251926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24" name="Freeform 223"/>
          <p:cNvSpPr/>
          <p:nvPr/>
        </p:nvSpPr>
        <p:spPr bwMode="auto">
          <a:xfrm>
            <a:off x="4192554" y="3389688"/>
            <a:ext cx="1315617" cy="569168"/>
          </a:xfrm>
          <a:custGeom>
            <a:avLst/>
            <a:gdLst>
              <a:gd name="connsiteX0" fmla="*/ 0 w 1670180"/>
              <a:gd name="connsiteY0" fmla="*/ 569168 h 569168"/>
              <a:gd name="connsiteX1" fmla="*/ 531845 w 1670180"/>
              <a:gd name="connsiteY1" fmla="*/ 569168 h 569168"/>
              <a:gd name="connsiteX2" fmla="*/ 531845 w 1670180"/>
              <a:gd name="connsiteY2" fmla="*/ 0 h 569168"/>
              <a:gd name="connsiteX3" fmla="*/ 1670180 w 1670180"/>
              <a:gd name="connsiteY3" fmla="*/ 0 h 569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180" h="569168">
                <a:moveTo>
                  <a:pt x="0" y="569168"/>
                </a:moveTo>
                <a:lnTo>
                  <a:pt x="531845" y="569168"/>
                </a:lnTo>
                <a:lnTo>
                  <a:pt x="531845" y="0"/>
                </a:lnTo>
                <a:lnTo>
                  <a:pt x="1670180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25" name="Group 224"/>
          <p:cNvGrpSpPr/>
          <p:nvPr/>
        </p:nvGrpSpPr>
        <p:grpSpPr>
          <a:xfrm rot="5400000">
            <a:off x="5678470" y="2914125"/>
            <a:ext cx="71792" cy="944628"/>
            <a:chOff x="2021504" y="1843914"/>
            <a:chExt cx="192704" cy="1384196"/>
          </a:xfrm>
        </p:grpSpPr>
        <p:cxnSp>
          <p:nvCxnSpPr>
            <p:cNvPr id="232" name="Straight Connector 231"/>
            <p:cNvCxnSpPr/>
            <p:nvPr/>
          </p:nvCxnSpPr>
          <p:spPr bwMode="auto">
            <a:xfrm>
              <a:off x="2123524" y="1843914"/>
              <a:ext cx="0" cy="4685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33" name="Group 232"/>
            <p:cNvGrpSpPr/>
            <p:nvPr/>
          </p:nvGrpSpPr>
          <p:grpSpPr>
            <a:xfrm>
              <a:off x="2021504" y="2304893"/>
              <a:ext cx="192704" cy="457200"/>
              <a:chOff x="2081960" y="2576946"/>
              <a:chExt cx="303541" cy="457200"/>
            </a:xfrm>
          </p:grpSpPr>
          <p:grpSp>
            <p:nvGrpSpPr>
              <p:cNvPr id="235" name="Group 234"/>
              <p:cNvGrpSpPr/>
              <p:nvPr/>
            </p:nvGrpSpPr>
            <p:grpSpPr>
              <a:xfrm>
                <a:off x="2081960" y="2576946"/>
                <a:ext cx="303541" cy="137286"/>
                <a:chOff x="2100852" y="2576946"/>
                <a:chExt cx="303541" cy="137286"/>
              </a:xfrm>
            </p:grpSpPr>
            <p:sp>
              <p:nvSpPr>
                <p:cNvPr id="243" name="Freeform 242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44" name="Freeform 243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36" name="Group 235"/>
              <p:cNvGrpSpPr/>
              <p:nvPr/>
            </p:nvGrpSpPr>
            <p:grpSpPr>
              <a:xfrm>
                <a:off x="2081960" y="2706675"/>
                <a:ext cx="303541" cy="137286"/>
                <a:chOff x="2100852" y="2576946"/>
                <a:chExt cx="303541" cy="137286"/>
              </a:xfrm>
            </p:grpSpPr>
            <p:sp>
              <p:nvSpPr>
                <p:cNvPr id="241" name="Freeform 240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42" name="Freeform 241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37" name="Group 236"/>
              <p:cNvGrpSpPr/>
              <p:nvPr/>
            </p:nvGrpSpPr>
            <p:grpSpPr>
              <a:xfrm>
                <a:off x="2081960" y="2843961"/>
                <a:ext cx="303541" cy="137286"/>
                <a:chOff x="2100852" y="2576946"/>
                <a:chExt cx="303541" cy="137286"/>
              </a:xfrm>
            </p:grpSpPr>
            <p:sp>
              <p:nvSpPr>
                <p:cNvPr id="239" name="Freeform 238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40" name="Freeform 239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238" name="Freeform 237"/>
              <p:cNvSpPr/>
              <p:nvPr/>
            </p:nvSpPr>
            <p:spPr bwMode="auto">
              <a:xfrm>
                <a:off x="2081960" y="2966133"/>
                <a:ext cx="166256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234" name="Straight Connector 233"/>
            <p:cNvCxnSpPr/>
            <p:nvPr/>
          </p:nvCxnSpPr>
          <p:spPr bwMode="auto">
            <a:xfrm>
              <a:off x="2123524" y="2759574"/>
              <a:ext cx="0" cy="4685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6" name="Isosceles Triangle 225"/>
          <p:cNvSpPr/>
          <p:nvPr/>
        </p:nvSpPr>
        <p:spPr bwMode="auto">
          <a:xfrm flipV="1">
            <a:off x="6571746" y="3860636"/>
            <a:ext cx="147963" cy="103756"/>
          </a:xfrm>
          <a:prstGeom prst="triangl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27" name="Straight Connector 226"/>
          <p:cNvCxnSpPr/>
          <p:nvPr/>
        </p:nvCxnSpPr>
        <p:spPr bwMode="auto">
          <a:xfrm>
            <a:off x="6560649" y="3967909"/>
            <a:ext cx="16645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8" name="Freeform 227"/>
          <p:cNvSpPr/>
          <p:nvPr/>
        </p:nvSpPr>
        <p:spPr bwMode="auto">
          <a:xfrm>
            <a:off x="6183344" y="3390855"/>
            <a:ext cx="466083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9" name="Freeform 228"/>
          <p:cNvSpPr/>
          <p:nvPr/>
        </p:nvSpPr>
        <p:spPr bwMode="auto">
          <a:xfrm flipV="1">
            <a:off x="6598776" y="3974073"/>
            <a:ext cx="45719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30" name="Straight Connector 229"/>
          <p:cNvCxnSpPr/>
          <p:nvPr/>
        </p:nvCxnSpPr>
        <p:spPr bwMode="auto">
          <a:xfrm flipH="1">
            <a:off x="6540951" y="4445475"/>
            <a:ext cx="20818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1" name="Oval 230"/>
          <p:cNvSpPr/>
          <p:nvPr/>
        </p:nvSpPr>
        <p:spPr bwMode="auto">
          <a:xfrm>
            <a:off x="6516260" y="3782956"/>
            <a:ext cx="251537" cy="251536"/>
          </a:xfrm>
          <a:prstGeom prst="ellipse">
            <a:avLst/>
          </a:prstGeom>
          <a:solidFill>
            <a:schemeClr val="accent1">
              <a:alpha val="31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88" name="Group 287"/>
          <p:cNvGrpSpPr/>
          <p:nvPr/>
        </p:nvGrpSpPr>
        <p:grpSpPr>
          <a:xfrm>
            <a:off x="1679509" y="5100299"/>
            <a:ext cx="1153964" cy="443578"/>
            <a:chOff x="2541261" y="1503721"/>
            <a:chExt cx="2453727" cy="856924"/>
          </a:xfrm>
        </p:grpSpPr>
        <p:sp>
          <p:nvSpPr>
            <p:cNvPr id="304" name="Isosceles Triangle 303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05" name="Straight Connector 304"/>
            <p:cNvCxnSpPr/>
            <p:nvPr/>
          </p:nvCxnSpPr>
          <p:spPr bwMode="auto">
            <a:xfrm>
              <a:off x="2541261" y="1940768"/>
              <a:ext cx="98571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6" name="Straight Connector 305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7" name="Oval 306"/>
            <p:cNvSpPr/>
            <p:nvPr/>
          </p:nvSpPr>
          <p:spPr bwMode="auto">
            <a:xfrm>
              <a:off x="4245428" y="1884784"/>
              <a:ext cx="102637" cy="1026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1390261" y="5425682"/>
            <a:ext cx="2813254" cy="495234"/>
            <a:chOff x="156404" y="1894192"/>
            <a:chExt cx="3047106" cy="578271"/>
          </a:xfrm>
        </p:grpSpPr>
        <p:grpSp>
          <p:nvGrpSpPr>
            <p:cNvPr id="297" name="Group 296"/>
            <p:cNvGrpSpPr/>
            <p:nvPr/>
          </p:nvGrpSpPr>
          <p:grpSpPr>
            <a:xfrm>
              <a:off x="2154245" y="1894192"/>
              <a:ext cx="658111" cy="578271"/>
              <a:chOff x="3318640" y="2688020"/>
              <a:chExt cx="504498" cy="480849"/>
            </a:xfrm>
          </p:grpSpPr>
          <p:sp>
            <p:nvSpPr>
              <p:cNvPr id="301" name="Chord 300"/>
              <p:cNvSpPr/>
              <p:nvPr/>
            </p:nvSpPr>
            <p:spPr bwMode="auto">
              <a:xfrm>
                <a:off x="3365938" y="2688020"/>
                <a:ext cx="457200" cy="480849"/>
              </a:xfrm>
              <a:prstGeom prst="chord">
                <a:avLst>
                  <a:gd name="adj1" fmla="val 16091272"/>
                  <a:gd name="adj2" fmla="val 5542151"/>
                </a:avLst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02" name="Rectangle 301"/>
              <p:cNvSpPr/>
              <p:nvPr/>
            </p:nvSpPr>
            <p:spPr bwMode="auto">
              <a:xfrm>
                <a:off x="3318640" y="2688022"/>
                <a:ext cx="299545" cy="47527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03" name="Rectangle 302"/>
              <p:cNvSpPr/>
              <p:nvPr/>
            </p:nvSpPr>
            <p:spPr bwMode="auto">
              <a:xfrm>
                <a:off x="3483180" y="2703413"/>
                <a:ext cx="155110" cy="452759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298" name="Straight Connector 297"/>
            <p:cNvCxnSpPr/>
            <p:nvPr/>
          </p:nvCxnSpPr>
          <p:spPr bwMode="auto">
            <a:xfrm>
              <a:off x="1754155" y="2006083"/>
              <a:ext cx="40121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9" name="Straight Connector 298"/>
            <p:cNvCxnSpPr/>
            <p:nvPr/>
          </p:nvCxnSpPr>
          <p:spPr bwMode="auto">
            <a:xfrm>
              <a:off x="156404" y="2373086"/>
              <a:ext cx="200207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0" name="Straight Connector 299"/>
            <p:cNvCxnSpPr/>
            <p:nvPr/>
          </p:nvCxnSpPr>
          <p:spPr bwMode="auto">
            <a:xfrm>
              <a:off x="2802293" y="2186475"/>
              <a:ext cx="40121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90" name="Freeform 289"/>
          <p:cNvSpPr/>
          <p:nvPr/>
        </p:nvSpPr>
        <p:spPr bwMode="auto">
          <a:xfrm>
            <a:off x="2839520" y="5333178"/>
            <a:ext cx="110892" cy="188520"/>
          </a:xfrm>
          <a:custGeom>
            <a:avLst/>
            <a:gdLst>
              <a:gd name="connsiteX0" fmla="*/ 0 w 345233"/>
              <a:gd name="connsiteY0" fmla="*/ 0 h 251926"/>
              <a:gd name="connsiteX1" fmla="*/ 0 w 345233"/>
              <a:gd name="connsiteY1" fmla="*/ 251926 h 251926"/>
              <a:gd name="connsiteX2" fmla="*/ 307910 w 345233"/>
              <a:gd name="connsiteY2" fmla="*/ 251926 h 251926"/>
              <a:gd name="connsiteX3" fmla="*/ 345233 w 345233"/>
              <a:gd name="connsiteY3" fmla="*/ 251926 h 251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33" h="251926">
                <a:moveTo>
                  <a:pt x="0" y="0"/>
                </a:moveTo>
                <a:lnTo>
                  <a:pt x="0" y="251926"/>
                </a:lnTo>
                <a:lnTo>
                  <a:pt x="307910" y="251926"/>
                </a:lnTo>
                <a:lnTo>
                  <a:pt x="345233" y="25192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7" name="Freeform 266"/>
          <p:cNvSpPr/>
          <p:nvPr/>
        </p:nvSpPr>
        <p:spPr bwMode="auto">
          <a:xfrm>
            <a:off x="4186334" y="5109631"/>
            <a:ext cx="1315617" cy="569168"/>
          </a:xfrm>
          <a:custGeom>
            <a:avLst/>
            <a:gdLst>
              <a:gd name="connsiteX0" fmla="*/ 0 w 1670180"/>
              <a:gd name="connsiteY0" fmla="*/ 569168 h 569168"/>
              <a:gd name="connsiteX1" fmla="*/ 531845 w 1670180"/>
              <a:gd name="connsiteY1" fmla="*/ 569168 h 569168"/>
              <a:gd name="connsiteX2" fmla="*/ 531845 w 1670180"/>
              <a:gd name="connsiteY2" fmla="*/ 0 h 569168"/>
              <a:gd name="connsiteX3" fmla="*/ 1670180 w 1670180"/>
              <a:gd name="connsiteY3" fmla="*/ 0 h 569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180" h="569168">
                <a:moveTo>
                  <a:pt x="0" y="569168"/>
                </a:moveTo>
                <a:lnTo>
                  <a:pt x="531845" y="569168"/>
                </a:lnTo>
                <a:lnTo>
                  <a:pt x="531845" y="0"/>
                </a:lnTo>
                <a:lnTo>
                  <a:pt x="1670180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68" name="Group 267"/>
          <p:cNvGrpSpPr/>
          <p:nvPr/>
        </p:nvGrpSpPr>
        <p:grpSpPr>
          <a:xfrm rot="5400000">
            <a:off x="5672250" y="4634068"/>
            <a:ext cx="71792" cy="944628"/>
            <a:chOff x="2021504" y="1843914"/>
            <a:chExt cx="192704" cy="1384196"/>
          </a:xfrm>
        </p:grpSpPr>
        <p:cxnSp>
          <p:nvCxnSpPr>
            <p:cNvPr id="275" name="Straight Connector 274"/>
            <p:cNvCxnSpPr/>
            <p:nvPr/>
          </p:nvCxnSpPr>
          <p:spPr bwMode="auto">
            <a:xfrm>
              <a:off x="2123524" y="1843914"/>
              <a:ext cx="0" cy="4685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76" name="Group 275"/>
            <p:cNvGrpSpPr/>
            <p:nvPr/>
          </p:nvGrpSpPr>
          <p:grpSpPr>
            <a:xfrm>
              <a:off x="2021504" y="2304893"/>
              <a:ext cx="192704" cy="457200"/>
              <a:chOff x="2081960" y="2576946"/>
              <a:chExt cx="303541" cy="457200"/>
            </a:xfrm>
          </p:grpSpPr>
          <p:grpSp>
            <p:nvGrpSpPr>
              <p:cNvPr id="278" name="Group 277"/>
              <p:cNvGrpSpPr/>
              <p:nvPr/>
            </p:nvGrpSpPr>
            <p:grpSpPr>
              <a:xfrm>
                <a:off x="2081960" y="2576946"/>
                <a:ext cx="303541" cy="137286"/>
                <a:chOff x="2100852" y="2576946"/>
                <a:chExt cx="303541" cy="137286"/>
              </a:xfrm>
            </p:grpSpPr>
            <p:sp>
              <p:nvSpPr>
                <p:cNvPr id="286" name="Freeform 285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87" name="Freeform 286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79" name="Group 278"/>
              <p:cNvGrpSpPr/>
              <p:nvPr/>
            </p:nvGrpSpPr>
            <p:grpSpPr>
              <a:xfrm>
                <a:off x="2081960" y="2706675"/>
                <a:ext cx="303541" cy="137286"/>
                <a:chOff x="2100852" y="2576946"/>
                <a:chExt cx="303541" cy="137286"/>
              </a:xfrm>
            </p:grpSpPr>
            <p:sp>
              <p:nvSpPr>
                <p:cNvPr id="284" name="Freeform 283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85" name="Freeform 284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80" name="Group 279"/>
              <p:cNvGrpSpPr/>
              <p:nvPr/>
            </p:nvGrpSpPr>
            <p:grpSpPr>
              <a:xfrm>
                <a:off x="2081960" y="2843961"/>
                <a:ext cx="303541" cy="137286"/>
                <a:chOff x="2100852" y="2576946"/>
                <a:chExt cx="303541" cy="137286"/>
              </a:xfrm>
            </p:grpSpPr>
            <p:sp>
              <p:nvSpPr>
                <p:cNvPr id="282" name="Freeform 281"/>
                <p:cNvSpPr/>
                <p:nvPr/>
              </p:nvSpPr>
              <p:spPr bwMode="auto">
                <a:xfrm>
                  <a:off x="2100852" y="2576946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83" name="Freeform 282"/>
                <p:cNvSpPr/>
                <p:nvPr/>
              </p:nvSpPr>
              <p:spPr bwMode="auto">
                <a:xfrm flipH="1" flipV="1">
                  <a:off x="2238138" y="2646219"/>
                  <a:ext cx="166255" cy="68013"/>
                </a:xfrm>
                <a:custGeom>
                  <a:avLst/>
                  <a:gdLst>
                    <a:gd name="connsiteX0" fmla="*/ 166255 w 166255"/>
                    <a:gd name="connsiteY0" fmla="*/ 0 h 68013"/>
                    <a:gd name="connsiteX1" fmla="*/ 0 w 166255"/>
                    <a:gd name="connsiteY1" fmla="*/ 37785 h 68013"/>
                    <a:gd name="connsiteX2" fmla="*/ 158698 w 166255"/>
                    <a:gd name="connsiteY2" fmla="*/ 68013 h 6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255" h="68013">
                      <a:moveTo>
                        <a:pt x="166255" y="0"/>
                      </a:moveTo>
                      <a:lnTo>
                        <a:pt x="0" y="37785"/>
                      </a:lnTo>
                      <a:lnTo>
                        <a:pt x="158698" y="68013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281" name="Freeform 280"/>
              <p:cNvSpPr/>
              <p:nvPr/>
            </p:nvSpPr>
            <p:spPr bwMode="auto">
              <a:xfrm>
                <a:off x="2081960" y="2966133"/>
                <a:ext cx="166256" cy="68013"/>
              </a:xfrm>
              <a:custGeom>
                <a:avLst/>
                <a:gdLst>
                  <a:gd name="connsiteX0" fmla="*/ 166255 w 166255"/>
                  <a:gd name="connsiteY0" fmla="*/ 0 h 68013"/>
                  <a:gd name="connsiteX1" fmla="*/ 0 w 166255"/>
                  <a:gd name="connsiteY1" fmla="*/ 37785 h 68013"/>
                  <a:gd name="connsiteX2" fmla="*/ 158698 w 166255"/>
                  <a:gd name="connsiteY2" fmla="*/ 68013 h 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68013">
                    <a:moveTo>
                      <a:pt x="166255" y="0"/>
                    </a:moveTo>
                    <a:lnTo>
                      <a:pt x="0" y="37785"/>
                    </a:lnTo>
                    <a:lnTo>
                      <a:pt x="158698" y="6801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277" name="Straight Connector 276"/>
            <p:cNvCxnSpPr/>
            <p:nvPr/>
          </p:nvCxnSpPr>
          <p:spPr bwMode="auto">
            <a:xfrm>
              <a:off x="2123524" y="2759574"/>
              <a:ext cx="0" cy="4685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69" name="Isosceles Triangle 268"/>
          <p:cNvSpPr/>
          <p:nvPr/>
        </p:nvSpPr>
        <p:spPr bwMode="auto">
          <a:xfrm flipV="1">
            <a:off x="6565526" y="5580579"/>
            <a:ext cx="147963" cy="103756"/>
          </a:xfrm>
          <a:prstGeom prst="triangl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70" name="Straight Connector 269"/>
          <p:cNvCxnSpPr/>
          <p:nvPr/>
        </p:nvCxnSpPr>
        <p:spPr bwMode="auto">
          <a:xfrm>
            <a:off x="6554429" y="5687852"/>
            <a:ext cx="16645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1" name="Freeform 270"/>
          <p:cNvSpPr/>
          <p:nvPr/>
        </p:nvSpPr>
        <p:spPr bwMode="auto">
          <a:xfrm>
            <a:off x="6177124" y="5110798"/>
            <a:ext cx="466083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2" name="Freeform 271"/>
          <p:cNvSpPr/>
          <p:nvPr/>
        </p:nvSpPr>
        <p:spPr bwMode="auto">
          <a:xfrm flipV="1">
            <a:off x="6592556" y="5694016"/>
            <a:ext cx="45719" cy="469781"/>
          </a:xfrm>
          <a:custGeom>
            <a:avLst/>
            <a:gdLst>
              <a:gd name="connsiteX0" fmla="*/ 0 w 1028700"/>
              <a:gd name="connsiteY0" fmla="*/ 0 h 1036864"/>
              <a:gd name="connsiteX1" fmla="*/ 1028700 w 1028700"/>
              <a:gd name="connsiteY1" fmla="*/ 0 h 1036864"/>
              <a:gd name="connsiteX2" fmla="*/ 1028700 w 1028700"/>
              <a:gd name="connsiteY2" fmla="*/ 1036864 h 103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036864">
                <a:moveTo>
                  <a:pt x="0" y="0"/>
                </a:moveTo>
                <a:lnTo>
                  <a:pt x="1028700" y="0"/>
                </a:lnTo>
                <a:lnTo>
                  <a:pt x="1028700" y="103686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73" name="Straight Connector 272"/>
          <p:cNvCxnSpPr/>
          <p:nvPr/>
        </p:nvCxnSpPr>
        <p:spPr bwMode="auto">
          <a:xfrm flipH="1">
            <a:off x="6534731" y="6165418"/>
            <a:ext cx="20818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4" name="Oval 273"/>
          <p:cNvSpPr/>
          <p:nvPr/>
        </p:nvSpPr>
        <p:spPr bwMode="auto">
          <a:xfrm>
            <a:off x="6510040" y="5502899"/>
            <a:ext cx="251537" cy="251536"/>
          </a:xfrm>
          <a:prstGeom prst="ellipse">
            <a:avLst/>
          </a:prstGeom>
          <a:solidFill>
            <a:srgbClr val="FFFF00">
              <a:alpha val="42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1660849" y="2042969"/>
            <a:ext cx="11012" cy="32937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1632857" y="2005647"/>
            <a:ext cx="65314" cy="6531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Arc 18"/>
          <p:cNvSpPr/>
          <p:nvPr/>
        </p:nvSpPr>
        <p:spPr bwMode="auto">
          <a:xfrm>
            <a:off x="1576873" y="2714773"/>
            <a:ext cx="130628" cy="93306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" name="Oval 307"/>
          <p:cNvSpPr/>
          <p:nvPr/>
        </p:nvSpPr>
        <p:spPr bwMode="auto">
          <a:xfrm>
            <a:off x="1635962" y="3772250"/>
            <a:ext cx="65314" cy="6531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309" name="Group 308"/>
          <p:cNvGrpSpPr/>
          <p:nvPr/>
        </p:nvGrpSpPr>
        <p:grpSpPr>
          <a:xfrm>
            <a:off x="1188098" y="1826436"/>
            <a:ext cx="1627299" cy="443578"/>
            <a:chOff x="1534787" y="1503721"/>
            <a:chExt cx="3460201" cy="856924"/>
          </a:xfrm>
        </p:grpSpPr>
        <p:sp>
          <p:nvSpPr>
            <p:cNvPr id="310" name="Isosceles Triangle 309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11" name="Straight Connector 310"/>
            <p:cNvCxnSpPr/>
            <p:nvPr/>
          </p:nvCxnSpPr>
          <p:spPr bwMode="auto">
            <a:xfrm>
              <a:off x="1534787" y="1940768"/>
              <a:ext cx="199218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2" name="Straight Connector 311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3" name="Oval 312"/>
            <p:cNvSpPr/>
            <p:nvPr/>
          </p:nvSpPr>
          <p:spPr bwMode="auto">
            <a:xfrm>
              <a:off x="4245428" y="1884784"/>
              <a:ext cx="102637" cy="1026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315" name="Arc 314"/>
          <p:cNvSpPr/>
          <p:nvPr/>
        </p:nvSpPr>
        <p:spPr bwMode="auto">
          <a:xfrm>
            <a:off x="1589311" y="4276097"/>
            <a:ext cx="130628" cy="93306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16" name="Straight Connector 315"/>
          <p:cNvCxnSpPr/>
          <p:nvPr/>
        </p:nvCxnSpPr>
        <p:spPr bwMode="auto">
          <a:xfrm>
            <a:off x="1402702" y="2755206"/>
            <a:ext cx="0" cy="307599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7" name="Oval 316"/>
          <p:cNvSpPr/>
          <p:nvPr/>
        </p:nvSpPr>
        <p:spPr bwMode="auto">
          <a:xfrm>
            <a:off x="1384036" y="2736556"/>
            <a:ext cx="65314" cy="6531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8" name="Oval 317"/>
          <p:cNvSpPr/>
          <p:nvPr/>
        </p:nvSpPr>
        <p:spPr bwMode="auto">
          <a:xfrm>
            <a:off x="1377821" y="4297882"/>
            <a:ext cx="65314" cy="6531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348342" y="1850136"/>
            <a:ext cx="771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Input  </a:t>
            </a:r>
            <a:r>
              <a:rPr lang="en-US" sz="1600" b="1" i="0" dirty="0">
                <a:latin typeface="Arial Narrow" panose="020B0606020202030204" pitchFamily="34" charset="0"/>
              </a:rPr>
              <a:t>A</a:t>
            </a:r>
          </a:p>
        </p:txBody>
      </p:sp>
      <p:sp>
        <p:nvSpPr>
          <p:cNvPr id="322" name="TextBox 321"/>
          <p:cNvSpPr txBox="1"/>
          <p:nvPr/>
        </p:nvSpPr>
        <p:spPr>
          <a:xfrm>
            <a:off x="360783" y="2553043"/>
            <a:ext cx="771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Input  </a:t>
            </a:r>
            <a:r>
              <a:rPr lang="en-US" sz="1600" b="1" i="0" dirty="0">
                <a:latin typeface="Arial Narrow" panose="020B0606020202030204" pitchFamily="34" charset="0"/>
              </a:rPr>
              <a:t>B</a:t>
            </a:r>
          </a:p>
        </p:txBody>
      </p:sp>
      <p:sp>
        <p:nvSpPr>
          <p:cNvPr id="323" name="TextBox 322"/>
          <p:cNvSpPr txBox="1"/>
          <p:nvPr/>
        </p:nvSpPr>
        <p:spPr>
          <a:xfrm>
            <a:off x="7343988" y="1283647"/>
            <a:ext cx="3529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A</a:t>
            </a:r>
          </a:p>
        </p:txBody>
      </p:sp>
      <p:sp>
        <p:nvSpPr>
          <p:cNvPr id="324" name="TextBox 323"/>
          <p:cNvSpPr txBox="1"/>
          <p:nvPr/>
        </p:nvSpPr>
        <p:spPr>
          <a:xfrm>
            <a:off x="7673669" y="1297590"/>
            <a:ext cx="3064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0" dirty="0">
                <a:latin typeface="Arial Narrow" panose="020B0606020202030204" pitchFamily="34" charset="0"/>
              </a:rPr>
              <a:t>B</a:t>
            </a:r>
          </a:p>
        </p:txBody>
      </p:sp>
      <p:sp>
        <p:nvSpPr>
          <p:cNvPr id="325" name="TextBox 324"/>
          <p:cNvSpPr txBox="1"/>
          <p:nvPr/>
        </p:nvSpPr>
        <p:spPr>
          <a:xfrm>
            <a:off x="7361852" y="2154938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0   0</a:t>
            </a:r>
          </a:p>
        </p:txBody>
      </p:sp>
      <p:sp>
        <p:nvSpPr>
          <p:cNvPr id="326" name="TextBox 325"/>
          <p:cNvSpPr txBox="1"/>
          <p:nvPr/>
        </p:nvSpPr>
        <p:spPr>
          <a:xfrm>
            <a:off x="7364962" y="3706930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1   0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7386734" y="5417543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</a:t>
            </a:r>
            <a:r>
              <a:rPr lang="en-US" sz="1600" b="1" i="0" dirty="0">
                <a:latin typeface="Arial Narrow" panose="020B0606020202030204" pitchFamily="34" charset="0"/>
              </a:rPr>
              <a:t>0   1</a:t>
            </a:r>
          </a:p>
        </p:txBody>
      </p:sp>
      <p:grpSp>
        <p:nvGrpSpPr>
          <p:cNvPr id="134" name="Group 133"/>
          <p:cNvGrpSpPr/>
          <p:nvPr/>
        </p:nvGrpSpPr>
        <p:grpSpPr>
          <a:xfrm>
            <a:off x="2897025" y="2136449"/>
            <a:ext cx="1367326" cy="504201"/>
            <a:chOff x="3020178" y="1540701"/>
            <a:chExt cx="2250204" cy="814192"/>
          </a:xfrm>
        </p:grpSpPr>
        <p:grpSp>
          <p:nvGrpSpPr>
            <p:cNvPr id="135" name="Group 134"/>
            <p:cNvGrpSpPr/>
            <p:nvPr/>
          </p:nvGrpSpPr>
          <p:grpSpPr>
            <a:xfrm>
              <a:off x="3020178" y="1702227"/>
              <a:ext cx="2250204" cy="515864"/>
              <a:chOff x="1785162" y="2006083"/>
              <a:chExt cx="1392557" cy="342084"/>
            </a:xfrm>
          </p:grpSpPr>
          <p:cxnSp>
            <p:nvCxnSpPr>
              <p:cNvPr id="137" name="Straight Connector 136"/>
              <p:cNvCxnSpPr/>
              <p:nvPr/>
            </p:nvCxnSpPr>
            <p:spPr bwMode="auto">
              <a:xfrm>
                <a:off x="1785162" y="2006083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8" name="Straight Connector 137"/>
              <p:cNvCxnSpPr/>
              <p:nvPr/>
            </p:nvCxnSpPr>
            <p:spPr bwMode="auto">
              <a:xfrm>
                <a:off x="1788272" y="234816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9" name="Straight Connector 138"/>
              <p:cNvCxnSpPr/>
              <p:nvPr/>
            </p:nvCxnSpPr>
            <p:spPr bwMode="auto">
              <a:xfrm>
                <a:off x="2776502" y="2161556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36" name="Flowchart: Delay 135"/>
            <p:cNvSpPr/>
            <p:nvPr/>
          </p:nvSpPr>
          <p:spPr bwMode="auto">
            <a:xfrm>
              <a:off x="3657600" y="1540701"/>
              <a:ext cx="964504" cy="814192"/>
            </a:xfrm>
            <a:prstGeom prst="flowChartDelay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54399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32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66445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n-bit  Input Controlling/Selecting  2</a:t>
            </a:r>
            <a:r>
              <a:rPr lang="en-US" altLang="en-US" sz="2400" b="1" baseline="30000" dirty="0">
                <a:solidFill>
                  <a:srgbClr val="FF3300"/>
                </a:solidFill>
                <a:latin typeface="Arial Narrow" panose="020B0606020202030204" pitchFamily="34" charset="0"/>
              </a:rPr>
              <a:t>n</a:t>
            </a:r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 Different Actions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732977" y="1109616"/>
            <a:ext cx="69657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en-US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b="1" dirty="0">
                <a:solidFill>
                  <a:srgbClr val="0070C0"/>
                </a:solidFill>
                <a:latin typeface="Arial Narrow" panose="020B0606020202030204" pitchFamily="34" charset="0"/>
              </a:rPr>
              <a:t>-bit number has  </a:t>
            </a:r>
            <a:r>
              <a:rPr lang="en-US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b="1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b="1" dirty="0">
                <a:solidFill>
                  <a:srgbClr val="0070C0"/>
                </a:solidFill>
                <a:latin typeface="Arial Narrow" panose="020B0606020202030204" pitchFamily="34" charset="0"/>
              </a:rPr>
              <a:t> different values:   Can be used to control </a:t>
            </a:r>
            <a:r>
              <a:rPr lang="en-US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b="1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b="1" dirty="0">
                <a:solidFill>
                  <a:srgbClr val="0070C0"/>
                </a:solidFill>
                <a:latin typeface="Arial Narrow" panose="020B0606020202030204" pitchFamily="34" charset="0"/>
              </a:rPr>
              <a:t> different actions!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709" y="1453181"/>
            <a:ext cx="40575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 Narrow" panose="020B0606020202030204" pitchFamily="34" charset="0"/>
                <a:cs typeface="Times New Roman" panose="02020603050405020304" pitchFamily="18" charset="0"/>
              </a:rPr>
              <a:t>Example:  4-bit number controlling/selecting 16 lines</a:t>
            </a:r>
            <a:endParaRPr lang="en-US" sz="1600" dirty="0"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1265288" y="3160010"/>
            <a:ext cx="497621" cy="224715"/>
            <a:chOff x="2799184" y="1503721"/>
            <a:chExt cx="2195804" cy="856924"/>
          </a:xfrm>
        </p:grpSpPr>
        <p:sp>
          <p:nvSpPr>
            <p:cNvPr id="12" name="Isosceles Triangle 11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2799184" y="1940768"/>
              <a:ext cx="7277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Oval 14"/>
            <p:cNvSpPr/>
            <p:nvPr/>
          </p:nvSpPr>
          <p:spPr bwMode="auto">
            <a:xfrm>
              <a:off x="4245429" y="1848877"/>
              <a:ext cx="184844" cy="184843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 rot="5400000">
            <a:off x="1540150" y="3160010"/>
            <a:ext cx="497621" cy="224715"/>
            <a:chOff x="2799184" y="1503721"/>
            <a:chExt cx="2195804" cy="856924"/>
          </a:xfrm>
        </p:grpSpPr>
        <p:sp>
          <p:nvSpPr>
            <p:cNvPr id="22" name="Isosceles Triangle 21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 bwMode="auto">
            <a:xfrm>
              <a:off x="2799184" y="1940768"/>
              <a:ext cx="7277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" name="Oval 24"/>
            <p:cNvSpPr/>
            <p:nvPr/>
          </p:nvSpPr>
          <p:spPr bwMode="auto">
            <a:xfrm>
              <a:off x="4245429" y="1848877"/>
              <a:ext cx="184844" cy="184843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cxnSp>
        <p:nvCxnSpPr>
          <p:cNvPr id="4" name="Straight Connector 3"/>
          <p:cNvCxnSpPr/>
          <p:nvPr/>
        </p:nvCxnSpPr>
        <p:spPr bwMode="auto">
          <a:xfrm>
            <a:off x="1332542" y="2112658"/>
            <a:ext cx="53828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6" name="Group 25"/>
          <p:cNvGrpSpPr/>
          <p:nvPr/>
        </p:nvGrpSpPr>
        <p:grpSpPr>
          <a:xfrm>
            <a:off x="1095777" y="2014685"/>
            <a:ext cx="231321" cy="808264"/>
            <a:chOff x="1298121" y="2286000"/>
            <a:chExt cx="231321" cy="808264"/>
          </a:xfrm>
        </p:grpSpPr>
        <p:sp>
          <p:nvSpPr>
            <p:cNvPr id="7" name="Rectangle 6"/>
            <p:cNvSpPr/>
            <p:nvPr/>
          </p:nvSpPr>
          <p:spPr bwMode="auto">
            <a:xfrm>
              <a:off x="1306286" y="2286000"/>
              <a:ext cx="220436" cy="8082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 bwMode="auto">
            <a:xfrm>
              <a:off x="1298121" y="2490108"/>
              <a:ext cx="220436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>
              <a:off x="1303564" y="2691492"/>
              <a:ext cx="220436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>
              <a:off x="1309006" y="2892879"/>
              <a:ext cx="220436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6" name="Straight Connector 35"/>
          <p:cNvCxnSpPr/>
          <p:nvPr/>
        </p:nvCxnSpPr>
        <p:spPr bwMode="auto">
          <a:xfrm>
            <a:off x="1329820" y="2330372"/>
            <a:ext cx="566351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1335263" y="2531758"/>
            <a:ext cx="59141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1332541" y="2708650"/>
            <a:ext cx="6194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1512156" y="2112657"/>
            <a:ext cx="0" cy="9225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Arc 40"/>
          <p:cNvSpPr/>
          <p:nvPr/>
        </p:nvSpPr>
        <p:spPr bwMode="auto">
          <a:xfrm>
            <a:off x="1464341" y="2310930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" name="Arc 41"/>
          <p:cNvSpPr/>
          <p:nvPr/>
        </p:nvSpPr>
        <p:spPr bwMode="auto">
          <a:xfrm>
            <a:off x="1469787" y="2504151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3" name="Arc 42"/>
          <p:cNvSpPr/>
          <p:nvPr/>
        </p:nvSpPr>
        <p:spPr bwMode="auto">
          <a:xfrm>
            <a:off x="1475229" y="2681043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1487663" y="2088164"/>
            <a:ext cx="57150" cy="5715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45" name="Straight Connector 44"/>
          <p:cNvCxnSpPr/>
          <p:nvPr/>
        </p:nvCxnSpPr>
        <p:spPr bwMode="auto">
          <a:xfrm>
            <a:off x="1787021" y="2322206"/>
            <a:ext cx="0" cy="7375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2053721" y="2539922"/>
            <a:ext cx="0" cy="5606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51" name="Group 50"/>
          <p:cNvGrpSpPr/>
          <p:nvPr/>
        </p:nvGrpSpPr>
        <p:grpSpPr>
          <a:xfrm rot="5400000">
            <a:off x="1806850" y="3160010"/>
            <a:ext cx="497621" cy="224715"/>
            <a:chOff x="2799184" y="1503721"/>
            <a:chExt cx="2195804" cy="856924"/>
          </a:xfrm>
        </p:grpSpPr>
        <p:sp>
          <p:nvSpPr>
            <p:cNvPr id="52" name="Isosceles Triangle 51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 bwMode="auto">
            <a:xfrm>
              <a:off x="2799184" y="1940768"/>
              <a:ext cx="7277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Straight Connector 53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" name="Oval 54"/>
            <p:cNvSpPr/>
            <p:nvPr/>
          </p:nvSpPr>
          <p:spPr bwMode="auto">
            <a:xfrm>
              <a:off x="4245429" y="1848877"/>
              <a:ext cx="184844" cy="184843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57" name="Oval 56"/>
          <p:cNvSpPr/>
          <p:nvPr/>
        </p:nvSpPr>
        <p:spPr bwMode="auto">
          <a:xfrm>
            <a:off x="1770689" y="2305876"/>
            <a:ext cx="57150" cy="5715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8" name="Arc 57"/>
          <p:cNvSpPr/>
          <p:nvPr/>
        </p:nvSpPr>
        <p:spPr bwMode="auto">
          <a:xfrm>
            <a:off x="1752819" y="2501427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9" name="Arc 58"/>
          <p:cNvSpPr/>
          <p:nvPr/>
        </p:nvSpPr>
        <p:spPr bwMode="auto">
          <a:xfrm>
            <a:off x="1744651" y="2689207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" name="Arc 59"/>
          <p:cNvSpPr/>
          <p:nvPr/>
        </p:nvSpPr>
        <p:spPr bwMode="auto">
          <a:xfrm>
            <a:off x="2003186" y="2686487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5" name="Oval 64"/>
          <p:cNvSpPr/>
          <p:nvPr/>
        </p:nvSpPr>
        <p:spPr bwMode="auto">
          <a:xfrm>
            <a:off x="2029224" y="2507260"/>
            <a:ext cx="57150" cy="5715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6" name="Straight Connector 65"/>
          <p:cNvCxnSpPr/>
          <p:nvPr/>
        </p:nvCxnSpPr>
        <p:spPr bwMode="auto">
          <a:xfrm>
            <a:off x="2320421" y="2700486"/>
            <a:ext cx="0" cy="457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Oval 66"/>
          <p:cNvSpPr/>
          <p:nvPr/>
        </p:nvSpPr>
        <p:spPr bwMode="auto">
          <a:xfrm>
            <a:off x="2304087" y="2684152"/>
            <a:ext cx="57150" cy="5715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 rot="5400000">
            <a:off x="2073550" y="3160010"/>
            <a:ext cx="497621" cy="224715"/>
            <a:chOff x="2799184" y="1503721"/>
            <a:chExt cx="2195804" cy="856924"/>
          </a:xfrm>
        </p:grpSpPr>
        <p:sp>
          <p:nvSpPr>
            <p:cNvPr id="69" name="Isosceles Triangle 68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70" name="Straight Connector 69"/>
            <p:cNvCxnSpPr/>
            <p:nvPr/>
          </p:nvCxnSpPr>
          <p:spPr bwMode="auto">
            <a:xfrm>
              <a:off x="2799184" y="1940768"/>
              <a:ext cx="7277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2" name="Oval 71"/>
            <p:cNvSpPr/>
            <p:nvPr/>
          </p:nvSpPr>
          <p:spPr bwMode="auto">
            <a:xfrm>
              <a:off x="4245429" y="1848877"/>
              <a:ext cx="184844" cy="184843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 rot="5400000">
            <a:off x="1006196" y="4806337"/>
            <a:ext cx="1836083" cy="255569"/>
            <a:chOff x="1754155" y="1894195"/>
            <a:chExt cx="5459274" cy="575378"/>
          </a:xfrm>
        </p:grpSpPr>
        <p:cxnSp>
          <p:nvCxnSpPr>
            <p:cNvPr id="93" name="Straight Connector 92"/>
            <p:cNvCxnSpPr/>
            <p:nvPr/>
          </p:nvCxnSpPr>
          <p:spPr bwMode="auto">
            <a:xfrm rot="16200000">
              <a:off x="4964363" y="-79066"/>
              <a:ext cx="0" cy="449813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90" name="Group 89"/>
            <p:cNvGrpSpPr/>
            <p:nvPr/>
          </p:nvGrpSpPr>
          <p:grpSpPr>
            <a:xfrm>
              <a:off x="2154241" y="1894195"/>
              <a:ext cx="658117" cy="575378"/>
              <a:chOff x="3318640" y="2688020"/>
              <a:chExt cx="504503" cy="478443"/>
            </a:xfrm>
          </p:grpSpPr>
          <p:sp>
            <p:nvSpPr>
              <p:cNvPr id="94" name="Chord 93"/>
              <p:cNvSpPr/>
              <p:nvPr/>
            </p:nvSpPr>
            <p:spPr bwMode="auto">
              <a:xfrm>
                <a:off x="3365944" y="2688020"/>
                <a:ext cx="457199" cy="472659"/>
              </a:xfrm>
              <a:prstGeom prst="chord">
                <a:avLst>
                  <a:gd name="adj1" fmla="val 16091272"/>
                  <a:gd name="adj2" fmla="val 5542151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 bwMode="auto">
              <a:xfrm>
                <a:off x="3318640" y="2688022"/>
                <a:ext cx="299545" cy="478441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 bwMode="auto">
              <a:xfrm>
                <a:off x="3521093" y="2703413"/>
                <a:ext cx="138908" cy="41256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91" name="Straight Connector 90"/>
            <p:cNvCxnSpPr/>
            <p:nvPr/>
          </p:nvCxnSpPr>
          <p:spPr bwMode="auto">
            <a:xfrm>
              <a:off x="1754155" y="1956676"/>
              <a:ext cx="40121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>
              <a:off x="1757265" y="2406023"/>
              <a:ext cx="40121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0" name="Group 49"/>
          <p:cNvGrpSpPr/>
          <p:nvPr/>
        </p:nvGrpSpPr>
        <p:grpSpPr>
          <a:xfrm>
            <a:off x="1510457" y="3523381"/>
            <a:ext cx="280545" cy="494033"/>
            <a:chOff x="1173958" y="3647738"/>
            <a:chExt cx="280545" cy="494033"/>
          </a:xfrm>
        </p:grpSpPr>
        <p:grpSp>
          <p:nvGrpSpPr>
            <p:cNvPr id="73" name="Group 72"/>
            <p:cNvGrpSpPr/>
            <p:nvPr/>
          </p:nvGrpSpPr>
          <p:grpSpPr>
            <a:xfrm rot="5400000">
              <a:off x="1072924" y="3769618"/>
              <a:ext cx="487453" cy="256854"/>
              <a:chOff x="1754155" y="1894192"/>
              <a:chExt cx="1449355" cy="578271"/>
            </a:xfrm>
          </p:grpSpPr>
          <p:grpSp>
            <p:nvGrpSpPr>
              <p:cNvPr id="74" name="Group 73"/>
              <p:cNvGrpSpPr/>
              <p:nvPr/>
            </p:nvGrpSpPr>
            <p:grpSpPr>
              <a:xfrm>
                <a:off x="2182562" y="1894192"/>
                <a:ext cx="659133" cy="578271"/>
                <a:chOff x="3340351" y="2688020"/>
                <a:chExt cx="505282" cy="480849"/>
              </a:xfrm>
            </p:grpSpPr>
            <p:sp>
              <p:nvSpPr>
                <p:cNvPr id="78" name="Chord 77"/>
                <p:cNvSpPr/>
                <p:nvPr/>
              </p:nvSpPr>
              <p:spPr bwMode="auto">
                <a:xfrm>
                  <a:off x="3365941" y="2688020"/>
                  <a:ext cx="479692" cy="480849"/>
                </a:xfrm>
                <a:prstGeom prst="chord">
                  <a:avLst>
                    <a:gd name="adj1" fmla="val 16091272"/>
                    <a:gd name="adj2" fmla="val 5542151"/>
                  </a:avLst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 bwMode="auto">
                <a:xfrm>
                  <a:off x="3340351" y="2688021"/>
                  <a:ext cx="299546" cy="478442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 bwMode="auto">
                <a:xfrm>
                  <a:off x="3542805" y="2703411"/>
                  <a:ext cx="138908" cy="412563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cxnSp>
            <p:nvCxnSpPr>
              <p:cNvPr id="75" name="Straight Connector 74"/>
              <p:cNvCxnSpPr/>
              <p:nvPr/>
            </p:nvCxnSpPr>
            <p:spPr bwMode="auto">
              <a:xfrm>
                <a:off x="1754155" y="2039020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6" name="Straight Connector 75"/>
              <p:cNvCxnSpPr/>
              <p:nvPr/>
            </p:nvCxnSpPr>
            <p:spPr bwMode="auto">
              <a:xfrm>
                <a:off x="1757265" y="235661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7" name="Straight Connector 76"/>
              <p:cNvCxnSpPr/>
              <p:nvPr/>
            </p:nvCxnSpPr>
            <p:spPr bwMode="auto">
              <a:xfrm>
                <a:off x="2802293" y="2186475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46" name="Straight Connector 45"/>
            <p:cNvCxnSpPr/>
            <p:nvPr/>
          </p:nvCxnSpPr>
          <p:spPr bwMode="auto">
            <a:xfrm>
              <a:off x="1173958" y="3647738"/>
              <a:ext cx="696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/>
            <p:cNvCxnSpPr/>
            <p:nvPr/>
          </p:nvCxnSpPr>
          <p:spPr bwMode="auto">
            <a:xfrm>
              <a:off x="1384878" y="3653834"/>
              <a:ext cx="696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0" name="Group 99"/>
          <p:cNvGrpSpPr/>
          <p:nvPr/>
        </p:nvGrpSpPr>
        <p:grpSpPr>
          <a:xfrm>
            <a:off x="2050563" y="3522162"/>
            <a:ext cx="280545" cy="494033"/>
            <a:chOff x="1173958" y="3647738"/>
            <a:chExt cx="280545" cy="494033"/>
          </a:xfrm>
        </p:grpSpPr>
        <p:grpSp>
          <p:nvGrpSpPr>
            <p:cNvPr id="101" name="Group 100"/>
            <p:cNvGrpSpPr/>
            <p:nvPr/>
          </p:nvGrpSpPr>
          <p:grpSpPr>
            <a:xfrm rot="5400000">
              <a:off x="1072924" y="3769618"/>
              <a:ext cx="487453" cy="256854"/>
              <a:chOff x="1754155" y="1894192"/>
              <a:chExt cx="1449355" cy="578271"/>
            </a:xfrm>
          </p:grpSpPr>
          <p:grpSp>
            <p:nvGrpSpPr>
              <p:cNvPr id="104" name="Group 103"/>
              <p:cNvGrpSpPr/>
              <p:nvPr/>
            </p:nvGrpSpPr>
            <p:grpSpPr>
              <a:xfrm>
                <a:off x="2154245" y="1894192"/>
                <a:ext cx="658111" cy="578271"/>
                <a:chOff x="3318640" y="2688020"/>
                <a:chExt cx="504498" cy="480849"/>
              </a:xfrm>
            </p:grpSpPr>
            <p:sp>
              <p:nvSpPr>
                <p:cNvPr id="108" name="Chord 107"/>
                <p:cNvSpPr/>
                <p:nvPr/>
              </p:nvSpPr>
              <p:spPr bwMode="auto">
                <a:xfrm>
                  <a:off x="3365938" y="2688020"/>
                  <a:ext cx="457200" cy="480849"/>
                </a:xfrm>
                <a:prstGeom prst="chord">
                  <a:avLst>
                    <a:gd name="adj1" fmla="val 16091272"/>
                    <a:gd name="adj2" fmla="val 5542151"/>
                  </a:avLst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 bwMode="auto">
                <a:xfrm>
                  <a:off x="3318640" y="2688022"/>
                  <a:ext cx="299545" cy="47844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10" name="Rectangle 109"/>
                <p:cNvSpPr/>
                <p:nvPr/>
              </p:nvSpPr>
              <p:spPr bwMode="auto">
                <a:xfrm>
                  <a:off x="3499384" y="2703412"/>
                  <a:ext cx="138907" cy="412563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cxnSp>
            <p:nvCxnSpPr>
              <p:cNvPr id="105" name="Straight Connector 104"/>
              <p:cNvCxnSpPr/>
              <p:nvPr/>
            </p:nvCxnSpPr>
            <p:spPr bwMode="auto">
              <a:xfrm>
                <a:off x="1754155" y="2039020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6" name="Straight Connector 105"/>
              <p:cNvCxnSpPr/>
              <p:nvPr/>
            </p:nvCxnSpPr>
            <p:spPr bwMode="auto">
              <a:xfrm>
                <a:off x="1757265" y="235661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7" name="Straight Connector 106"/>
              <p:cNvCxnSpPr/>
              <p:nvPr/>
            </p:nvCxnSpPr>
            <p:spPr bwMode="auto">
              <a:xfrm>
                <a:off x="2802293" y="2186475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02" name="Straight Connector 101"/>
            <p:cNvCxnSpPr/>
            <p:nvPr/>
          </p:nvCxnSpPr>
          <p:spPr bwMode="auto">
            <a:xfrm>
              <a:off x="1173958" y="3647738"/>
              <a:ext cx="696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Straight Connector 102"/>
            <p:cNvCxnSpPr/>
            <p:nvPr/>
          </p:nvCxnSpPr>
          <p:spPr bwMode="auto">
            <a:xfrm>
              <a:off x="1384878" y="3653834"/>
              <a:ext cx="696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3318" name="Freeform 13317"/>
          <p:cNvSpPr/>
          <p:nvPr/>
        </p:nvSpPr>
        <p:spPr bwMode="auto">
          <a:xfrm>
            <a:off x="1653234" y="3970936"/>
            <a:ext cx="168251" cy="87781"/>
          </a:xfrm>
          <a:custGeom>
            <a:avLst/>
            <a:gdLst>
              <a:gd name="connsiteX0" fmla="*/ 0 w 182880"/>
              <a:gd name="connsiteY0" fmla="*/ 0 h 219456"/>
              <a:gd name="connsiteX1" fmla="*/ 0 w 182880"/>
              <a:gd name="connsiteY1" fmla="*/ 124358 h 219456"/>
              <a:gd name="connsiteX2" fmla="*/ 182880 w 182880"/>
              <a:gd name="connsiteY2" fmla="*/ 124358 h 219456"/>
              <a:gd name="connsiteX3" fmla="*/ 182880 w 182880"/>
              <a:gd name="connsiteY3" fmla="*/ 219456 h 2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" h="219456">
                <a:moveTo>
                  <a:pt x="0" y="0"/>
                </a:moveTo>
                <a:lnTo>
                  <a:pt x="0" y="124358"/>
                </a:lnTo>
                <a:lnTo>
                  <a:pt x="182880" y="124358"/>
                </a:lnTo>
                <a:lnTo>
                  <a:pt x="182880" y="21945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6" name="Freeform 115"/>
          <p:cNvSpPr/>
          <p:nvPr/>
        </p:nvSpPr>
        <p:spPr bwMode="auto">
          <a:xfrm flipH="1">
            <a:off x="2025090" y="3970936"/>
            <a:ext cx="168251" cy="87781"/>
          </a:xfrm>
          <a:custGeom>
            <a:avLst/>
            <a:gdLst>
              <a:gd name="connsiteX0" fmla="*/ 0 w 182880"/>
              <a:gd name="connsiteY0" fmla="*/ 0 h 219456"/>
              <a:gd name="connsiteX1" fmla="*/ 0 w 182880"/>
              <a:gd name="connsiteY1" fmla="*/ 124358 h 219456"/>
              <a:gd name="connsiteX2" fmla="*/ 182880 w 182880"/>
              <a:gd name="connsiteY2" fmla="*/ 124358 h 219456"/>
              <a:gd name="connsiteX3" fmla="*/ 182880 w 182880"/>
              <a:gd name="connsiteY3" fmla="*/ 219456 h 2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" h="219456">
                <a:moveTo>
                  <a:pt x="0" y="0"/>
                </a:moveTo>
                <a:lnTo>
                  <a:pt x="0" y="124358"/>
                </a:lnTo>
                <a:lnTo>
                  <a:pt x="182880" y="124358"/>
                </a:lnTo>
                <a:lnTo>
                  <a:pt x="182880" y="21945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120" name="Group 119"/>
          <p:cNvGrpSpPr/>
          <p:nvPr/>
        </p:nvGrpSpPr>
        <p:grpSpPr>
          <a:xfrm rot="5400000">
            <a:off x="2522283" y="3158791"/>
            <a:ext cx="497621" cy="224715"/>
            <a:chOff x="2799184" y="1503721"/>
            <a:chExt cx="2195804" cy="856924"/>
          </a:xfrm>
        </p:grpSpPr>
        <p:sp>
          <p:nvSpPr>
            <p:cNvPr id="121" name="Isosceles Triangle 120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22" name="Straight Connector 121"/>
            <p:cNvCxnSpPr/>
            <p:nvPr/>
          </p:nvCxnSpPr>
          <p:spPr bwMode="auto">
            <a:xfrm>
              <a:off x="2799184" y="1940768"/>
              <a:ext cx="7277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3" name="Straight Connector 122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4" name="Oval 123"/>
            <p:cNvSpPr/>
            <p:nvPr/>
          </p:nvSpPr>
          <p:spPr bwMode="auto">
            <a:xfrm>
              <a:off x="4245429" y="1848877"/>
              <a:ext cx="184844" cy="184843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 rot="5400000">
            <a:off x="2797145" y="3158791"/>
            <a:ext cx="497621" cy="224715"/>
            <a:chOff x="2799184" y="1503721"/>
            <a:chExt cx="2195804" cy="856924"/>
          </a:xfrm>
        </p:grpSpPr>
        <p:sp>
          <p:nvSpPr>
            <p:cNvPr id="126" name="Isosceles Triangle 125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27" name="Straight Connector 126"/>
            <p:cNvCxnSpPr/>
            <p:nvPr/>
          </p:nvCxnSpPr>
          <p:spPr bwMode="auto">
            <a:xfrm>
              <a:off x="2799184" y="1940768"/>
              <a:ext cx="7277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8" name="Straight Connector 127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9" name="Oval 128"/>
            <p:cNvSpPr/>
            <p:nvPr/>
          </p:nvSpPr>
          <p:spPr bwMode="auto">
            <a:xfrm>
              <a:off x="4245429" y="1848877"/>
              <a:ext cx="184844" cy="184843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cxnSp>
        <p:nvCxnSpPr>
          <p:cNvPr id="130" name="Straight Connector 129"/>
          <p:cNvCxnSpPr/>
          <p:nvPr/>
        </p:nvCxnSpPr>
        <p:spPr bwMode="auto">
          <a:xfrm>
            <a:off x="2769151" y="2111438"/>
            <a:ext cx="0" cy="9225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1" name="Arc 130"/>
          <p:cNvSpPr/>
          <p:nvPr/>
        </p:nvSpPr>
        <p:spPr bwMode="auto">
          <a:xfrm>
            <a:off x="2721336" y="2309711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2" name="Arc 131"/>
          <p:cNvSpPr/>
          <p:nvPr/>
        </p:nvSpPr>
        <p:spPr bwMode="auto">
          <a:xfrm>
            <a:off x="2726782" y="2502932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" name="Arc 132"/>
          <p:cNvSpPr/>
          <p:nvPr/>
        </p:nvSpPr>
        <p:spPr bwMode="auto">
          <a:xfrm>
            <a:off x="2732224" y="2679824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4" name="Oval 133"/>
          <p:cNvSpPr/>
          <p:nvPr/>
        </p:nvSpPr>
        <p:spPr bwMode="auto">
          <a:xfrm>
            <a:off x="2744658" y="2086945"/>
            <a:ext cx="57150" cy="5715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35" name="Straight Connector 134"/>
          <p:cNvCxnSpPr/>
          <p:nvPr/>
        </p:nvCxnSpPr>
        <p:spPr bwMode="auto">
          <a:xfrm>
            <a:off x="3044016" y="2320987"/>
            <a:ext cx="0" cy="7375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/>
          <p:cNvCxnSpPr/>
          <p:nvPr/>
        </p:nvCxnSpPr>
        <p:spPr bwMode="auto">
          <a:xfrm>
            <a:off x="3310716" y="2538703"/>
            <a:ext cx="0" cy="5606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37" name="Group 136"/>
          <p:cNvGrpSpPr/>
          <p:nvPr/>
        </p:nvGrpSpPr>
        <p:grpSpPr>
          <a:xfrm rot="5400000">
            <a:off x="3063845" y="3158791"/>
            <a:ext cx="497621" cy="224715"/>
            <a:chOff x="2799184" y="1503721"/>
            <a:chExt cx="2195804" cy="856924"/>
          </a:xfrm>
        </p:grpSpPr>
        <p:sp>
          <p:nvSpPr>
            <p:cNvPr id="138" name="Isosceles Triangle 137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39" name="Straight Connector 138"/>
            <p:cNvCxnSpPr/>
            <p:nvPr/>
          </p:nvCxnSpPr>
          <p:spPr bwMode="auto">
            <a:xfrm>
              <a:off x="2799184" y="1940768"/>
              <a:ext cx="7277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1" name="Oval 140"/>
            <p:cNvSpPr/>
            <p:nvPr/>
          </p:nvSpPr>
          <p:spPr bwMode="auto">
            <a:xfrm>
              <a:off x="4245429" y="1848877"/>
              <a:ext cx="184844" cy="184843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42" name="Oval 141"/>
          <p:cNvSpPr/>
          <p:nvPr/>
        </p:nvSpPr>
        <p:spPr bwMode="auto">
          <a:xfrm>
            <a:off x="3027684" y="2304657"/>
            <a:ext cx="57150" cy="5715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" name="Arc 142"/>
          <p:cNvSpPr/>
          <p:nvPr/>
        </p:nvSpPr>
        <p:spPr bwMode="auto">
          <a:xfrm>
            <a:off x="3009814" y="2500208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4" name="Arc 143"/>
          <p:cNvSpPr/>
          <p:nvPr/>
        </p:nvSpPr>
        <p:spPr bwMode="auto">
          <a:xfrm>
            <a:off x="3001646" y="2687988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5" name="Arc 144"/>
          <p:cNvSpPr/>
          <p:nvPr/>
        </p:nvSpPr>
        <p:spPr bwMode="auto">
          <a:xfrm>
            <a:off x="3260181" y="2685268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6" name="Oval 145"/>
          <p:cNvSpPr/>
          <p:nvPr/>
        </p:nvSpPr>
        <p:spPr bwMode="auto">
          <a:xfrm>
            <a:off x="3286219" y="2506041"/>
            <a:ext cx="57150" cy="5715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47" name="Straight Connector 146"/>
          <p:cNvCxnSpPr/>
          <p:nvPr/>
        </p:nvCxnSpPr>
        <p:spPr bwMode="auto">
          <a:xfrm>
            <a:off x="3577416" y="2699267"/>
            <a:ext cx="0" cy="82666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8" name="Oval 147"/>
          <p:cNvSpPr/>
          <p:nvPr/>
        </p:nvSpPr>
        <p:spPr bwMode="auto">
          <a:xfrm>
            <a:off x="3561082" y="2682933"/>
            <a:ext cx="57150" cy="5715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154" name="Group 153"/>
          <p:cNvGrpSpPr/>
          <p:nvPr/>
        </p:nvGrpSpPr>
        <p:grpSpPr>
          <a:xfrm rot="5400000">
            <a:off x="2299159" y="4769151"/>
            <a:ext cx="1764148" cy="255569"/>
            <a:chOff x="1754155" y="1894195"/>
            <a:chExt cx="5245388" cy="575378"/>
          </a:xfrm>
        </p:grpSpPr>
        <p:grpSp>
          <p:nvGrpSpPr>
            <p:cNvPr id="155" name="Group 154"/>
            <p:cNvGrpSpPr/>
            <p:nvPr/>
          </p:nvGrpSpPr>
          <p:grpSpPr>
            <a:xfrm>
              <a:off x="2107957" y="1894195"/>
              <a:ext cx="623057" cy="575378"/>
              <a:chOff x="3283163" y="2688020"/>
              <a:chExt cx="477627" cy="478443"/>
            </a:xfrm>
          </p:grpSpPr>
          <p:sp>
            <p:nvSpPr>
              <p:cNvPr id="159" name="Chord 158"/>
              <p:cNvSpPr/>
              <p:nvPr/>
            </p:nvSpPr>
            <p:spPr bwMode="auto">
              <a:xfrm>
                <a:off x="3365944" y="2688020"/>
                <a:ext cx="394846" cy="472659"/>
              </a:xfrm>
              <a:prstGeom prst="chord">
                <a:avLst>
                  <a:gd name="adj1" fmla="val 16091272"/>
                  <a:gd name="adj2" fmla="val 5542151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0" name="Rectangle 159"/>
              <p:cNvSpPr/>
              <p:nvPr/>
            </p:nvSpPr>
            <p:spPr bwMode="auto">
              <a:xfrm>
                <a:off x="3283163" y="2688022"/>
                <a:ext cx="335025" cy="478441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1" name="Rectangle 160"/>
              <p:cNvSpPr/>
              <p:nvPr/>
            </p:nvSpPr>
            <p:spPr bwMode="auto">
              <a:xfrm>
                <a:off x="3499384" y="2703412"/>
                <a:ext cx="138908" cy="412563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156" name="Straight Connector 155"/>
            <p:cNvCxnSpPr/>
            <p:nvPr/>
          </p:nvCxnSpPr>
          <p:spPr bwMode="auto">
            <a:xfrm>
              <a:off x="1754155" y="1956676"/>
              <a:ext cx="40121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7" name="Straight Connector 156"/>
            <p:cNvCxnSpPr/>
            <p:nvPr/>
          </p:nvCxnSpPr>
          <p:spPr bwMode="auto">
            <a:xfrm>
              <a:off x="1757265" y="2406023"/>
              <a:ext cx="40121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/>
            <p:cNvCxnSpPr/>
            <p:nvPr/>
          </p:nvCxnSpPr>
          <p:spPr bwMode="auto">
            <a:xfrm rot="16200000">
              <a:off x="4857419" y="27875"/>
              <a:ext cx="0" cy="42842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62" name="Group 161"/>
          <p:cNvGrpSpPr/>
          <p:nvPr/>
        </p:nvGrpSpPr>
        <p:grpSpPr>
          <a:xfrm>
            <a:off x="2767452" y="3522162"/>
            <a:ext cx="280545" cy="494033"/>
            <a:chOff x="1173958" y="3647738"/>
            <a:chExt cx="280545" cy="494033"/>
          </a:xfrm>
        </p:grpSpPr>
        <p:grpSp>
          <p:nvGrpSpPr>
            <p:cNvPr id="163" name="Group 162"/>
            <p:cNvGrpSpPr/>
            <p:nvPr/>
          </p:nvGrpSpPr>
          <p:grpSpPr>
            <a:xfrm rot="5400000">
              <a:off x="1072924" y="3769618"/>
              <a:ext cx="487453" cy="256854"/>
              <a:chOff x="1754155" y="1894192"/>
              <a:chExt cx="1449355" cy="578271"/>
            </a:xfrm>
          </p:grpSpPr>
          <p:grpSp>
            <p:nvGrpSpPr>
              <p:cNvPr id="166" name="Group 165"/>
              <p:cNvGrpSpPr/>
              <p:nvPr/>
            </p:nvGrpSpPr>
            <p:grpSpPr>
              <a:xfrm>
                <a:off x="2154245" y="1894192"/>
                <a:ext cx="658111" cy="578271"/>
                <a:chOff x="3318640" y="2688020"/>
                <a:chExt cx="504498" cy="480849"/>
              </a:xfrm>
            </p:grpSpPr>
            <p:sp>
              <p:nvSpPr>
                <p:cNvPr id="170" name="Chord 169"/>
                <p:cNvSpPr/>
                <p:nvPr/>
              </p:nvSpPr>
              <p:spPr bwMode="auto">
                <a:xfrm>
                  <a:off x="3365938" y="2688020"/>
                  <a:ext cx="457200" cy="480849"/>
                </a:xfrm>
                <a:prstGeom prst="chord">
                  <a:avLst>
                    <a:gd name="adj1" fmla="val 16091272"/>
                    <a:gd name="adj2" fmla="val 5542151"/>
                  </a:avLst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71" name="Rectangle 170"/>
                <p:cNvSpPr/>
                <p:nvPr/>
              </p:nvSpPr>
              <p:spPr bwMode="auto">
                <a:xfrm>
                  <a:off x="3318640" y="2688022"/>
                  <a:ext cx="299545" cy="47844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72" name="Rectangle 171"/>
                <p:cNvSpPr/>
                <p:nvPr/>
              </p:nvSpPr>
              <p:spPr bwMode="auto">
                <a:xfrm>
                  <a:off x="3499384" y="2703412"/>
                  <a:ext cx="138907" cy="412563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cxnSp>
            <p:nvCxnSpPr>
              <p:cNvPr id="167" name="Straight Connector 166"/>
              <p:cNvCxnSpPr/>
              <p:nvPr/>
            </p:nvCxnSpPr>
            <p:spPr bwMode="auto">
              <a:xfrm>
                <a:off x="1754155" y="2039020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8" name="Straight Connector 167"/>
              <p:cNvCxnSpPr/>
              <p:nvPr/>
            </p:nvCxnSpPr>
            <p:spPr bwMode="auto">
              <a:xfrm>
                <a:off x="1757265" y="235661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9" name="Straight Connector 168"/>
              <p:cNvCxnSpPr/>
              <p:nvPr/>
            </p:nvCxnSpPr>
            <p:spPr bwMode="auto">
              <a:xfrm>
                <a:off x="2802293" y="2186475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64" name="Straight Connector 163"/>
            <p:cNvCxnSpPr/>
            <p:nvPr/>
          </p:nvCxnSpPr>
          <p:spPr bwMode="auto">
            <a:xfrm>
              <a:off x="1173958" y="3647738"/>
              <a:ext cx="696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5" name="Straight Connector 164"/>
            <p:cNvCxnSpPr/>
            <p:nvPr/>
          </p:nvCxnSpPr>
          <p:spPr bwMode="auto">
            <a:xfrm>
              <a:off x="1384878" y="3653834"/>
              <a:ext cx="696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73" name="Group 172"/>
          <p:cNvGrpSpPr/>
          <p:nvPr/>
        </p:nvGrpSpPr>
        <p:grpSpPr>
          <a:xfrm>
            <a:off x="3307558" y="3520943"/>
            <a:ext cx="280545" cy="494033"/>
            <a:chOff x="1173958" y="3647738"/>
            <a:chExt cx="280545" cy="494033"/>
          </a:xfrm>
        </p:grpSpPr>
        <p:grpSp>
          <p:nvGrpSpPr>
            <p:cNvPr id="174" name="Group 173"/>
            <p:cNvGrpSpPr/>
            <p:nvPr/>
          </p:nvGrpSpPr>
          <p:grpSpPr>
            <a:xfrm rot="5400000">
              <a:off x="1072924" y="3769618"/>
              <a:ext cx="487453" cy="256854"/>
              <a:chOff x="1754155" y="1894192"/>
              <a:chExt cx="1449355" cy="578271"/>
            </a:xfrm>
          </p:grpSpPr>
          <p:grpSp>
            <p:nvGrpSpPr>
              <p:cNvPr id="177" name="Group 176"/>
              <p:cNvGrpSpPr/>
              <p:nvPr/>
            </p:nvGrpSpPr>
            <p:grpSpPr>
              <a:xfrm>
                <a:off x="2154245" y="1894192"/>
                <a:ext cx="658111" cy="578271"/>
                <a:chOff x="3318640" y="2688020"/>
                <a:chExt cx="504498" cy="480849"/>
              </a:xfrm>
            </p:grpSpPr>
            <p:sp>
              <p:nvSpPr>
                <p:cNvPr id="181" name="Chord 180"/>
                <p:cNvSpPr/>
                <p:nvPr/>
              </p:nvSpPr>
              <p:spPr bwMode="auto">
                <a:xfrm>
                  <a:off x="3365938" y="2688020"/>
                  <a:ext cx="457200" cy="480849"/>
                </a:xfrm>
                <a:prstGeom prst="chord">
                  <a:avLst>
                    <a:gd name="adj1" fmla="val 16091272"/>
                    <a:gd name="adj2" fmla="val 5542151"/>
                  </a:avLst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82" name="Rectangle 181"/>
                <p:cNvSpPr/>
                <p:nvPr/>
              </p:nvSpPr>
              <p:spPr bwMode="auto">
                <a:xfrm>
                  <a:off x="3318640" y="2688022"/>
                  <a:ext cx="299545" cy="47844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83" name="Rectangle 182"/>
                <p:cNvSpPr/>
                <p:nvPr/>
              </p:nvSpPr>
              <p:spPr bwMode="auto">
                <a:xfrm>
                  <a:off x="3499384" y="2703412"/>
                  <a:ext cx="138907" cy="412563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cxnSp>
            <p:nvCxnSpPr>
              <p:cNvPr id="178" name="Straight Connector 177"/>
              <p:cNvCxnSpPr/>
              <p:nvPr/>
            </p:nvCxnSpPr>
            <p:spPr bwMode="auto">
              <a:xfrm>
                <a:off x="1754155" y="2039020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9" name="Straight Connector 178"/>
              <p:cNvCxnSpPr/>
              <p:nvPr/>
            </p:nvCxnSpPr>
            <p:spPr bwMode="auto">
              <a:xfrm>
                <a:off x="1757265" y="235661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>
                <a:off x="2802293" y="2170006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75" name="Straight Connector 174"/>
            <p:cNvCxnSpPr/>
            <p:nvPr/>
          </p:nvCxnSpPr>
          <p:spPr bwMode="auto">
            <a:xfrm>
              <a:off x="1173958" y="3647738"/>
              <a:ext cx="696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6" name="Straight Connector 175"/>
            <p:cNvCxnSpPr/>
            <p:nvPr/>
          </p:nvCxnSpPr>
          <p:spPr bwMode="auto">
            <a:xfrm>
              <a:off x="1384878" y="3653834"/>
              <a:ext cx="696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4" name="Freeform 183"/>
          <p:cNvSpPr/>
          <p:nvPr/>
        </p:nvSpPr>
        <p:spPr bwMode="auto">
          <a:xfrm>
            <a:off x="2910229" y="3969717"/>
            <a:ext cx="168251" cy="87781"/>
          </a:xfrm>
          <a:custGeom>
            <a:avLst/>
            <a:gdLst>
              <a:gd name="connsiteX0" fmla="*/ 0 w 182880"/>
              <a:gd name="connsiteY0" fmla="*/ 0 h 219456"/>
              <a:gd name="connsiteX1" fmla="*/ 0 w 182880"/>
              <a:gd name="connsiteY1" fmla="*/ 124358 h 219456"/>
              <a:gd name="connsiteX2" fmla="*/ 182880 w 182880"/>
              <a:gd name="connsiteY2" fmla="*/ 124358 h 219456"/>
              <a:gd name="connsiteX3" fmla="*/ 182880 w 182880"/>
              <a:gd name="connsiteY3" fmla="*/ 219456 h 2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" h="219456">
                <a:moveTo>
                  <a:pt x="0" y="0"/>
                </a:moveTo>
                <a:lnTo>
                  <a:pt x="0" y="124358"/>
                </a:lnTo>
                <a:lnTo>
                  <a:pt x="182880" y="124358"/>
                </a:lnTo>
                <a:lnTo>
                  <a:pt x="182880" y="21945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5" name="Freeform 184"/>
          <p:cNvSpPr/>
          <p:nvPr/>
        </p:nvSpPr>
        <p:spPr bwMode="auto">
          <a:xfrm flipH="1">
            <a:off x="3282085" y="3969717"/>
            <a:ext cx="168251" cy="87781"/>
          </a:xfrm>
          <a:custGeom>
            <a:avLst/>
            <a:gdLst>
              <a:gd name="connsiteX0" fmla="*/ 0 w 182880"/>
              <a:gd name="connsiteY0" fmla="*/ 0 h 219456"/>
              <a:gd name="connsiteX1" fmla="*/ 0 w 182880"/>
              <a:gd name="connsiteY1" fmla="*/ 124358 h 219456"/>
              <a:gd name="connsiteX2" fmla="*/ 182880 w 182880"/>
              <a:gd name="connsiteY2" fmla="*/ 124358 h 219456"/>
              <a:gd name="connsiteX3" fmla="*/ 182880 w 182880"/>
              <a:gd name="connsiteY3" fmla="*/ 219456 h 2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" h="219456">
                <a:moveTo>
                  <a:pt x="0" y="0"/>
                </a:moveTo>
                <a:lnTo>
                  <a:pt x="0" y="124358"/>
                </a:lnTo>
                <a:lnTo>
                  <a:pt x="182880" y="124358"/>
                </a:lnTo>
                <a:lnTo>
                  <a:pt x="182880" y="21945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86" name="Straight Connector 185"/>
          <p:cNvCxnSpPr/>
          <p:nvPr/>
        </p:nvCxnSpPr>
        <p:spPr bwMode="auto">
          <a:xfrm>
            <a:off x="5874105" y="4731717"/>
            <a:ext cx="1828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7" name="Straight Connector 196"/>
          <p:cNvCxnSpPr/>
          <p:nvPr/>
        </p:nvCxnSpPr>
        <p:spPr bwMode="auto">
          <a:xfrm>
            <a:off x="6710825" y="2121409"/>
            <a:ext cx="0" cy="13898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8" name="Arc 197"/>
          <p:cNvSpPr/>
          <p:nvPr/>
        </p:nvSpPr>
        <p:spPr bwMode="auto">
          <a:xfrm>
            <a:off x="6663010" y="2301177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9" name="Arc 198"/>
          <p:cNvSpPr/>
          <p:nvPr/>
        </p:nvSpPr>
        <p:spPr bwMode="auto">
          <a:xfrm>
            <a:off x="6668456" y="2494398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0" name="Arc 199"/>
          <p:cNvSpPr/>
          <p:nvPr/>
        </p:nvSpPr>
        <p:spPr bwMode="auto">
          <a:xfrm>
            <a:off x="6673898" y="2671290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02" name="Straight Connector 201"/>
          <p:cNvCxnSpPr/>
          <p:nvPr/>
        </p:nvCxnSpPr>
        <p:spPr bwMode="auto">
          <a:xfrm>
            <a:off x="6985690" y="2326234"/>
            <a:ext cx="0" cy="11996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>
            <a:off x="7252390" y="2530169"/>
            <a:ext cx="0" cy="9811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0" name="Arc 209"/>
          <p:cNvSpPr/>
          <p:nvPr/>
        </p:nvSpPr>
        <p:spPr bwMode="auto">
          <a:xfrm>
            <a:off x="6951488" y="2491674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1" name="Arc 210"/>
          <p:cNvSpPr/>
          <p:nvPr/>
        </p:nvSpPr>
        <p:spPr bwMode="auto">
          <a:xfrm>
            <a:off x="6943320" y="2679454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2" name="Arc 211"/>
          <p:cNvSpPr/>
          <p:nvPr/>
        </p:nvSpPr>
        <p:spPr bwMode="auto">
          <a:xfrm>
            <a:off x="7201855" y="2676734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14" name="Straight Connector 213"/>
          <p:cNvCxnSpPr/>
          <p:nvPr/>
        </p:nvCxnSpPr>
        <p:spPr bwMode="auto">
          <a:xfrm>
            <a:off x="7519090" y="2713940"/>
            <a:ext cx="0" cy="79735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21" name="Group 220"/>
          <p:cNvGrpSpPr/>
          <p:nvPr/>
        </p:nvGrpSpPr>
        <p:grpSpPr>
          <a:xfrm rot="5400000">
            <a:off x="6854700" y="4146749"/>
            <a:ext cx="536412" cy="255569"/>
            <a:chOff x="1754155" y="1894195"/>
            <a:chExt cx="1594930" cy="575378"/>
          </a:xfrm>
        </p:grpSpPr>
        <p:grpSp>
          <p:nvGrpSpPr>
            <p:cNvPr id="222" name="Group 221"/>
            <p:cNvGrpSpPr/>
            <p:nvPr/>
          </p:nvGrpSpPr>
          <p:grpSpPr>
            <a:xfrm>
              <a:off x="2154241" y="1894195"/>
              <a:ext cx="602152" cy="575378"/>
              <a:chOff x="3318640" y="2688020"/>
              <a:chExt cx="461601" cy="478443"/>
            </a:xfrm>
          </p:grpSpPr>
          <p:sp>
            <p:nvSpPr>
              <p:cNvPr id="226" name="Chord 225"/>
              <p:cNvSpPr/>
              <p:nvPr/>
            </p:nvSpPr>
            <p:spPr bwMode="auto">
              <a:xfrm>
                <a:off x="3365944" y="2688020"/>
                <a:ext cx="414297" cy="472659"/>
              </a:xfrm>
              <a:prstGeom prst="chord">
                <a:avLst>
                  <a:gd name="adj1" fmla="val 16091272"/>
                  <a:gd name="adj2" fmla="val 5542151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27" name="Rectangle 226"/>
              <p:cNvSpPr/>
              <p:nvPr/>
            </p:nvSpPr>
            <p:spPr bwMode="auto">
              <a:xfrm>
                <a:off x="3318640" y="2688022"/>
                <a:ext cx="299545" cy="478441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28" name="Rectangle 227"/>
              <p:cNvSpPr/>
              <p:nvPr/>
            </p:nvSpPr>
            <p:spPr bwMode="auto">
              <a:xfrm>
                <a:off x="3521093" y="2703413"/>
                <a:ext cx="138908" cy="41256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223" name="Straight Connector 222"/>
            <p:cNvCxnSpPr/>
            <p:nvPr/>
          </p:nvCxnSpPr>
          <p:spPr bwMode="auto">
            <a:xfrm>
              <a:off x="1754155" y="1956676"/>
              <a:ext cx="40121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4" name="Straight Connector 223"/>
            <p:cNvCxnSpPr/>
            <p:nvPr/>
          </p:nvCxnSpPr>
          <p:spPr bwMode="auto">
            <a:xfrm>
              <a:off x="1757265" y="2406023"/>
              <a:ext cx="40121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5" name="Straight Connector 224"/>
            <p:cNvCxnSpPr/>
            <p:nvPr/>
          </p:nvCxnSpPr>
          <p:spPr bwMode="auto">
            <a:xfrm rot="16200000">
              <a:off x="3032191" y="1853106"/>
              <a:ext cx="0" cy="63378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9" name="Group 228"/>
          <p:cNvGrpSpPr/>
          <p:nvPr/>
        </p:nvGrpSpPr>
        <p:grpSpPr>
          <a:xfrm>
            <a:off x="6709126" y="3513628"/>
            <a:ext cx="280545" cy="494033"/>
            <a:chOff x="1173958" y="3647738"/>
            <a:chExt cx="280545" cy="494033"/>
          </a:xfrm>
        </p:grpSpPr>
        <p:grpSp>
          <p:nvGrpSpPr>
            <p:cNvPr id="230" name="Group 229"/>
            <p:cNvGrpSpPr/>
            <p:nvPr/>
          </p:nvGrpSpPr>
          <p:grpSpPr>
            <a:xfrm rot="5400000">
              <a:off x="1072924" y="3769618"/>
              <a:ext cx="487453" cy="256854"/>
              <a:chOff x="1754155" y="1894192"/>
              <a:chExt cx="1449355" cy="578271"/>
            </a:xfrm>
          </p:grpSpPr>
          <p:grpSp>
            <p:nvGrpSpPr>
              <p:cNvPr id="233" name="Group 232"/>
              <p:cNvGrpSpPr/>
              <p:nvPr/>
            </p:nvGrpSpPr>
            <p:grpSpPr>
              <a:xfrm>
                <a:off x="2154245" y="1894192"/>
                <a:ext cx="658111" cy="578271"/>
                <a:chOff x="3318640" y="2688020"/>
                <a:chExt cx="504498" cy="480849"/>
              </a:xfrm>
            </p:grpSpPr>
            <p:sp>
              <p:nvSpPr>
                <p:cNvPr id="237" name="Chord 236"/>
                <p:cNvSpPr/>
                <p:nvPr/>
              </p:nvSpPr>
              <p:spPr bwMode="auto">
                <a:xfrm>
                  <a:off x="3365938" y="2688020"/>
                  <a:ext cx="457200" cy="480849"/>
                </a:xfrm>
                <a:prstGeom prst="chord">
                  <a:avLst>
                    <a:gd name="adj1" fmla="val 16091272"/>
                    <a:gd name="adj2" fmla="val 5542151"/>
                  </a:avLst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38" name="Rectangle 237"/>
                <p:cNvSpPr/>
                <p:nvPr/>
              </p:nvSpPr>
              <p:spPr bwMode="auto">
                <a:xfrm>
                  <a:off x="3318640" y="2688022"/>
                  <a:ext cx="299545" cy="47844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39" name="Rectangle 238"/>
                <p:cNvSpPr/>
                <p:nvPr/>
              </p:nvSpPr>
              <p:spPr bwMode="auto">
                <a:xfrm>
                  <a:off x="3542805" y="2703412"/>
                  <a:ext cx="138907" cy="412563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cxnSp>
            <p:nvCxnSpPr>
              <p:cNvPr id="234" name="Straight Connector 233"/>
              <p:cNvCxnSpPr/>
              <p:nvPr/>
            </p:nvCxnSpPr>
            <p:spPr bwMode="auto">
              <a:xfrm>
                <a:off x="1754155" y="2039020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5" name="Straight Connector 234"/>
              <p:cNvCxnSpPr/>
              <p:nvPr/>
            </p:nvCxnSpPr>
            <p:spPr bwMode="auto">
              <a:xfrm>
                <a:off x="1757265" y="235661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6" name="Straight Connector 235"/>
              <p:cNvCxnSpPr/>
              <p:nvPr/>
            </p:nvCxnSpPr>
            <p:spPr bwMode="auto">
              <a:xfrm>
                <a:off x="2802293" y="2186475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231" name="Straight Connector 230"/>
            <p:cNvCxnSpPr/>
            <p:nvPr/>
          </p:nvCxnSpPr>
          <p:spPr bwMode="auto">
            <a:xfrm>
              <a:off x="1173958" y="3647738"/>
              <a:ext cx="696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2" name="Straight Connector 231"/>
            <p:cNvCxnSpPr/>
            <p:nvPr/>
          </p:nvCxnSpPr>
          <p:spPr bwMode="auto">
            <a:xfrm>
              <a:off x="1384878" y="3653834"/>
              <a:ext cx="696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40" name="Group 239"/>
          <p:cNvGrpSpPr/>
          <p:nvPr/>
        </p:nvGrpSpPr>
        <p:grpSpPr>
          <a:xfrm>
            <a:off x="7249232" y="3512409"/>
            <a:ext cx="280545" cy="494033"/>
            <a:chOff x="1173958" y="3647738"/>
            <a:chExt cx="280545" cy="494033"/>
          </a:xfrm>
        </p:grpSpPr>
        <p:grpSp>
          <p:nvGrpSpPr>
            <p:cNvPr id="241" name="Group 240"/>
            <p:cNvGrpSpPr/>
            <p:nvPr/>
          </p:nvGrpSpPr>
          <p:grpSpPr>
            <a:xfrm rot="5400000">
              <a:off x="1072924" y="3769618"/>
              <a:ext cx="487453" cy="256854"/>
              <a:chOff x="1754155" y="1894192"/>
              <a:chExt cx="1449355" cy="578271"/>
            </a:xfrm>
          </p:grpSpPr>
          <p:grpSp>
            <p:nvGrpSpPr>
              <p:cNvPr id="244" name="Group 243"/>
              <p:cNvGrpSpPr/>
              <p:nvPr/>
            </p:nvGrpSpPr>
            <p:grpSpPr>
              <a:xfrm>
                <a:off x="2154245" y="1894192"/>
                <a:ext cx="658111" cy="578271"/>
                <a:chOff x="3318640" y="2688020"/>
                <a:chExt cx="504498" cy="480849"/>
              </a:xfrm>
            </p:grpSpPr>
            <p:sp>
              <p:nvSpPr>
                <p:cNvPr id="248" name="Chord 247"/>
                <p:cNvSpPr/>
                <p:nvPr/>
              </p:nvSpPr>
              <p:spPr bwMode="auto">
                <a:xfrm>
                  <a:off x="3365938" y="2688020"/>
                  <a:ext cx="457200" cy="480849"/>
                </a:xfrm>
                <a:prstGeom prst="chord">
                  <a:avLst>
                    <a:gd name="adj1" fmla="val 16091272"/>
                    <a:gd name="adj2" fmla="val 5542151"/>
                  </a:avLst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49" name="Rectangle 248"/>
                <p:cNvSpPr/>
                <p:nvPr/>
              </p:nvSpPr>
              <p:spPr bwMode="auto">
                <a:xfrm>
                  <a:off x="3318640" y="2688022"/>
                  <a:ext cx="299545" cy="47844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50" name="Rectangle 249"/>
                <p:cNvSpPr/>
                <p:nvPr/>
              </p:nvSpPr>
              <p:spPr bwMode="auto">
                <a:xfrm>
                  <a:off x="3499384" y="2703412"/>
                  <a:ext cx="138907" cy="412563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cxnSp>
            <p:nvCxnSpPr>
              <p:cNvPr id="245" name="Straight Connector 244"/>
              <p:cNvCxnSpPr/>
              <p:nvPr/>
            </p:nvCxnSpPr>
            <p:spPr bwMode="auto">
              <a:xfrm>
                <a:off x="1754155" y="2039020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6" name="Straight Connector 245"/>
              <p:cNvCxnSpPr/>
              <p:nvPr/>
            </p:nvCxnSpPr>
            <p:spPr bwMode="auto">
              <a:xfrm>
                <a:off x="1757265" y="235661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7" name="Straight Connector 246"/>
              <p:cNvCxnSpPr/>
              <p:nvPr/>
            </p:nvCxnSpPr>
            <p:spPr bwMode="auto">
              <a:xfrm>
                <a:off x="2802293" y="2170006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242" name="Straight Connector 241"/>
            <p:cNvCxnSpPr/>
            <p:nvPr/>
          </p:nvCxnSpPr>
          <p:spPr bwMode="auto">
            <a:xfrm>
              <a:off x="1173958" y="3647738"/>
              <a:ext cx="696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3" name="Straight Connector 242"/>
            <p:cNvCxnSpPr/>
            <p:nvPr/>
          </p:nvCxnSpPr>
          <p:spPr bwMode="auto">
            <a:xfrm>
              <a:off x="1384878" y="3653834"/>
              <a:ext cx="696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51" name="Freeform 250"/>
          <p:cNvSpPr/>
          <p:nvPr/>
        </p:nvSpPr>
        <p:spPr bwMode="auto">
          <a:xfrm>
            <a:off x="6851903" y="3961183"/>
            <a:ext cx="168251" cy="87781"/>
          </a:xfrm>
          <a:custGeom>
            <a:avLst/>
            <a:gdLst>
              <a:gd name="connsiteX0" fmla="*/ 0 w 182880"/>
              <a:gd name="connsiteY0" fmla="*/ 0 h 219456"/>
              <a:gd name="connsiteX1" fmla="*/ 0 w 182880"/>
              <a:gd name="connsiteY1" fmla="*/ 124358 h 219456"/>
              <a:gd name="connsiteX2" fmla="*/ 182880 w 182880"/>
              <a:gd name="connsiteY2" fmla="*/ 124358 h 219456"/>
              <a:gd name="connsiteX3" fmla="*/ 182880 w 182880"/>
              <a:gd name="connsiteY3" fmla="*/ 219456 h 2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" h="219456">
                <a:moveTo>
                  <a:pt x="0" y="0"/>
                </a:moveTo>
                <a:lnTo>
                  <a:pt x="0" y="124358"/>
                </a:lnTo>
                <a:lnTo>
                  <a:pt x="182880" y="124358"/>
                </a:lnTo>
                <a:lnTo>
                  <a:pt x="182880" y="21945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2" name="Freeform 251"/>
          <p:cNvSpPr/>
          <p:nvPr/>
        </p:nvSpPr>
        <p:spPr bwMode="auto">
          <a:xfrm flipH="1">
            <a:off x="7223759" y="3961183"/>
            <a:ext cx="168251" cy="87781"/>
          </a:xfrm>
          <a:custGeom>
            <a:avLst/>
            <a:gdLst>
              <a:gd name="connsiteX0" fmla="*/ 0 w 182880"/>
              <a:gd name="connsiteY0" fmla="*/ 0 h 219456"/>
              <a:gd name="connsiteX1" fmla="*/ 0 w 182880"/>
              <a:gd name="connsiteY1" fmla="*/ 124358 h 219456"/>
              <a:gd name="connsiteX2" fmla="*/ 182880 w 182880"/>
              <a:gd name="connsiteY2" fmla="*/ 124358 h 219456"/>
              <a:gd name="connsiteX3" fmla="*/ 182880 w 182880"/>
              <a:gd name="connsiteY3" fmla="*/ 219456 h 2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" h="219456">
                <a:moveTo>
                  <a:pt x="0" y="0"/>
                </a:moveTo>
                <a:lnTo>
                  <a:pt x="0" y="124358"/>
                </a:lnTo>
                <a:lnTo>
                  <a:pt x="182880" y="124358"/>
                </a:lnTo>
                <a:lnTo>
                  <a:pt x="182880" y="21945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33" name="Freeform 13332"/>
          <p:cNvSpPr/>
          <p:nvPr/>
        </p:nvSpPr>
        <p:spPr bwMode="auto">
          <a:xfrm flipH="1">
            <a:off x="1931213" y="5830216"/>
            <a:ext cx="5822895" cy="212140"/>
          </a:xfrm>
          <a:custGeom>
            <a:avLst/>
            <a:gdLst>
              <a:gd name="connsiteX0" fmla="*/ 0 w 5661965"/>
              <a:gd name="connsiteY0" fmla="*/ 212140 h 212140"/>
              <a:gd name="connsiteX1" fmla="*/ 5661965 w 5661965"/>
              <a:gd name="connsiteY1" fmla="*/ 212140 h 212140"/>
              <a:gd name="connsiteX2" fmla="*/ 5661965 w 5661965"/>
              <a:gd name="connsiteY2" fmla="*/ 0 h 212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61965" h="212140">
                <a:moveTo>
                  <a:pt x="0" y="212140"/>
                </a:moveTo>
                <a:lnTo>
                  <a:pt x="5661965" y="212140"/>
                </a:lnTo>
                <a:lnTo>
                  <a:pt x="5661965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67" name="Group 266"/>
          <p:cNvGrpSpPr/>
          <p:nvPr/>
        </p:nvGrpSpPr>
        <p:grpSpPr>
          <a:xfrm rot="5400000">
            <a:off x="5220373" y="3157571"/>
            <a:ext cx="497621" cy="224715"/>
            <a:chOff x="2799184" y="1503721"/>
            <a:chExt cx="2195804" cy="856924"/>
          </a:xfrm>
        </p:grpSpPr>
        <p:sp>
          <p:nvSpPr>
            <p:cNvPr id="268" name="Isosceles Triangle 267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269" name="Straight Connector 268"/>
            <p:cNvCxnSpPr/>
            <p:nvPr/>
          </p:nvCxnSpPr>
          <p:spPr bwMode="auto">
            <a:xfrm>
              <a:off x="2799184" y="1940768"/>
              <a:ext cx="7277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0" name="Straight Connector 269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1" name="Oval 270"/>
            <p:cNvSpPr/>
            <p:nvPr/>
          </p:nvSpPr>
          <p:spPr bwMode="auto">
            <a:xfrm>
              <a:off x="4245429" y="1848877"/>
              <a:ext cx="184844" cy="184843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cxnSp>
        <p:nvCxnSpPr>
          <p:cNvPr id="277" name="Straight Connector 276"/>
          <p:cNvCxnSpPr/>
          <p:nvPr/>
        </p:nvCxnSpPr>
        <p:spPr bwMode="auto">
          <a:xfrm>
            <a:off x="5467241" y="2110218"/>
            <a:ext cx="0" cy="9225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8" name="Arc 277"/>
          <p:cNvSpPr/>
          <p:nvPr/>
        </p:nvSpPr>
        <p:spPr bwMode="auto">
          <a:xfrm>
            <a:off x="5419426" y="2308491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9" name="Arc 278"/>
          <p:cNvSpPr/>
          <p:nvPr/>
        </p:nvSpPr>
        <p:spPr bwMode="auto">
          <a:xfrm>
            <a:off x="5424872" y="2501712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0" name="Arc 279"/>
          <p:cNvSpPr/>
          <p:nvPr/>
        </p:nvSpPr>
        <p:spPr bwMode="auto">
          <a:xfrm>
            <a:off x="5430314" y="2678604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1" name="Oval 280"/>
          <p:cNvSpPr/>
          <p:nvPr/>
        </p:nvSpPr>
        <p:spPr bwMode="auto">
          <a:xfrm>
            <a:off x="5442748" y="2085725"/>
            <a:ext cx="57150" cy="5715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82" name="Straight Connector 281"/>
          <p:cNvCxnSpPr/>
          <p:nvPr/>
        </p:nvCxnSpPr>
        <p:spPr bwMode="auto">
          <a:xfrm>
            <a:off x="5742106" y="2319767"/>
            <a:ext cx="0" cy="120616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3" name="Straight Connector 282"/>
          <p:cNvCxnSpPr/>
          <p:nvPr/>
        </p:nvCxnSpPr>
        <p:spPr bwMode="auto">
          <a:xfrm>
            <a:off x="6008806" y="2537483"/>
            <a:ext cx="0" cy="9811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9" name="Oval 288"/>
          <p:cNvSpPr/>
          <p:nvPr/>
        </p:nvSpPr>
        <p:spPr bwMode="auto">
          <a:xfrm>
            <a:off x="5725774" y="2303437"/>
            <a:ext cx="57150" cy="5715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0" name="Arc 289"/>
          <p:cNvSpPr/>
          <p:nvPr/>
        </p:nvSpPr>
        <p:spPr bwMode="auto">
          <a:xfrm>
            <a:off x="5707904" y="2498988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1" name="Arc 290"/>
          <p:cNvSpPr/>
          <p:nvPr/>
        </p:nvSpPr>
        <p:spPr bwMode="auto">
          <a:xfrm>
            <a:off x="5699736" y="2686768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2" name="Arc 291"/>
          <p:cNvSpPr/>
          <p:nvPr/>
        </p:nvSpPr>
        <p:spPr bwMode="auto">
          <a:xfrm>
            <a:off x="5958271" y="2684048"/>
            <a:ext cx="72313" cy="51652"/>
          </a:xfrm>
          <a:prstGeom prst="arc">
            <a:avLst>
              <a:gd name="adj1" fmla="val 15876641"/>
              <a:gd name="adj2" fmla="val 552727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3" name="Oval 292"/>
          <p:cNvSpPr/>
          <p:nvPr/>
        </p:nvSpPr>
        <p:spPr bwMode="auto">
          <a:xfrm>
            <a:off x="5984309" y="2504821"/>
            <a:ext cx="57150" cy="5715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94" name="Straight Connector 293"/>
          <p:cNvCxnSpPr/>
          <p:nvPr/>
        </p:nvCxnSpPr>
        <p:spPr bwMode="auto">
          <a:xfrm>
            <a:off x="6275506" y="2698047"/>
            <a:ext cx="0" cy="82666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5" name="Oval 294"/>
          <p:cNvSpPr/>
          <p:nvPr/>
        </p:nvSpPr>
        <p:spPr bwMode="auto">
          <a:xfrm>
            <a:off x="6259172" y="2681713"/>
            <a:ext cx="57150" cy="5715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96" name="Group 295"/>
          <p:cNvGrpSpPr/>
          <p:nvPr/>
        </p:nvGrpSpPr>
        <p:grpSpPr>
          <a:xfrm rot="5400000">
            <a:off x="5516017" y="4249162"/>
            <a:ext cx="726609" cy="255569"/>
            <a:chOff x="1754155" y="1894197"/>
            <a:chExt cx="2160444" cy="575377"/>
          </a:xfrm>
        </p:grpSpPr>
        <p:cxnSp>
          <p:nvCxnSpPr>
            <p:cNvPr id="300" name="Straight Connector 299"/>
            <p:cNvCxnSpPr/>
            <p:nvPr/>
          </p:nvCxnSpPr>
          <p:spPr bwMode="auto">
            <a:xfrm rot="16200000">
              <a:off x="3314946" y="1570348"/>
              <a:ext cx="0" cy="119930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97" name="Group 296"/>
            <p:cNvGrpSpPr/>
            <p:nvPr/>
          </p:nvGrpSpPr>
          <p:grpSpPr>
            <a:xfrm>
              <a:off x="2154239" y="1894197"/>
              <a:ext cx="665354" cy="575377"/>
              <a:chOff x="3318640" y="2688021"/>
              <a:chExt cx="510051" cy="478442"/>
            </a:xfrm>
          </p:grpSpPr>
          <p:sp>
            <p:nvSpPr>
              <p:cNvPr id="301" name="Chord 300"/>
              <p:cNvSpPr/>
              <p:nvPr/>
            </p:nvSpPr>
            <p:spPr bwMode="auto">
              <a:xfrm>
                <a:off x="3365942" y="2688021"/>
                <a:ext cx="462749" cy="472659"/>
              </a:xfrm>
              <a:prstGeom prst="chord">
                <a:avLst>
                  <a:gd name="adj1" fmla="val 16091272"/>
                  <a:gd name="adj2" fmla="val 5542151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02" name="Rectangle 301"/>
              <p:cNvSpPr/>
              <p:nvPr/>
            </p:nvSpPr>
            <p:spPr bwMode="auto">
              <a:xfrm>
                <a:off x="3318640" y="2688022"/>
                <a:ext cx="299545" cy="478441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03" name="Rectangle 302"/>
              <p:cNvSpPr/>
              <p:nvPr/>
            </p:nvSpPr>
            <p:spPr bwMode="auto">
              <a:xfrm>
                <a:off x="3499384" y="2703412"/>
                <a:ext cx="138908" cy="412563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298" name="Straight Connector 297"/>
            <p:cNvCxnSpPr/>
            <p:nvPr/>
          </p:nvCxnSpPr>
          <p:spPr bwMode="auto">
            <a:xfrm>
              <a:off x="1754155" y="1973145"/>
              <a:ext cx="40121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9" name="Straight Connector 298"/>
            <p:cNvCxnSpPr/>
            <p:nvPr/>
          </p:nvCxnSpPr>
          <p:spPr bwMode="auto">
            <a:xfrm>
              <a:off x="1757265" y="2422491"/>
              <a:ext cx="40121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04" name="Group 303"/>
          <p:cNvGrpSpPr/>
          <p:nvPr/>
        </p:nvGrpSpPr>
        <p:grpSpPr>
          <a:xfrm>
            <a:off x="5465542" y="3520942"/>
            <a:ext cx="280545" cy="494033"/>
            <a:chOff x="1173958" y="3647738"/>
            <a:chExt cx="280545" cy="494033"/>
          </a:xfrm>
        </p:grpSpPr>
        <p:grpSp>
          <p:nvGrpSpPr>
            <p:cNvPr id="305" name="Group 304"/>
            <p:cNvGrpSpPr/>
            <p:nvPr/>
          </p:nvGrpSpPr>
          <p:grpSpPr>
            <a:xfrm rot="5400000">
              <a:off x="1072924" y="3769618"/>
              <a:ext cx="487453" cy="256854"/>
              <a:chOff x="1754155" y="1894192"/>
              <a:chExt cx="1449355" cy="578271"/>
            </a:xfrm>
          </p:grpSpPr>
          <p:grpSp>
            <p:nvGrpSpPr>
              <p:cNvPr id="308" name="Group 307"/>
              <p:cNvGrpSpPr/>
              <p:nvPr/>
            </p:nvGrpSpPr>
            <p:grpSpPr>
              <a:xfrm>
                <a:off x="2154245" y="1894192"/>
                <a:ext cx="658111" cy="578271"/>
                <a:chOff x="3318640" y="2688020"/>
                <a:chExt cx="504498" cy="480849"/>
              </a:xfrm>
            </p:grpSpPr>
            <p:sp>
              <p:nvSpPr>
                <p:cNvPr id="312" name="Chord 311"/>
                <p:cNvSpPr/>
                <p:nvPr/>
              </p:nvSpPr>
              <p:spPr bwMode="auto">
                <a:xfrm>
                  <a:off x="3365938" y="2688020"/>
                  <a:ext cx="457200" cy="480849"/>
                </a:xfrm>
                <a:prstGeom prst="chord">
                  <a:avLst>
                    <a:gd name="adj1" fmla="val 16091272"/>
                    <a:gd name="adj2" fmla="val 5542151"/>
                  </a:avLst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13" name="Rectangle 312"/>
                <p:cNvSpPr/>
                <p:nvPr/>
              </p:nvSpPr>
              <p:spPr bwMode="auto">
                <a:xfrm>
                  <a:off x="3318640" y="2688022"/>
                  <a:ext cx="299545" cy="47844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14" name="Rectangle 313"/>
                <p:cNvSpPr/>
                <p:nvPr/>
              </p:nvSpPr>
              <p:spPr bwMode="auto">
                <a:xfrm>
                  <a:off x="3499384" y="2703412"/>
                  <a:ext cx="138907" cy="412563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cxnSp>
            <p:nvCxnSpPr>
              <p:cNvPr id="309" name="Straight Connector 308"/>
              <p:cNvCxnSpPr/>
              <p:nvPr/>
            </p:nvCxnSpPr>
            <p:spPr bwMode="auto">
              <a:xfrm>
                <a:off x="1754155" y="2039020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0" name="Straight Connector 309"/>
              <p:cNvCxnSpPr/>
              <p:nvPr/>
            </p:nvCxnSpPr>
            <p:spPr bwMode="auto">
              <a:xfrm>
                <a:off x="1757265" y="235661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1" name="Straight Connector 310"/>
              <p:cNvCxnSpPr/>
              <p:nvPr/>
            </p:nvCxnSpPr>
            <p:spPr bwMode="auto">
              <a:xfrm>
                <a:off x="2802293" y="2186475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306" name="Straight Connector 305"/>
            <p:cNvCxnSpPr/>
            <p:nvPr/>
          </p:nvCxnSpPr>
          <p:spPr bwMode="auto">
            <a:xfrm>
              <a:off x="1173958" y="3647738"/>
              <a:ext cx="696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7" name="Straight Connector 306"/>
            <p:cNvCxnSpPr/>
            <p:nvPr/>
          </p:nvCxnSpPr>
          <p:spPr bwMode="auto">
            <a:xfrm>
              <a:off x="1384878" y="3653834"/>
              <a:ext cx="696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15" name="Group 314"/>
          <p:cNvGrpSpPr/>
          <p:nvPr/>
        </p:nvGrpSpPr>
        <p:grpSpPr>
          <a:xfrm>
            <a:off x="6005648" y="3519723"/>
            <a:ext cx="280545" cy="494033"/>
            <a:chOff x="1173958" y="3647738"/>
            <a:chExt cx="280545" cy="494033"/>
          </a:xfrm>
        </p:grpSpPr>
        <p:grpSp>
          <p:nvGrpSpPr>
            <p:cNvPr id="316" name="Group 315"/>
            <p:cNvGrpSpPr/>
            <p:nvPr/>
          </p:nvGrpSpPr>
          <p:grpSpPr>
            <a:xfrm rot="5400000">
              <a:off x="1072924" y="3769618"/>
              <a:ext cx="487453" cy="256854"/>
              <a:chOff x="1754155" y="1894192"/>
              <a:chExt cx="1449355" cy="578271"/>
            </a:xfrm>
          </p:grpSpPr>
          <p:grpSp>
            <p:nvGrpSpPr>
              <p:cNvPr id="319" name="Group 318"/>
              <p:cNvGrpSpPr/>
              <p:nvPr/>
            </p:nvGrpSpPr>
            <p:grpSpPr>
              <a:xfrm>
                <a:off x="2154245" y="1894192"/>
                <a:ext cx="658105" cy="578271"/>
                <a:chOff x="3318644" y="2688020"/>
                <a:chExt cx="504494" cy="480849"/>
              </a:xfrm>
            </p:grpSpPr>
            <p:sp>
              <p:nvSpPr>
                <p:cNvPr id="323" name="Chord 322"/>
                <p:cNvSpPr/>
                <p:nvPr/>
              </p:nvSpPr>
              <p:spPr bwMode="auto">
                <a:xfrm>
                  <a:off x="3365938" y="2688020"/>
                  <a:ext cx="457200" cy="480849"/>
                </a:xfrm>
                <a:prstGeom prst="chord">
                  <a:avLst>
                    <a:gd name="adj1" fmla="val 16091272"/>
                    <a:gd name="adj2" fmla="val 5542151"/>
                  </a:avLst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24" name="Rectangle 323"/>
                <p:cNvSpPr/>
                <p:nvPr/>
              </p:nvSpPr>
              <p:spPr bwMode="auto">
                <a:xfrm>
                  <a:off x="3318644" y="2688022"/>
                  <a:ext cx="299546" cy="478442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25" name="Rectangle 324"/>
                <p:cNvSpPr/>
                <p:nvPr/>
              </p:nvSpPr>
              <p:spPr bwMode="auto">
                <a:xfrm>
                  <a:off x="3499384" y="2703412"/>
                  <a:ext cx="138907" cy="412563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cxnSp>
            <p:nvCxnSpPr>
              <p:cNvPr id="320" name="Straight Connector 319"/>
              <p:cNvCxnSpPr/>
              <p:nvPr/>
            </p:nvCxnSpPr>
            <p:spPr bwMode="auto">
              <a:xfrm>
                <a:off x="1754155" y="2039020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1" name="Straight Connector 320"/>
              <p:cNvCxnSpPr/>
              <p:nvPr/>
            </p:nvCxnSpPr>
            <p:spPr bwMode="auto">
              <a:xfrm>
                <a:off x="1757265" y="235661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2" name="Straight Connector 321"/>
              <p:cNvCxnSpPr/>
              <p:nvPr/>
            </p:nvCxnSpPr>
            <p:spPr bwMode="auto">
              <a:xfrm>
                <a:off x="2802293" y="2186475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317" name="Straight Connector 316"/>
            <p:cNvCxnSpPr/>
            <p:nvPr/>
          </p:nvCxnSpPr>
          <p:spPr bwMode="auto">
            <a:xfrm>
              <a:off x="1173958" y="3647738"/>
              <a:ext cx="696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8" name="Straight Connector 317"/>
            <p:cNvCxnSpPr/>
            <p:nvPr/>
          </p:nvCxnSpPr>
          <p:spPr bwMode="auto">
            <a:xfrm>
              <a:off x="1384878" y="3653834"/>
              <a:ext cx="696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26" name="Freeform 325"/>
          <p:cNvSpPr/>
          <p:nvPr/>
        </p:nvSpPr>
        <p:spPr bwMode="auto">
          <a:xfrm>
            <a:off x="5601004" y="3968497"/>
            <a:ext cx="168251" cy="87781"/>
          </a:xfrm>
          <a:custGeom>
            <a:avLst/>
            <a:gdLst>
              <a:gd name="connsiteX0" fmla="*/ 0 w 182880"/>
              <a:gd name="connsiteY0" fmla="*/ 0 h 219456"/>
              <a:gd name="connsiteX1" fmla="*/ 0 w 182880"/>
              <a:gd name="connsiteY1" fmla="*/ 124358 h 219456"/>
              <a:gd name="connsiteX2" fmla="*/ 182880 w 182880"/>
              <a:gd name="connsiteY2" fmla="*/ 124358 h 219456"/>
              <a:gd name="connsiteX3" fmla="*/ 182880 w 182880"/>
              <a:gd name="connsiteY3" fmla="*/ 219456 h 2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" h="219456">
                <a:moveTo>
                  <a:pt x="0" y="0"/>
                </a:moveTo>
                <a:lnTo>
                  <a:pt x="0" y="124358"/>
                </a:lnTo>
                <a:lnTo>
                  <a:pt x="182880" y="124358"/>
                </a:lnTo>
                <a:lnTo>
                  <a:pt x="182880" y="21945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" name="Freeform 326"/>
          <p:cNvSpPr/>
          <p:nvPr/>
        </p:nvSpPr>
        <p:spPr bwMode="auto">
          <a:xfrm flipH="1">
            <a:off x="5972860" y="3968497"/>
            <a:ext cx="168251" cy="87781"/>
          </a:xfrm>
          <a:custGeom>
            <a:avLst/>
            <a:gdLst>
              <a:gd name="connsiteX0" fmla="*/ 0 w 182880"/>
              <a:gd name="connsiteY0" fmla="*/ 0 h 219456"/>
              <a:gd name="connsiteX1" fmla="*/ 0 w 182880"/>
              <a:gd name="connsiteY1" fmla="*/ 124358 h 219456"/>
              <a:gd name="connsiteX2" fmla="*/ 182880 w 182880"/>
              <a:gd name="connsiteY2" fmla="*/ 124358 h 219456"/>
              <a:gd name="connsiteX3" fmla="*/ 182880 w 182880"/>
              <a:gd name="connsiteY3" fmla="*/ 219456 h 2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" h="219456">
                <a:moveTo>
                  <a:pt x="0" y="0"/>
                </a:moveTo>
                <a:lnTo>
                  <a:pt x="0" y="124358"/>
                </a:lnTo>
                <a:lnTo>
                  <a:pt x="182880" y="124358"/>
                </a:lnTo>
                <a:lnTo>
                  <a:pt x="182880" y="219456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0" name="Freeform 329"/>
          <p:cNvSpPr/>
          <p:nvPr/>
        </p:nvSpPr>
        <p:spPr bwMode="auto">
          <a:xfrm flipH="1">
            <a:off x="3188208" y="5464456"/>
            <a:ext cx="4558588" cy="327964"/>
          </a:xfrm>
          <a:custGeom>
            <a:avLst/>
            <a:gdLst>
              <a:gd name="connsiteX0" fmla="*/ 0 w 5661965"/>
              <a:gd name="connsiteY0" fmla="*/ 212140 h 212140"/>
              <a:gd name="connsiteX1" fmla="*/ 5661965 w 5661965"/>
              <a:gd name="connsiteY1" fmla="*/ 212140 h 212140"/>
              <a:gd name="connsiteX2" fmla="*/ 5661965 w 5661965"/>
              <a:gd name="connsiteY2" fmla="*/ 0 h 212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61965" h="212140">
                <a:moveTo>
                  <a:pt x="0" y="212140"/>
                </a:moveTo>
                <a:lnTo>
                  <a:pt x="5661965" y="212140"/>
                </a:lnTo>
                <a:lnTo>
                  <a:pt x="5661965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37" name="TextBox 13336"/>
          <p:cNvSpPr txBox="1"/>
          <p:nvPr/>
        </p:nvSpPr>
        <p:spPr>
          <a:xfrm>
            <a:off x="4140403" y="2991919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……</a:t>
            </a:r>
          </a:p>
        </p:txBody>
      </p:sp>
      <p:sp>
        <p:nvSpPr>
          <p:cNvPr id="13338" name="TextBox 13337"/>
          <p:cNvSpPr txBox="1"/>
          <p:nvPr/>
        </p:nvSpPr>
        <p:spPr>
          <a:xfrm>
            <a:off x="6510529" y="4081883"/>
            <a:ext cx="4793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latin typeface="Arial Narrow" panose="020B0606020202030204" pitchFamily="34" charset="0"/>
              </a:rPr>
              <a:t>1111</a:t>
            </a:r>
          </a:p>
        </p:txBody>
      </p:sp>
      <p:sp>
        <p:nvSpPr>
          <p:cNvPr id="334" name="TextBox 333"/>
          <p:cNvSpPr txBox="1"/>
          <p:nvPr/>
        </p:nvSpPr>
        <p:spPr>
          <a:xfrm>
            <a:off x="5214519" y="4080663"/>
            <a:ext cx="4901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latin typeface="Arial Narrow" panose="020B0606020202030204" pitchFamily="34" charset="0"/>
              </a:rPr>
              <a:t>0111</a:t>
            </a:r>
          </a:p>
        </p:txBody>
      </p:sp>
      <p:sp>
        <p:nvSpPr>
          <p:cNvPr id="335" name="TextBox 334"/>
          <p:cNvSpPr txBox="1"/>
          <p:nvPr/>
        </p:nvSpPr>
        <p:spPr>
          <a:xfrm>
            <a:off x="1167994" y="4079444"/>
            <a:ext cx="511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latin typeface="Arial Narrow" panose="020B0606020202030204" pitchFamily="34" charset="0"/>
              </a:rPr>
              <a:t>0000</a:t>
            </a:r>
          </a:p>
        </p:txBody>
      </p:sp>
      <p:sp>
        <p:nvSpPr>
          <p:cNvPr id="336" name="TextBox 335"/>
          <p:cNvSpPr txBox="1"/>
          <p:nvPr/>
        </p:nvSpPr>
        <p:spPr>
          <a:xfrm>
            <a:off x="2454250" y="4078225"/>
            <a:ext cx="511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latin typeface="Arial Narrow" panose="020B0606020202030204" pitchFamily="34" charset="0"/>
              </a:rPr>
              <a:t>0001</a:t>
            </a:r>
          </a:p>
        </p:txBody>
      </p:sp>
      <p:sp>
        <p:nvSpPr>
          <p:cNvPr id="13339" name="Left Brace 13338"/>
          <p:cNvSpPr/>
          <p:nvPr/>
        </p:nvSpPr>
        <p:spPr bwMode="auto">
          <a:xfrm flipH="1">
            <a:off x="7857210" y="4467226"/>
            <a:ext cx="258089" cy="1633652"/>
          </a:xfrm>
          <a:prstGeom prst="leftBrace">
            <a:avLst>
              <a:gd name="adj1" fmla="val 34279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8112555" y="5099362"/>
            <a:ext cx="817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 Narrow" panose="020B0606020202030204" pitchFamily="34" charset="0"/>
                <a:cs typeface="Times New Roman" panose="02020603050405020304" pitchFamily="18" charset="0"/>
              </a:rPr>
              <a:t>16 Lines</a:t>
            </a:r>
            <a:endParaRPr lang="en-US" sz="1600" dirty="0">
              <a:latin typeface="Arial Narrow" panose="020B0606020202030204" pitchFamily="34" charset="0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146305" y="3936550"/>
            <a:ext cx="1039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0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Corresponding input number</a:t>
            </a:r>
            <a:endParaRPr lang="en-US" sz="1200" i="0" dirty="0">
              <a:solidFill>
                <a:srgbClr val="0070C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53" name="Straight Connector 352"/>
          <p:cNvCxnSpPr/>
          <p:nvPr/>
        </p:nvCxnSpPr>
        <p:spPr bwMode="auto">
          <a:xfrm>
            <a:off x="7131100" y="4534206"/>
            <a:ext cx="56327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7" name="Freeform 96"/>
          <p:cNvSpPr/>
          <p:nvPr/>
        </p:nvSpPr>
        <p:spPr bwMode="auto">
          <a:xfrm>
            <a:off x="451768" y="2406701"/>
            <a:ext cx="586990" cy="1550822"/>
          </a:xfrm>
          <a:custGeom>
            <a:avLst/>
            <a:gdLst>
              <a:gd name="connsiteX0" fmla="*/ 1774 w 586990"/>
              <a:gd name="connsiteY0" fmla="*/ 1550822 h 1550822"/>
              <a:gd name="connsiteX1" fmla="*/ 52981 w 586990"/>
              <a:gd name="connsiteY1" fmla="*/ 790041 h 1550822"/>
              <a:gd name="connsiteX2" fmla="*/ 352904 w 586990"/>
              <a:gd name="connsiteY2" fmla="*/ 160934 h 1550822"/>
              <a:gd name="connsiteX3" fmla="*/ 586990 w 586990"/>
              <a:gd name="connsiteY3" fmla="*/ 0 h 155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6990" h="1550822">
                <a:moveTo>
                  <a:pt x="1774" y="1550822"/>
                </a:moveTo>
                <a:cubicBezTo>
                  <a:pt x="-1884" y="1286255"/>
                  <a:pt x="-5541" y="1021689"/>
                  <a:pt x="52981" y="790041"/>
                </a:cubicBezTo>
                <a:cubicBezTo>
                  <a:pt x="111503" y="558393"/>
                  <a:pt x="263903" y="292607"/>
                  <a:pt x="352904" y="160934"/>
                </a:cubicBezTo>
                <a:cubicBezTo>
                  <a:pt x="441905" y="29261"/>
                  <a:pt x="514447" y="14630"/>
                  <a:pt x="586990" y="0"/>
                </a:cubicBezTo>
              </a:path>
            </a:pathLst>
          </a:cu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9" name="TextBox 358"/>
          <p:cNvSpPr txBox="1"/>
          <p:nvPr/>
        </p:nvSpPr>
        <p:spPr>
          <a:xfrm rot="16200000">
            <a:off x="7101840" y="500238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15148496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871331" y="2792813"/>
            <a:ext cx="6273208" cy="1141234"/>
            <a:chOff x="1913861" y="2516366"/>
            <a:chExt cx="6273208" cy="3125973"/>
          </a:xfrm>
        </p:grpSpPr>
        <p:cxnSp>
          <p:nvCxnSpPr>
            <p:cNvPr id="17" name="Straight Connector 16"/>
            <p:cNvCxnSpPr/>
            <p:nvPr/>
          </p:nvCxnSpPr>
          <p:spPr bwMode="auto">
            <a:xfrm>
              <a:off x="1913861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4" name="Straight Connector 263"/>
            <p:cNvCxnSpPr/>
            <p:nvPr/>
          </p:nvCxnSpPr>
          <p:spPr bwMode="auto">
            <a:xfrm>
              <a:off x="2332075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5" name="Straight Connector 264"/>
            <p:cNvCxnSpPr/>
            <p:nvPr/>
          </p:nvCxnSpPr>
          <p:spPr bwMode="auto">
            <a:xfrm>
              <a:off x="2750289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6" name="Straight Connector 265"/>
            <p:cNvCxnSpPr/>
            <p:nvPr/>
          </p:nvCxnSpPr>
          <p:spPr bwMode="auto">
            <a:xfrm>
              <a:off x="3168503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2" name="Straight Connector 271"/>
            <p:cNvCxnSpPr/>
            <p:nvPr/>
          </p:nvCxnSpPr>
          <p:spPr bwMode="auto">
            <a:xfrm>
              <a:off x="3586717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3" name="Straight Connector 272"/>
            <p:cNvCxnSpPr/>
            <p:nvPr/>
          </p:nvCxnSpPr>
          <p:spPr bwMode="auto">
            <a:xfrm>
              <a:off x="4004931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4" name="Straight Connector 273"/>
            <p:cNvCxnSpPr/>
            <p:nvPr/>
          </p:nvCxnSpPr>
          <p:spPr bwMode="auto">
            <a:xfrm>
              <a:off x="4423145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5" name="Straight Connector 274"/>
            <p:cNvCxnSpPr/>
            <p:nvPr/>
          </p:nvCxnSpPr>
          <p:spPr bwMode="auto">
            <a:xfrm>
              <a:off x="4841359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6" name="Straight Connector 275"/>
            <p:cNvCxnSpPr/>
            <p:nvPr/>
          </p:nvCxnSpPr>
          <p:spPr bwMode="auto">
            <a:xfrm>
              <a:off x="5259573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4" name="Straight Connector 283"/>
            <p:cNvCxnSpPr/>
            <p:nvPr/>
          </p:nvCxnSpPr>
          <p:spPr bwMode="auto">
            <a:xfrm>
              <a:off x="5677787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5" name="Straight Connector 284"/>
            <p:cNvCxnSpPr/>
            <p:nvPr/>
          </p:nvCxnSpPr>
          <p:spPr bwMode="auto">
            <a:xfrm>
              <a:off x="6096001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6" name="Straight Connector 285"/>
            <p:cNvCxnSpPr/>
            <p:nvPr/>
          </p:nvCxnSpPr>
          <p:spPr bwMode="auto">
            <a:xfrm>
              <a:off x="6514215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7" name="Straight Connector 286"/>
            <p:cNvCxnSpPr/>
            <p:nvPr/>
          </p:nvCxnSpPr>
          <p:spPr bwMode="auto">
            <a:xfrm>
              <a:off x="6932429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8" name="Straight Connector 287"/>
            <p:cNvCxnSpPr/>
            <p:nvPr/>
          </p:nvCxnSpPr>
          <p:spPr bwMode="auto">
            <a:xfrm>
              <a:off x="7350643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Straight Connector 327"/>
            <p:cNvCxnSpPr/>
            <p:nvPr/>
          </p:nvCxnSpPr>
          <p:spPr bwMode="auto">
            <a:xfrm>
              <a:off x="7768857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9" name="Straight Connector 328"/>
            <p:cNvCxnSpPr/>
            <p:nvPr/>
          </p:nvCxnSpPr>
          <p:spPr bwMode="auto">
            <a:xfrm>
              <a:off x="8187069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33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66445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n-bit  Input Controlling/Selecting  2</a:t>
            </a:r>
            <a:r>
              <a:rPr lang="en-US" altLang="en-US" sz="2400" b="1" baseline="30000" dirty="0">
                <a:solidFill>
                  <a:srgbClr val="FF3300"/>
                </a:solidFill>
                <a:latin typeface="Arial Narrow" panose="020B0606020202030204" pitchFamily="34" charset="0"/>
              </a:rPr>
              <a:t>n</a:t>
            </a:r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 Different Actions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138778" y="1078243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4-bit Decode </a:t>
            </a:r>
            <a:endParaRPr lang="en-US" b="1" dirty="0">
              <a:solidFill>
                <a:srgbClr val="0070C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1038446" y="2137143"/>
            <a:ext cx="14353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4" name="Straight Connector 253"/>
          <p:cNvCxnSpPr/>
          <p:nvPr/>
        </p:nvCxnSpPr>
        <p:spPr bwMode="auto">
          <a:xfrm>
            <a:off x="1038446" y="2473842"/>
            <a:ext cx="14353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5" name="Straight Connector 254"/>
          <p:cNvCxnSpPr/>
          <p:nvPr/>
        </p:nvCxnSpPr>
        <p:spPr bwMode="auto">
          <a:xfrm>
            <a:off x="1038446" y="2810541"/>
            <a:ext cx="14353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6" name="Straight Connector 255"/>
          <p:cNvCxnSpPr/>
          <p:nvPr/>
        </p:nvCxnSpPr>
        <p:spPr bwMode="auto">
          <a:xfrm>
            <a:off x="1038446" y="3147241"/>
            <a:ext cx="14353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rapezoid 2"/>
          <p:cNvSpPr/>
          <p:nvPr/>
        </p:nvSpPr>
        <p:spPr bwMode="auto">
          <a:xfrm>
            <a:off x="1456661" y="2009554"/>
            <a:ext cx="7038753" cy="1318436"/>
          </a:xfrm>
          <a:prstGeom prst="trapezoid">
            <a:avLst>
              <a:gd name="adj" fmla="val 31369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1897908"/>
              </p:ext>
            </p:extLst>
          </p:nvPr>
        </p:nvGraphicFramePr>
        <p:xfrm>
          <a:off x="719174" y="1996261"/>
          <a:ext cx="237755" cy="305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7480" imgH="228600" progId="Equation.3">
                  <p:embed/>
                </p:oleObj>
              </mc:Choice>
              <mc:Fallback>
                <p:oleObj name="Equation" r:id="rId2" imgW="1774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19174" y="1996261"/>
                        <a:ext cx="237755" cy="3056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1" name="Object 3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0267109"/>
              </p:ext>
            </p:extLst>
          </p:nvPr>
        </p:nvGraphicFramePr>
        <p:xfrm>
          <a:off x="719174" y="2325292"/>
          <a:ext cx="220662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4880" imgH="215640" progId="Equation.3">
                  <p:embed/>
                </p:oleObj>
              </mc:Choice>
              <mc:Fallback>
                <p:oleObj name="Equation" r:id="rId4" imgW="164880" imgH="215640" progId="Equation.3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19174" y="2325292"/>
                        <a:ext cx="220662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2" name="Object 3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9362745"/>
              </p:ext>
            </p:extLst>
          </p:nvPr>
        </p:nvGraphicFramePr>
        <p:xfrm>
          <a:off x="719174" y="2637563"/>
          <a:ext cx="238125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77480" imgH="215640" progId="Equation.3">
                  <p:embed/>
                </p:oleObj>
              </mc:Choice>
              <mc:Fallback>
                <p:oleObj name="Equation" r:id="rId6" imgW="177480" imgH="215640" progId="Equation.3">
                  <p:embed/>
                  <p:pic>
                    <p:nvPicPr>
                      <p:cNvPr id="331" name="Object 330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19174" y="2637563"/>
                        <a:ext cx="238125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3" name="Object 3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0376861"/>
              </p:ext>
            </p:extLst>
          </p:nvPr>
        </p:nvGraphicFramePr>
        <p:xfrm>
          <a:off x="719138" y="2941638"/>
          <a:ext cx="238125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77480" imgH="228600" progId="Equation.3">
                  <p:embed/>
                </p:oleObj>
              </mc:Choice>
              <mc:Fallback>
                <p:oleObj name="Equation" r:id="rId8" imgW="177480" imgH="228600" progId="Equation.3">
                  <p:embed/>
                  <p:pic>
                    <p:nvPicPr>
                      <p:cNvPr id="332" name="Object 33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19138" y="2941638"/>
                        <a:ext cx="238125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0483630"/>
              </p:ext>
            </p:extLst>
          </p:nvPr>
        </p:nvGraphicFramePr>
        <p:xfrm>
          <a:off x="1810648" y="3091851"/>
          <a:ext cx="169863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26720" imgH="177480" progId="Equation.3">
                  <p:embed/>
                </p:oleObj>
              </mc:Choice>
              <mc:Fallback>
                <p:oleObj name="Equation" r:id="rId10" imgW="126720" imgH="177480" progId="Equation.3">
                  <p:embed/>
                  <p:pic>
                    <p:nvPicPr>
                      <p:cNvPr id="333" name="Object 332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810648" y="3091851"/>
                        <a:ext cx="169863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4793425"/>
              </p:ext>
            </p:extLst>
          </p:nvPr>
        </p:nvGraphicFramePr>
        <p:xfrm>
          <a:off x="2228314" y="3083436"/>
          <a:ext cx="119063" cy="22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88560" imgH="164880" progId="Equation.3">
                  <p:embed/>
                </p:oleObj>
              </mc:Choice>
              <mc:Fallback>
                <p:oleObj name="Equation" r:id="rId12" imgW="88560" imgH="164880" progId="Equation.3">
                  <p:embed/>
                  <p:pic>
                    <p:nvPicPr>
                      <p:cNvPr id="32" name="Object 3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228314" y="3083436"/>
                        <a:ext cx="119063" cy="220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1092055"/>
              </p:ext>
            </p:extLst>
          </p:nvPr>
        </p:nvGraphicFramePr>
        <p:xfrm>
          <a:off x="2612434" y="3083435"/>
          <a:ext cx="169863" cy="22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26720" imgH="164880" progId="Equation.3">
                  <p:embed/>
                </p:oleObj>
              </mc:Choice>
              <mc:Fallback>
                <p:oleObj name="Equation" r:id="rId14" imgW="126720" imgH="164880" progId="Equation.3">
                  <p:embed/>
                  <p:pic>
                    <p:nvPicPr>
                      <p:cNvPr id="33" name="Object 32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612434" y="3083435"/>
                        <a:ext cx="169863" cy="220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5570478"/>
              </p:ext>
            </p:extLst>
          </p:nvPr>
        </p:nvGraphicFramePr>
        <p:xfrm>
          <a:off x="3038728" y="3093438"/>
          <a:ext cx="153987" cy="23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14120" imgH="177480" progId="Equation.3">
                  <p:embed/>
                </p:oleObj>
              </mc:Choice>
              <mc:Fallback>
                <p:oleObj name="Equation" r:id="rId16" imgW="114120" imgH="177480" progId="Equation.3">
                  <p:embed/>
                  <p:pic>
                    <p:nvPicPr>
                      <p:cNvPr id="34" name="Object 33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038728" y="3093438"/>
                        <a:ext cx="153987" cy="236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8786741"/>
              </p:ext>
            </p:extLst>
          </p:nvPr>
        </p:nvGraphicFramePr>
        <p:xfrm>
          <a:off x="3423266" y="3100688"/>
          <a:ext cx="171450" cy="22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26720" imgH="164880" progId="Equation.3">
                  <p:embed/>
                </p:oleObj>
              </mc:Choice>
              <mc:Fallback>
                <p:oleObj name="Equation" r:id="rId18" imgW="126720" imgH="164880" progId="Equation.3">
                  <p:embed/>
                  <p:pic>
                    <p:nvPicPr>
                      <p:cNvPr id="35" name="Object 34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423266" y="3100688"/>
                        <a:ext cx="171450" cy="220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2631578"/>
              </p:ext>
            </p:extLst>
          </p:nvPr>
        </p:nvGraphicFramePr>
        <p:xfrm>
          <a:off x="3902904" y="3100477"/>
          <a:ext cx="153988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114120" imgH="177480" progId="Equation.3">
                  <p:embed/>
                </p:oleObj>
              </mc:Choice>
              <mc:Fallback>
                <p:oleObj name="Equation" r:id="rId20" imgW="114120" imgH="177480" progId="Equation.3">
                  <p:embed/>
                  <p:pic>
                    <p:nvPicPr>
                      <p:cNvPr id="36" name="Object 35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3902904" y="3100477"/>
                        <a:ext cx="153988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2195793"/>
              </p:ext>
            </p:extLst>
          </p:nvPr>
        </p:nvGraphicFramePr>
        <p:xfrm>
          <a:off x="4313320" y="3100477"/>
          <a:ext cx="171450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126720" imgH="177480" progId="Equation.3">
                  <p:embed/>
                </p:oleObj>
              </mc:Choice>
              <mc:Fallback>
                <p:oleObj name="Equation" r:id="rId22" imgW="126720" imgH="177480" progId="Equation.3">
                  <p:embed/>
                  <p:pic>
                    <p:nvPicPr>
                      <p:cNvPr id="37" name="Object 36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4313320" y="3100477"/>
                        <a:ext cx="171450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6414225"/>
              </p:ext>
            </p:extLst>
          </p:nvPr>
        </p:nvGraphicFramePr>
        <p:xfrm>
          <a:off x="5150243" y="3109102"/>
          <a:ext cx="153987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114120" imgH="177480" progId="Equation.3">
                  <p:embed/>
                </p:oleObj>
              </mc:Choice>
              <mc:Fallback>
                <p:oleObj name="Equation" r:id="rId24" imgW="114120" imgH="177480" progId="Equation.3">
                  <p:embed/>
                  <p:pic>
                    <p:nvPicPr>
                      <p:cNvPr id="32" name="Object 31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5150243" y="3109102"/>
                        <a:ext cx="153987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9782777"/>
              </p:ext>
            </p:extLst>
          </p:nvPr>
        </p:nvGraphicFramePr>
        <p:xfrm>
          <a:off x="5577912" y="3109103"/>
          <a:ext cx="152400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114120" imgH="177480" progId="Equation.3">
                  <p:embed/>
                </p:oleObj>
              </mc:Choice>
              <mc:Fallback>
                <p:oleObj name="Equation" r:id="rId26" imgW="114120" imgH="177480" progId="Equation.3">
                  <p:embed/>
                  <p:pic>
                    <p:nvPicPr>
                      <p:cNvPr id="33" name="Object 32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5577912" y="3109103"/>
                        <a:ext cx="152400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0200520"/>
              </p:ext>
            </p:extLst>
          </p:nvPr>
        </p:nvGraphicFramePr>
        <p:xfrm>
          <a:off x="5926357" y="3109103"/>
          <a:ext cx="238125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8" imgW="177480" imgH="177480" progId="Equation.3">
                  <p:embed/>
                </p:oleObj>
              </mc:Choice>
              <mc:Fallback>
                <p:oleObj name="Equation" r:id="rId28" imgW="177480" imgH="177480" progId="Equation.3">
                  <p:embed/>
                  <p:pic>
                    <p:nvPicPr>
                      <p:cNvPr id="34" name="Object 33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5926357" y="3109103"/>
                        <a:ext cx="238125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2773565"/>
              </p:ext>
            </p:extLst>
          </p:nvPr>
        </p:nvGraphicFramePr>
        <p:xfrm>
          <a:off x="6351902" y="3109312"/>
          <a:ext cx="222250" cy="220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0" imgW="164880" imgH="164880" progId="Equation.3">
                  <p:embed/>
                </p:oleObj>
              </mc:Choice>
              <mc:Fallback>
                <p:oleObj name="Equation" r:id="rId30" imgW="164880" imgH="164880" progId="Equation.3">
                  <p:embed/>
                  <p:pic>
                    <p:nvPicPr>
                      <p:cNvPr id="35" name="Object 34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6351902" y="3109312"/>
                        <a:ext cx="222250" cy="220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3132673"/>
              </p:ext>
            </p:extLst>
          </p:nvPr>
        </p:nvGraphicFramePr>
        <p:xfrm>
          <a:off x="6735693" y="3109314"/>
          <a:ext cx="239713" cy="22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2" imgW="177480" imgH="164880" progId="Equation.3">
                  <p:embed/>
                </p:oleObj>
              </mc:Choice>
              <mc:Fallback>
                <p:oleObj name="Equation" r:id="rId32" imgW="177480" imgH="164880" progId="Equation.3">
                  <p:embed/>
                  <p:pic>
                    <p:nvPicPr>
                      <p:cNvPr id="36" name="Object 35"/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6735693" y="3109314"/>
                        <a:ext cx="239713" cy="220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5509486"/>
              </p:ext>
            </p:extLst>
          </p:nvPr>
        </p:nvGraphicFramePr>
        <p:xfrm>
          <a:off x="7171450" y="3109103"/>
          <a:ext cx="239712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4" imgW="177480" imgH="177480" progId="Equation.3">
                  <p:embed/>
                </p:oleObj>
              </mc:Choice>
              <mc:Fallback>
                <p:oleObj name="Equation" r:id="rId34" imgW="177480" imgH="177480" progId="Equation.3">
                  <p:embed/>
                  <p:pic>
                    <p:nvPicPr>
                      <p:cNvPr id="37" name="Object 36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7171450" y="3109103"/>
                        <a:ext cx="239712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0741205"/>
              </p:ext>
            </p:extLst>
          </p:nvPr>
        </p:nvGraphicFramePr>
        <p:xfrm>
          <a:off x="7564076" y="3109313"/>
          <a:ext cx="239713" cy="220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6" imgW="177480" imgH="164880" progId="Equation.3">
                  <p:embed/>
                </p:oleObj>
              </mc:Choice>
              <mc:Fallback>
                <p:oleObj name="Equation" r:id="rId36" imgW="177480" imgH="164880" progId="Equation.3">
                  <p:embed/>
                  <p:pic>
                    <p:nvPicPr>
                      <p:cNvPr id="38" name="Object 37"/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7564076" y="3109313"/>
                        <a:ext cx="239713" cy="220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4195554"/>
              </p:ext>
            </p:extLst>
          </p:nvPr>
        </p:nvGraphicFramePr>
        <p:xfrm>
          <a:off x="4723948" y="3091851"/>
          <a:ext cx="169863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8" imgW="126720" imgH="177480" progId="Equation.3">
                  <p:embed/>
                </p:oleObj>
              </mc:Choice>
              <mc:Fallback>
                <p:oleObj name="Equation" r:id="rId38" imgW="126720" imgH="177480" progId="Equation.3">
                  <p:embed/>
                  <p:pic>
                    <p:nvPicPr>
                      <p:cNvPr id="44" name="Object 43"/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4723948" y="3091851"/>
                        <a:ext cx="169863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923733"/>
              </p:ext>
            </p:extLst>
          </p:nvPr>
        </p:nvGraphicFramePr>
        <p:xfrm>
          <a:off x="8034338" y="3091851"/>
          <a:ext cx="239712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0" imgW="177480" imgH="177480" progId="Equation.3">
                  <p:embed/>
                </p:oleObj>
              </mc:Choice>
              <mc:Fallback>
                <p:oleObj name="Equation" r:id="rId40" imgW="177480" imgH="177480" progId="Equation.3">
                  <p:embed/>
                  <p:pic>
                    <p:nvPicPr>
                      <p:cNvPr id="45" name="Object 44"/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8034338" y="3091851"/>
                        <a:ext cx="239712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414908" y="1505322"/>
            <a:ext cx="16738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4-bit binary number </a:t>
            </a:r>
            <a:endParaRPr lang="en-US" sz="1600" dirty="0">
              <a:solidFill>
                <a:srgbClr val="0070C0"/>
              </a:solidFill>
              <a:latin typeface="Arial Narrow" panose="020B0606020202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545899" y="2372946"/>
            <a:ext cx="2406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Controlling 2</a:t>
            </a:r>
            <a:r>
              <a:rPr lang="en-US" sz="2000" baseline="30000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4</a:t>
            </a:r>
            <a:r>
              <a:rPr lang="en-US" sz="2000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= 16 lines</a:t>
            </a:r>
            <a:endParaRPr lang="en-US" sz="2000" dirty="0">
              <a:solidFill>
                <a:srgbClr val="0070C0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3340" y="4821382"/>
            <a:ext cx="8307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0" dirty="0">
                <a:latin typeface="Arial Narrow" panose="020B0606020202030204" pitchFamily="34" charset="0"/>
              </a:rPr>
              <a:t>This is how machine(computer) uses binary numbers to perform different actions!</a:t>
            </a:r>
          </a:p>
        </p:txBody>
      </p:sp>
    </p:spTree>
    <p:extLst>
      <p:ext uri="{BB962C8B-B14F-4D97-AF65-F5344CB8AC3E}">
        <p14:creationId xmlns:p14="http://schemas.microsoft.com/office/powerpoint/2010/main" val="39303745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2225014" y="2801439"/>
            <a:ext cx="6273208" cy="1141234"/>
            <a:chOff x="1913861" y="2516366"/>
            <a:chExt cx="6273208" cy="3125973"/>
          </a:xfrm>
        </p:grpSpPr>
        <p:cxnSp>
          <p:nvCxnSpPr>
            <p:cNvPr id="17" name="Straight Connector 16"/>
            <p:cNvCxnSpPr/>
            <p:nvPr/>
          </p:nvCxnSpPr>
          <p:spPr bwMode="auto">
            <a:xfrm>
              <a:off x="1913861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4" name="Straight Connector 263"/>
            <p:cNvCxnSpPr/>
            <p:nvPr/>
          </p:nvCxnSpPr>
          <p:spPr bwMode="auto">
            <a:xfrm>
              <a:off x="2332075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5" name="Straight Connector 264"/>
            <p:cNvCxnSpPr/>
            <p:nvPr/>
          </p:nvCxnSpPr>
          <p:spPr bwMode="auto">
            <a:xfrm>
              <a:off x="2750289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6" name="Straight Connector 265"/>
            <p:cNvCxnSpPr/>
            <p:nvPr/>
          </p:nvCxnSpPr>
          <p:spPr bwMode="auto">
            <a:xfrm>
              <a:off x="3168503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2" name="Straight Connector 271"/>
            <p:cNvCxnSpPr/>
            <p:nvPr/>
          </p:nvCxnSpPr>
          <p:spPr bwMode="auto">
            <a:xfrm>
              <a:off x="3586717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3" name="Straight Connector 272"/>
            <p:cNvCxnSpPr/>
            <p:nvPr/>
          </p:nvCxnSpPr>
          <p:spPr bwMode="auto">
            <a:xfrm>
              <a:off x="4004931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4" name="Straight Connector 273"/>
            <p:cNvCxnSpPr/>
            <p:nvPr/>
          </p:nvCxnSpPr>
          <p:spPr bwMode="auto">
            <a:xfrm>
              <a:off x="4423145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5" name="Straight Connector 274"/>
            <p:cNvCxnSpPr/>
            <p:nvPr/>
          </p:nvCxnSpPr>
          <p:spPr bwMode="auto">
            <a:xfrm>
              <a:off x="4841359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6" name="Straight Connector 275"/>
            <p:cNvCxnSpPr/>
            <p:nvPr/>
          </p:nvCxnSpPr>
          <p:spPr bwMode="auto">
            <a:xfrm>
              <a:off x="5259573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4" name="Straight Connector 283"/>
            <p:cNvCxnSpPr/>
            <p:nvPr/>
          </p:nvCxnSpPr>
          <p:spPr bwMode="auto">
            <a:xfrm>
              <a:off x="5677787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5" name="Straight Connector 284"/>
            <p:cNvCxnSpPr/>
            <p:nvPr/>
          </p:nvCxnSpPr>
          <p:spPr bwMode="auto">
            <a:xfrm>
              <a:off x="6096001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6" name="Straight Connector 285"/>
            <p:cNvCxnSpPr/>
            <p:nvPr/>
          </p:nvCxnSpPr>
          <p:spPr bwMode="auto">
            <a:xfrm>
              <a:off x="6514215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7" name="Straight Connector 286"/>
            <p:cNvCxnSpPr/>
            <p:nvPr/>
          </p:nvCxnSpPr>
          <p:spPr bwMode="auto">
            <a:xfrm>
              <a:off x="6932429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8" name="Straight Connector 287"/>
            <p:cNvCxnSpPr/>
            <p:nvPr/>
          </p:nvCxnSpPr>
          <p:spPr bwMode="auto">
            <a:xfrm>
              <a:off x="7350643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Straight Connector 327"/>
            <p:cNvCxnSpPr/>
            <p:nvPr/>
          </p:nvCxnSpPr>
          <p:spPr bwMode="auto">
            <a:xfrm>
              <a:off x="7768857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9" name="Straight Connector 328"/>
            <p:cNvCxnSpPr/>
            <p:nvPr/>
          </p:nvCxnSpPr>
          <p:spPr bwMode="auto">
            <a:xfrm>
              <a:off x="8187069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34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66445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n-bit  Input Controlling/Selecting  2</a:t>
            </a:r>
            <a:r>
              <a:rPr lang="en-US" altLang="en-US" sz="2400" b="1" baseline="30000" dirty="0">
                <a:solidFill>
                  <a:srgbClr val="FF3300"/>
                </a:solidFill>
                <a:latin typeface="Arial Narrow" panose="020B0606020202030204" pitchFamily="34" charset="0"/>
              </a:rPr>
              <a:t>n</a:t>
            </a:r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 Different Actions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345916" y="1196280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4-bit Decode </a:t>
            </a:r>
            <a:endParaRPr lang="en-US" b="1" dirty="0">
              <a:solidFill>
                <a:srgbClr val="0070C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1392129" y="2145769"/>
            <a:ext cx="14353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4" name="Straight Connector 253"/>
          <p:cNvCxnSpPr/>
          <p:nvPr/>
        </p:nvCxnSpPr>
        <p:spPr bwMode="auto">
          <a:xfrm>
            <a:off x="1392129" y="2482468"/>
            <a:ext cx="14353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5" name="Straight Connector 254"/>
          <p:cNvCxnSpPr/>
          <p:nvPr/>
        </p:nvCxnSpPr>
        <p:spPr bwMode="auto">
          <a:xfrm>
            <a:off x="1392129" y="2819167"/>
            <a:ext cx="14353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6" name="Straight Connector 255"/>
          <p:cNvCxnSpPr/>
          <p:nvPr/>
        </p:nvCxnSpPr>
        <p:spPr bwMode="auto">
          <a:xfrm>
            <a:off x="1392129" y="3155867"/>
            <a:ext cx="14353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rapezoid 2"/>
          <p:cNvSpPr/>
          <p:nvPr/>
        </p:nvSpPr>
        <p:spPr bwMode="auto">
          <a:xfrm>
            <a:off x="1810344" y="2018180"/>
            <a:ext cx="7038753" cy="1318436"/>
          </a:xfrm>
          <a:prstGeom prst="trapezoid">
            <a:avLst>
              <a:gd name="adj" fmla="val 31369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6020508"/>
              </p:ext>
            </p:extLst>
          </p:nvPr>
        </p:nvGraphicFramePr>
        <p:xfrm>
          <a:off x="1131888" y="2044700"/>
          <a:ext cx="119062" cy="22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8560" imgH="164880" progId="Equation.3">
                  <p:embed/>
                </p:oleObj>
              </mc:Choice>
              <mc:Fallback>
                <p:oleObj name="Equation" r:id="rId2" imgW="88560" imgH="164880" progId="Equation.3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31888" y="2044700"/>
                        <a:ext cx="119062" cy="222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1" name="Object 3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9402131"/>
              </p:ext>
            </p:extLst>
          </p:nvPr>
        </p:nvGraphicFramePr>
        <p:xfrm>
          <a:off x="1123950" y="2366963"/>
          <a:ext cx="12065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8560" imgH="164880" progId="Equation.3">
                  <p:embed/>
                </p:oleObj>
              </mc:Choice>
              <mc:Fallback>
                <p:oleObj name="Equation" r:id="rId4" imgW="88560" imgH="164880" progId="Equation.3">
                  <p:embed/>
                  <p:pic>
                    <p:nvPicPr>
                      <p:cNvPr id="331" name="Object 330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3950" y="2366963"/>
                        <a:ext cx="120650" cy="219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2" name="Object 3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6246153"/>
              </p:ext>
            </p:extLst>
          </p:nvPr>
        </p:nvGraphicFramePr>
        <p:xfrm>
          <a:off x="1106488" y="2670175"/>
          <a:ext cx="169862" cy="23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6720" imgH="177480" progId="Equation.3">
                  <p:embed/>
                </p:oleObj>
              </mc:Choice>
              <mc:Fallback>
                <p:oleObj name="Equation" r:id="rId6" imgW="126720" imgH="177480" progId="Equation.3">
                  <p:embed/>
                  <p:pic>
                    <p:nvPicPr>
                      <p:cNvPr id="332" name="Object 33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06488" y="2670175"/>
                        <a:ext cx="169862" cy="236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3" name="Object 3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7060341"/>
              </p:ext>
            </p:extLst>
          </p:nvPr>
        </p:nvGraphicFramePr>
        <p:xfrm>
          <a:off x="1131558" y="2991539"/>
          <a:ext cx="119063" cy="22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8560" imgH="164880" progId="Equation.3">
                  <p:embed/>
                </p:oleObj>
              </mc:Choice>
              <mc:Fallback>
                <p:oleObj name="Equation" r:id="rId8" imgW="88560" imgH="164880" progId="Equation.3">
                  <p:embed/>
                  <p:pic>
                    <p:nvPicPr>
                      <p:cNvPr id="333" name="Object 33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31558" y="2991539"/>
                        <a:ext cx="119063" cy="220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6780827"/>
              </p:ext>
            </p:extLst>
          </p:nvPr>
        </p:nvGraphicFramePr>
        <p:xfrm>
          <a:off x="2164331" y="3100477"/>
          <a:ext cx="169863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26720" imgH="177480" progId="Equation.3">
                  <p:embed/>
                </p:oleObj>
              </mc:Choice>
              <mc:Fallback>
                <p:oleObj name="Equation" r:id="rId10" imgW="126720" imgH="177480" progId="Equation.3">
                  <p:embed/>
                  <p:pic>
                    <p:nvPicPr>
                      <p:cNvPr id="32" name="Object 3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164331" y="3100477"/>
                        <a:ext cx="169863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4487459"/>
              </p:ext>
            </p:extLst>
          </p:nvPr>
        </p:nvGraphicFramePr>
        <p:xfrm>
          <a:off x="2581997" y="3092062"/>
          <a:ext cx="119063" cy="22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88560" imgH="164880" progId="Equation.3">
                  <p:embed/>
                </p:oleObj>
              </mc:Choice>
              <mc:Fallback>
                <p:oleObj name="Equation" r:id="rId12" imgW="88560" imgH="164880" progId="Equation.3">
                  <p:embed/>
                  <p:pic>
                    <p:nvPicPr>
                      <p:cNvPr id="33" name="Object 32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581997" y="3092062"/>
                        <a:ext cx="119063" cy="220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4490779"/>
              </p:ext>
            </p:extLst>
          </p:nvPr>
        </p:nvGraphicFramePr>
        <p:xfrm>
          <a:off x="2966117" y="3092061"/>
          <a:ext cx="169863" cy="22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26720" imgH="164880" progId="Equation.3">
                  <p:embed/>
                </p:oleObj>
              </mc:Choice>
              <mc:Fallback>
                <p:oleObj name="Equation" r:id="rId14" imgW="126720" imgH="164880" progId="Equation.3">
                  <p:embed/>
                  <p:pic>
                    <p:nvPicPr>
                      <p:cNvPr id="34" name="Object 33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966117" y="3092061"/>
                        <a:ext cx="169863" cy="220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9726516"/>
              </p:ext>
            </p:extLst>
          </p:nvPr>
        </p:nvGraphicFramePr>
        <p:xfrm>
          <a:off x="3392411" y="3102064"/>
          <a:ext cx="153987" cy="23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14120" imgH="177480" progId="Equation.3">
                  <p:embed/>
                </p:oleObj>
              </mc:Choice>
              <mc:Fallback>
                <p:oleObj name="Equation" r:id="rId16" imgW="114120" imgH="177480" progId="Equation.3">
                  <p:embed/>
                  <p:pic>
                    <p:nvPicPr>
                      <p:cNvPr id="35" name="Object 34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392411" y="3102064"/>
                        <a:ext cx="153987" cy="236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5315064"/>
              </p:ext>
            </p:extLst>
          </p:nvPr>
        </p:nvGraphicFramePr>
        <p:xfrm>
          <a:off x="3776949" y="3109314"/>
          <a:ext cx="171450" cy="22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26720" imgH="164880" progId="Equation.3">
                  <p:embed/>
                </p:oleObj>
              </mc:Choice>
              <mc:Fallback>
                <p:oleObj name="Equation" r:id="rId18" imgW="126720" imgH="164880" progId="Equation.3">
                  <p:embed/>
                  <p:pic>
                    <p:nvPicPr>
                      <p:cNvPr id="36" name="Object 35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776949" y="3109314"/>
                        <a:ext cx="171450" cy="220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6761938"/>
              </p:ext>
            </p:extLst>
          </p:nvPr>
        </p:nvGraphicFramePr>
        <p:xfrm>
          <a:off x="4256587" y="3109103"/>
          <a:ext cx="153988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114120" imgH="177480" progId="Equation.3">
                  <p:embed/>
                </p:oleObj>
              </mc:Choice>
              <mc:Fallback>
                <p:oleObj name="Equation" r:id="rId20" imgW="114120" imgH="177480" progId="Equation.3">
                  <p:embed/>
                  <p:pic>
                    <p:nvPicPr>
                      <p:cNvPr id="37" name="Object 36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4256587" y="3109103"/>
                        <a:ext cx="153988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4384188"/>
              </p:ext>
            </p:extLst>
          </p:nvPr>
        </p:nvGraphicFramePr>
        <p:xfrm>
          <a:off x="4667003" y="3109103"/>
          <a:ext cx="171450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126720" imgH="177480" progId="Equation.3">
                  <p:embed/>
                </p:oleObj>
              </mc:Choice>
              <mc:Fallback>
                <p:oleObj name="Equation" r:id="rId22" imgW="126720" imgH="177480" progId="Equation.3">
                  <p:embed/>
                  <p:pic>
                    <p:nvPicPr>
                      <p:cNvPr id="38" name="Object 37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4667003" y="3109103"/>
                        <a:ext cx="171450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943965"/>
              </p:ext>
            </p:extLst>
          </p:nvPr>
        </p:nvGraphicFramePr>
        <p:xfrm>
          <a:off x="5503926" y="3117728"/>
          <a:ext cx="153987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114120" imgH="177480" progId="Equation.3">
                  <p:embed/>
                </p:oleObj>
              </mc:Choice>
              <mc:Fallback>
                <p:oleObj name="Equation" r:id="rId24" imgW="114120" imgH="177480" progId="Equation.3">
                  <p:embed/>
                  <p:pic>
                    <p:nvPicPr>
                      <p:cNvPr id="39" name="Object 38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5503926" y="3117728"/>
                        <a:ext cx="153987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2337940"/>
              </p:ext>
            </p:extLst>
          </p:nvPr>
        </p:nvGraphicFramePr>
        <p:xfrm>
          <a:off x="5931595" y="3117729"/>
          <a:ext cx="152400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114120" imgH="177480" progId="Equation.3">
                  <p:embed/>
                </p:oleObj>
              </mc:Choice>
              <mc:Fallback>
                <p:oleObj name="Equation" r:id="rId26" imgW="114120" imgH="177480" progId="Equation.3">
                  <p:embed/>
                  <p:pic>
                    <p:nvPicPr>
                      <p:cNvPr id="40" name="Object 39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5931595" y="3117729"/>
                        <a:ext cx="152400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4700154"/>
              </p:ext>
            </p:extLst>
          </p:nvPr>
        </p:nvGraphicFramePr>
        <p:xfrm>
          <a:off x="6280040" y="3117729"/>
          <a:ext cx="238125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8" imgW="177480" imgH="177480" progId="Equation.3">
                  <p:embed/>
                </p:oleObj>
              </mc:Choice>
              <mc:Fallback>
                <p:oleObj name="Equation" r:id="rId28" imgW="177480" imgH="177480" progId="Equation.3">
                  <p:embed/>
                  <p:pic>
                    <p:nvPicPr>
                      <p:cNvPr id="41" name="Object 40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6280040" y="3117729"/>
                        <a:ext cx="238125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0252696"/>
              </p:ext>
            </p:extLst>
          </p:nvPr>
        </p:nvGraphicFramePr>
        <p:xfrm>
          <a:off x="6705585" y="3117938"/>
          <a:ext cx="222250" cy="220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0" imgW="164880" imgH="164880" progId="Equation.3">
                  <p:embed/>
                </p:oleObj>
              </mc:Choice>
              <mc:Fallback>
                <p:oleObj name="Equation" r:id="rId30" imgW="164880" imgH="164880" progId="Equation.3">
                  <p:embed/>
                  <p:pic>
                    <p:nvPicPr>
                      <p:cNvPr id="42" name="Object 41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6705585" y="3117938"/>
                        <a:ext cx="222250" cy="220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1060997"/>
              </p:ext>
            </p:extLst>
          </p:nvPr>
        </p:nvGraphicFramePr>
        <p:xfrm>
          <a:off x="7089376" y="3117940"/>
          <a:ext cx="239713" cy="22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2" imgW="177480" imgH="164880" progId="Equation.3">
                  <p:embed/>
                </p:oleObj>
              </mc:Choice>
              <mc:Fallback>
                <p:oleObj name="Equation" r:id="rId32" imgW="177480" imgH="164880" progId="Equation.3">
                  <p:embed/>
                  <p:pic>
                    <p:nvPicPr>
                      <p:cNvPr id="43" name="Object 42"/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7089376" y="3117940"/>
                        <a:ext cx="239713" cy="220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1111779"/>
              </p:ext>
            </p:extLst>
          </p:nvPr>
        </p:nvGraphicFramePr>
        <p:xfrm>
          <a:off x="7525133" y="3117729"/>
          <a:ext cx="239712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4" imgW="177480" imgH="177480" progId="Equation.3">
                  <p:embed/>
                </p:oleObj>
              </mc:Choice>
              <mc:Fallback>
                <p:oleObj name="Equation" r:id="rId34" imgW="177480" imgH="177480" progId="Equation.3">
                  <p:embed/>
                  <p:pic>
                    <p:nvPicPr>
                      <p:cNvPr id="44" name="Object 43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7525133" y="3117729"/>
                        <a:ext cx="239712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590358"/>
              </p:ext>
            </p:extLst>
          </p:nvPr>
        </p:nvGraphicFramePr>
        <p:xfrm>
          <a:off x="7917759" y="3117939"/>
          <a:ext cx="239713" cy="220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6" imgW="177480" imgH="164880" progId="Equation.3">
                  <p:embed/>
                </p:oleObj>
              </mc:Choice>
              <mc:Fallback>
                <p:oleObj name="Equation" r:id="rId36" imgW="177480" imgH="164880" progId="Equation.3">
                  <p:embed/>
                  <p:pic>
                    <p:nvPicPr>
                      <p:cNvPr id="45" name="Object 44"/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7917759" y="3117939"/>
                        <a:ext cx="239713" cy="220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064962"/>
              </p:ext>
            </p:extLst>
          </p:nvPr>
        </p:nvGraphicFramePr>
        <p:xfrm>
          <a:off x="5077631" y="3100477"/>
          <a:ext cx="169863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8" imgW="126720" imgH="177480" progId="Equation.3">
                  <p:embed/>
                </p:oleObj>
              </mc:Choice>
              <mc:Fallback>
                <p:oleObj name="Equation" r:id="rId38" imgW="126720" imgH="177480" progId="Equation.3">
                  <p:embed/>
                  <p:pic>
                    <p:nvPicPr>
                      <p:cNvPr id="46" name="Object 45"/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5077631" y="3100477"/>
                        <a:ext cx="169863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5008089"/>
              </p:ext>
            </p:extLst>
          </p:nvPr>
        </p:nvGraphicFramePr>
        <p:xfrm>
          <a:off x="8388021" y="3100477"/>
          <a:ext cx="239712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0" imgW="177480" imgH="177480" progId="Equation.3">
                  <p:embed/>
                </p:oleObj>
              </mc:Choice>
              <mc:Fallback>
                <p:oleObj name="Equation" r:id="rId40" imgW="177480" imgH="177480" progId="Equation.3">
                  <p:embed/>
                  <p:pic>
                    <p:nvPicPr>
                      <p:cNvPr id="47" name="Object 46"/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8388021" y="3100477"/>
                        <a:ext cx="239712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061713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480957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900201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319445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738689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157933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577177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996421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415665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5834909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254153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673397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092641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7511885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931129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8350370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5" name="Right Arrow 4"/>
          <p:cNvSpPr/>
          <p:nvPr/>
        </p:nvSpPr>
        <p:spPr bwMode="auto">
          <a:xfrm>
            <a:off x="698741" y="2475781"/>
            <a:ext cx="250165" cy="172528"/>
          </a:xfrm>
          <a:prstGeom prst="rightArrow">
            <a:avLst>
              <a:gd name="adj1" fmla="val 50000"/>
              <a:gd name="adj2" fmla="val 6538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43304" y="1580854"/>
            <a:ext cx="2279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4-bit binary number:   </a:t>
            </a:r>
            <a:r>
              <a:rPr lang="en-US" b="1" i="0" dirty="0">
                <a:latin typeface="Arial Narrow" panose="020B0606020202030204" pitchFamily="34" charset="0"/>
                <a:cs typeface="Times New Roman" panose="02020603050405020304" pitchFamily="18" charset="0"/>
              </a:rPr>
              <a:t>1011</a:t>
            </a:r>
            <a:r>
              <a:rPr lang="en-US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82" name="Right Arrow 81"/>
          <p:cNvSpPr/>
          <p:nvPr/>
        </p:nvSpPr>
        <p:spPr bwMode="auto">
          <a:xfrm rot="16200000">
            <a:off x="6708477" y="4293078"/>
            <a:ext cx="250165" cy="172528"/>
          </a:xfrm>
          <a:prstGeom prst="rightArrow">
            <a:avLst>
              <a:gd name="adj1" fmla="val 50000"/>
              <a:gd name="adj2" fmla="val 6538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336" y="4787661"/>
            <a:ext cx="6540637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Arial Narrow" panose="020B0606020202030204" pitchFamily="34" charset="0"/>
              </a:rPr>
              <a:t>A 4-bit binary number selects a single line (out of the 16 lines) to be “HIGH”. 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Arial Narrow" panose="020B0606020202030204" pitchFamily="34" charset="0"/>
              </a:rPr>
              <a:t>(The rest all remain “LOW”)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475163" y="2228246"/>
            <a:ext cx="1771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4-bit Decode </a:t>
            </a:r>
            <a:endParaRPr lang="en-US" sz="24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015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2225014" y="2801439"/>
            <a:ext cx="6273208" cy="1141234"/>
            <a:chOff x="1913861" y="2516366"/>
            <a:chExt cx="6273208" cy="3125973"/>
          </a:xfrm>
        </p:grpSpPr>
        <p:cxnSp>
          <p:nvCxnSpPr>
            <p:cNvPr id="17" name="Straight Connector 16"/>
            <p:cNvCxnSpPr/>
            <p:nvPr/>
          </p:nvCxnSpPr>
          <p:spPr bwMode="auto">
            <a:xfrm>
              <a:off x="1913861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4" name="Straight Connector 263"/>
            <p:cNvCxnSpPr/>
            <p:nvPr/>
          </p:nvCxnSpPr>
          <p:spPr bwMode="auto">
            <a:xfrm>
              <a:off x="2332075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5" name="Straight Connector 264"/>
            <p:cNvCxnSpPr/>
            <p:nvPr/>
          </p:nvCxnSpPr>
          <p:spPr bwMode="auto">
            <a:xfrm>
              <a:off x="2750289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6" name="Straight Connector 265"/>
            <p:cNvCxnSpPr/>
            <p:nvPr/>
          </p:nvCxnSpPr>
          <p:spPr bwMode="auto">
            <a:xfrm>
              <a:off x="3168503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2" name="Straight Connector 271"/>
            <p:cNvCxnSpPr/>
            <p:nvPr/>
          </p:nvCxnSpPr>
          <p:spPr bwMode="auto">
            <a:xfrm>
              <a:off x="3586717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3" name="Straight Connector 272"/>
            <p:cNvCxnSpPr/>
            <p:nvPr/>
          </p:nvCxnSpPr>
          <p:spPr bwMode="auto">
            <a:xfrm>
              <a:off x="4004931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4" name="Straight Connector 273"/>
            <p:cNvCxnSpPr/>
            <p:nvPr/>
          </p:nvCxnSpPr>
          <p:spPr bwMode="auto">
            <a:xfrm>
              <a:off x="4423145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5" name="Straight Connector 274"/>
            <p:cNvCxnSpPr/>
            <p:nvPr/>
          </p:nvCxnSpPr>
          <p:spPr bwMode="auto">
            <a:xfrm>
              <a:off x="4841359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6" name="Straight Connector 275"/>
            <p:cNvCxnSpPr/>
            <p:nvPr/>
          </p:nvCxnSpPr>
          <p:spPr bwMode="auto">
            <a:xfrm>
              <a:off x="5259573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4" name="Straight Connector 283"/>
            <p:cNvCxnSpPr/>
            <p:nvPr/>
          </p:nvCxnSpPr>
          <p:spPr bwMode="auto">
            <a:xfrm>
              <a:off x="5677787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5" name="Straight Connector 284"/>
            <p:cNvCxnSpPr/>
            <p:nvPr/>
          </p:nvCxnSpPr>
          <p:spPr bwMode="auto">
            <a:xfrm>
              <a:off x="6096001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6" name="Straight Connector 285"/>
            <p:cNvCxnSpPr/>
            <p:nvPr/>
          </p:nvCxnSpPr>
          <p:spPr bwMode="auto">
            <a:xfrm>
              <a:off x="6514215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7" name="Straight Connector 286"/>
            <p:cNvCxnSpPr/>
            <p:nvPr/>
          </p:nvCxnSpPr>
          <p:spPr bwMode="auto">
            <a:xfrm>
              <a:off x="6932429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8" name="Straight Connector 287"/>
            <p:cNvCxnSpPr/>
            <p:nvPr/>
          </p:nvCxnSpPr>
          <p:spPr bwMode="auto">
            <a:xfrm>
              <a:off x="7350643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Straight Connector 327"/>
            <p:cNvCxnSpPr/>
            <p:nvPr/>
          </p:nvCxnSpPr>
          <p:spPr bwMode="auto">
            <a:xfrm>
              <a:off x="7768857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9" name="Straight Connector 328"/>
            <p:cNvCxnSpPr/>
            <p:nvPr/>
          </p:nvCxnSpPr>
          <p:spPr bwMode="auto">
            <a:xfrm>
              <a:off x="8187069" y="2516366"/>
              <a:ext cx="0" cy="31259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35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66445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4-bit  Input Controlling/Selecting  2</a:t>
            </a:r>
            <a:r>
              <a:rPr lang="en-US" altLang="en-US" sz="2400" b="1" baseline="30000" dirty="0">
                <a:solidFill>
                  <a:srgbClr val="FF3300"/>
                </a:solidFill>
                <a:latin typeface="Arial Narrow" panose="020B0606020202030204" pitchFamily="34" charset="0"/>
              </a:rPr>
              <a:t>4</a:t>
            </a:r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 Different Actions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1392129" y="2145769"/>
            <a:ext cx="14353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4" name="Straight Connector 253"/>
          <p:cNvCxnSpPr/>
          <p:nvPr/>
        </p:nvCxnSpPr>
        <p:spPr bwMode="auto">
          <a:xfrm>
            <a:off x="1392129" y="2482468"/>
            <a:ext cx="14353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5" name="Straight Connector 254"/>
          <p:cNvCxnSpPr/>
          <p:nvPr/>
        </p:nvCxnSpPr>
        <p:spPr bwMode="auto">
          <a:xfrm>
            <a:off x="1392129" y="2819167"/>
            <a:ext cx="14353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6" name="Straight Connector 255"/>
          <p:cNvCxnSpPr/>
          <p:nvPr/>
        </p:nvCxnSpPr>
        <p:spPr bwMode="auto">
          <a:xfrm>
            <a:off x="1392129" y="3155867"/>
            <a:ext cx="14353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rapezoid 2"/>
          <p:cNvSpPr/>
          <p:nvPr/>
        </p:nvSpPr>
        <p:spPr bwMode="auto">
          <a:xfrm>
            <a:off x="1810344" y="2018180"/>
            <a:ext cx="7038753" cy="1318436"/>
          </a:xfrm>
          <a:prstGeom prst="trapezoid">
            <a:avLst>
              <a:gd name="adj" fmla="val 31369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1131888" y="2044700"/>
          <a:ext cx="119062" cy="22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8560" imgH="164880" progId="Equation.3">
                  <p:embed/>
                </p:oleObj>
              </mc:Choice>
              <mc:Fallback>
                <p:oleObj name="Equation" r:id="rId2" imgW="88560" imgH="164880" progId="Equation.3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31888" y="2044700"/>
                        <a:ext cx="119062" cy="222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1" name="Object 330"/>
          <p:cNvGraphicFramePr>
            <a:graphicFrameLocks noChangeAspect="1"/>
          </p:cNvGraphicFramePr>
          <p:nvPr/>
        </p:nvGraphicFramePr>
        <p:xfrm>
          <a:off x="1123950" y="2366963"/>
          <a:ext cx="12065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8560" imgH="164880" progId="Equation.3">
                  <p:embed/>
                </p:oleObj>
              </mc:Choice>
              <mc:Fallback>
                <p:oleObj name="Equation" r:id="rId4" imgW="88560" imgH="164880" progId="Equation.3">
                  <p:embed/>
                  <p:pic>
                    <p:nvPicPr>
                      <p:cNvPr id="331" name="Object 330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3950" y="2366963"/>
                        <a:ext cx="120650" cy="219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2" name="Object 3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8145756"/>
              </p:ext>
            </p:extLst>
          </p:nvPr>
        </p:nvGraphicFramePr>
        <p:xfrm>
          <a:off x="1132614" y="3022873"/>
          <a:ext cx="169862" cy="23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6720" imgH="177480" progId="Equation.3">
                  <p:embed/>
                </p:oleObj>
              </mc:Choice>
              <mc:Fallback>
                <p:oleObj name="Equation" r:id="rId6" imgW="126720" imgH="177480" progId="Equation.3">
                  <p:embed/>
                  <p:pic>
                    <p:nvPicPr>
                      <p:cNvPr id="332" name="Object 33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32614" y="3022873"/>
                        <a:ext cx="169862" cy="236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3" name="Object 3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1574344"/>
              </p:ext>
            </p:extLst>
          </p:nvPr>
        </p:nvGraphicFramePr>
        <p:xfrm>
          <a:off x="1131558" y="2691093"/>
          <a:ext cx="119063" cy="22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8560" imgH="164880" progId="Equation.3">
                  <p:embed/>
                </p:oleObj>
              </mc:Choice>
              <mc:Fallback>
                <p:oleObj name="Equation" r:id="rId8" imgW="88560" imgH="164880" progId="Equation.3">
                  <p:embed/>
                  <p:pic>
                    <p:nvPicPr>
                      <p:cNvPr id="333" name="Object 33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31558" y="2691093"/>
                        <a:ext cx="119063" cy="220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2164331" y="3100477"/>
          <a:ext cx="169863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26720" imgH="177480" progId="Equation.3">
                  <p:embed/>
                </p:oleObj>
              </mc:Choice>
              <mc:Fallback>
                <p:oleObj name="Equation" r:id="rId10" imgW="126720" imgH="177480" progId="Equation.3">
                  <p:embed/>
                  <p:pic>
                    <p:nvPicPr>
                      <p:cNvPr id="32" name="Object 3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164331" y="3100477"/>
                        <a:ext cx="169863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/>
        </p:nvGraphicFramePr>
        <p:xfrm>
          <a:off x="2581997" y="3092062"/>
          <a:ext cx="119063" cy="22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88560" imgH="164880" progId="Equation.3">
                  <p:embed/>
                </p:oleObj>
              </mc:Choice>
              <mc:Fallback>
                <p:oleObj name="Equation" r:id="rId12" imgW="88560" imgH="164880" progId="Equation.3">
                  <p:embed/>
                  <p:pic>
                    <p:nvPicPr>
                      <p:cNvPr id="33" name="Object 32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581997" y="3092062"/>
                        <a:ext cx="119063" cy="220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/>
        </p:nvGraphicFramePr>
        <p:xfrm>
          <a:off x="2966117" y="3092061"/>
          <a:ext cx="169863" cy="22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26720" imgH="164880" progId="Equation.3">
                  <p:embed/>
                </p:oleObj>
              </mc:Choice>
              <mc:Fallback>
                <p:oleObj name="Equation" r:id="rId14" imgW="126720" imgH="164880" progId="Equation.3">
                  <p:embed/>
                  <p:pic>
                    <p:nvPicPr>
                      <p:cNvPr id="34" name="Object 33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966117" y="3092061"/>
                        <a:ext cx="169863" cy="220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/>
        </p:nvGraphicFramePr>
        <p:xfrm>
          <a:off x="3392411" y="3102064"/>
          <a:ext cx="153987" cy="23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14120" imgH="177480" progId="Equation.3">
                  <p:embed/>
                </p:oleObj>
              </mc:Choice>
              <mc:Fallback>
                <p:oleObj name="Equation" r:id="rId16" imgW="114120" imgH="177480" progId="Equation.3">
                  <p:embed/>
                  <p:pic>
                    <p:nvPicPr>
                      <p:cNvPr id="35" name="Object 34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392411" y="3102064"/>
                        <a:ext cx="153987" cy="236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/>
        </p:nvGraphicFramePr>
        <p:xfrm>
          <a:off x="3776949" y="3109314"/>
          <a:ext cx="171450" cy="22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26720" imgH="164880" progId="Equation.3">
                  <p:embed/>
                </p:oleObj>
              </mc:Choice>
              <mc:Fallback>
                <p:oleObj name="Equation" r:id="rId18" imgW="126720" imgH="164880" progId="Equation.3">
                  <p:embed/>
                  <p:pic>
                    <p:nvPicPr>
                      <p:cNvPr id="36" name="Object 35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776949" y="3109314"/>
                        <a:ext cx="171450" cy="220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/>
        </p:nvGraphicFramePr>
        <p:xfrm>
          <a:off x="4256587" y="3109103"/>
          <a:ext cx="153988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114120" imgH="177480" progId="Equation.3">
                  <p:embed/>
                </p:oleObj>
              </mc:Choice>
              <mc:Fallback>
                <p:oleObj name="Equation" r:id="rId20" imgW="114120" imgH="177480" progId="Equation.3">
                  <p:embed/>
                  <p:pic>
                    <p:nvPicPr>
                      <p:cNvPr id="37" name="Object 36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4256587" y="3109103"/>
                        <a:ext cx="153988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/>
        </p:nvGraphicFramePr>
        <p:xfrm>
          <a:off x="4667003" y="3109103"/>
          <a:ext cx="171450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126720" imgH="177480" progId="Equation.3">
                  <p:embed/>
                </p:oleObj>
              </mc:Choice>
              <mc:Fallback>
                <p:oleObj name="Equation" r:id="rId22" imgW="126720" imgH="177480" progId="Equation.3">
                  <p:embed/>
                  <p:pic>
                    <p:nvPicPr>
                      <p:cNvPr id="38" name="Object 37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4667003" y="3109103"/>
                        <a:ext cx="171450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/>
        </p:nvGraphicFramePr>
        <p:xfrm>
          <a:off x="5503926" y="3117728"/>
          <a:ext cx="153987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114120" imgH="177480" progId="Equation.3">
                  <p:embed/>
                </p:oleObj>
              </mc:Choice>
              <mc:Fallback>
                <p:oleObj name="Equation" r:id="rId24" imgW="114120" imgH="177480" progId="Equation.3">
                  <p:embed/>
                  <p:pic>
                    <p:nvPicPr>
                      <p:cNvPr id="39" name="Object 38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5503926" y="3117728"/>
                        <a:ext cx="153987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/>
        </p:nvGraphicFramePr>
        <p:xfrm>
          <a:off x="5931595" y="3117729"/>
          <a:ext cx="152400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114120" imgH="177480" progId="Equation.3">
                  <p:embed/>
                </p:oleObj>
              </mc:Choice>
              <mc:Fallback>
                <p:oleObj name="Equation" r:id="rId26" imgW="114120" imgH="177480" progId="Equation.3">
                  <p:embed/>
                  <p:pic>
                    <p:nvPicPr>
                      <p:cNvPr id="40" name="Object 39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5931595" y="3117729"/>
                        <a:ext cx="152400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/>
        </p:nvGraphicFramePr>
        <p:xfrm>
          <a:off x="6280040" y="3117729"/>
          <a:ext cx="238125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8" imgW="177480" imgH="177480" progId="Equation.3">
                  <p:embed/>
                </p:oleObj>
              </mc:Choice>
              <mc:Fallback>
                <p:oleObj name="Equation" r:id="rId28" imgW="177480" imgH="177480" progId="Equation.3">
                  <p:embed/>
                  <p:pic>
                    <p:nvPicPr>
                      <p:cNvPr id="41" name="Object 40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6280040" y="3117729"/>
                        <a:ext cx="238125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/>
        </p:nvGraphicFramePr>
        <p:xfrm>
          <a:off x="6705585" y="3117938"/>
          <a:ext cx="222250" cy="220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0" imgW="164880" imgH="164880" progId="Equation.3">
                  <p:embed/>
                </p:oleObj>
              </mc:Choice>
              <mc:Fallback>
                <p:oleObj name="Equation" r:id="rId30" imgW="164880" imgH="164880" progId="Equation.3">
                  <p:embed/>
                  <p:pic>
                    <p:nvPicPr>
                      <p:cNvPr id="42" name="Object 41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6705585" y="3117938"/>
                        <a:ext cx="222250" cy="220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/>
        </p:nvGraphicFramePr>
        <p:xfrm>
          <a:off x="7089376" y="3117940"/>
          <a:ext cx="239713" cy="22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2" imgW="177480" imgH="164880" progId="Equation.3">
                  <p:embed/>
                </p:oleObj>
              </mc:Choice>
              <mc:Fallback>
                <p:oleObj name="Equation" r:id="rId32" imgW="177480" imgH="164880" progId="Equation.3">
                  <p:embed/>
                  <p:pic>
                    <p:nvPicPr>
                      <p:cNvPr id="43" name="Object 42"/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7089376" y="3117940"/>
                        <a:ext cx="239713" cy="220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/>
        </p:nvGraphicFramePr>
        <p:xfrm>
          <a:off x="7525133" y="3117729"/>
          <a:ext cx="239712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4" imgW="177480" imgH="177480" progId="Equation.3">
                  <p:embed/>
                </p:oleObj>
              </mc:Choice>
              <mc:Fallback>
                <p:oleObj name="Equation" r:id="rId34" imgW="177480" imgH="177480" progId="Equation.3">
                  <p:embed/>
                  <p:pic>
                    <p:nvPicPr>
                      <p:cNvPr id="44" name="Object 43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7525133" y="3117729"/>
                        <a:ext cx="239712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/>
        </p:nvGraphicFramePr>
        <p:xfrm>
          <a:off x="7917759" y="3117939"/>
          <a:ext cx="239713" cy="220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6" imgW="177480" imgH="164880" progId="Equation.3">
                  <p:embed/>
                </p:oleObj>
              </mc:Choice>
              <mc:Fallback>
                <p:oleObj name="Equation" r:id="rId36" imgW="177480" imgH="164880" progId="Equation.3">
                  <p:embed/>
                  <p:pic>
                    <p:nvPicPr>
                      <p:cNvPr id="45" name="Object 44"/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7917759" y="3117939"/>
                        <a:ext cx="239713" cy="220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/>
        </p:nvGraphicFramePr>
        <p:xfrm>
          <a:off x="5077631" y="3100477"/>
          <a:ext cx="169863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8" imgW="126720" imgH="177480" progId="Equation.3">
                  <p:embed/>
                </p:oleObj>
              </mc:Choice>
              <mc:Fallback>
                <p:oleObj name="Equation" r:id="rId38" imgW="126720" imgH="177480" progId="Equation.3">
                  <p:embed/>
                  <p:pic>
                    <p:nvPicPr>
                      <p:cNvPr id="46" name="Object 45"/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5077631" y="3100477"/>
                        <a:ext cx="169863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/>
        </p:nvGraphicFramePr>
        <p:xfrm>
          <a:off x="8388021" y="3100477"/>
          <a:ext cx="239712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0" imgW="177480" imgH="177480" progId="Equation.3">
                  <p:embed/>
                </p:oleObj>
              </mc:Choice>
              <mc:Fallback>
                <p:oleObj name="Equation" r:id="rId40" imgW="177480" imgH="177480" progId="Equation.3">
                  <p:embed/>
                  <p:pic>
                    <p:nvPicPr>
                      <p:cNvPr id="47" name="Object 46"/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8388021" y="3100477"/>
                        <a:ext cx="239712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061713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480957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900201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319445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738689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157933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577177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681529" y="3886077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415665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5834909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254153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988289" y="3886077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092641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7511885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931129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8350370" y="3899140"/>
            <a:ext cx="310551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5" name="Right Arrow 4"/>
          <p:cNvSpPr/>
          <p:nvPr/>
        </p:nvSpPr>
        <p:spPr bwMode="auto">
          <a:xfrm>
            <a:off x="698741" y="2475781"/>
            <a:ext cx="250165" cy="172528"/>
          </a:xfrm>
          <a:prstGeom prst="rightArrow">
            <a:avLst>
              <a:gd name="adj1" fmla="val 50000"/>
              <a:gd name="adj2" fmla="val 6538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43304" y="1659231"/>
            <a:ext cx="16738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4-bit binary number </a:t>
            </a:r>
            <a:endParaRPr lang="en-US" sz="1600" dirty="0">
              <a:solidFill>
                <a:srgbClr val="0070C0"/>
              </a:solidFill>
              <a:latin typeface="Arial Narrow" panose="020B0606020202030204" pitchFamily="34" charset="0"/>
            </a:endParaRPr>
          </a:p>
        </p:txBody>
      </p:sp>
      <p:sp>
        <p:nvSpPr>
          <p:cNvPr id="82" name="Right Arrow 81"/>
          <p:cNvSpPr/>
          <p:nvPr/>
        </p:nvSpPr>
        <p:spPr bwMode="auto">
          <a:xfrm rot="16200000">
            <a:off x="5023369" y="4253890"/>
            <a:ext cx="250165" cy="172528"/>
          </a:xfrm>
          <a:prstGeom prst="rightArrow">
            <a:avLst>
              <a:gd name="adj1" fmla="val 50000"/>
              <a:gd name="adj2" fmla="val 6538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336" y="4787661"/>
            <a:ext cx="6540637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Arial Narrow" panose="020B0606020202030204" pitchFamily="34" charset="0"/>
              </a:rPr>
              <a:t>A 4-bit binary number selects a single line (out of the 16 lines) to be “HIGH”. 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Arial Narrow" panose="020B0606020202030204" pitchFamily="34" charset="0"/>
              </a:rPr>
              <a:t>(The rest all remain “LOW”)</a:t>
            </a:r>
          </a:p>
        </p:txBody>
      </p:sp>
      <p:sp>
        <p:nvSpPr>
          <p:cNvPr id="8" name="Rectangle 7"/>
          <p:cNvSpPr/>
          <p:nvPr/>
        </p:nvSpPr>
        <p:spPr>
          <a:xfrm>
            <a:off x="1686818" y="1663728"/>
            <a:ext cx="587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0" dirty="0">
                <a:latin typeface="Arial Narrow" panose="020B0606020202030204" pitchFamily="34" charset="0"/>
                <a:cs typeface="Times New Roman" panose="02020603050405020304" pitchFamily="18" charset="0"/>
              </a:rPr>
              <a:t>0111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501288" y="2280497"/>
            <a:ext cx="1771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4-bit Decode </a:t>
            </a:r>
            <a:endParaRPr lang="en-US" sz="24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5448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36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12682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OR Gate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pSp>
        <p:nvGrpSpPr>
          <p:cNvPr id="4" name="Group 3"/>
          <p:cNvGrpSpPr/>
          <p:nvPr/>
        </p:nvGrpSpPr>
        <p:grpSpPr>
          <a:xfrm>
            <a:off x="3306058" y="1211061"/>
            <a:ext cx="2219087" cy="1129183"/>
            <a:chOff x="3236316" y="1536525"/>
            <a:chExt cx="1730871" cy="733976"/>
          </a:xfrm>
        </p:grpSpPr>
        <p:grpSp>
          <p:nvGrpSpPr>
            <p:cNvPr id="3" name="Group 2"/>
            <p:cNvGrpSpPr/>
            <p:nvPr/>
          </p:nvGrpSpPr>
          <p:grpSpPr>
            <a:xfrm>
              <a:off x="3236316" y="1536525"/>
              <a:ext cx="1730871" cy="733976"/>
              <a:chOff x="3236316" y="1536525"/>
              <a:chExt cx="1730871" cy="733976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3236316" y="1536525"/>
                <a:ext cx="1191495" cy="733976"/>
                <a:chOff x="6750711" y="1665363"/>
                <a:chExt cx="1098499" cy="814490"/>
              </a:xfrm>
            </p:grpSpPr>
            <p:sp>
              <p:nvSpPr>
                <p:cNvPr id="6" name="Arc 5"/>
                <p:cNvSpPr/>
                <p:nvPr/>
              </p:nvSpPr>
              <p:spPr bwMode="auto">
                <a:xfrm>
                  <a:off x="6751930" y="1821485"/>
                  <a:ext cx="1097280" cy="658368"/>
                </a:xfrm>
                <a:prstGeom prst="arc">
                  <a:avLst>
                    <a:gd name="adj1" fmla="val 16200000"/>
                    <a:gd name="adj2" fmla="val 21155319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7" name="Arc 6"/>
                <p:cNvSpPr/>
                <p:nvPr/>
              </p:nvSpPr>
              <p:spPr bwMode="auto">
                <a:xfrm>
                  <a:off x="6933589" y="1748333"/>
                  <a:ext cx="469394" cy="665682"/>
                </a:xfrm>
                <a:prstGeom prst="arc">
                  <a:avLst>
                    <a:gd name="adj1" fmla="val 17971310"/>
                    <a:gd name="adj2" fmla="val 3438698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8" name="Arc 7"/>
                <p:cNvSpPr/>
                <p:nvPr/>
              </p:nvSpPr>
              <p:spPr bwMode="auto">
                <a:xfrm flipV="1">
                  <a:off x="6750711" y="1665363"/>
                  <a:ext cx="1097280" cy="658368"/>
                </a:xfrm>
                <a:prstGeom prst="arc">
                  <a:avLst>
                    <a:gd name="adj1" fmla="val 16200000"/>
                    <a:gd name="adj2" fmla="val 21155319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cxnSp>
            <p:nvCxnSpPr>
              <p:cNvPr id="9" name="Straight Connector 8"/>
              <p:cNvCxnSpPr/>
              <p:nvPr/>
            </p:nvCxnSpPr>
            <p:spPr bwMode="auto">
              <a:xfrm>
                <a:off x="4405054" y="1900092"/>
                <a:ext cx="562133" cy="1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" name="Straight Connector 10"/>
            <p:cNvCxnSpPr/>
            <p:nvPr/>
          </p:nvCxnSpPr>
          <p:spPr bwMode="auto">
            <a:xfrm>
              <a:off x="3333088" y="1758025"/>
              <a:ext cx="562133" cy="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3361502" y="2026662"/>
              <a:ext cx="562133" cy="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143252"/>
              </p:ext>
            </p:extLst>
          </p:nvPr>
        </p:nvGraphicFramePr>
        <p:xfrm>
          <a:off x="4222603" y="3453907"/>
          <a:ext cx="3813108" cy="2094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1036">
                  <a:extLst>
                    <a:ext uri="{9D8B030D-6E8A-4147-A177-3AD203B41FA5}">
                      <a16:colId xmlns:a16="http://schemas.microsoft.com/office/drawing/2014/main" val="1972900997"/>
                    </a:ext>
                  </a:extLst>
                </a:gridCol>
                <a:gridCol w="1271036">
                  <a:extLst>
                    <a:ext uri="{9D8B030D-6E8A-4147-A177-3AD203B41FA5}">
                      <a16:colId xmlns:a16="http://schemas.microsoft.com/office/drawing/2014/main" val="943078025"/>
                    </a:ext>
                  </a:extLst>
                </a:gridCol>
                <a:gridCol w="1271036">
                  <a:extLst>
                    <a:ext uri="{9D8B030D-6E8A-4147-A177-3AD203B41FA5}">
                      <a16:colId xmlns:a16="http://schemas.microsoft.com/office/drawing/2014/main" val="1347672422"/>
                    </a:ext>
                  </a:extLst>
                </a:gridCol>
              </a:tblGrid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Input</a:t>
                      </a:r>
                      <a:r>
                        <a:rPr lang="en-US" sz="1600" baseline="0" dirty="0">
                          <a:latin typeface="Arial Narrow" panose="020B0606020202030204" pitchFamily="34" charset="0"/>
                        </a:rPr>
                        <a:t>   A</a:t>
                      </a:r>
                      <a:endParaRPr lang="en-US" sz="1600" dirty="0"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Input   B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Output   C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548382"/>
                  </a:ext>
                </a:extLst>
              </a:tr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559674"/>
                  </a:ext>
                </a:extLst>
              </a:tr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886758"/>
                  </a:ext>
                </a:extLst>
              </a:tr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5326331"/>
                  </a:ext>
                </a:extLst>
              </a:tr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062132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630207" y="2887641"/>
            <a:ext cx="1191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u="sng" dirty="0">
                <a:latin typeface="Arial Narrow" panose="020B0606020202030204" pitchFamily="34" charset="0"/>
              </a:rPr>
              <a:t>Truth Table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172458" y="2454810"/>
            <a:ext cx="1710227" cy="854079"/>
            <a:chOff x="3236316" y="1536525"/>
            <a:chExt cx="1730871" cy="733976"/>
          </a:xfrm>
        </p:grpSpPr>
        <p:grpSp>
          <p:nvGrpSpPr>
            <p:cNvPr id="18" name="Group 17"/>
            <p:cNvGrpSpPr/>
            <p:nvPr/>
          </p:nvGrpSpPr>
          <p:grpSpPr>
            <a:xfrm>
              <a:off x="3236316" y="1536525"/>
              <a:ext cx="1730871" cy="733976"/>
              <a:chOff x="3236316" y="1536525"/>
              <a:chExt cx="1730871" cy="733976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3236316" y="1536525"/>
                <a:ext cx="1191495" cy="733976"/>
                <a:chOff x="6750711" y="1665363"/>
                <a:chExt cx="1098499" cy="814490"/>
              </a:xfrm>
            </p:grpSpPr>
            <p:sp>
              <p:nvSpPr>
                <p:cNvPr id="23" name="Arc 22"/>
                <p:cNvSpPr/>
                <p:nvPr/>
              </p:nvSpPr>
              <p:spPr bwMode="auto">
                <a:xfrm>
                  <a:off x="6751930" y="1821485"/>
                  <a:ext cx="1097280" cy="658368"/>
                </a:xfrm>
                <a:prstGeom prst="arc">
                  <a:avLst>
                    <a:gd name="adj1" fmla="val 16200000"/>
                    <a:gd name="adj2" fmla="val 21155319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4" name="Arc 23"/>
                <p:cNvSpPr/>
                <p:nvPr/>
              </p:nvSpPr>
              <p:spPr bwMode="auto">
                <a:xfrm>
                  <a:off x="6933589" y="1748333"/>
                  <a:ext cx="469394" cy="665682"/>
                </a:xfrm>
                <a:prstGeom prst="arc">
                  <a:avLst>
                    <a:gd name="adj1" fmla="val 17971310"/>
                    <a:gd name="adj2" fmla="val 3438698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5" name="Arc 24"/>
                <p:cNvSpPr/>
                <p:nvPr/>
              </p:nvSpPr>
              <p:spPr bwMode="auto">
                <a:xfrm flipV="1">
                  <a:off x="6750711" y="1665363"/>
                  <a:ext cx="1097280" cy="658368"/>
                </a:xfrm>
                <a:prstGeom prst="arc">
                  <a:avLst>
                    <a:gd name="adj1" fmla="val 16200000"/>
                    <a:gd name="adj2" fmla="val 21155319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cxnSp>
            <p:nvCxnSpPr>
              <p:cNvPr id="22" name="Straight Connector 21"/>
              <p:cNvCxnSpPr/>
              <p:nvPr/>
            </p:nvCxnSpPr>
            <p:spPr bwMode="auto">
              <a:xfrm>
                <a:off x="4405054" y="1900092"/>
                <a:ext cx="562133" cy="1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9" name="Straight Connector 18"/>
            <p:cNvCxnSpPr/>
            <p:nvPr/>
          </p:nvCxnSpPr>
          <p:spPr bwMode="auto">
            <a:xfrm>
              <a:off x="3333088" y="1758025"/>
              <a:ext cx="562133" cy="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3361502" y="2026662"/>
              <a:ext cx="562133" cy="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6" name="TextBox 25"/>
          <p:cNvSpPr txBox="1"/>
          <p:nvPr/>
        </p:nvSpPr>
        <p:spPr>
          <a:xfrm>
            <a:off x="2640562" y="1288417"/>
            <a:ext cx="75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Input  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43672" y="1851364"/>
            <a:ext cx="761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Input  B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86873" y="1577561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Output  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76810" y="2576569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76810" y="2850267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859539" y="2714999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859539" y="3699087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76810" y="3538991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76810" y="3866933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76810" y="4502837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76810" y="4776535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76810" y="5474272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76810" y="5747970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859539" y="4614699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859539" y="5584552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“1”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1172458" y="3436368"/>
            <a:ext cx="1710227" cy="854079"/>
            <a:chOff x="3236316" y="1536525"/>
            <a:chExt cx="1730871" cy="733976"/>
          </a:xfrm>
        </p:grpSpPr>
        <p:grpSp>
          <p:nvGrpSpPr>
            <p:cNvPr id="42" name="Group 41"/>
            <p:cNvGrpSpPr/>
            <p:nvPr/>
          </p:nvGrpSpPr>
          <p:grpSpPr>
            <a:xfrm>
              <a:off x="3236316" y="1536525"/>
              <a:ext cx="1730871" cy="733976"/>
              <a:chOff x="3236316" y="1536525"/>
              <a:chExt cx="1730871" cy="733976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3236316" y="1536525"/>
                <a:ext cx="1191495" cy="733976"/>
                <a:chOff x="6750711" y="1665363"/>
                <a:chExt cx="1098499" cy="814490"/>
              </a:xfrm>
            </p:grpSpPr>
            <p:sp>
              <p:nvSpPr>
                <p:cNvPr id="47" name="Arc 46"/>
                <p:cNvSpPr/>
                <p:nvPr/>
              </p:nvSpPr>
              <p:spPr bwMode="auto">
                <a:xfrm>
                  <a:off x="6751930" y="1821485"/>
                  <a:ext cx="1097280" cy="658368"/>
                </a:xfrm>
                <a:prstGeom prst="arc">
                  <a:avLst>
                    <a:gd name="adj1" fmla="val 16200000"/>
                    <a:gd name="adj2" fmla="val 21155319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48" name="Arc 47"/>
                <p:cNvSpPr/>
                <p:nvPr/>
              </p:nvSpPr>
              <p:spPr bwMode="auto">
                <a:xfrm>
                  <a:off x="6933589" y="1748333"/>
                  <a:ext cx="469394" cy="665682"/>
                </a:xfrm>
                <a:prstGeom prst="arc">
                  <a:avLst>
                    <a:gd name="adj1" fmla="val 17971310"/>
                    <a:gd name="adj2" fmla="val 3438698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49" name="Arc 48"/>
                <p:cNvSpPr/>
                <p:nvPr/>
              </p:nvSpPr>
              <p:spPr bwMode="auto">
                <a:xfrm flipV="1">
                  <a:off x="6750711" y="1665363"/>
                  <a:ext cx="1097280" cy="658368"/>
                </a:xfrm>
                <a:prstGeom prst="arc">
                  <a:avLst>
                    <a:gd name="adj1" fmla="val 16200000"/>
                    <a:gd name="adj2" fmla="val 21155319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cxnSp>
            <p:nvCxnSpPr>
              <p:cNvPr id="46" name="Straight Connector 45"/>
              <p:cNvCxnSpPr/>
              <p:nvPr/>
            </p:nvCxnSpPr>
            <p:spPr bwMode="auto">
              <a:xfrm>
                <a:off x="4405054" y="1900092"/>
                <a:ext cx="562133" cy="1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43" name="Straight Connector 42"/>
            <p:cNvCxnSpPr/>
            <p:nvPr/>
          </p:nvCxnSpPr>
          <p:spPr bwMode="auto">
            <a:xfrm>
              <a:off x="3333088" y="1758025"/>
              <a:ext cx="562133" cy="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/>
            <p:cNvCxnSpPr/>
            <p:nvPr/>
          </p:nvCxnSpPr>
          <p:spPr bwMode="auto">
            <a:xfrm>
              <a:off x="3361502" y="2026662"/>
              <a:ext cx="562133" cy="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0" name="Group 49"/>
          <p:cNvGrpSpPr/>
          <p:nvPr/>
        </p:nvGrpSpPr>
        <p:grpSpPr>
          <a:xfrm>
            <a:off x="1172458" y="4386930"/>
            <a:ext cx="1710227" cy="854079"/>
            <a:chOff x="3236316" y="1536525"/>
            <a:chExt cx="1730871" cy="733976"/>
          </a:xfrm>
        </p:grpSpPr>
        <p:grpSp>
          <p:nvGrpSpPr>
            <p:cNvPr id="51" name="Group 50"/>
            <p:cNvGrpSpPr/>
            <p:nvPr/>
          </p:nvGrpSpPr>
          <p:grpSpPr>
            <a:xfrm>
              <a:off x="3236316" y="1536525"/>
              <a:ext cx="1730871" cy="733976"/>
              <a:chOff x="3236316" y="1536525"/>
              <a:chExt cx="1730871" cy="733976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3236316" y="1536525"/>
                <a:ext cx="1191495" cy="733976"/>
                <a:chOff x="6750711" y="1665363"/>
                <a:chExt cx="1098499" cy="814490"/>
              </a:xfrm>
            </p:grpSpPr>
            <p:sp>
              <p:nvSpPr>
                <p:cNvPr id="56" name="Arc 55"/>
                <p:cNvSpPr/>
                <p:nvPr/>
              </p:nvSpPr>
              <p:spPr bwMode="auto">
                <a:xfrm>
                  <a:off x="6751930" y="1821485"/>
                  <a:ext cx="1097280" cy="658368"/>
                </a:xfrm>
                <a:prstGeom prst="arc">
                  <a:avLst>
                    <a:gd name="adj1" fmla="val 16200000"/>
                    <a:gd name="adj2" fmla="val 21155319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57" name="Arc 56"/>
                <p:cNvSpPr/>
                <p:nvPr/>
              </p:nvSpPr>
              <p:spPr bwMode="auto">
                <a:xfrm>
                  <a:off x="6933589" y="1748333"/>
                  <a:ext cx="469394" cy="665682"/>
                </a:xfrm>
                <a:prstGeom prst="arc">
                  <a:avLst>
                    <a:gd name="adj1" fmla="val 17971310"/>
                    <a:gd name="adj2" fmla="val 3438698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58" name="Arc 57"/>
                <p:cNvSpPr/>
                <p:nvPr/>
              </p:nvSpPr>
              <p:spPr bwMode="auto">
                <a:xfrm flipV="1">
                  <a:off x="6750711" y="1665363"/>
                  <a:ext cx="1097280" cy="658368"/>
                </a:xfrm>
                <a:prstGeom prst="arc">
                  <a:avLst>
                    <a:gd name="adj1" fmla="val 16200000"/>
                    <a:gd name="adj2" fmla="val 21155319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cxnSp>
            <p:nvCxnSpPr>
              <p:cNvPr id="55" name="Straight Connector 54"/>
              <p:cNvCxnSpPr/>
              <p:nvPr/>
            </p:nvCxnSpPr>
            <p:spPr bwMode="auto">
              <a:xfrm>
                <a:off x="4405054" y="1900092"/>
                <a:ext cx="562133" cy="1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52" name="Straight Connector 51"/>
            <p:cNvCxnSpPr/>
            <p:nvPr/>
          </p:nvCxnSpPr>
          <p:spPr bwMode="auto">
            <a:xfrm>
              <a:off x="3333088" y="1758025"/>
              <a:ext cx="562133" cy="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 bwMode="auto">
            <a:xfrm>
              <a:off x="3361502" y="2026662"/>
              <a:ext cx="562133" cy="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9" name="Group 58"/>
          <p:cNvGrpSpPr/>
          <p:nvPr/>
        </p:nvGrpSpPr>
        <p:grpSpPr>
          <a:xfrm>
            <a:off x="1172458" y="5329741"/>
            <a:ext cx="1710227" cy="854079"/>
            <a:chOff x="3236316" y="1536525"/>
            <a:chExt cx="1730871" cy="733976"/>
          </a:xfrm>
        </p:grpSpPr>
        <p:grpSp>
          <p:nvGrpSpPr>
            <p:cNvPr id="60" name="Group 59"/>
            <p:cNvGrpSpPr/>
            <p:nvPr/>
          </p:nvGrpSpPr>
          <p:grpSpPr>
            <a:xfrm>
              <a:off x="3236316" y="1536525"/>
              <a:ext cx="1730871" cy="733976"/>
              <a:chOff x="3236316" y="1536525"/>
              <a:chExt cx="1730871" cy="733976"/>
            </a:xfrm>
          </p:grpSpPr>
          <p:grpSp>
            <p:nvGrpSpPr>
              <p:cNvPr id="63" name="Group 62"/>
              <p:cNvGrpSpPr/>
              <p:nvPr/>
            </p:nvGrpSpPr>
            <p:grpSpPr>
              <a:xfrm>
                <a:off x="3236316" y="1536525"/>
                <a:ext cx="1191495" cy="733976"/>
                <a:chOff x="6750711" y="1665363"/>
                <a:chExt cx="1098499" cy="814490"/>
              </a:xfrm>
            </p:grpSpPr>
            <p:sp>
              <p:nvSpPr>
                <p:cNvPr id="65" name="Arc 64"/>
                <p:cNvSpPr/>
                <p:nvPr/>
              </p:nvSpPr>
              <p:spPr bwMode="auto">
                <a:xfrm>
                  <a:off x="6751930" y="1821485"/>
                  <a:ext cx="1097280" cy="658368"/>
                </a:xfrm>
                <a:prstGeom prst="arc">
                  <a:avLst>
                    <a:gd name="adj1" fmla="val 16200000"/>
                    <a:gd name="adj2" fmla="val 21155319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66" name="Arc 65"/>
                <p:cNvSpPr/>
                <p:nvPr/>
              </p:nvSpPr>
              <p:spPr bwMode="auto">
                <a:xfrm>
                  <a:off x="6933589" y="1748333"/>
                  <a:ext cx="469394" cy="665682"/>
                </a:xfrm>
                <a:prstGeom prst="arc">
                  <a:avLst>
                    <a:gd name="adj1" fmla="val 17971310"/>
                    <a:gd name="adj2" fmla="val 3438698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67" name="Arc 66"/>
                <p:cNvSpPr/>
                <p:nvPr/>
              </p:nvSpPr>
              <p:spPr bwMode="auto">
                <a:xfrm flipV="1">
                  <a:off x="6750711" y="1665363"/>
                  <a:ext cx="1097280" cy="658368"/>
                </a:xfrm>
                <a:prstGeom prst="arc">
                  <a:avLst>
                    <a:gd name="adj1" fmla="val 16200000"/>
                    <a:gd name="adj2" fmla="val 21155319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cxnSp>
            <p:nvCxnSpPr>
              <p:cNvPr id="64" name="Straight Connector 63"/>
              <p:cNvCxnSpPr/>
              <p:nvPr/>
            </p:nvCxnSpPr>
            <p:spPr bwMode="auto">
              <a:xfrm>
                <a:off x="4405054" y="1900092"/>
                <a:ext cx="562133" cy="1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61" name="Straight Connector 60"/>
            <p:cNvCxnSpPr/>
            <p:nvPr/>
          </p:nvCxnSpPr>
          <p:spPr bwMode="auto">
            <a:xfrm>
              <a:off x="3333088" y="1758025"/>
              <a:ext cx="562133" cy="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>
              <a:off x="3361502" y="2026662"/>
              <a:ext cx="562133" cy="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aphicFrame>
        <p:nvGraphicFramePr>
          <p:cNvPr id="68" name="Object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9297110"/>
              </p:ext>
            </p:extLst>
          </p:nvPr>
        </p:nvGraphicFramePr>
        <p:xfrm>
          <a:off x="7018338" y="2954338"/>
          <a:ext cx="823912" cy="227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47640" imgH="177480" progId="Equation.3">
                  <p:embed/>
                </p:oleObj>
              </mc:Choice>
              <mc:Fallback>
                <p:oleObj name="Equation" r:id="rId2" imgW="647640" imgH="177480" progId="Equation.3">
                  <p:embed/>
                  <p:pic>
                    <p:nvPicPr>
                      <p:cNvPr id="87" name="Object 8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018338" y="2954338"/>
                        <a:ext cx="823912" cy="227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1584380"/>
              </p:ext>
            </p:extLst>
          </p:nvPr>
        </p:nvGraphicFramePr>
        <p:xfrm>
          <a:off x="8126287" y="4119809"/>
          <a:ext cx="811213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34680" imgH="914400" progId="Equation.3">
                  <p:embed/>
                </p:oleObj>
              </mc:Choice>
              <mc:Fallback>
                <p:oleObj name="Equation" r:id="rId4" imgW="634680" imgH="914400" progId="Equation.3">
                  <p:embed/>
                  <p:pic>
                    <p:nvPicPr>
                      <p:cNvPr id="89" name="Object 8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126287" y="4119809"/>
                        <a:ext cx="811213" cy="116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7058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37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32800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Exclusive OR Gate:  XOR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617315" y="1272919"/>
            <a:ext cx="75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Input  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620425" y="1835866"/>
            <a:ext cx="761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Input  B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63626" y="1562063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Output  C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282811" y="1195563"/>
            <a:ext cx="2219087" cy="1129183"/>
            <a:chOff x="3282811" y="1195563"/>
            <a:chExt cx="2219087" cy="1129183"/>
          </a:xfrm>
        </p:grpSpPr>
        <p:grpSp>
          <p:nvGrpSpPr>
            <p:cNvPr id="5" name="Group 4"/>
            <p:cNvGrpSpPr/>
            <p:nvPr/>
          </p:nvGrpSpPr>
          <p:grpSpPr>
            <a:xfrm>
              <a:off x="3282811" y="1195563"/>
              <a:ext cx="2219087" cy="1129183"/>
              <a:chOff x="3236316" y="1536525"/>
              <a:chExt cx="1730871" cy="733976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3236316" y="1536525"/>
                <a:ext cx="1730871" cy="733976"/>
                <a:chOff x="3236316" y="1536525"/>
                <a:chExt cx="1730871" cy="733976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3236316" y="1536525"/>
                  <a:ext cx="1191495" cy="733976"/>
                  <a:chOff x="6750711" y="1665363"/>
                  <a:chExt cx="1098499" cy="814490"/>
                </a:xfrm>
              </p:grpSpPr>
              <p:sp>
                <p:nvSpPr>
                  <p:cNvPr id="11" name="Arc 10"/>
                  <p:cNvSpPr/>
                  <p:nvPr/>
                </p:nvSpPr>
                <p:spPr bwMode="auto">
                  <a:xfrm>
                    <a:off x="6751930" y="1821485"/>
                    <a:ext cx="1097280" cy="658368"/>
                  </a:xfrm>
                  <a:prstGeom prst="arc">
                    <a:avLst>
                      <a:gd name="adj1" fmla="val 16200000"/>
                      <a:gd name="adj2" fmla="val 21155319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12" name="Arc 11"/>
                  <p:cNvSpPr/>
                  <p:nvPr/>
                </p:nvSpPr>
                <p:spPr bwMode="auto">
                  <a:xfrm>
                    <a:off x="6933589" y="1748333"/>
                    <a:ext cx="469394" cy="665682"/>
                  </a:xfrm>
                  <a:prstGeom prst="arc">
                    <a:avLst>
                      <a:gd name="adj1" fmla="val 17971310"/>
                      <a:gd name="adj2" fmla="val 3438698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13" name="Arc 12"/>
                  <p:cNvSpPr/>
                  <p:nvPr/>
                </p:nvSpPr>
                <p:spPr bwMode="auto">
                  <a:xfrm flipV="1">
                    <a:off x="6750711" y="1665363"/>
                    <a:ext cx="1097280" cy="658368"/>
                  </a:xfrm>
                  <a:prstGeom prst="arc">
                    <a:avLst>
                      <a:gd name="adj1" fmla="val 16200000"/>
                      <a:gd name="adj2" fmla="val 21155319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cxnSp>
              <p:nvCxnSpPr>
                <p:cNvPr id="10" name="Straight Connector 9"/>
                <p:cNvCxnSpPr/>
                <p:nvPr/>
              </p:nvCxnSpPr>
              <p:spPr bwMode="auto">
                <a:xfrm>
                  <a:off x="4405054" y="1900092"/>
                  <a:ext cx="562133" cy="1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7" name="Straight Connector 6"/>
              <p:cNvCxnSpPr/>
              <p:nvPr/>
            </p:nvCxnSpPr>
            <p:spPr bwMode="auto">
              <a:xfrm>
                <a:off x="3399572" y="1758025"/>
                <a:ext cx="419199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" name="Straight Connector 7"/>
              <p:cNvCxnSpPr/>
              <p:nvPr/>
            </p:nvCxnSpPr>
            <p:spPr bwMode="auto">
              <a:xfrm>
                <a:off x="3446118" y="2036736"/>
                <a:ext cx="384741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7" name="Arc 16"/>
            <p:cNvSpPr/>
            <p:nvPr/>
          </p:nvSpPr>
          <p:spPr bwMode="auto">
            <a:xfrm>
              <a:off x="3433799" y="1308007"/>
              <a:ext cx="652739" cy="922880"/>
            </a:xfrm>
            <a:prstGeom prst="arc">
              <a:avLst>
                <a:gd name="adj1" fmla="val 17971310"/>
                <a:gd name="adj2" fmla="val 3438698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612321"/>
              </p:ext>
            </p:extLst>
          </p:nvPr>
        </p:nvGraphicFramePr>
        <p:xfrm>
          <a:off x="3912637" y="3461656"/>
          <a:ext cx="3813108" cy="2094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1036">
                  <a:extLst>
                    <a:ext uri="{9D8B030D-6E8A-4147-A177-3AD203B41FA5}">
                      <a16:colId xmlns:a16="http://schemas.microsoft.com/office/drawing/2014/main" val="1972900997"/>
                    </a:ext>
                  </a:extLst>
                </a:gridCol>
                <a:gridCol w="1271036">
                  <a:extLst>
                    <a:ext uri="{9D8B030D-6E8A-4147-A177-3AD203B41FA5}">
                      <a16:colId xmlns:a16="http://schemas.microsoft.com/office/drawing/2014/main" val="943078025"/>
                    </a:ext>
                  </a:extLst>
                </a:gridCol>
                <a:gridCol w="1271036">
                  <a:extLst>
                    <a:ext uri="{9D8B030D-6E8A-4147-A177-3AD203B41FA5}">
                      <a16:colId xmlns:a16="http://schemas.microsoft.com/office/drawing/2014/main" val="1347672422"/>
                    </a:ext>
                  </a:extLst>
                </a:gridCol>
              </a:tblGrid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Input</a:t>
                      </a:r>
                      <a:r>
                        <a:rPr lang="en-US" sz="1600" baseline="0" dirty="0">
                          <a:latin typeface="Arial Narrow" panose="020B0606020202030204" pitchFamily="34" charset="0"/>
                        </a:rPr>
                        <a:t>   A</a:t>
                      </a:r>
                      <a:endParaRPr lang="en-US" sz="1600" dirty="0"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Input   B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Output   C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548382"/>
                  </a:ext>
                </a:extLst>
              </a:tr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559674"/>
                  </a:ext>
                </a:extLst>
              </a:tr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886758"/>
                  </a:ext>
                </a:extLst>
              </a:tr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5326331"/>
                  </a:ext>
                </a:extLst>
              </a:tr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062132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389983" y="2833397"/>
            <a:ext cx="1191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u="sng" dirty="0">
                <a:latin typeface="Arial Narrow" panose="020B0606020202030204" pitchFamily="34" charset="0"/>
              </a:rPr>
              <a:t>Truth Table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955483" y="2572329"/>
            <a:ext cx="1470002" cy="845047"/>
            <a:chOff x="3282810" y="1195563"/>
            <a:chExt cx="1964270" cy="1129183"/>
          </a:xfrm>
        </p:grpSpPr>
        <p:grpSp>
          <p:nvGrpSpPr>
            <p:cNvPr id="22" name="Group 21"/>
            <p:cNvGrpSpPr/>
            <p:nvPr/>
          </p:nvGrpSpPr>
          <p:grpSpPr>
            <a:xfrm>
              <a:off x="3282810" y="1195563"/>
              <a:ext cx="1964270" cy="1129183"/>
              <a:chOff x="3236316" y="1536525"/>
              <a:chExt cx="1532116" cy="733976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3236316" y="1536525"/>
                <a:ext cx="1532116" cy="733976"/>
                <a:chOff x="3236316" y="1536525"/>
                <a:chExt cx="1532116" cy="733976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3236316" y="1536525"/>
                  <a:ext cx="1191495" cy="733976"/>
                  <a:chOff x="6750711" y="1665363"/>
                  <a:chExt cx="1098499" cy="814490"/>
                </a:xfrm>
              </p:grpSpPr>
              <p:sp>
                <p:nvSpPr>
                  <p:cNvPr id="29" name="Arc 28"/>
                  <p:cNvSpPr/>
                  <p:nvPr/>
                </p:nvSpPr>
                <p:spPr bwMode="auto">
                  <a:xfrm>
                    <a:off x="6751930" y="1821485"/>
                    <a:ext cx="1097280" cy="658368"/>
                  </a:xfrm>
                  <a:prstGeom prst="arc">
                    <a:avLst>
                      <a:gd name="adj1" fmla="val 16200000"/>
                      <a:gd name="adj2" fmla="val 21155319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30" name="Arc 29"/>
                  <p:cNvSpPr/>
                  <p:nvPr/>
                </p:nvSpPr>
                <p:spPr bwMode="auto">
                  <a:xfrm>
                    <a:off x="6933589" y="1748333"/>
                    <a:ext cx="469394" cy="665682"/>
                  </a:xfrm>
                  <a:prstGeom prst="arc">
                    <a:avLst>
                      <a:gd name="adj1" fmla="val 17971310"/>
                      <a:gd name="adj2" fmla="val 3438698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31" name="Arc 30"/>
                  <p:cNvSpPr/>
                  <p:nvPr/>
                </p:nvSpPr>
                <p:spPr bwMode="auto">
                  <a:xfrm flipV="1">
                    <a:off x="6750711" y="1665363"/>
                    <a:ext cx="1097280" cy="658368"/>
                  </a:xfrm>
                  <a:prstGeom prst="arc">
                    <a:avLst>
                      <a:gd name="adj1" fmla="val 16200000"/>
                      <a:gd name="adj2" fmla="val 21155319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cxnSp>
              <p:nvCxnSpPr>
                <p:cNvPr id="28" name="Straight Connector 27"/>
                <p:cNvCxnSpPr/>
                <p:nvPr/>
              </p:nvCxnSpPr>
              <p:spPr bwMode="auto">
                <a:xfrm>
                  <a:off x="4405054" y="1900092"/>
                  <a:ext cx="363378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25" name="Straight Connector 24"/>
              <p:cNvCxnSpPr/>
              <p:nvPr/>
            </p:nvCxnSpPr>
            <p:spPr bwMode="auto">
              <a:xfrm>
                <a:off x="3399572" y="1758025"/>
                <a:ext cx="419199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5"/>
              <p:cNvCxnSpPr/>
              <p:nvPr/>
            </p:nvCxnSpPr>
            <p:spPr bwMode="auto">
              <a:xfrm>
                <a:off x="3446118" y="2036736"/>
                <a:ext cx="384741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3" name="Arc 22"/>
            <p:cNvSpPr/>
            <p:nvPr/>
          </p:nvSpPr>
          <p:spPr bwMode="auto">
            <a:xfrm>
              <a:off x="3433799" y="1308007"/>
              <a:ext cx="652739" cy="922880"/>
            </a:xfrm>
            <a:prstGeom prst="arc">
              <a:avLst>
                <a:gd name="adj1" fmla="val 17971310"/>
                <a:gd name="adj2" fmla="val 3438698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752823" y="2700555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52823" y="2974253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479831" y="2838984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479831" y="3823072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52823" y="3662977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52823" y="3990919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2823" y="4626823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52823" y="4900521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52823" y="5598258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52823" y="5871956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479831" y="4738684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479831" y="5708537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latin typeface="Arial Narrow" panose="020B0606020202030204" pitchFamily="34" charset="0"/>
              </a:rPr>
              <a:t>“0”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983896" y="3561637"/>
            <a:ext cx="1470002" cy="845047"/>
            <a:chOff x="3282810" y="1195563"/>
            <a:chExt cx="1964270" cy="1129183"/>
          </a:xfrm>
        </p:grpSpPr>
        <p:grpSp>
          <p:nvGrpSpPr>
            <p:cNvPr id="46" name="Group 45"/>
            <p:cNvGrpSpPr/>
            <p:nvPr/>
          </p:nvGrpSpPr>
          <p:grpSpPr>
            <a:xfrm>
              <a:off x="3282810" y="1195563"/>
              <a:ext cx="1964270" cy="1129183"/>
              <a:chOff x="3236316" y="1536525"/>
              <a:chExt cx="1532116" cy="733976"/>
            </a:xfrm>
          </p:grpSpPr>
          <p:grpSp>
            <p:nvGrpSpPr>
              <p:cNvPr id="48" name="Group 47"/>
              <p:cNvGrpSpPr/>
              <p:nvPr/>
            </p:nvGrpSpPr>
            <p:grpSpPr>
              <a:xfrm>
                <a:off x="3236316" y="1536525"/>
                <a:ext cx="1532116" cy="733976"/>
                <a:chOff x="3236316" y="1536525"/>
                <a:chExt cx="1532116" cy="733976"/>
              </a:xfrm>
            </p:grpSpPr>
            <p:grpSp>
              <p:nvGrpSpPr>
                <p:cNvPr id="51" name="Group 50"/>
                <p:cNvGrpSpPr/>
                <p:nvPr/>
              </p:nvGrpSpPr>
              <p:grpSpPr>
                <a:xfrm>
                  <a:off x="3236316" y="1536525"/>
                  <a:ext cx="1191495" cy="733976"/>
                  <a:chOff x="6750711" y="1665363"/>
                  <a:chExt cx="1098499" cy="814490"/>
                </a:xfrm>
              </p:grpSpPr>
              <p:sp>
                <p:nvSpPr>
                  <p:cNvPr id="53" name="Arc 52"/>
                  <p:cNvSpPr/>
                  <p:nvPr/>
                </p:nvSpPr>
                <p:spPr bwMode="auto">
                  <a:xfrm>
                    <a:off x="6751930" y="1821485"/>
                    <a:ext cx="1097280" cy="658368"/>
                  </a:xfrm>
                  <a:prstGeom prst="arc">
                    <a:avLst>
                      <a:gd name="adj1" fmla="val 16200000"/>
                      <a:gd name="adj2" fmla="val 21155319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54" name="Arc 53"/>
                  <p:cNvSpPr/>
                  <p:nvPr/>
                </p:nvSpPr>
                <p:spPr bwMode="auto">
                  <a:xfrm>
                    <a:off x="6933589" y="1748333"/>
                    <a:ext cx="469394" cy="665682"/>
                  </a:xfrm>
                  <a:prstGeom prst="arc">
                    <a:avLst>
                      <a:gd name="adj1" fmla="val 17971310"/>
                      <a:gd name="adj2" fmla="val 3438698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55" name="Arc 54"/>
                  <p:cNvSpPr/>
                  <p:nvPr/>
                </p:nvSpPr>
                <p:spPr bwMode="auto">
                  <a:xfrm flipV="1">
                    <a:off x="6750711" y="1665363"/>
                    <a:ext cx="1097280" cy="658368"/>
                  </a:xfrm>
                  <a:prstGeom prst="arc">
                    <a:avLst>
                      <a:gd name="adj1" fmla="val 16200000"/>
                      <a:gd name="adj2" fmla="val 21155319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cxnSp>
              <p:nvCxnSpPr>
                <p:cNvPr id="52" name="Straight Connector 51"/>
                <p:cNvCxnSpPr/>
                <p:nvPr/>
              </p:nvCxnSpPr>
              <p:spPr bwMode="auto">
                <a:xfrm>
                  <a:off x="4405054" y="1900092"/>
                  <a:ext cx="363378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49" name="Straight Connector 48"/>
              <p:cNvCxnSpPr/>
              <p:nvPr/>
            </p:nvCxnSpPr>
            <p:spPr bwMode="auto">
              <a:xfrm>
                <a:off x="3399572" y="1758025"/>
                <a:ext cx="419199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0" name="Straight Connector 49"/>
              <p:cNvCxnSpPr/>
              <p:nvPr/>
            </p:nvCxnSpPr>
            <p:spPr bwMode="auto">
              <a:xfrm>
                <a:off x="3446118" y="2036736"/>
                <a:ext cx="384741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47" name="Arc 46"/>
            <p:cNvSpPr/>
            <p:nvPr/>
          </p:nvSpPr>
          <p:spPr bwMode="auto">
            <a:xfrm>
              <a:off x="3433799" y="1308007"/>
              <a:ext cx="652739" cy="922880"/>
            </a:xfrm>
            <a:prstGeom prst="arc">
              <a:avLst>
                <a:gd name="adj1" fmla="val 17971310"/>
                <a:gd name="adj2" fmla="val 3438698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996811" y="4488953"/>
            <a:ext cx="1470002" cy="845047"/>
            <a:chOff x="3282810" y="1195563"/>
            <a:chExt cx="1964270" cy="1129183"/>
          </a:xfrm>
        </p:grpSpPr>
        <p:grpSp>
          <p:nvGrpSpPr>
            <p:cNvPr id="57" name="Group 56"/>
            <p:cNvGrpSpPr/>
            <p:nvPr/>
          </p:nvGrpSpPr>
          <p:grpSpPr>
            <a:xfrm>
              <a:off x="3282810" y="1195563"/>
              <a:ext cx="1964270" cy="1129183"/>
              <a:chOff x="3236316" y="1536525"/>
              <a:chExt cx="1532116" cy="733976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3236316" y="1536525"/>
                <a:ext cx="1532116" cy="733976"/>
                <a:chOff x="3236316" y="1536525"/>
                <a:chExt cx="1532116" cy="733976"/>
              </a:xfrm>
            </p:grpSpPr>
            <p:grpSp>
              <p:nvGrpSpPr>
                <p:cNvPr id="62" name="Group 61"/>
                <p:cNvGrpSpPr/>
                <p:nvPr/>
              </p:nvGrpSpPr>
              <p:grpSpPr>
                <a:xfrm>
                  <a:off x="3236316" y="1536525"/>
                  <a:ext cx="1191495" cy="733976"/>
                  <a:chOff x="6750711" y="1665363"/>
                  <a:chExt cx="1098499" cy="814490"/>
                </a:xfrm>
              </p:grpSpPr>
              <p:sp>
                <p:nvSpPr>
                  <p:cNvPr id="64" name="Arc 63"/>
                  <p:cNvSpPr/>
                  <p:nvPr/>
                </p:nvSpPr>
                <p:spPr bwMode="auto">
                  <a:xfrm>
                    <a:off x="6751930" y="1821485"/>
                    <a:ext cx="1097280" cy="658368"/>
                  </a:xfrm>
                  <a:prstGeom prst="arc">
                    <a:avLst>
                      <a:gd name="adj1" fmla="val 16200000"/>
                      <a:gd name="adj2" fmla="val 21155319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65" name="Arc 64"/>
                  <p:cNvSpPr/>
                  <p:nvPr/>
                </p:nvSpPr>
                <p:spPr bwMode="auto">
                  <a:xfrm>
                    <a:off x="6933589" y="1748333"/>
                    <a:ext cx="469394" cy="665682"/>
                  </a:xfrm>
                  <a:prstGeom prst="arc">
                    <a:avLst>
                      <a:gd name="adj1" fmla="val 17971310"/>
                      <a:gd name="adj2" fmla="val 3438698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66" name="Arc 65"/>
                  <p:cNvSpPr/>
                  <p:nvPr/>
                </p:nvSpPr>
                <p:spPr bwMode="auto">
                  <a:xfrm flipV="1">
                    <a:off x="6750711" y="1665363"/>
                    <a:ext cx="1097280" cy="658368"/>
                  </a:xfrm>
                  <a:prstGeom prst="arc">
                    <a:avLst>
                      <a:gd name="adj1" fmla="val 16200000"/>
                      <a:gd name="adj2" fmla="val 21155319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cxnSp>
              <p:nvCxnSpPr>
                <p:cNvPr id="63" name="Straight Connector 62"/>
                <p:cNvCxnSpPr/>
                <p:nvPr/>
              </p:nvCxnSpPr>
              <p:spPr bwMode="auto">
                <a:xfrm>
                  <a:off x="4405054" y="1900092"/>
                  <a:ext cx="363378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60" name="Straight Connector 59"/>
              <p:cNvCxnSpPr/>
              <p:nvPr/>
            </p:nvCxnSpPr>
            <p:spPr bwMode="auto">
              <a:xfrm>
                <a:off x="3399572" y="1758025"/>
                <a:ext cx="419199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1" name="Straight Connector 60"/>
              <p:cNvCxnSpPr/>
              <p:nvPr/>
            </p:nvCxnSpPr>
            <p:spPr bwMode="auto">
              <a:xfrm>
                <a:off x="3446118" y="2036736"/>
                <a:ext cx="384741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58" name="Arc 57"/>
            <p:cNvSpPr/>
            <p:nvPr/>
          </p:nvSpPr>
          <p:spPr bwMode="auto">
            <a:xfrm>
              <a:off x="3433799" y="1308007"/>
              <a:ext cx="652739" cy="922880"/>
            </a:xfrm>
            <a:prstGeom prst="arc">
              <a:avLst>
                <a:gd name="adj1" fmla="val 17971310"/>
                <a:gd name="adj2" fmla="val 3438698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032974" y="5462763"/>
            <a:ext cx="1470002" cy="845047"/>
            <a:chOff x="3282810" y="1195563"/>
            <a:chExt cx="1964270" cy="1129183"/>
          </a:xfrm>
        </p:grpSpPr>
        <p:grpSp>
          <p:nvGrpSpPr>
            <p:cNvPr id="68" name="Group 67"/>
            <p:cNvGrpSpPr/>
            <p:nvPr/>
          </p:nvGrpSpPr>
          <p:grpSpPr>
            <a:xfrm>
              <a:off x="3282810" y="1195563"/>
              <a:ext cx="1964270" cy="1129183"/>
              <a:chOff x="3236316" y="1536525"/>
              <a:chExt cx="1532116" cy="733976"/>
            </a:xfrm>
          </p:grpSpPr>
          <p:grpSp>
            <p:nvGrpSpPr>
              <p:cNvPr id="70" name="Group 69"/>
              <p:cNvGrpSpPr/>
              <p:nvPr/>
            </p:nvGrpSpPr>
            <p:grpSpPr>
              <a:xfrm>
                <a:off x="3236316" y="1536525"/>
                <a:ext cx="1532116" cy="733976"/>
                <a:chOff x="3236316" y="1536525"/>
                <a:chExt cx="1532116" cy="733976"/>
              </a:xfrm>
            </p:grpSpPr>
            <p:grpSp>
              <p:nvGrpSpPr>
                <p:cNvPr id="73" name="Group 72"/>
                <p:cNvGrpSpPr/>
                <p:nvPr/>
              </p:nvGrpSpPr>
              <p:grpSpPr>
                <a:xfrm>
                  <a:off x="3236316" y="1536525"/>
                  <a:ext cx="1191495" cy="733976"/>
                  <a:chOff x="6750711" y="1665363"/>
                  <a:chExt cx="1098499" cy="814490"/>
                </a:xfrm>
              </p:grpSpPr>
              <p:sp>
                <p:nvSpPr>
                  <p:cNvPr id="75" name="Arc 74"/>
                  <p:cNvSpPr/>
                  <p:nvPr/>
                </p:nvSpPr>
                <p:spPr bwMode="auto">
                  <a:xfrm>
                    <a:off x="6751930" y="1821485"/>
                    <a:ext cx="1097280" cy="658368"/>
                  </a:xfrm>
                  <a:prstGeom prst="arc">
                    <a:avLst>
                      <a:gd name="adj1" fmla="val 16200000"/>
                      <a:gd name="adj2" fmla="val 21155319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76" name="Arc 75"/>
                  <p:cNvSpPr/>
                  <p:nvPr/>
                </p:nvSpPr>
                <p:spPr bwMode="auto">
                  <a:xfrm>
                    <a:off x="6933589" y="1748333"/>
                    <a:ext cx="469394" cy="665682"/>
                  </a:xfrm>
                  <a:prstGeom prst="arc">
                    <a:avLst>
                      <a:gd name="adj1" fmla="val 17971310"/>
                      <a:gd name="adj2" fmla="val 3438698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77" name="Arc 76"/>
                  <p:cNvSpPr/>
                  <p:nvPr/>
                </p:nvSpPr>
                <p:spPr bwMode="auto">
                  <a:xfrm flipV="1">
                    <a:off x="6750711" y="1665363"/>
                    <a:ext cx="1097280" cy="658368"/>
                  </a:xfrm>
                  <a:prstGeom prst="arc">
                    <a:avLst>
                      <a:gd name="adj1" fmla="val 16200000"/>
                      <a:gd name="adj2" fmla="val 21155319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cxnSp>
              <p:nvCxnSpPr>
                <p:cNvPr id="74" name="Straight Connector 73"/>
                <p:cNvCxnSpPr/>
                <p:nvPr/>
              </p:nvCxnSpPr>
              <p:spPr bwMode="auto">
                <a:xfrm>
                  <a:off x="4405054" y="1900092"/>
                  <a:ext cx="363378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71" name="Straight Connector 70"/>
              <p:cNvCxnSpPr/>
              <p:nvPr/>
            </p:nvCxnSpPr>
            <p:spPr bwMode="auto">
              <a:xfrm>
                <a:off x="3399572" y="1758025"/>
                <a:ext cx="419199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2" name="Straight Connector 71"/>
              <p:cNvCxnSpPr/>
              <p:nvPr/>
            </p:nvCxnSpPr>
            <p:spPr bwMode="auto">
              <a:xfrm>
                <a:off x="3446118" y="2036736"/>
                <a:ext cx="384741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69" name="Arc 68"/>
            <p:cNvSpPr/>
            <p:nvPr/>
          </p:nvSpPr>
          <p:spPr bwMode="auto">
            <a:xfrm>
              <a:off x="3433799" y="1308007"/>
              <a:ext cx="652739" cy="922880"/>
            </a:xfrm>
            <a:prstGeom prst="arc">
              <a:avLst>
                <a:gd name="adj1" fmla="val 17971310"/>
                <a:gd name="adj2" fmla="val 3438698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aphicFrame>
        <p:nvGraphicFramePr>
          <p:cNvPr id="91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3083540"/>
              </p:ext>
            </p:extLst>
          </p:nvPr>
        </p:nvGraphicFramePr>
        <p:xfrm>
          <a:off x="6934200" y="2903538"/>
          <a:ext cx="855663" cy="227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72840" imgH="177480" progId="Equation.3">
                  <p:embed/>
                </p:oleObj>
              </mc:Choice>
              <mc:Fallback>
                <p:oleObj name="Equation" r:id="rId2" imgW="672840" imgH="177480" progId="Equation.3">
                  <p:embed/>
                  <p:pic>
                    <p:nvPicPr>
                      <p:cNvPr id="51" name="Object 50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934200" y="2903538"/>
                        <a:ext cx="855663" cy="227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" name="Object 9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4111307"/>
              </p:ext>
            </p:extLst>
          </p:nvPr>
        </p:nvGraphicFramePr>
        <p:xfrm>
          <a:off x="7865164" y="3902440"/>
          <a:ext cx="1068973" cy="157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74360" imgH="1143000" progId="Equation.3">
                  <p:embed/>
                </p:oleObj>
              </mc:Choice>
              <mc:Fallback>
                <p:oleObj name="Equation" r:id="rId4" imgW="774360" imgH="1143000" progId="Equation.3">
                  <p:embed/>
                  <p:pic>
                    <p:nvPicPr>
                      <p:cNvPr id="52" name="Object 5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865164" y="3902440"/>
                        <a:ext cx="1068973" cy="1576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397017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38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54647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Computing Using Logic Gates:      Addition 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pSp>
        <p:nvGrpSpPr>
          <p:cNvPr id="6" name="Group 5"/>
          <p:cNvGrpSpPr/>
          <p:nvPr/>
        </p:nvGrpSpPr>
        <p:grpSpPr>
          <a:xfrm>
            <a:off x="2611524" y="1784910"/>
            <a:ext cx="848564" cy="922849"/>
            <a:chOff x="870508" y="1543508"/>
            <a:chExt cx="848564" cy="922849"/>
          </a:xfrm>
        </p:grpSpPr>
        <p:sp>
          <p:nvSpPr>
            <p:cNvPr id="3" name="TextBox 2"/>
            <p:cNvSpPr txBox="1"/>
            <p:nvPr/>
          </p:nvSpPr>
          <p:spPr>
            <a:xfrm>
              <a:off x="1309420" y="1543508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315515" y="1812951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63166" y="1804415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5" name="Straight Connector 4"/>
            <p:cNvCxnSpPr/>
            <p:nvPr/>
          </p:nvCxnSpPr>
          <p:spPr bwMode="auto">
            <a:xfrm>
              <a:off x="870508" y="2143352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1314296" y="2097025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078222" y="1784910"/>
            <a:ext cx="848564" cy="922849"/>
            <a:chOff x="2047036" y="1520343"/>
            <a:chExt cx="848564" cy="922849"/>
          </a:xfrm>
        </p:grpSpPr>
        <p:sp>
          <p:nvSpPr>
            <p:cNvPr id="16" name="TextBox 15"/>
            <p:cNvSpPr txBox="1"/>
            <p:nvPr/>
          </p:nvSpPr>
          <p:spPr>
            <a:xfrm>
              <a:off x="2485948" y="1520343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492043" y="1789786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39694" y="1781250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19" name="Straight Connector 18"/>
            <p:cNvCxnSpPr/>
            <p:nvPr/>
          </p:nvCxnSpPr>
          <p:spPr bwMode="auto">
            <a:xfrm>
              <a:off x="2047036" y="2120187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2490824" y="2073860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544920" y="1784910"/>
            <a:ext cx="848564" cy="922849"/>
            <a:chOff x="3223564" y="1482548"/>
            <a:chExt cx="848564" cy="922849"/>
          </a:xfrm>
        </p:grpSpPr>
        <p:sp>
          <p:nvSpPr>
            <p:cNvPr id="21" name="TextBox 20"/>
            <p:cNvSpPr txBox="1"/>
            <p:nvPr/>
          </p:nvSpPr>
          <p:spPr>
            <a:xfrm>
              <a:off x="3662476" y="1482548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68571" y="1751991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316222" y="1743455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24" name="Straight Connector 23"/>
            <p:cNvCxnSpPr/>
            <p:nvPr/>
          </p:nvCxnSpPr>
          <p:spPr bwMode="auto">
            <a:xfrm>
              <a:off x="3223564" y="2082392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3667352" y="2036065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011618" y="1784910"/>
            <a:ext cx="848564" cy="922849"/>
            <a:chOff x="4378146" y="1466699"/>
            <a:chExt cx="848564" cy="922849"/>
          </a:xfrm>
        </p:grpSpPr>
        <p:sp>
          <p:nvSpPr>
            <p:cNvPr id="26" name="TextBox 25"/>
            <p:cNvSpPr txBox="1"/>
            <p:nvPr/>
          </p:nvSpPr>
          <p:spPr>
            <a:xfrm>
              <a:off x="4817058" y="1466699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823153" y="1736142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470804" y="1727606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378146" y="2066543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TextBox 29"/>
            <p:cNvSpPr txBox="1"/>
            <p:nvPr/>
          </p:nvSpPr>
          <p:spPr>
            <a:xfrm>
              <a:off x="4821934" y="2020216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691480" y="1845870"/>
              <a:ext cx="2551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0" dirty="0">
                  <a:latin typeface="Arial Narrow" panose="020B0606020202030204" pitchFamily="34" charset="0"/>
                </a:rPr>
                <a:t>1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58368" y="1192377"/>
            <a:ext cx="5485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Adding Binary Numbers for the Rightest Digit (No Input Carry)  </a:t>
            </a:r>
          </a:p>
        </p:txBody>
      </p:sp>
      <p:pic>
        <p:nvPicPr>
          <p:cNvPr id="5124" name="Picture 4" descr="Building a Half Adder - Introduction | Raspberry Pi Projec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747" y="4021688"/>
            <a:ext cx="6342280" cy="214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869291" y="3349142"/>
            <a:ext cx="2566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Half Adder  </a:t>
            </a:r>
            <a:r>
              <a:rPr lang="en-US" i="0" dirty="0">
                <a:latin typeface="Arial Narrow" panose="020B0606020202030204" pitchFamily="34" charset="0"/>
              </a:rPr>
              <a:t>(no input carry)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0" y="3314700"/>
            <a:ext cx="1143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255584" y="1788610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A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268995" y="2058054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B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27783" y="205922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+</a:t>
            </a:r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935125" y="2398165"/>
            <a:ext cx="84856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1909267" y="1719072"/>
            <a:ext cx="0" cy="114117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4440052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auto">
          <a:xfrm>
            <a:off x="2465614" y="1722664"/>
            <a:ext cx="1159329" cy="987879"/>
          </a:xfrm>
          <a:prstGeom prst="roundRect">
            <a:avLst>
              <a:gd name="adj" fmla="val 15475"/>
            </a:avLst>
          </a:prstGeom>
          <a:solidFill>
            <a:srgbClr val="CC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39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54647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Computing Using Logic Gates:      Addition 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pSp>
        <p:nvGrpSpPr>
          <p:cNvPr id="6" name="Group 5"/>
          <p:cNvGrpSpPr/>
          <p:nvPr/>
        </p:nvGrpSpPr>
        <p:grpSpPr>
          <a:xfrm>
            <a:off x="2611524" y="1784910"/>
            <a:ext cx="848564" cy="922849"/>
            <a:chOff x="870508" y="1543508"/>
            <a:chExt cx="848564" cy="922849"/>
          </a:xfrm>
        </p:grpSpPr>
        <p:sp>
          <p:nvSpPr>
            <p:cNvPr id="3" name="TextBox 2"/>
            <p:cNvSpPr txBox="1"/>
            <p:nvPr/>
          </p:nvSpPr>
          <p:spPr>
            <a:xfrm>
              <a:off x="1309420" y="1543508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315515" y="1812951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63166" y="1804415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5" name="Straight Connector 4"/>
            <p:cNvCxnSpPr/>
            <p:nvPr/>
          </p:nvCxnSpPr>
          <p:spPr bwMode="auto">
            <a:xfrm>
              <a:off x="870508" y="2143352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1314296" y="2097025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078222" y="1784910"/>
            <a:ext cx="848564" cy="922849"/>
            <a:chOff x="2047036" y="1520343"/>
            <a:chExt cx="848564" cy="922849"/>
          </a:xfrm>
        </p:grpSpPr>
        <p:sp>
          <p:nvSpPr>
            <p:cNvPr id="16" name="TextBox 15"/>
            <p:cNvSpPr txBox="1"/>
            <p:nvPr/>
          </p:nvSpPr>
          <p:spPr>
            <a:xfrm>
              <a:off x="2485948" y="1520343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492043" y="1789786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39694" y="1781250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19" name="Straight Connector 18"/>
            <p:cNvCxnSpPr/>
            <p:nvPr/>
          </p:nvCxnSpPr>
          <p:spPr bwMode="auto">
            <a:xfrm>
              <a:off x="2047036" y="2120187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2490824" y="2073860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544920" y="1784910"/>
            <a:ext cx="848564" cy="922849"/>
            <a:chOff x="3223564" y="1482548"/>
            <a:chExt cx="848564" cy="922849"/>
          </a:xfrm>
        </p:grpSpPr>
        <p:sp>
          <p:nvSpPr>
            <p:cNvPr id="21" name="TextBox 20"/>
            <p:cNvSpPr txBox="1"/>
            <p:nvPr/>
          </p:nvSpPr>
          <p:spPr>
            <a:xfrm>
              <a:off x="3662476" y="1482548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68571" y="1751991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316222" y="1743455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24" name="Straight Connector 23"/>
            <p:cNvCxnSpPr/>
            <p:nvPr/>
          </p:nvCxnSpPr>
          <p:spPr bwMode="auto">
            <a:xfrm>
              <a:off x="3223564" y="2082392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3667352" y="2036065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011618" y="1784910"/>
            <a:ext cx="848564" cy="922849"/>
            <a:chOff x="4378146" y="1466699"/>
            <a:chExt cx="848564" cy="922849"/>
          </a:xfrm>
        </p:grpSpPr>
        <p:sp>
          <p:nvSpPr>
            <p:cNvPr id="26" name="TextBox 25"/>
            <p:cNvSpPr txBox="1"/>
            <p:nvPr/>
          </p:nvSpPr>
          <p:spPr>
            <a:xfrm>
              <a:off x="4817058" y="1466699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823153" y="1736142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470804" y="1727606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378146" y="2066543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TextBox 29"/>
            <p:cNvSpPr txBox="1"/>
            <p:nvPr/>
          </p:nvSpPr>
          <p:spPr>
            <a:xfrm>
              <a:off x="4821934" y="2020216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691480" y="1845870"/>
              <a:ext cx="2551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0" dirty="0">
                  <a:latin typeface="Arial Narrow" panose="020B0606020202030204" pitchFamily="34" charset="0"/>
                </a:rPr>
                <a:t>1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58368" y="1192377"/>
            <a:ext cx="5485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Adding Binary Numbers for the Rightest Digit (No Input Carry)  </a:t>
            </a:r>
          </a:p>
        </p:txBody>
      </p:sp>
      <p:pic>
        <p:nvPicPr>
          <p:cNvPr id="5124" name="Picture 4" descr="Building a Half Adder - Introduction | Raspberry Pi Projec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747" y="4021688"/>
            <a:ext cx="6342280" cy="214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869291" y="3349142"/>
            <a:ext cx="2566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Half Adder  </a:t>
            </a:r>
            <a:r>
              <a:rPr lang="en-US" i="0" dirty="0">
                <a:latin typeface="Arial Narrow" panose="020B0606020202030204" pitchFamily="34" charset="0"/>
              </a:rPr>
              <a:t>(no input carry)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0" y="3314700"/>
            <a:ext cx="1143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255584" y="1788610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A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268995" y="2058054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B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27783" y="205922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+</a:t>
            </a:r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935125" y="2398165"/>
            <a:ext cx="84856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1909267" y="1719072"/>
            <a:ext cx="0" cy="114117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934936" y="402499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956707" y="436517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668486" y="415834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665765" y="512717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059389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4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Quiz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" name="TextBox 2"/>
          <p:cNvSpPr txBox="1"/>
          <p:nvPr/>
        </p:nvSpPr>
        <p:spPr>
          <a:xfrm>
            <a:off x="678180" y="1066800"/>
            <a:ext cx="4953000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i="0" dirty="0"/>
              <a:t>1. </a:t>
            </a:r>
            <a:r>
              <a:rPr lang="en-US" sz="1600" i="0" dirty="0"/>
              <a:t>The first general purpose computer, ENIAC,  was built at Univ. of Pennsylvania in 1946 and was in operation until 1956. It contains 20,000 </a:t>
            </a:r>
            <a:r>
              <a:rPr lang="en-US" sz="1600" i="0" u="sng" dirty="0"/>
              <a:t>vacuum tubes</a:t>
            </a:r>
            <a:r>
              <a:rPr lang="en-US" sz="1600" i="0" dirty="0"/>
              <a:t>. It used </a:t>
            </a:r>
            <a:r>
              <a:rPr lang="en-US" sz="1600" i="0" u="sng" dirty="0">
                <a:solidFill>
                  <a:srgbClr val="FF0000"/>
                </a:solidFill>
              </a:rPr>
              <a:t>10-digit decimal numbers</a:t>
            </a:r>
            <a:r>
              <a:rPr lang="en-US" sz="1600" i="0" dirty="0"/>
              <a:t> for computation.  Can you guess what is the clock speed of ENIAC?</a:t>
            </a:r>
          </a:p>
        </p:txBody>
      </p:sp>
      <p:pic>
        <p:nvPicPr>
          <p:cNvPr id="4" name="Picture 2" descr="https://upload.wikimedia.org/wikipedia/commons/thumb/1/16/Classic_shot_of_the_ENIAC.jpg/250px-Classic_shot_of_the_ENIA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995" y="1250315"/>
            <a:ext cx="2466148" cy="178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8" name="Picture 6" descr="One For All: history of computer develop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994" y="3147059"/>
            <a:ext cx="2496186" cy="318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56260" y="3096432"/>
            <a:ext cx="4572000" cy="14742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89025" marR="0" lvl="0" indent="-349250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SzPct val="75000"/>
              <a:buFont typeface="Wingdings" panose="05000000000000000000" pitchFamily="2" charset="2"/>
              <a:buChar char=""/>
              <a:tabLst>
                <a:tab pos="1314450" algn="l"/>
              </a:tabLst>
            </a:pPr>
            <a:r>
              <a:rPr lang="en-US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3.5 GHz</a:t>
            </a:r>
          </a:p>
          <a:p>
            <a:pPr marL="1089025" marR="0" lvl="0" indent="-34925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SzPct val="75000"/>
              <a:buFont typeface="Wingdings" panose="05000000000000000000" pitchFamily="2" charset="2"/>
              <a:buChar char=""/>
              <a:tabLst>
                <a:tab pos="1314450" algn="l"/>
              </a:tabLst>
            </a:pPr>
            <a:r>
              <a:rPr lang="en-US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25 kHz.</a:t>
            </a:r>
          </a:p>
          <a:p>
            <a:pPr marL="1089025" marR="0" lvl="0" indent="-34925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ct val="75000"/>
              <a:buFont typeface="Wingdings" panose="05000000000000000000" pitchFamily="2" charset="2"/>
              <a:buChar char=""/>
              <a:tabLst>
                <a:tab pos="1314450" algn="l"/>
              </a:tabLst>
            </a:pPr>
            <a:r>
              <a:rPr lang="en-US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 Hz.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87780" y="3703320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11000"/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21280" y="3131820"/>
            <a:ext cx="2165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  <a:latin typeface="Arial Narrow" panose="020B0606020202030204" pitchFamily="34" charset="0"/>
              </a:rPr>
              <a:t>Intel CORE i7 Microprocessor.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13660" y="4183380"/>
            <a:ext cx="2802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  <a:latin typeface="Arial Narrow" panose="020B0606020202030204" pitchFamily="34" charset="0"/>
              </a:rPr>
              <a:t>Frequency of ac power  from wall outlet.</a:t>
            </a:r>
          </a:p>
        </p:txBody>
      </p:sp>
    </p:spTree>
    <p:extLst>
      <p:ext uri="{BB962C8B-B14F-4D97-AF65-F5344CB8AC3E}">
        <p14:creationId xmlns:p14="http://schemas.microsoft.com/office/powerpoint/2010/main" val="905241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auto">
          <a:xfrm>
            <a:off x="3886200" y="1722664"/>
            <a:ext cx="1159329" cy="987879"/>
          </a:xfrm>
          <a:prstGeom prst="roundRect">
            <a:avLst>
              <a:gd name="adj" fmla="val 15475"/>
            </a:avLst>
          </a:prstGeom>
          <a:solidFill>
            <a:srgbClr val="CC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40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54647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Computing Using Logic Gates:      Addition 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pSp>
        <p:nvGrpSpPr>
          <p:cNvPr id="6" name="Group 5"/>
          <p:cNvGrpSpPr/>
          <p:nvPr/>
        </p:nvGrpSpPr>
        <p:grpSpPr>
          <a:xfrm>
            <a:off x="2611524" y="1784910"/>
            <a:ext cx="848564" cy="922849"/>
            <a:chOff x="870508" y="1543508"/>
            <a:chExt cx="848564" cy="922849"/>
          </a:xfrm>
        </p:grpSpPr>
        <p:sp>
          <p:nvSpPr>
            <p:cNvPr id="3" name="TextBox 2"/>
            <p:cNvSpPr txBox="1"/>
            <p:nvPr/>
          </p:nvSpPr>
          <p:spPr>
            <a:xfrm>
              <a:off x="1309420" y="1543508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315515" y="1812951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63166" y="1804415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5" name="Straight Connector 4"/>
            <p:cNvCxnSpPr/>
            <p:nvPr/>
          </p:nvCxnSpPr>
          <p:spPr bwMode="auto">
            <a:xfrm>
              <a:off x="870508" y="2143352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1314296" y="2097025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078222" y="1784910"/>
            <a:ext cx="848564" cy="922849"/>
            <a:chOff x="2047036" y="1520343"/>
            <a:chExt cx="848564" cy="922849"/>
          </a:xfrm>
        </p:grpSpPr>
        <p:sp>
          <p:nvSpPr>
            <p:cNvPr id="16" name="TextBox 15"/>
            <p:cNvSpPr txBox="1"/>
            <p:nvPr/>
          </p:nvSpPr>
          <p:spPr>
            <a:xfrm>
              <a:off x="2485948" y="1520343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492043" y="1789786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39694" y="1781250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19" name="Straight Connector 18"/>
            <p:cNvCxnSpPr/>
            <p:nvPr/>
          </p:nvCxnSpPr>
          <p:spPr bwMode="auto">
            <a:xfrm>
              <a:off x="2047036" y="2120187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2490824" y="2073860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544920" y="1784910"/>
            <a:ext cx="848564" cy="922849"/>
            <a:chOff x="3223564" y="1482548"/>
            <a:chExt cx="848564" cy="922849"/>
          </a:xfrm>
        </p:grpSpPr>
        <p:sp>
          <p:nvSpPr>
            <p:cNvPr id="21" name="TextBox 20"/>
            <p:cNvSpPr txBox="1"/>
            <p:nvPr/>
          </p:nvSpPr>
          <p:spPr>
            <a:xfrm>
              <a:off x="3662476" y="1482548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68571" y="1751991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316222" y="1743455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24" name="Straight Connector 23"/>
            <p:cNvCxnSpPr/>
            <p:nvPr/>
          </p:nvCxnSpPr>
          <p:spPr bwMode="auto">
            <a:xfrm>
              <a:off x="3223564" y="2082392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3667352" y="2036065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011618" y="1784910"/>
            <a:ext cx="848564" cy="922849"/>
            <a:chOff x="4378146" y="1466699"/>
            <a:chExt cx="848564" cy="922849"/>
          </a:xfrm>
        </p:grpSpPr>
        <p:sp>
          <p:nvSpPr>
            <p:cNvPr id="26" name="TextBox 25"/>
            <p:cNvSpPr txBox="1"/>
            <p:nvPr/>
          </p:nvSpPr>
          <p:spPr>
            <a:xfrm>
              <a:off x="4817058" y="1466699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823153" y="1736142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470804" y="1727606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378146" y="2066543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TextBox 29"/>
            <p:cNvSpPr txBox="1"/>
            <p:nvPr/>
          </p:nvSpPr>
          <p:spPr>
            <a:xfrm>
              <a:off x="4821934" y="2020216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691480" y="1845870"/>
              <a:ext cx="2551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0" dirty="0">
                  <a:latin typeface="Arial Narrow" panose="020B0606020202030204" pitchFamily="34" charset="0"/>
                </a:rPr>
                <a:t>1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58368" y="1192377"/>
            <a:ext cx="5485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Adding Binary Numbers for the Rightest Digit (No Input Carry)  </a:t>
            </a:r>
          </a:p>
        </p:txBody>
      </p:sp>
      <p:pic>
        <p:nvPicPr>
          <p:cNvPr id="5124" name="Picture 4" descr="Building a Half Adder - Introduction | Raspberry Pi Projec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747" y="4021688"/>
            <a:ext cx="6342280" cy="214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869291" y="3349142"/>
            <a:ext cx="2566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Half Adder  </a:t>
            </a:r>
            <a:r>
              <a:rPr lang="en-US" i="0" dirty="0">
                <a:latin typeface="Arial Narrow" panose="020B0606020202030204" pitchFamily="34" charset="0"/>
              </a:rPr>
              <a:t>(no input carry)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0" y="3314700"/>
            <a:ext cx="1143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255584" y="1788610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A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268995" y="2058054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B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27783" y="205922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+</a:t>
            </a:r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935125" y="2398165"/>
            <a:ext cx="84856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1909267" y="1719072"/>
            <a:ext cx="0" cy="114117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934936" y="40249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940378" y="43896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668486" y="41583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665765" y="512717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7072382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auto">
          <a:xfrm>
            <a:off x="5380264" y="1722664"/>
            <a:ext cx="1159329" cy="987879"/>
          </a:xfrm>
          <a:prstGeom prst="roundRect">
            <a:avLst>
              <a:gd name="adj" fmla="val 15475"/>
            </a:avLst>
          </a:prstGeom>
          <a:solidFill>
            <a:srgbClr val="CC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41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54647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Computing Using Logic Gates:      Addition 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pSp>
        <p:nvGrpSpPr>
          <p:cNvPr id="6" name="Group 5"/>
          <p:cNvGrpSpPr/>
          <p:nvPr/>
        </p:nvGrpSpPr>
        <p:grpSpPr>
          <a:xfrm>
            <a:off x="2611524" y="1784910"/>
            <a:ext cx="848564" cy="922849"/>
            <a:chOff x="870508" y="1543508"/>
            <a:chExt cx="848564" cy="922849"/>
          </a:xfrm>
        </p:grpSpPr>
        <p:sp>
          <p:nvSpPr>
            <p:cNvPr id="3" name="TextBox 2"/>
            <p:cNvSpPr txBox="1"/>
            <p:nvPr/>
          </p:nvSpPr>
          <p:spPr>
            <a:xfrm>
              <a:off x="1309420" y="1543508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315515" y="1812951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63166" y="1804415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5" name="Straight Connector 4"/>
            <p:cNvCxnSpPr/>
            <p:nvPr/>
          </p:nvCxnSpPr>
          <p:spPr bwMode="auto">
            <a:xfrm>
              <a:off x="870508" y="2143352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1314296" y="2097025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078222" y="1784910"/>
            <a:ext cx="848564" cy="922849"/>
            <a:chOff x="2047036" y="1520343"/>
            <a:chExt cx="848564" cy="922849"/>
          </a:xfrm>
        </p:grpSpPr>
        <p:sp>
          <p:nvSpPr>
            <p:cNvPr id="16" name="TextBox 15"/>
            <p:cNvSpPr txBox="1"/>
            <p:nvPr/>
          </p:nvSpPr>
          <p:spPr>
            <a:xfrm>
              <a:off x="2485948" y="1520343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492043" y="1789786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39694" y="1781250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19" name="Straight Connector 18"/>
            <p:cNvCxnSpPr/>
            <p:nvPr/>
          </p:nvCxnSpPr>
          <p:spPr bwMode="auto">
            <a:xfrm>
              <a:off x="2047036" y="2120187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2490824" y="2073860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544920" y="1784910"/>
            <a:ext cx="848564" cy="922849"/>
            <a:chOff x="3223564" y="1482548"/>
            <a:chExt cx="848564" cy="922849"/>
          </a:xfrm>
        </p:grpSpPr>
        <p:sp>
          <p:nvSpPr>
            <p:cNvPr id="21" name="TextBox 20"/>
            <p:cNvSpPr txBox="1"/>
            <p:nvPr/>
          </p:nvSpPr>
          <p:spPr>
            <a:xfrm>
              <a:off x="3662476" y="1482548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68571" y="1751991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316222" y="1743455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24" name="Straight Connector 23"/>
            <p:cNvCxnSpPr/>
            <p:nvPr/>
          </p:nvCxnSpPr>
          <p:spPr bwMode="auto">
            <a:xfrm>
              <a:off x="3223564" y="2082392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3667352" y="2036065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011618" y="1784910"/>
            <a:ext cx="848564" cy="922849"/>
            <a:chOff x="4378146" y="1466699"/>
            <a:chExt cx="848564" cy="922849"/>
          </a:xfrm>
        </p:grpSpPr>
        <p:sp>
          <p:nvSpPr>
            <p:cNvPr id="26" name="TextBox 25"/>
            <p:cNvSpPr txBox="1"/>
            <p:nvPr/>
          </p:nvSpPr>
          <p:spPr>
            <a:xfrm>
              <a:off x="4817058" y="1466699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823153" y="1736142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470804" y="1727606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378146" y="2066543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TextBox 29"/>
            <p:cNvSpPr txBox="1"/>
            <p:nvPr/>
          </p:nvSpPr>
          <p:spPr>
            <a:xfrm>
              <a:off x="4821934" y="2020216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691480" y="1845870"/>
              <a:ext cx="2551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0" dirty="0">
                  <a:latin typeface="Arial Narrow" panose="020B0606020202030204" pitchFamily="34" charset="0"/>
                </a:rPr>
                <a:t>1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58368" y="1192377"/>
            <a:ext cx="5485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Adding Binary Numbers for the Rightest Digit (No Input Carry)  </a:t>
            </a:r>
          </a:p>
        </p:txBody>
      </p:sp>
      <p:pic>
        <p:nvPicPr>
          <p:cNvPr id="5124" name="Picture 4" descr="Building a Half Adder - Introduction | Raspberry Pi Projec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747" y="4021688"/>
            <a:ext cx="6342280" cy="214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869291" y="3349142"/>
            <a:ext cx="2566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Half Adder  </a:t>
            </a:r>
            <a:r>
              <a:rPr lang="en-US" i="0" dirty="0">
                <a:latin typeface="Arial Narrow" panose="020B0606020202030204" pitchFamily="34" charset="0"/>
              </a:rPr>
              <a:t>(no input carry)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0" y="3314700"/>
            <a:ext cx="1143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255584" y="1788610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A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268995" y="2058054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B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27783" y="205922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+</a:t>
            </a:r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935125" y="2398165"/>
            <a:ext cx="84856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1909267" y="1719072"/>
            <a:ext cx="0" cy="114117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934936" y="40249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940378" y="43896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668486" y="41583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665765" y="512717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9255666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auto">
          <a:xfrm>
            <a:off x="6898821" y="1722664"/>
            <a:ext cx="1159329" cy="987879"/>
          </a:xfrm>
          <a:prstGeom prst="roundRect">
            <a:avLst>
              <a:gd name="adj" fmla="val 15475"/>
            </a:avLst>
          </a:prstGeom>
          <a:solidFill>
            <a:srgbClr val="CC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42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54647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Computing Using Logic Gates:      Addition 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pSp>
        <p:nvGrpSpPr>
          <p:cNvPr id="6" name="Group 5"/>
          <p:cNvGrpSpPr/>
          <p:nvPr/>
        </p:nvGrpSpPr>
        <p:grpSpPr>
          <a:xfrm>
            <a:off x="2611524" y="1784910"/>
            <a:ext cx="848564" cy="922849"/>
            <a:chOff x="870508" y="1543508"/>
            <a:chExt cx="848564" cy="922849"/>
          </a:xfrm>
        </p:grpSpPr>
        <p:sp>
          <p:nvSpPr>
            <p:cNvPr id="3" name="TextBox 2"/>
            <p:cNvSpPr txBox="1"/>
            <p:nvPr/>
          </p:nvSpPr>
          <p:spPr>
            <a:xfrm>
              <a:off x="1309420" y="1543508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315515" y="1812951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63166" y="1804415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5" name="Straight Connector 4"/>
            <p:cNvCxnSpPr/>
            <p:nvPr/>
          </p:nvCxnSpPr>
          <p:spPr bwMode="auto">
            <a:xfrm>
              <a:off x="870508" y="2143352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1314296" y="2097025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078222" y="1784910"/>
            <a:ext cx="848564" cy="922849"/>
            <a:chOff x="2047036" y="1520343"/>
            <a:chExt cx="848564" cy="922849"/>
          </a:xfrm>
        </p:grpSpPr>
        <p:sp>
          <p:nvSpPr>
            <p:cNvPr id="16" name="TextBox 15"/>
            <p:cNvSpPr txBox="1"/>
            <p:nvPr/>
          </p:nvSpPr>
          <p:spPr>
            <a:xfrm>
              <a:off x="2485948" y="1520343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492043" y="1789786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39694" y="1781250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19" name="Straight Connector 18"/>
            <p:cNvCxnSpPr/>
            <p:nvPr/>
          </p:nvCxnSpPr>
          <p:spPr bwMode="auto">
            <a:xfrm>
              <a:off x="2047036" y="2120187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2490824" y="2073860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544920" y="1784910"/>
            <a:ext cx="848564" cy="922849"/>
            <a:chOff x="3223564" y="1482548"/>
            <a:chExt cx="848564" cy="922849"/>
          </a:xfrm>
        </p:grpSpPr>
        <p:sp>
          <p:nvSpPr>
            <p:cNvPr id="21" name="TextBox 20"/>
            <p:cNvSpPr txBox="1"/>
            <p:nvPr/>
          </p:nvSpPr>
          <p:spPr>
            <a:xfrm>
              <a:off x="3662476" y="1482548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68571" y="1751991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316222" y="1743455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24" name="Straight Connector 23"/>
            <p:cNvCxnSpPr/>
            <p:nvPr/>
          </p:nvCxnSpPr>
          <p:spPr bwMode="auto">
            <a:xfrm>
              <a:off x="3223564" y="2082392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3667352" y="2036065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011618" y="1784910"/>
            <a:ext cx="848564" cy="922849"/>
            <a:chOff x="4378146" y="1466699"/>
            <a:chExt cx="848564" cy="922849"/>
          </a:xfrm>
        </p:grpSpPr>
        <p:sp>
          <p:nvSpPr>
            <p:cNvPr id="26" name="TextBox 25"/>
            <p:cNvSpPr txBox="1"/>
            <p:nvPr/>
          </p:nvSpPr>
          <p:spPr>
            <a:xfrm>
              <a:off x="4817058" y="1466699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823153" y="1736142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470804" y="1727606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378146" y="2066543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TextBox 29"/>
            <p:cNvSpPr txBox="1"/>
            <p:nvPr/>
          </p:nvSpPr>
          <p:spPr>
            <a:xfrm>
              <a:off x="4821934" y="2020216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675151" y="1837706"/>
              <a:ext cx="2551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0" dirty="0">
                  <a:latin typeface="Arial Narrow" panose="020B0606020202030204" pitchFamily="34" charset="0"/>
                </a:rPr>
                <a:t>1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58368" y="1192377"/>
            <a:ext cx="5485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Adding Binary Numbers for the Rightest Digit (No Input Carry)  </a:t>
            </a:r>
          </a:p>
        </p:txBody>
      </p:sp>
      <p:pic>
        <p:nvPicPr>
          <p:cNvPr id="5124" name="Picture 4" descr="Building a Half Adder - Introduction | Raspberry Pi Projec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747" y="4021688"/>
            <a:ext cx="6342280" cy="214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869291" y="3349142"/>
            <a:ext cx="2566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Half Adder  </a:t>
            </a:r>
            <a:r>
              <a:rPr lang="en-US" i="0" dirty="0">
                <a:latin typeface="Arial Narrow" panose="020B0606020202030204" pitchFamily="34" charset="0"/>
              </a:rPr>
              <a:t>(no input carry)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0" y="3314700"/>
            <a:ext cx="1143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255584" y="1788610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A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268995" y="2058054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B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27783" y="205922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+</a:t>
            </a:r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935125" y="2398165"/>
            <a:ext cx="84856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1909267" y="1719072"/>
            <a:ext cx="0" cy="114117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934936" y="40249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940378" y="43896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668486" y="41583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665765" y="512717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184721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43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12779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Addition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788824" y="2954122"/>
            <a:ext cx="2670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Full Adder  </a:t>
            </a:r>
            <a:r>
              <a:rPr lang="en-US" i="0" dirty="0">
                <a:latin typeface="Arial Narrow" panose="020B0606020202030204" pitchFamily="34" charset="0"/>
              </a:rPr>
              <a:t>(with input carry) </a:t>
            </a:r>
          </a:p>
        </p:txBody>
      </p:sp>
      <p:pic>
        <p:nvPicPr>
          <p:cNvPr id="8194" name="Picture 2" descr="One-bit Full Adder Exampl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51"/>
          <a:stretch/>
        </p:blipFill>
        <p:spPr bwMode="auto">
          <a:xfrm>
            <a:off x="857834" y="3697515"/>
            <a:ext cx="3862193" cy="219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Group 33"/>
          <p:cNvGrpSpPr/>
          <p:nvPr/>
        </p:nvGrpSpPr>
        <p:grpSpPr>
          <a:xfrm>
            <a:off x="896111" y="1580084"/>
            <a:ext cx="848564" cy="922849"/>
            <a:chOff x="4378146" y="1466699"/>
            <a:chExt cx="848564" cy="922849"/>
          </a:xfrm>
        </p:grpSpPr>
        <p:sp>
          <p:nvSpPr>
            <p:cNvPr id="35" name="TextBox 34"/>
            <p:cNvSpPr txBox="1"/>
            <p:nvPr/>
          </p:nvSpPr>
          <p:spPr>
            <a:xfrm>
              <a:off x="4817058" y="1466699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823153" y="1736142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470804" y="1727606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39" name="Straight Connector 38"/>
            <p:cNvCxnSpPr/>
            <p:nvPr/>
          </p:nvCxnSpPr>
          <p:spPr bwMode="auto">
            <a:xfrm>
              <a:off x="4378146" y="2066543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0" name="TextBox 39"/>
            <p:cNvSpPr txBox="1"/>
            <p:nvPr/>
          </p:nvSpPr>
          <p:spPr>
            <a:xfrm>
              <a:off x="4821934" y="2020216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691480" y="1845870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200" i="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1508004" y="1942228"/>
            <a:ext cx="2423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1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2101900" y="1578865"/>
            <a:ext cx="848564" cy="922849"/>
            <a:chOff x="4378146" y="1466699"/>
            <a:chExt cx="848564" cy="922849"/>
          </a:xfrm>
        </p:grpSpPr>
        <p:sp>
          <p:nvSpPr>
            <p:cNvPr id="43" name="TextBox 42"/>
            <p:cNvSpPr txBox="1"/>
            <p:nvPr/>
          </p:nvSpPr>
          <p:spPr>
            <a:xfrm>
              <a:off x="4817058" y="1466699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823153" y="1736142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470804" y="1727606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46" name="Straight Connector 45"/>
            <p:cNvCxnSpPr/>
            <p:nvPr/>
          </p:nvCxnSpPr>
          <p:spPr bwMode="auto">
            <a:xfrm>
              <a:off x="4378146" y="2066543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7" name="TextBox 46"/>
            <p:cNvSpPr txBox="1"/>
            <p:nvPr/>
          </p:nvSpPr>
          <p:spPr>
            <a:xfrm>
              <a:off x="4821934" y="2020216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691480" y="1845870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200" i="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49" name="Rectangle 48"/>
          <p:cNvSpPr/>
          <p:nvPr/>
        </p:nvSpPr>
        <p:spPr>
          <a:xfrm>
            <a:off x="2713793" y="1941009"/>
            <a:ext cx="2423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50" name="Rectangle 49"/>
          <p:cNvSpPr/>
          <p:nvPr/>
        </p:nvSpPr>
        <p:spPr>
          <a:xfrm>
            <a:off x="2390705" y="1939790"/>
            <a:ext cx="2423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1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3263798" y="1570331"/>
            <a:ext cx="848564" cy="922849"/>
            <a:chOff x="4378146" y="1466699"/>
            <a:chExt cx="848564" cy="922849"/>
          </a:xfrm>
        </p:grpSpPr>
        <p:sp>
          <p:nvSpPr>
            <p:cNvPr id="52" name="TextBox 51"/>
            <p:cNvSpPr txBox="1"/>
            <p:nvPr/>
          </p:nvSpPr>
          <p:spPr>
            <a:xfrm>
              <a:off x="4817058" y="1466699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823153" y="1736142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470804" y="1727606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+</a:t>
              </a:r>
            </a:p>
          </p:txBody>
        </p:sp>
        <p:cxnSp>
          <p:nvCxnSpPr>
            <p:cNvPr id="55" name="Straight Connector 54"/>
            <p:cNvCxnSpPr/>
            <p:nvPr/>
          </p:nvCxnSpPr>
          <p:spPr bwMode="auto">
            <a:xfrm>
              <a:off x="4378146" y="2066543"/>
              <a:ext cx="84856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6" name="TextBox 55"/>
            <p:cNvSpPr txBox="1"/>
            <p:nvPr/>
          </p:nvSpPr>
          <p:spPr>
            <a:xfrm>
              <a:off x="4821934" y="2020216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>
                  <a:latin typeface="Arial Narrow" panose="020B0606020202030204" pitchFamily="34" charset="0"/>
                </a:rPr>
                <a:t>0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691480" y="1845870"/>
              <a:ext cx="1847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000" i="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58" name="Rectangle 57"/>
          <p:cNvSpPr/>
          <p:nvPr/>
        </p:nvSpPr>
        <p:spPr>
          <a:xfrm>
            <a:off x="3875691" y="1976365"/>
            <a:ext cx="2423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59" name="Rectangle 58"/>
          <p:cNvSpPr/>
          <p:nvPr/>
        </p:nvSpPr>
        <p:spPr>
          <a:xfrm>
            <a:off x="3567233" y="1975146"/>
            <a:ext cx="2423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886553" y="1569112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892648" y="1838555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540299" y="1830019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+</a:t>
            </a:r>
          </a:p>
        </p:txBody>
      </p:sp>
      <p:cxnSp>
        <p:nvCxnSpPr>
          <p:cNvPr id="64" name="Straight Connector 63"/>
          <p:cNvCxnSpPr/>
          <p:nvPr/>
        </p:nvCxnSpPr>
        <p:spPr bwMode="auto">
          <a:xfrm>
            <a:off x="4447641" y="2168956"/>
            <a:ext cx="84856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4891429" y="2122629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4" name="Rectangle 3"/>
          <p:cNvSpPr/>
          <p:nvPr/>
        </p:nvSpPr>
        <p:spPr>
          <a:xfrm>
            <a:off x="674992" y="1100981"/>
            <a:ext cx="2250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Addition with input carry: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5096110" y="1953201"/>
            <a:ext cx="2423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69" name="Rectangle 68"/>
          <p:cNvSpPr/>
          <p:nvPr/>
        </p:nvSpPr>
        <p:spPr>
          <a:xfrm>
            <a:off x="4743761" y="1959298"/>
            <a:ext cx="2423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1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5186477" y="3853936"/>
            <a:ext cx="3300743" cy="996042"/>
            <a:chOff x="5354727" y="3378448"/>
            <a:chExt cx="3300743" cy="996042"/>
          </a:xfrm>
        </p:grpSpPr>
        <p:sp>
          <p:nvSpPr>
            <p:cNvPr id="13" name="Rectangle 12"/>
            <p:cNvSpPr/>
            <p:nvPr/>
          </p:nvSpPr>
          <p:spPr bwMode="auto">
            <a:xfrm>
              <a:off x="6700724" y="3386938"/>
              <a:ext cx="746150" cy="98755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alpha val="57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6679552" y="3521093"/>
              <a:ext cx="28245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0" dirty="0">
                  <a:latin typeface="Arial Narrow" panose="020B0606020202030204" pitchFamily="34" charset="0"/>
                </a:rPr>
                <a:t>A</a:t>
              </a: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6678332" y="3936841"/>
              <a:ext cx="28245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0" dirty="0">
                  <a:latin typeface="Arial Narrow" panose="020B0606020202030204" pitchFamily="34" charset="0"/>
                </a:rPr>
                <a:t>B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189176" y="3525971"/>
              <a:ext cx="28245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0" dirty="0">
                  <a:latin typeface="Arial Narrow" panose="020B0606020202030204" pitchFamily="34" charset="0"/>
                </a:rPr>
                <a:t>S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7063599" y="3956348"/>
              <a:ext cx="44916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0" dirty="0" err="1">
                  <a:latin typeface="Arial Narrow" panose="020B0606020202030204" pitchFamily="34" charset="0"/>
                </a:rPr>
                <a:t>C</a:t>
              </a:r>
              <a:r>
                <a:rPr lang="en-US" sz="1400" i="0" baseline="-25000" dirty="0" err="1">
                  <a:latin typeface="Arial Narrow" panose="020B0606020202030204" pitchFamily="34" charset="0"/>
                </a:rPr>
                <a:t>Out</a:t>
              </a:r>
              <a:endParaRPr lang="en-US" sz="1400" i="0" dirty="0">
                <a:latin typeface="Arial Narrow" panose="020B0606020202030204" pitchFamily="34" charset="0"/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 bwMode="auto">
            <a:xfrm>
              <a:off x="5354727" y="3679546"/>
              <a:ext cx="1353311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 bwMode="auto">
            <a:xfrm>
              <a:off x="6414212" y="4124554"/>
              <a:ext cx="27797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>
              <a:off x="7444436" y="4108704"/>
              <a:ext cx="178003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>
              <a:off x="7443217" y="3668573"/>
              <a:ext cx="116677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2" name="Rectangle 81"/>
            <p:cNvSpPr/>
            <p:nvPr/>
          </p:nvSpPr>
          <p:spPr>
            <a:xfrm>
              <a:off x="8373020" y="3378448"/>
              <a:ext cx="28245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0" dirty="0">
                  <a:latin typeface="Arial Narrow" panose="020B0606020202030204" pitchFamily="34" charset="0"/>
                </a:rPr>
                <a:t>S</a:t>
              </a: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5162094" y="4322065"/>
            <a:ext cx="2474975" cy="987552"/>
            <a:chOff x="6414212" y="3386938"/>
            <a:chExt cx="2474975" cy="987552"/>
          </a:xfrm>
        </p:grpSpPr>
        <p:sp>
          <p:nvSpPr>
            <p:cNvPr id="89" name="Rectangle 88"/>
            <p:cNvSpPr/>
            <p:nvPr/>
          </p:nvSpPr>
          <p:spPr bwMode="auto">
            <a:xfrm>
              <a:off x="6700724" y="3386938"/>
              <a:ext cx="746150" cy="98755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alpha val="57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679552" y="3521093"/>
              <a:ext cx="28245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0" dirty="0">
                  <a:latin typeface="Arial Narrow" panose="020B0606020202030204" pitchFamily="34" charset="0"/>
                </a:rPr>
                <a:t>A</a:t>
              </a: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6678332" y="3936841"/>
              <a:ext cx="28245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0" dirty="0">
                  <a:latin typeface="Arial Narrow" panose="020B0606020202030204" pitchFamily="34" charset="0"/>
                </a:rPr>
                <a:t>B</a:t>
              </a: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7189176" y="3525971"/>
              <a:ext cx="28245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0" dirty="0">
                  <a:latin typeface="Arial Narrow" panose="020B0606020202030204" pitchFamily="34" charset="0"/>
                </a:rPr>
                <a:t>S</a:t>
              </a: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7063599" y="3956348"/>
              <a:ext cx="44916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0" dirty="0" err="1">
                  <a:latin typeface="Arial Narrow" panose="020B0606020202030204" pitchFamily="34" charset="0"/>
                </a:rPr>
                <a:t>C</a:t>
              </a:r>
              <a:r>
                <a:rPr lang="en-US" sz="1400" i="0" baseline="-25000" dirty="0" err="1">
                  <a:latin typeface="Arial Narrow" panose="020B0606020202030204" pitchFamily="34" charset="0"/>
                </a:rPr>
                <a:t>Out</a:t>
              </a:r>
              <a:endParaRPr lang="en-US" sz="1400" i="0" dirty="0">
                <a:latin typeface="Arial Narrow" panose="020B0606020202030204" pitchFamily="34" charset="0"/>
              </a:endParaRPr>
            </a:p>
          </p:txBody>
        </p:sp>
        <p:cxnSp>
          <p:nvCxnSpPr>
            <p:cNvPr id="94" name="Straight Connector 93"/>
            <p:cNvCxnSpPr/>
            <p:nvPr/>
          </p:nvCxnSpPr>
          <p:spPr bwMode="auto">
            <a:xfrm>
              <a:off x="6430061" y="3679546"/>
              <a:ext cx="27797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Straight Connector 94"/>
            <p:cNvCxnSpPr/>
            <p:nvPr/>
          </p:nvCxnSpPr>
          <p:spPr bwMode="auto">
            <a:xfrm>
              <a:off x="6414212" y="4124554"/>
              <a:ext cx="27797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>
              <a:off x="7444436" y="4108704"/>
              <a:ext cx="1444751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 bwMode="auto">
            <a:xfrm>
              <a:off x="7443217" y="3668573"/>
              <a:ext cx="202386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" name="Group 4"/>
          <p:cNvGrpSpPr/>
          <p:nvPr/>
        </p:nvGrpSpPr>
        <p:grpSpPr>
          <a:xfrm>
            <a:off x="7079896" y="4612939"/>
            <a:ext cx="974141" cy="593748"/>
            <a:chOff x="6750711" y="1673962"/>
            <a:chExt cx="1098499" cy="805891"/>
          </a:xfrm>
        </p:grpSpPr>
        <p:sp>
          <p:nvSpPr>
            <p:cNvPr id="3" name="Arc 2"/>
            <p:cNvSpPr/>
            <p:nvPr/>
          </p:nvSpPr>
          <p:spPr bwMode="auto">
            <a:xfrm>
              <a:off x="6751930" y="1821485"/>
              <a:ext cx="1097280" cy="658368"/>
            </a:xfrm>
            <a:prstGeom prst="arc">
              <a:avLst>
                <a:gd name="adj1" fmla="val 16200000"/>
                <a:gd name="adj2" fmla="val 21155319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6" name="Arc 65"/>
            <p:cNvSpPr/>
            <p:nvPr/>
          </p:nvSpPr>
          <p:spPr bwMode="auto">
            <a:xfrm>
              <a:off x="6933589" y="1748333"/>
              <a:ext cx="469394" cy="665682"/>
            </a:xfrm>
            <a:prstGeom prst="arc">
              <a:avLst>
                <a:gd name="adj1" fmla="val 17971310"/>
                <a:gd name="adj2" fmla="val 343869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7" name="Arc 66"/>
            <p:cNvSpPr/>
            <p:nvPr/>
          </p:nvSpPr>
          <p:spPr bwMode="auto">
            <a:xfrm flipV="1">
              <a:off x="6750711" y="1673962"/>
              <a:ext cx="1097280" cy="658368"/>
            </a:xfrm>
            <a:prstGeom prst="arc">
              <a:avLst>
                <a:gd name="adj1" fmla="val 16200000"/>
                <a:gd name="adj2" fmla="val 21155319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7" name="Freeform 6"/>
          <p:cNvSpPr/>
          <p:nvPr/>
        </p:nvSpPr>
        <p:spPr bwMode="auto">
          <a:xfrm>
            <a:off x="7359091" y="4586633"/>
            <a:ext cx="277979" cy="248716"/>
          </a:xfrm>
          <a:custGeom>
            <a:avLst/>
            <a:gdLst>
              <a:gd name="connsiteX0" fmla="*/ 0 w 504748"/>
              <a:gd name="connsiteY0" fmla="*/ 0 h 277977"/>
              <a:gd name="connsiteX1" fmla="*/ 241401 w 504748"/>
              <a:gd name="connsiteY1" fmla="*/ 0 h 277977"/>
              <a:gd name="connsiteX2" fmla="*/ 241401 w 504748"/>
              <a:gd name="connsiteY2" fmla="*/ 277977 h 277977"/>
              <a:gd name="connsiteX3" fmla="*/ 504748 w 504748"/>
              <a:gd name="connsiteY3" fmla="*/ 277977 h 277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748" h="277977">
                <a:moveTo>
                  <a:pt x="0" y="0"/>
                </a:moveTo>
                <a:lnTo>
                  <a:pt x="241401" y="0"/>
                </a:lnTo>
                <a:lnTo>
                  <a:pt x="241401" y="277977"/>
                </a:lnTo>
                <a:lnTo>
                  <a:pt x="504748" y="277977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8039406" y="4937760"/>
            <a:ext cx="48280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Rectangle 75"/>
          <p:cNvSpPr/>
          <p:nvPr/>
        </p:nvSpPr>
        <p:spPr>
          <a:xfrm>
            <a:off x="8123085" y="4606182"/>
            <a:ext cx="5100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0" dirty="0" err="1">
                <a:latin typeface="Arial Narrow" panose="020B0606020202030204" pitchFamily="34" charset="0"/>
              </a:rPr>
              <a:t>C</a:t>
            </a:r>
            <a:r>
              <a:rPr lang="en-US" sz="1400" i="0" baseline="-25000" dirty="0" err="1">
                <a:latin typeface="Arial Narrow" panose="020B0606020202030204" pitchFamily="34" charset="0"/>
              </a:rPr>
              <a:t>out</a:t>
            </a:r>
            <a:r>
              <a:rPr lang="en-US" sz="1400" i="0" dirty="0">
                <a:latin typeface="Arial Narrow" panose="020B0606020202030204" pitchFamily="34" charset="0"/>
              </a:rPr>
              <a:t>  </a:t>
            </a:r>
          </a:p>
        </p:txBody>
      </p:sp>
      <p:sp>
        <p:nvSpPr>
          <p:cNvPr id="81" name="Rectangle 80"/>
          <p:cNvSpPr/>
          <p:nvPr/>
        </p:nvSpPr>
        <p:spPr>
          <a:xfrm>
            <a:off x="5020220" y="3822237"/>
            <a:ext cx="3882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0" dirty="0">
                <a:latin typeface="Arial Narrow" panose="020B0606020202030204" pitchFamily="34" charset="0"/>
              </a:rPr>
              <a:t>C</a:t>
            </a:r>
            <a:r>
              <a:rPr lang="en-US" sz="1400" i="0" baseline="-25000" dirty="0">
                <a:latin typeface="Arial Narrow" panose="020B0606020202030204" pitchFamily="34" charset="0"/>
              </a:rPr>
              <a:t>IN</a:t>
            </a:r>
            <a:endParaRPr lang="en-US" sz="1400" i="0" dirty="0">
              <a:latin typeface="Arial Narrow" panose="020B060602020203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070207" y="4325767"/>
            <a:ext cx="2824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0" dirty="0">
                <a:latin typeface="Arial Narrow" panose="020B0606020202030204" pitchFamily="34" charset="0"/>
              </a:rPr>
              <a:t>A</a:t>
            </a:r>
          </a:p>
        </p:txBody>
      </p:sp>
      <p:sp>
        <p:nvSpPr>
          <p:cNvPr id="84" name="Rectangle 83"/>
          <p:cNvSpPr/>
          <p:nvPr/>
        </p:nvSpPr>
        <p:spPr>
          <a:xfrm>
            <a:off x="5061673" y="4792721"/>
            <a:ext cx="2824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0" dirty="0">
                <a:latin typeface="Arial Narrow" panose="020B0606020202030204" pitchFamily="34" charset="0"/>
              </a:rPr>
              <a:t>B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5369357" y="3416198"/>
            <a:ext cx="2757830" cy="2392071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398364" y="2974849"/>
            <a:ext cx="1218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Full Adder </a:t>
            </a:r>
            <a:r>
              <a:rPr lang="en-US" i="0" dirty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499558" y="3588107"/>
            <a:ext cx="872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latin typeface="Arial Narrow" panose="020B0606020202030204" pitchFamily="34" charset="0"/>
              </a:rPr>
              <a:t>Half Adder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437635" y="5262069"/>
            <a:ext cx="872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latin typeface="Arial Narrow" panose="020B0606020202030204" pitchFamily="34" charset="0"/>
              </a:rPr>
              <a:t>Half Adder</a:t>
            </a:r>
          </a:p>
        </p:txBody>
      </p:sp>
    </p:spTree>
    <p:extLst>
      <p:ext uri="{BB962C8B-B14F-4D97-AF65-F5344CB8AC3E}">
        <p14:creationId xmlns:p14="http://schemas.microsoft.com/office/powerpoint/2010/main" val="10820991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Rectangle 161"/>
          <p:cNvSpPr/>
          <p:nvPr/>
        </p:nvSpPr>
        <p:spPr bwMode="auto">
          <a:xfrm>
            <a:off x="7400544" y="1007060"/>
            <a:ext cx="265785" cy="4946294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1" name="Rectangle 160"/>
          <p:cNvSpPr/>
          <p:nvPr/>
        </p:nvSpPr>
        <p:spPr bwMode="auto">
          <a:xfrm>
            <a:off x="1198475" y="1235050"/>
            <a:ext cx="242620" cy="4946294"/>
          </a:xfrm>
          <a:prstGeom prst="rect">
            <a:avLst/>
          </a:prstGeom>
          <a:solidFill>
            <a:srgbClr val="CC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40" name="Rectangle 13339"/>
          <p:cNvSpPr/>
          <p:nvPr/>
        </p:nvSpPr>
        <p:spPr bwMode="auto">
          <a:xfrm>
            <a:off x="936347" y="1068019"/>
            <a:ext cx="256032" cy="4945075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21" name="Straight Connector 120"/>
          <p:cNvCxnSpPr/>
          <p:nvPr/>
        </p:nvCxnSpPr>
        <p:spPr bwMode="auto">
          <a:xfrm>
            <a:off x="1207008" y="5757063"/>
            <a:ext cx="485729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44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15758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8-bit Adder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1192377" y="1872692"/>
            <a:ext cx="11045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1470355" y="2076298"/>
            <a:ext cx="81808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2800502" y="1791005"/>
            <a:ext cx="455858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919278" y="1697123"/>
            <a:ext cx="378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solidFill>
                  <a:srgbClr val="FF0000"/>
                </a:solidFill>
                <a:latin typeface="Arial Narrow" panose="020B0606020202030204" pitchFamily="34" charset="0"/>
              </a:rPr>
              <a:t>A</a:t>
            </a:r>
            <a:r>
              <a:rPr lang="en-US" sz="1400" i="0" baseline="-25000" dirty="0">
                <a:solidFill>
                  <a:srgbClr val="FF0000"/>
                </a:solidFill>
                <a:latin typeface="Arial Narrow" panose="020B0606020202030204" pitchFamily="34" charset="0"/>
              </a:rPr>
              <a:t>1</a:t>
            </a:r>
            <a:r>
              <a:rPr lang="en-US" sz="1400" i="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929992" y="1608124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C</a:t>
            </a:r>
            <a:r>
              <a:rPr lang="en-US" sz="1000" i="0" baseline="-25000" dirty="0">
                <a:latin typeface="Arial Narrow" panose="020B0606020202030204" pitchFamily="34" charset="0"/>
              </a:rPr>
              <a:t>IN</a:t>
            </a:r>
            <a:r>
              <a:rPr lang="en-US" sz="1000" i="0" dirty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370062" y="1606905"/>
            <a:ext cx="378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solidFill>
                  <a:srgbClr val="C00000"/>
                </a:solidFill>
                <a:latin typeface="Arial Narrow" panose="020B0606020202030204" pitchFamily="34" charset="0"/>
              </a:rPr>
              <a:t>S</a:t>
            </a:r>
            <a:r>
              <a:rPr lang="en-US" sz="1400" i="0" baseline="-25000" dirty="0">
                <a:solidFill>
                  <a:srgbClr val="C00000"/>
                </a:solidFill>
                <a:latin typeface="Arial Narrow" panose="020B0606020202030204" pitchFamily="34" charset="0"/>
              </a:rPr>
              <a:t>1</a:t>
            </a:r>
            <a:r>
              <a:rPr lang="en-US" sz="1400" i="0" dirty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2172613" y="1448409"/>
            <a:ext cx="744931" cy="957073"/>
            <a:chOff x="1536191" y="1594713"/>
            <a:chExt cx="744931" cy="957073"/>
          </a:xfrm>
        </p:grpSpPr>
        <p:sp>
          <p:nvSpPr>
            <p:cNvPr id="6" name="Rectangle 5"/>
            <p:cNvSpPr/>
            <p:nvPr/>
          </p:nvSpPr>
          <p:spPr bwMode="auto">
            <a:xfrm>
              <a:off x="1659332" y="1805636"/>
              <a:ext cx="497433" cy="5047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" name="Freeform 2"/>
            <p:cNvSpPr/>
            <p:nvPr/>
          </p:nvSpPr>
          <p:spPr bwMode="auto">
            <a:xfrm>
              <a:off x="1536191" y="1594713"/>
              <a:ext cx="117043" cy="314554"/>
            </a:xfrm>
            <a:custGeom>
              <a:avLst/>
              <a:gdLst>
                <a:gd name="connsiteX0" fmla="*/ 0 w 314554"/>
                <a:gd name="connsiteY0" fmla="*/ 0 h 314554"/>
                <a:gd name="connsiteX1" fmla="*/ 168250 w 314554"/>
                <a:gd name="connsiteY1" fmla="*/ 0 h 314554"/>
                <a:gd name="connsiteX2" fmla="*/ 168250 w 314554"/>
                <a:gd name="connsiteY2" fmla="*/ 314554 h 314554"/>
                <a:gd name="connsiteX3" fmla="*/ 314554 w 314554"/>
                <a:gd name="connsiteY3" fmla="*/ 314554 h 31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554" h="314554">
                  <a:moveTo>
                    <a:pt x="0" y="0"/>
                  </a:moveTo>
                  <a:lnTo>
                    <a:pt x="168250" y="0"/>
                  </a:lnTo>
                  <a:lnTo>
                    <a:pt x="168250" y="314554"/>
                  </a:lnTo>
                  <a:lnTo>
                    <a:pt x="314554" y="314554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2164079" y="2237232"/>
              <a:ext cx="117043" cy="314554"/>
            </a:xfrm>
            <a:custGeom>
              <a:avLst/>
              <a:gdLst>
                <a:gd name="connsiteX0" fmla="*/ 0 w 314554"/>
                <a:gd name="connsiteY0" fmla="*/ 0 h 314554"/>
                <a:gd name="connsiteX1" fmla="*/ 168250 w 314554"/>
                <a:gd name="connsiteY1" fmla="*/ 0 h 314554"/>
                <a:gd name="connsiteX2" fmla="*/ 168250 w 314554"/>
                <a:gd name="connsiteY2" fmla="*/ 314554 h 314554"/>
                <a:gd name="connsiteX3" fmla="*/ 314554 w 314554"/>
                <a:gd name="connsiteY3" fmla="*/ 314554 h 31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554" h="314554">
                  <a:moveTo>
                    <a:pt x="0" y="0"/>
                  </a:moveTo>
                  <a:lnTo>
                    <a:pt x="168250" y="0"/>
                  </a:lnTo>
                  <a:lnTo>
                    <a:pt x="168250" y="314554"/>
                  </a:lnTo>
                  <a:lnTo>
                    <a:pt x="314554" y="314554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cxnSp>
        <p:nvCxnSpPr>
          <p:cNvPr id="30" name="Straight Connector 29"/>
          <p:cNvCxnSpPr/>
          <p:nvPr/>
        </p:nvCxnSpPr>
        <p:spPr bwMode="auto">
          <a:xfrm>
            <a:off x="2156765" y="1242366"/>
            <a:ext cx="519501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7370062" y="1071676"/>
            <a:ext cx="378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solidFill>
                  <a:srgbClr val="C00000"/>
                </a:solidFill>
                <a:latin typeface="Arial Narrow" panose="020B0606020202030204" pitchFamily="34" charset="0"/>
              </a:rPr>
              <a:t>S</a:t>
            </a:r>
            <a:r>
              <a:rPr lang="en-US" sz="1400" i="0" baseline="-25000" dirty="0">
                <a:solidFill>
                  <a:srgbClr val="C00000"/>
                </a:solidFill>
                <a:latin typeface="Arial Narrow" panose="020B0606020202030204" pitchFamily="34" charset="0"/>
              </a:rPr>
              <a:t>0</a:t>
            </a:r>
            <a:r>
              <a:rPr lang="en-US" sz="1400" i="0" dirty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1256992" y="1248462"/>
            <a:ext cx="45841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1470355" y="1408177"/>
            <a:ext cx="18531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919278" y="1088746"/>
            <a:ext cx="378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solidFill>
                  <a:srgbClr val="FF0000"/>
                </a:solidFill>
                <a:latin typeface="Arial Narrow" panose="020B0606020202030204" pitchFamily="34" charset="0"/>
              </a:rPr>
              <a:t>A</a:t>
            </a:r>
            <a:r>
              <a:rPr lang="en-US" sz="1400" i="0" baseline="-25000" dirty="0">
                <a:solidFill>
                  <a:srgbClr val="FF0000"/>
                </a:solidFill>
                <a:latin typeface="Arial Narrow" panose="020B0606020202030204" pitchFamily="34" charset="0"/>
              </a:rPr>
              <a:t>0</a:t>
            </a:r>
            <a:r>
              <a:rPr lang="en-US" sz="1400" i="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2800501" y="2090927"/>
            <a:ext cx="744931" cy="957073"/>
            <a:chOff x="1536191" y="1594713"/>
            <a:chExt cx="744931" cy="957073"/>
          </a:xfrm>
        </p:grpSpPr>
        <p:sp>
          <p:nvSpPr>
            <p:cNvPr id="44" name="Rectangle 43"/>
            <p:cNvSpPr/>
            <p:nvPr/>
          </p:nvSpPr>
          <p:spPr bwMode="auto">
            <a:xfrm>
              <a:off x="1659332" y="1805636"/>
              <a:ext cx="497433" cy="5047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5" name="Freeform 44"/>
            <p:cNvSpPr/>
            <p:nvPr/>
          </p:nvSpPr>
          <p:spPr bwMode="auto">
            <a:xfrm>
              <a:off x="1536191" y="1594713"/>
              <a:ext cx="117043" cy="314554"/>
            </a:xfrm>
            <a:custGeom>
              <a:avLst/>
              <a:gdLst>
                <a:gd name="connsiteX0" fmla="*/ 0 w 314554"/>
                <a:gd name="connsiteY0" fmla="*/ 0 h 314554"/>
                <a:gd name="connsiteX1" fmla="*/ 168250 w 314554"/>
                <a:gd name="connsiteY1" fmla="*/ 0 h 314554"/>
                <a:gd name="connsiteX2" fmla="*/ 168250 w 314554"/>
                <a:gd name="connsiteY2" fmla="*/ 314554 h 314554"/>
                <a:gd name="connsiteX3" fmla="*/ 314554 w 314554"/>
                <a:gd name="connsiteY3" fmla="*/ 314554 h 31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554" h="314554">
                  <a:moveTo>
                    <a:pt x="0" y="0"/>
                  </a:moveTo>
                  <a:lnTo>
                    <a:pt x="168250" y="0"/>
                  </a:lnTo>
                  <a:lnTo>
                    <a:pt x="168250" y="314554"/>
                  </a:lnTo>
                  <a:lnTo>
                    <a:pt x="314554" y="314554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6" name="Freeform 45"/>
            <p:cNvSpPr/>
            <p:nvPr/>
          </p:nvSpPr>
          <p:spPr bwMode="auto">
            <a:xfrm>
              <a:off x="2164079" y="2237232"/>
              <a:ext cx="117043" cy="314554"/>
            </a:xfrm>
            <a:custGeom>
              <a:avLst/>
              <a:gdLst>
                <a:gd name="connsiteX0" fmla="*/ 0 w 314554"/>
                <a:gd name="connsiteY0" fmla="*/ 0 h 314554"/>
                <a:gd name="connsiteX1" fmla="*/ 168250 w 314554"/>
                <a:gd name="connsiteY1" fmla="*/ 0 h 314554"/>
                <a:gd name="connsiteX2" fmla="*/ 168250 w 314554"/>
                <a:gd name="connsiteY2" fmla="*/ 314554 h 314554"/>
                <a:gd name="connsiteX3" fmla="*/ 314554 w 314554"/>
                <a:gd name="connsiteY3" fmla="*/ 314554 h 31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554" h="314554">
                  <a:moveTo>
                    <a:pt x="0" y="0"/>
                  </a:moveTo>
                  <a:lnTo>
                    <a:pt x="168250" y="0"/>
                  </a:lnTo>
                  <a:lnTo>
                    <a:pt x="168250" y="314554"/>
                  </a:lnTo>
                  <a:lnTo>
                    <a:pt x="314554" y="314554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428390" y="2733446"/>
            <a:ext cx="744931" cy="957073"/>
            <a:chOff x="1536191" y="1594713"/>
            <a:chExt cx="744931" cy="957073"/>
          </a:xfrm>
        </p:grpSpPr>
        <p:sp>
          <p:nvSpPr>
            <p:cNvPr id="48" name="Rectangle 47"/>
            <p:cNvSpPr/>
            <p:nvPr/>
          </p:nvSpPr>
          <p:spPr bwMode="auto">
            <a:xfrm>
              <a:off x="1659332" y="1805636"/>
              <a:ext cx="497433" cy="5047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9" name="Freeform 48"/>
            <p:cNvSpPr/>
            <p:nvPr/>
          </p:nvSpPr>
          <p:spPr bwMode="auto">
            <a:xfrm>
              <a:off x="1536191" y="1594713"/>
              <a:ext cx="117043" cy="314554"/>
            </a:xfrm>
            <a:custGeom>
              <a:avLst/>
              <a:gdLst>
                <a:gd name="connsiteX0" fmla="*/ 0 w 314554"/>
                <a:gd name="connsiteY0" fmla="*/ 0 h 314554"/>
                <a:gd name="connsiteX1" fmla="*/ 168250 w 314554"/>
                <a:gd name="connsiteY1" fmla="*/ 0 h 314554"/>
                <a:gd name="connsiteX2" fmla="*/ 168250 w 314554"/>
                <a:gd name="connsiteY2" fmla="*/ 314554 h 314554"/>
                <a:gd name="connsiteX3" fmla="*/ 314554 w 314554"/>
                <a:gd name="connsiteY3" fmla="*/ 314554 h 31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554" h="314554">
                  <a:moveTo>
                    <a:pt x="0" y="0"/>
                  </a:moveTo>
                  <a:lnTo>
                    <a:pt x="168250" y="0"/>
                  </a:lnTo>
                  <a:lnTo>
                    <a:pt x="168250" y="314554"/>
                  </a:lnTo>
                  <a:lnTo>
                    <a:pt x="314554" y="314554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0" name="Freeform 49"/>
            <p:cNvSpPr/>
            <p:nvPr/>
          </p:nvSpPr>
          <p:spPr bwMode="auto">
            <a:xfrm>
              <a:off x="2164079" y="2237232"/>
              <a:ext cx="117043" cy="314554"/>
            </a:xfrm>
            <a:custGeom>
              <a:avLst/>
              <a:gdLst>
                <a:gd name="connsiteX0" fmla="*/ 0 w 314554"/>
                <a:gd name="connsiteY0" fmla="*/ 0 h 314554"/>
                <a:gd name="connsiteX1" fmla="*/ 168250 w 314554"/>
                <a:gd name="connsiteY1" fmla="*/ 0 h 314554"/>
                <a:gd name="connsiteX2" fmla="*/ 168250 w 314554"/>
                <a:gd name="connsiteY2" fmla="*/ 314554 h 314554"/>
                <a:gd name="connsiteX3" fmla="*/ 314554 w 314554"/>
                <a:gd name="connsiteY3" fmla="*/ 314554 h 31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554" h="314554">
                  <a:moveTo>
                    <a:pt x="0" y="0"/>
                  </a:moveTo>
                  <a:lnTo>
                    <a:pt x="168250" y="0"/>
                  </a:lnTo>
                  <a:lnTo>
                    <a:pt x="168250" y="314554"/>
                  </a:lnTo>
                  <a:lnTo>
                    <a:pt x="314554" y="314554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056278" y="3383279"/>
            <a:ext cx="744931" cy="957073"/>
            <a:chOff x="1536191" y="1594713"/>
            <a:chExt cx="744931" cy="957073"/>
          </a:xfrm>
        </p:grpSpPr>
        <p:sp>
          <p:nvSpPr>
            <p:cNvPr id="52" name="Rectangle 51"/>
            <p:cNvSpPr/>
            <p:nvPr/>
          </p:nvSpPr>
          <p:spPr bwMode="auto">
            <a:xfrm>
              <a:off x="1659332" y="1805636"/>
              <a:ext cx="497433" cy="5047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3" name="Freeform 52"/>
            <p:cNvSpPr/>
            <p:nvPr/>
          </p:nvSpPr>
          <p:spPr bwMode="auto">
            <a:xfrm>
              <a:off x="1536191" y="1594713"/>
              <a:ext cx="117043" cy="314554"/>
            </a:xfrm>
            <a:custGeom>
              <a:avLst/>
              <a:gdLst>
                <a:gd name="connsiteX0" fmla="*/ 0 w 314554"/>
                <a:gd name="connsiteY0" fmla="*/ 0 h 314554"/>
                <a:gd name="connsiteX1" fmla="*/ 168250 w 314554"/>
                <a:gd name="connsiteY1" fmla="*/ 0 h 314554"/>
                <a:gd name="connsiteX2" fmla="*/ 168250 w 314554"/>
                <a:gd name="connsiteY2" fmla="*/ 314554 h 314554"/>
                <a:gd name="connsiteX3" fmla="*/ 314554 w 314554"/>
                <a:gd name="connsiteY3" fmla="*/ 314554 h 31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554" h="314554">
                  <a:moveTo>
                    <a:pt x="0" y="0"/>
                  </a:moveTo>
                  <a:lnTo>
                    <a:pt x="168250" y="0"/>
                  </a:lnTo>
                  <a:lnTo>
                    <a:pt x="168250" y="314554"/>
                  </a:lnTo>
                  <a:lnTo>
                    <a:pt x="314554" y="314554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4" name="Freeform 53"/>
            <p:cNvSpPr/>
            <p:nvPr/>
          </p:nvSpPr>
          <p:spPr bwMode="auto">
            <a:xfrm>
              <a:off x="2164079" y="2237232"/>
              <a:ext cx="117043" cy="314554"/>
            </a:xfrm>
            <a:custGeom>
              <a:avLst/>
              <a:gdLst>
                <a:gd name="connsiteX0" fmla="*/ 0 w 314554"/>
                <a:gd name="connsiteY0" fmla="*/ 0 h 314554"/>
                <a:gd name="connsiteX1" fmla="*/ 168250 w 314554"/>
                <a:gd name="connsiteY1" fmla="*/ 0 h 314554"/>
                <a:gd name="connsiteX2" fmla="*/ 168250 w 314554"/>
                <a:gd name="connsiteY2" fmla="*/ 314554 h 314554"/>
                <a:gd name="connsiteX3" fmla="*/ 314554 w 314554"/>
                <a:gd name="connsiteY3" fmla="*/ 314554 h 31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554" h="314554">
                  <a:moveTo>
                    <a:pt x="0" y="0"/>
                  </a:moveTo>
                  <a:lnTo>
                    <a:pt x="168250" y="0"/>
                  </a:lnTo>
                  <a:lnTo>
                    <a:pt x="168250" y="314554"/>
                  </a:lnTo>
                  <a:lnTo>
                    <a:pt x="314554" y="314554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2307674" y="1703222"/>
            <a:ext cx="470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i="0" dirty="0">
                <a:latin typeface="Arial Narrow" panose="020B0606020202030204" pitchFamily="34" charset="0"/>
              </a:rPr>
              <a:t>full </a:t>
            </a:r>
          </a:p>
          <a:p>
            <a:pPr algn="ctr"/>
            <a:r>
              <a:rPr lang="en-US" sz="1000" b="1" i="0" dirty="0">
                <a:latin typeface="Arial Narrow" panose="020B0606020202030204" pitchFamily="34" charset="0"/>
              </a:rPr>
              <a:t>adder</a:t>
            </a:r>
          </a:p>
        </p:txBody>
      </p:sp>
      <p:cxnSp>
        <p:nvCxnSpPr>
          <p:cNvPr id="57" name="Straight Connector 56"/>
          <p:cNvCxnSpPr/>
          <p:nvPr/>
        </p:nvCxnSpPr>
        <p:spPr bwMode="auto">
          <a:xfrm>
            <a:off x="1199692" y="2515210"/>
            <a:ext cx="171785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>
            <a:off x="1484985" y="2718816"/>
            <a:ext cx="1424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919278" y="2332330"/>
            <a:ext cx="378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solidFill>
                  <a:srgbClr val="FF0000"/>
                </a:solidFill>
                <a:latin typeface="Arial Narrow" panose="020B0606020202030204" pitchFamily="34" charset="0"/>
              </a:rPr>
              <a:t>A</a:t>
            </a:r>
            <a:r>
              <a:rPr lang="en-US" sz="1400" i="0" baseline="-25000" dirty="0">
                <a:solidFill>
                  <a:srgbClr val="FF0000"/>
                </a:solidFill>
                <a:latin typeface="Arial Narrow" panose="020B0606020202030204" pitchFamily="34" charset="0"/>
              </a:rPr>
              <a:t>2</a:t>
            </a:r>
            <a:r>
              <a:rPr lang="en-US" sz="1400" i="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550564" y="2250642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C</a:t>
            </a:r>
            <a:r>
              <a:rPr lang="en-US" sz="1000" i="0" baseline="-25000" dirty="0">
                <a:latin typeface="Arial Narrow" panose="020B0606020202030204" pitchFamily="34" charset="0"/>
              </a:rPr>
              <a:t>IN</a:t>
            </a:r>
            <a:r>
              <a:rPr lang="en-US" sz="1000" i="0" dirty="0">
                <a:latin typeface="Arial Narrow" panose="020B0606020202030204" pitchFamily="34" charset="0"/>
              </a:rPr>
              <a:t> </a:t>
            </a:r>
          </a:p>
        </p:txBody>
      </p:sp>
      <p:cxnSp>
        <p:nvCxnSpPr>
          <p:cNvPr id="62" name="Straight Connector 61"/>
          <p:cNvCxnSpPr/>
          <p:nvPr/>
        </p:nvCxnSpPr>
        <p:spPr bwMode="auto">
          <a:xfrm>
            <a:off x="1199692" y="3143098"/>
            <a:ext cx="234573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>
            <a:off x="1492300" y="3346704"/>
            <a:ext cx="2051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TextBox 63"/>
          <p:cNvSpPr txBox="1"/>
          <p:nvPr/>
        </p:nvSpPr>
        <p:spPr>
          <a:xfrm>
            <a:off x="919278" y="2945588"/>
            <a:ext cx="378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solidFill>
                  <a:srgbClr val="FF0000"/>
                </a:solidFill>
                <a:latin typeface="Arial Narrow" panose="020B0606020202030204" pitchFamily="34" charset="0"/>
              </a:rPr>
              <a:t>A</a:t>
            </a:r>
            <a:r>
              <a:rPr lang="en-US" sz="1400" i="0" baseline="-25000" dirty="0">
                <a:solidFill>
                  <a:srgbClr val="FF0000"/>
                </a:solidFill>
                <a:latin typeface="Arial Narrow" panose="020B0606020202030204" pitchFamily="34" charset="0"/>
              </a:rPr>
              <a:t>3</a:t>
            </a:r>
            <a:r>
              <a:rPr lang="en-US" sz="1400" i="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178452" y="2878530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C</a:t>
            </a:r>
            <a:r>
              <a:rPr lang="en-US" sz="1000" i="0" baseline="-25000" dirty="0">
                <a:latin typeface="Arial Narrow" panose="020B0606020202030204" pitchFamily="34" charset="0"/>
              </a:rPr>
              <a:t>IN</a:t>
            </a:r>
            <a:r>
              <a:rPr lang="en-US" sz="1000" i="0" dirty="0">
                <a:latin typeface="Arial Narrow" panose="020B0606020202030204" pitchFamily="34" charset="0"/>
              </a:rPr>
              <a:t> </a:t>
            </a:r>
          </a:p>
        </p:txBody>
      </p:sp>
      <p:cxnSp>
        <p:nvCxnSpPr>
          <p:cNvPr id="67" name="Straight Connector 66"/>
          <p:cNvCxnSpPr/>
          <p:nvPr/>
        </p:nvCxnSpPr>
        <p:spPr bwMode="auto">
          <a:xfrm>
            <a:off x="1207008" y="3814878"/>
            <a:ext cx="29589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>
            <a:off x="1499616" y="4018484"/>
            <a:ext cx="265785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TextBox 68"/>
          <p:cNvSpPr txBox="1"/>
          <p:nvPr/>
        </p:nvSpPr>
        <p:spPr>
          <a:xfrm>
            <a:off x="919278" y="3639313"/>
            <a:ext cx="378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solidFill>
                  <a:srgbClr val="FF0000"/>
                </a:solidFill>
                <a:latin typeface="Arial Narrow" panose="020B0606020202030204" pitchFamily="34" charset="0"/>
              </a:rPr>
              <a:t>A</a:t>
            </a:r>
            <a:r>
              <a:rPr lang="en-US" sz="1400" i="0" baseline="-25000" dirty="0">
                <a:solidFill>
                  <a:srgbClr val="FF0000"/>
                </a:solidFill>
                <a:latin typeface="Arial Narrow" panose="020B0606020202030204" pitchFamily="34" charset="0"/>
              </a:rPr>
              <a:t>4</a:t>
            </a:r>
            <a:r>
              <a:rPr lang="en-US" sz="1400" i="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799024" y="3550310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C</a:t>
            </a:r>
            <a:r>
              <a:rPr lang="en-US" sz="1000" i="0" baseline="-25000" dirty="0">
                <a:latin typeface="Arial Narrow" panose="020B0606020202030204" pitchFamily="34" charset="0"/>
              </a:rPr>
              <a:t>IN</a:t>
            </a:r>
            <a:r>
              <a:rPr lang="en-US" sz="1000" i="0" dirty="0">
                <a:latin typeface="Arial Narrow" panose="020B0606020202030204" pitchFamily="34" charset="0"/>
              </a:rPr>
              <a:t> </a:t>
            </a:r>
          </a:p>
        </p:txBody>
      </p:sp>
      <p:cxnSp>
        <p:nvCxnSpPr>
          <p:cNvPr id="72" name="Straight Connector 71"/>
          <p:cNvCxnSpPr/>
          <p:nvPr/>
        </p:nvCxnSpPr>
        <p:spPr bwMode="auto">
          <a:xfrm>
            <a:off x="1192377" y="4464712"/>
            <a:ext cx="362345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/>
          <p:cNvCxnSpPr/>
          <p:nvPr/>
        </p:nvCxnSpPr>
        <p:spPr bwMode="auto">
          <a:xfrm>
            <a:off x="1492300" y="4668318"/>
            <a:ext cx="331500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TextBox 73"/>
          <p:cNvSpPr txBox="1"/>
          <p:nvPr/>
        </p:nvSpPr>
        <p:spPr>
          <a:xfrm>
            <a:off x="919278" y="4311093"/>
            <a:ext cx="378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solidFill>
                  <a:srgbClr val="FF0000"/>
                </a:solidFill>
                <a:latin typeface="Arial Narrow" panose="020B0606020202030204" pitchFamily="34" charset="0"/>
              </a:rPr>
              <a:t>A</a:t>
            </a:r>
            <a:r>
              <a:rPr lang="en-US" sz="1400" i="0" baseline="-25000" dirty="0">
                <a:solidFill>
                  <a:srgbClr val="FF0000"/>
                </a:solidFill>
                <a:latin typeface="Arial Narrow" panose="020B0606020202030204" pitchFamily="34" charset="0"/>
              </a:rPr>
              <a:t>5</a:t>
            </a:r>
            <a:r>
              <a:rPr lang="en-US" sz="1400" i="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448857" y="4200144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C</a:t>
            </a:r>
            <a:r>
              <a:rPr lang="en-US" sz="1000" i="0" baseline="-25000" dirty="0">
                <a:latin typeface="Arial Narrow" panose="020B0606020202030204" pitchFamily="34" charset="0"/>
              </a:rPr>
              <a:t>IN</a:t>
            </a:r>
            <a:r>
              <a:rPr lang="en-US" sz="1000" i="0" dirty="0">
                <a:latin typeface="Arial Narrow" panose="020B0606020202030204" pitchFamily="34" charset="0"/>
              </a:rPr>
              <a:t> </a:t>
            </a:r>
          </a:p>
        </p:txBody>
      </p:sp>
      <p:grpSp>
        <p:nvGrpSpPr>
          <p:cNvPr id="82" name="Group 81"/>
          <p:cNvGrpSpPr/>
          <p:nvPr/>
        </p:nvGrpSpPr>
        <p:grpSpPr>
          <a:xfrm>
            <a:off x="4680508" y="4022140"/>
            <a:ext cx="744931" cy="957073"/>
            <a:chOff x="1536191" y="1594713"/>
            <a:chExt cx="744931" cy="957073"/>
          </a:xfrm>
        </p:grpSpPr>
        <p:sp>
          <p:nvSpPr>
            <p:cNvPr id="83" name="Rectangle 82"/>
            <p:cNvSpPr/>
            <p:nvPr/>
          </p:nvSpPr>
          <p:spPr bwMode="auto">
            <a:xfrm>
              <a:off x="1659332" y="1805636"/>
              <a:ext cx="497433" cy="5047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4" name="Freeform 83"/>
            <p:cNvSpPr/>
            <p:nvPr/>
          </p:nvSpPr>
          <p:spPr bwMode="auto">
            <a:xfrm>
              <a:off x="1536191" y="1594713"/>
              <a:ext cx="117043" cy="314554"/>
            </a:xfrm>
            <a:custGeom>
              <a:avLst/>
              <a:gdLst>
                <a:gd name="connsiteX0" fmla="*/ 0 w 314554"/>
                <a:gd name="connsiteY0" fmla="*/ 0 h 314554"/>
                <a:gd name="connsiteX1" fmla="*/ 168250 w 314554"/>
                <a:gd name="connsiteY1" fmla="*/ 0 h 314554"/>
                <a:gd name="connsiteX2" fmla="*/ 168250 w 314554"/>
                <a:gd name="connsiteY2" fmla="*/ 314554 h 314554"/>
                <a:gd name="connsiteX3" fmla="*/ 314554 w 314554"/>
                <a:gd name="connsiteY3" fmla="*/ 314554 h 31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554" h="314554">
                  <a:moveTo>
                    <a:pt x="0" y="0"/>
                  </a:moveTo>
                  <a:lnTo>
                    <a:pt x="168250" y="0"/>
                  </a:lnTo>
                  <a:lnTo>
                    <a:pt x="168250" y="314554"/>
                  </a:lnTo>
                  <a:lnTo>
                    <a:pt x="314554" y="314554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5" name="Freeform 84"/>
            <p:cNvSpPr/>
            <p:nvPr/>
          </p:nvSpPr>
          <p:spPr bwMode="auto">
            <a:xfrm>
              <a:off x="2164079" y="2237232"/>
              <a:ext cx="117043" cy="314554"/>
            </a:xfrm>
            <a:custGeom>
              <a:avLst/>
              <a:gdLst>
                <a:gd name="connsiteX0" fmla="*/ 0 w 314554"/>
                <a:gd name="connsiteY0" fmla="*/ 0 h 314554"/>
                <a:gd name="connsiteX1" fmla="*/ 168250 w 314554"/>
                <a:gd name="connsiteY1" fmla="*/ 0 h 314554"/>
                <a:gd name="connsiteX2" fmla="*/ 168250 w 314554"/>
                <a:gd name="connsiteY2" fmla="*/ 314554 h 314554"/>
                <a:gd name="connsiteX3" fmla="*/ 314554 w 314554"/>
                <a:gd name="connsiteY3" fmla="*/ 314554 h 31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554" h="314554">
                  <a:moveTo>
                    <a:pt x="0" y="0"/>
                  </a:moveTo>
                  <a:lnTo>
                    <a:pt x="168250" y="0"/>
                  </a:lnTo>
                  <a:lnTo>
                    <a:pt x="168250" y="314554"/>
                  </a:lnTo>
                  <a:lnTo>
                    <a:pt x="314554" y="314554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308396" y="4664658"/>
            <a:ext cx="744931" cy="957073"/>
            <a:chOff x="1536191" y="1594713"/>
            <a:chExt cx="744931" cy="957073"/>
          </a:xfrm>
        </p:grpSpPr>
        <p:sp>
          <p:nvSpPr>
            <p:cNvPr id="87" name="Rectangle 86"/>
            <p:cNvSpPr/>
            <p:nvPr/>
          </p:nvSpPr>
          <p:spPr bwMode="auto">
            <a:xfrm>
              <a:off x="1659332" y="1805636"/>
              <a:ext cx="497433" cy="5047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8" name="Freeform 87"/>
            <p:cNvSpPr/>
            <p:nvPr/>
          </p:nvSpPr>
          <p:spPr bwMode="auto">
            <a:xfrm>
              <a:off x="1536191" y="1594713"/>
              <a:ext cx="117043" cy="314554"/>
            </a:xfrm>
            <a:custGeom>
              <a:avLst/>
              <a:gdLst>
                <a:gd name="connsiteX0" fmla="*/ 0 w 314554"/>
                <a:gd name="connsiteY0" fmla="*/ 0 h 314554"/>
                <a:gd name="connsiteX1" fmla="*/ 168250 w 314554"/>
                <a:gd name="connsiteY1" fmla="*/ 0 h 314554"/>
                <a:gd name="connsiteX2" fmla="*/ 168250 w 314554"/>
                <a:gd name="connsiteY2" fmla="*/ 314554 h 314554"/>
                <a:gd name="connsiteX3" fmla="*/ 314554 w 314554"/>
                <a:gd name="connsiteY3" fmla="*/ 314554 h 31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554" h="314554">
                  <a:moveTo>
                    <a:pt x="0" y="0"/>
                  </a:moveTo>
                  <a:lnTo>
                    <a:pt x="168250" y="0"/>
                  </a:lnTo>
                  <a:lnTo>
                    <a:pt x="168250" y="314554"/>
                  </a:lnTo>
                  <a:lnTo>
                    <a:pt x="314554" y="314554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9" name="Freeform 88"/>
            <p:cNvSpPr/>
            <p:nvPr/>
          </p:nvSpPr>
          <p:spPr bwMode="auto">
            <a:xfrm>
              <a:off x="2164079" y="2237232"/>
              <a:ext cx="117043" cy="314554"/>
            </a:xfrm>
            <a:custGeom>
              <a:avLst/>
              <a:gdLst>
                <a:gd name="connsiteX0" fmla="*/ 0 w 314554"/>
                <a:gd name="connsiteY0" fmla="*/ 0 h 314554"/>
                <a:gd name="connsiteX1" fmla="*/ 168250 w 314554"/>
                <a:gd name="connsiteY1" fmla="*/ 0 h 314554"/>
                <a:gd name="connsiteX2" fmla="*/ 168250 w 314554"/>
                <a:gd name="connsiteY2" fmla="*/ 314554 h 314554"/>
                <a:gd name="connsiteX3" fmla="*/ 314554 w 314554"/>
                <a:gd name="connsiteY3" fmla="*/ 314554 h 31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554" h="314554">
                  <a:moveTo>
                    <a:pt x="0" y="0"/>
                  </a:moveTo>
                  <a:lnTo>
                    <a:pt x="168250" y="0"/>
                  </a:lnTo>
                  <a:lnTo>
                    <a:pt x="168250" y="314554"/>
                  </a:lnTo>
                  <a:lnTo>
                    <a:pt x="314554" y="314554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5930185" y="5301081"/>
            <a:ext cx="741277" cy="807111"/>
            <a:chOff x="1536191" y="1594713"/>
            <a:chExt cx="741277" cy="807111"/>
          </a:xfrm>
        </p:grpSpPr>
        <p:sp>
          <p:nvSpPr>
            <p:cNvPr id="92" name="Freeform 91"/>
            <p:cNvSpPr/>
            <p:nvPr/>
          </p:nvSpPr>
          <p:spPr bwMode="auto">
            <a:xfrm>
              <a:off x="1536191" y="1594713"/>
              <a:ext cx="117043" cy="314554"/>
            </a:xfrm>
            <a:custGeom>
              <a:avLst/>
              <a:gdLst>
                <a:gd name="connsiteX0" fmla="*/ 0 w 314554"/>
                <a:gd name="connsiteY0" fmla="*/ 0 h 314554"/>
                <a:gd name="connsiteX1" fmla="*/ 168250 w 314554"/>
                <a:gd name="connsiteY1" fmla="*/ 0 h 314554"/>
                <a:gd name="connsiteX2" fmla="*/ 168250 w 314554"/>
                <a:gd name="connsiteY2" fmla="*/ 314554 h 314554"/>
                <a:gd name="connsiteX3" fmla="*/ 314554 w 314554"/>
                <a:gd name="connsiteY3" fmla="*/ 314554 h 31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554" h="314554">
                  <a:moveTo>
                    <a:pt x="0" y="0"/>
                  </a:moveTo>
                  <a:lnTo>
                    <a:pt x="168250" y="0"/>
                  </a:lnTo>
                  <a:lnTo>
                    <a:pt x="168250" y="314554"/>
                  </a:lnTo>
                  <a:lnTo>
                    <a:pt x="314554" y="314554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3" name="Freeform 92"/>
            <p:cNvSpPr/>
            <p:nvPr/>
          </p:nvSpPr>
          <p:spPr bwMode="auto">
            <a:xfrm>
              <a:off x="2164079" y="2237232"/>
              <a:ext cx="113389" cy="164592"/>
            </a:xfrm>
            <a:custGeom>
              <a:avLst/>
              <a:gdLst>
                <a:gd name="connsiteX0" fmla="*/ 0 w 314554"/>
                <a:gd name="connsiteY0" fmla="*/ 0 h 314554"/>
                <a:gd name="connsiteX1" fmla="*/ 168250 w 314554"/>
                <a:gd name="connsiteY1" fmla="*/ 0 h 314554"/>
                <a:gd name="connsiteX2" fmla="*/ 168250 w 314554"/>
                <a:gd name="connsiteY2" fmla="*/ 314554 h 314554"/>
                <a:gd name="connsiteX3" fmla="*/ 314554 w 314554"/>
                <a:gd name="connsiteY3" fmla="*/ 314554 h 31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554" h="314554">
                  <a:moveTo>
                    <a:pt x="0" y="0"/>
                  </a:moveTo>
                  <a:lnTo>
                    <a:pt x="168250" y="0"/>
                  </a:lnTo>
                  <a:lnTo>
                    <a:pt x="168250" y="314554"/>
                  </a:lnTo>
                  <a:lnTo>
                    <a:pt x="314554" y="314554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 bwMode="auto">
            <a:xfrm>
              <a:off x="1659332" y="1805636"/>
              <a:ext cx="497433" cy="5047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42" name="Rectangle 41"/>
          <p:cNvSpPr/>
          <p:nvPr/>
        </p:nvSpPr>
        <p:spPr>
          <a:xfrm>
            <a:off x="6634163" y="5980219"/>
            <a:ext cx="6815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0" dirty="0">
                <a:latin typeface="Arial Narrow" panose="020B0606020202030204" pitchFamily="34" charset="0"/>
              </a:rPr>
              <a:t>Overflow</a:t>
            </a:r>
            <a:endParaRPr lang="en-US" sz="1200" dirty="0"/>
          </a:p>
        </p:txBody>
      </p:sp>
      <p:sp>
        <p:nvSpPr>
          <p:cNvPr id="95" name="TextBox 94"/>
          <p:cNvSpPr txBox="1"/>
          <p:nvPr/>
        </p:nvSpPr>
        <p:spPr>
          <a:xfrm>
            <a:off x="2935562" y="2360371"/>
            <a:ext cx="470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i="0" dirty="0">
                <a:latin typeface="Arial Narrow" panose="020B0606020202030204" pitchFamily="34" charset="0"/>
              </a:rPr>
              <a:t>full </a:t>
            </a:r>
          </a:p>
          <a:p>
            <a:pPr algn="ctr"/>
            <a:r>
              <a:rPr lang="en-US" sz="1000" b="1" i="0" dirty="0">
                <a:latin typeface="Arial Narrow" panose="020B0606020202030204" pitchFamily="34" charset="0"/>
              </a:rPr>
              <a:t>adder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3570761" y="2995574"/>
            <a:ext cx="470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i="0" dirty="0">
                <a:latin typeface="Arial Narrow" panose="020B0606020202030204" pitchFamily="34" charset="0"/>
              </a:rPr>
              <a:t>full </a:t>
            </a:r>
          </a:p>
          <a:p>
            <a:pPr algn="ctr"/>
            <a:r>
              <a:rPr lang="en-US" sz="1000" b="1" i="0" dirty="0">
                <a:latin typeface="Arial Narrow" panose="020B0606020202030204" pitchFamily="34" charset="0"/>
              </a:rPr>
              <a:t>adder</a:t>
            </a:r>
          </a:p>
        </p:txBody>
      </p:sp>
      <p:cxnSp>
        <p:nvCxnSpPr>
          <p:cNvPr id="114" name="Straight Connector 113"/>
          <p:cNvCxnSpPr/>
          <p:nvPr/>
        </p:nvCxnSpPr>
        <p:spPr bwMode="auto">
          <a:xfrm>
            <a:off x="1207008" y="5099915"/>
            <a:ext cx="422940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Straight Connector 114"/>
          <p:cNvCxnSpPr/>
          <p:nvPr/>
        </p:nvCxnSpPr>
        <p:spPr bwMode="auto">
          <a:xfrm>
            <a:off x="1492300" y="5303521"/>
            <a:ext cx="39355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6" name="TextBox 115"/>
          <p:cNvSpPr txBox="1"/>
          <p:nvPr/>
        </p:nvSpPr>
        <p:spPr>
          <a:xfrm>
            <a:off x="919278" y="4938981"/>
            <a:ext cx="378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solidFill>
                  <a:srgbClr val="FF0000"/>
                </a:solidFill>
                <a:latin typeface="Arial Narrow" panose="020B0606020202030204" pitchFamily="34" charset="0"/>
              </a:rPr>
              <a:t>A</a:t>
            </a:r>
            <a:r>
              <a:rPr lang="en-US" sz="1400" i="0" baseline="-25000" dirty="0">
                <a:solidFill>
                  <a:srgbClr val="FF0000"/>
                </a:solidFill>
                <a:latin typeface="Arial Narrow" panose="020B0606020202030204" pitchFamily="34" charset="0"/>
              </a:rPr>
              <a:t>6</a:t>
            </a:r>
            <a:r>
              <a:rPr lang="en-US" sz="1400" i="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5069430" y="4835347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C</a:t>
            </a:r>
            <a:r>
              <a:rPr lang="en-US" sz="1000" i="0" baseline="-25000" dirty="0">
                <a:latin typeface="Arial Narrow" panose="020B0606020202030204" pitchFamily="34" charset="0"/>
              </a:rPr>
              <a:t>IN</a:t>
            </a:r>
            <a:r>
              <a:rPr lang="en-US" sz="1000" i="0" dirty="0">
                <a:latin typeface="Arial Narrow" panose="020B0606020202030204" pitchFamily="34" charset="0"/>
              </a:rPr>
              <a:t> </a:t>
            </a:r>
          </a:p>
        </p:txBody>
      </p:sp>
      <p:cxnSp>
        <p:nvCxnSpPr>
          <p:cNvPr id="122" name="Straight Connector 121"/>
          <p:cNvCxnSpPr/>
          <p:nvPr/>
        </p:nvCxnSpPr>
        <p:spPr bwMode="auto">
          <a:xfrm>
            <a:off x="1470355" y="5960669"/>
            <a:ext cx="45927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3" name="TextBox 122"/>
          <p:cNvSpPr txBox="1"/>
          <p:nvPr/>
        </p:nvSpPr>
        <p:spPr>
          <a:xfrm>
            <a:off x="919278" y="5574183"/>
            <a:ext cx="378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solidFill>
                  <a:srgbClr val="FF0000"/>
                </a:solidFill>
                <a:latin typeface="Arial Narrow" panose="020B0606020202030204" pitchFamily="34" charset="0"/>
              </a:rPr>
              <a:t>A</a:t>
            </a:r>
            <a:r>
              <a:rPr lang="en-US" sz="1400" i="0" baseline="-25000" dirty="0">
                <a:solidFill>
                  <a:srgbClr val="FF0000"/>
                </a:solidFill>
                <a:latin typeface="Arial Narrow" panose="020B0606020202030204" pitchFamily="34" charset="0"/>
              </a:rPr>
              <a:t>7</a:t>
            </a:r>
            <a:r>
              <a:rPr lang="en-US" sz="1400" i="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</a:p>
        </p:txBody>
      </p:sp>
      <p:grpSp>
        <p:nvGrpSpPr>
          <p:cNvPr id="13331" name="Group 13330"/>
          <p:cNvGrpSpPr/>
          <p:nvPr/>
        </p:nvGrpSpPr>
        <p:grpSpPr>
          <a:xfrm>
            <a:off x="1139952" y="1299666"/>
            <a:ext cx="378630" cy="4815160"/>
            <a:chOff x="620570" y="1445970"/>
            <a:chExt cx="378630" cy="4815160"/>
          </a:xfrm>
        </p:grpSpPr>
        <p:sp>
          <p:nvSpPr>
            <p:cNvPr id="24" name="TextBox 23"/>
            <p:cNvSpPr txBox="1"/>
            <p:nvPr/>
          </p:nvSpPr>
          <p:spPr>
            <a:xfrm>
              <a:off x="620570" y="2083612"/>
              <a:ext cx="3786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B</a:t>
              </a:r>
              <a:r>
                <a:rPr lang="en-US" sz="1400" i="0" baseline="-2500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1</a:t>
              </a:r>
              <a:r>
                <a:rPr lang="en-US" sz="1400" i="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 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20570" y="1445970"/>
              <a:ext cx="3786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B</a:t>
              </a:r>
              <a:r>
                <a:rPr lang="en-US" sz="1400" i="0" baseline="-2500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0</a:t>
              </a:r>
              <a:r>
                <a:rPr lang="en-US" sz="1400" i="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 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20570" y="2733445"/>
              <a:ext cx="3786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B</a:t>
              </a:r>
              <a:r>
                <a:rPr lang="en-US" sz="1400" i="0" baseline="-2500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2</a:t>
              </a:r>
              <a:r>
                <a:rPr lang="en-US" sz="1400" i="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 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20570" y="3346703"/>
              <a:ext cx="3786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B</a:t>
              </a:r>
              <a:r>
                <a:rPr lang="en-US" sz="1400" i="0" baseline="-2500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3</a:t>
              </a:r>
              <a:r>
                <a:rPr lang="en-US" sz="1400" i="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 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20570" y="3996537"/>
              <a:ext cx="3786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B</a:t>
              </a:r>
              <a:r>
                <a:rPr lang="en-US" sz="1400" i="0" baseline="-2500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4</a:t>
              </a:r>
              <a:r>
                <a:rPr lang="en-US" sz="1400" i="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 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20570" y="4675632"/>
              <a:ext cx="3786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B</a:t>
              </a:r>
              <a:r>
                <a:rPr lang="en-US" sz="1400" i="0" baseline="-2500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5</a:t>
              </a:r>
              <a:r>
                <a:rPr lang="en-US" sz="1400" i="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 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620570" y="5303520"/>
              <a:ext cx="3786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B</a:t>
              </a:r>
              <a:r>
                <a:rPr lang="en-US" sz="1400" i="0" baseline="-2500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6</a:t>
              </a:r>
              <a:r>
                <a:rPr lang="en-US" sz="1400" i="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 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20570" y="5953353"/>
              <a:ext cx="3786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B</a:t>
              </a:r>
              <a:r>
                <a:rPr lang="en-US" sz="1400" i="0" baseline="-2500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7</a:t>
              </a:r>
              <a:r>
                <a:rPr lang="en-US" sz="1400" i="0" dirty="0">
                  <a:solidFill>
                    <a:srgbClr val="0070C0"/>
                  </a:solidFill>
                  <a:latin typeface="Arial Narrow" panose="020B0606020202030204" pitchFamily="34" charset="0"/>
                </a:rPr>
                <a:t> </a:t>
              </a:r>
            </a:p>
          </p:txBody>
        </p:sp>
      </p:grpSp>
      <p:sp>
        <p:nvSpPr>
          <p:cNvPr id="125" name="TextBox 124"/>
          <p:cNvSpPr txBox="1"/>
          <p:nvPr/>
        </p:nvSpPr>
        <p:spPr>
          <a:xfrm>
            <a:off x="5704634" y="5492495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C</a:t>
            </a:r>
            <a:r>
              <a:rPr lang="en-US" sz="1000" i="0" baseline="-25000" dirty="0">
                <a:latin typeface="Arial Narrow" panose="020B0606020202030204" pitchFamily="34" charset="0"/>
              </a:rPr>
              <a:t>IN</a:t>
            </a:r>
            <a:r>
              <a:rPr lang="en-US" sz="1000" i="0" dirty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4198649" y="3667354"/>
            <a:ext cx="470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i="0" dirty="0">
                <a:latin typeface="Arial Narrow" panose="020B0606020202030204" pitchFamily="34" charset="0"/>
              </a:rPr>
              <a:t>full </a:t>
            </a:r>
          </a:p>
          <a:p>
            <a:pPr algn="ctr"/>
            <a:r>
              <a:rPr lang="en-US" sz="1000" b="1" i="0" dirty="0">
                <a:latin typeface="Arial Narrow" panose="020B0606020202030204" pitchFamily="34" charset="0"/>
              </a:rPr>
              <a:t>adder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4826537" y="4317188"/>
            <a:ext cx="470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i="0" dirty="0">
                <a:latin typeface="Arial Narrow" panose="020B0606020202030204" pitchFamily="34" charset="0"/>
              </a:rPr>
              <a:t>full </a:t>
            </a:r>
          </a:p>
          <a:p>
            <a:pPr algn="ctr"/>
            <a:r>
              <a:rPr lang="en-US" sz="1000" b="1" i="0" dirty="0">
                <a:latin typeface="Arial Narrow" panose="020B0606020202030204" pitchFamily="34" charset="0"/>
              </a:rPr>
              <a:t>adder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5461740" y="4967022"/>
            <a:ext cx="470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i="0" dirty="0">
                <a:latin typeface="Arial Narrow" panose="020B0606020202030204" pitchFamily="34" charset="0"/>
              </a:rPr>
              <a:t>full </a:t>
            </a:r>
          </a:p>
          <a:p>
            <a:pPr algn="ctr"/>
            <a:r>
              <a:rPr lang="en-US" sz="1000" b="1" i="0" dirty="0">
                <a:latin typeface="Arial Narrow" panose="020B0606020202030204" pitchFamily="34" charset="0"/>
              </a:rPr>
              <a:t>adder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6053052" y="5572964"/>
            <a:ext cx="470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i="0" dirty="0">
                <a:latin typeface="Arial Narrow" panose="020B0606020202030204" pitchFamily="34" charset="0"/>
              </a:rPr>
              <a:t>full </a:t>
            </a:r>
          </a:p>
          <a:p>
            <a:pPr algn="ctr"/>
            <a:r>
              <a:rPr lang="en-US" sz="1000" b="1" i="0" dirty="0">
                <a:latin typeface="Arial Narrow" panose="020B0606020202030204" pitchFamily="34" charset="0"/>
              </a:rPr>
              <a:t>adder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1660550" y="1170432"/>
            <a:ext cx="497433" cy="3365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79786" y="1133856"/>
            <a:ext cx="470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i="0" dirty="0">
                <a:latin typeface="Arial Narrow" panose="020B0606020202030204" pitchFamily="34" charset="0"/>
              </a:rPr>
              <a:t>half </a:t>
            </a:r>
          </a:p>
          <a:p>
            <a:pPr algn="ctr"/>
            <a:r>
              <a:rPr lang="en-US" sz="1000" b="1" i="0" dirty="0">
                <a:latin typeface="Arial Narrow" panose="020B0606020202030204" pitchFamily="34" charset="0"/>
              </a:rPr>
              <a:t>adder</a:t>
            </a:r>
          </a:p>
        </p:txBody>
      </p:sp>
      <p:cxnSp>
        <p:nvCxnSpPr>
          <p:cNvPr id="142" name="Straight Connector 141"/>
          <p:cNvCxnSpPr/>
          <p:nvPr/>
        </p:nvCxnSpPr>
        <p:spPr bwMode="auto">
          <a:xfrm>
            <a:off x="3421075" y="2426209"/>
            <a:ext cx="39380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/>
          <p:cNvCxnSpPr/>
          <p:nvPr/>
        </p:nvCxnSpPr>
        <p:spPr bwMode="auto">
          <a:xfrm>
            <a:off x="4041648" y="3097988"/>
            <a:ext cx="332475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6" name="Straight Connector 145"/>
          <p:cNvCxnSpPr/>
          <p:nvPr/>
        </p:nvCxnSpPr>
        <p:spPr bwMode="auto">
          <a:xfrm>
            <a:off x="4684166" y="3747822"/>
            <a:ext cx="267492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8" name="Straight Connector 147"/>
          <p:cNvCxnSpPr/>
          <p:nvPr/>
        </p:nvCxnSpPr>
        <p:spPr bwMode="auto">
          <a:xfrm>
            <a:off x="5304739" y="4390340"/>
            <a:ext cx="206166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0" name="Straight Connector 149"/>
          <p:cNvCxnSpPr/>
          <p:nvPr/>
        </p:nvCxnSpPr>
        <p:spPr bwMode="auto">
          <a:xfrm>
            <a:off x="5939942" y="5018228"/>
            <a:ext cx="141914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2" name="Straight Connector 151"/>
          <p:cNvCxnSpPr/>
          <p:nvPr/>
        </p:nvCxnSpPr>
        <p:spPr bwMode="auto">
          <a:xfrm>
            <a:off x="6545884" y="5646116"/>
            <a:ext cx="82052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4" name="TextBox 153"/>
          <p:cNvSpPr txBox="1"/>
          <p:nvPr/>
        </p:nvSpPr>
        <p:spPr>
          <a:xfrm>
            <a:off x="7370062" y="2227478"/>
            <a:ext cx="378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solidFill>
                  <a:srgbClr val="C00000"/>
                </a:solidFill>
                <a:latin typeface="Arial Narrow" panose="020B0606020202030204" pitchFamily="34" charset="0"/>
              </a:rPr>
              <a:t>S</a:t>
            </a:r>
            <a:r>
              <a:rPr lang="en-US" sz="1400" i="0" baseline="-25000" dirty="0">
                <a:solidFill>
                  <a:srgbClr val="C00000"/>
                </a:solidFill>
                <a:latin typeface="Arial Narrow" panose="020B0606020202030204" pitchFamily="34" charset="0"/>
              </a:rPr>
              <a:t>2</a:t>
            </a:r>
            <a:r>
              <a:rPr lang="en-US" sz="1400" i="0" dirty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7370062" y="2921203"/>
            <a:ext cx="378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solidFill>
                  <a:srgbClr val="C00000"/>
                </a:solidFill>
                <a:latin typeface="Arial Narrow" panose="020B0606020202030204" pitchFamily="34" charset="0"/>
              </a:rPr>
              <a:t>S</a:t>
            </a:r>
            <a:r>
              <a:rPr lang="en-US" sz="1400" i="0" baseline="-25000" dirty="0">
                <a:solidFill>
                  <a:srgbClr val="C00000"/>
                </a:solidFill>
                <a:latin typeface="Arial Narrow" panose="020B0606020202030204" pitchFamily="34" charset="0"/>
              </a:rPr>
              <a:t>3</a:t>
            </a:r>
            <a:r>
              <a:rPr lang="en-US" sz="1400" i="0" dirty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7370062" y="3563722"/>
            <a:ext cx="378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solidFill>
                  <a:srgbClr val="C00000"/>
                </a:solidFill>
                <a:latin typeface="Arial Narrow" panose="020B0606020202030204" pitchFamily="34" charset="0"/>
              </a:rPr>
              <a:t>S</a:t>
            </a:r>
            <a:r>
              <a:rPr lang="en-US" sz="1400" i="0" baseline="-25000" dirty="0">
                <a:solidFill>
                  <a:srgbClr val="C00000"/>
                </a:solidFill>
                <a:latin typeface="Arial Narrow" panose="020B0606020202030204" pitchFamily="34" charset="0"/>
              </a:rPr>
              <a:t>4</a:t>
            </a:r>
            <a:r>
              <a:rPr lang="en-US" sz="1400" i="0" dirty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7370062" y="4220871"/>
            <a:ext cx="378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solidFill>
                  <a:srgbClr val="C00000"/>
                </a:solidFill>
                <a:latin typeface="Arial Narrow" panose="020B0606020202030204" pitchFamily="34" charset="0"/>
              </a:rPr>
              <a:t>S</a:t>
            </a:r>
            <a:r>
              <a:rPr lang="en-US" sz="1400" i="0" baseline="-25000" dirty="0">
                <a:solidFill>
                  <a:srgbClr val="C00000"/>
                </a:solidFill>
                <a:latin typeface="Arial Narrow" panose="020B0606020202030204" pitchFamily="34" charset="0"/>
              </a:rPr>
              <a:t>5</a:t>
            </a:r>
            <a:r>
              <a:rPr lang="en-US" sz="1400" i="0" dirty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7370062" y="4856074"/>
            <a:ext cx="378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solidFill>
                  <a:srgbClr val="C00000"/>
                </a:solidFill>
                <a:latin typeface="Arial Narrow" panose="020B0606020202030204" pitchFamily="34" charset="0"/>
              </a:rPr>
              <a:t>S</a:t>
            </a:r>
            <a:r>
              <a:rPr lang="en-US" sz="1400" i="0" baseline="-25000" dirty="0">
                <a:solidFill>
                  <a:srgbClr val="C00000"/>
                </a:solidFill>
                <a:latin typeface="Arial Narrow" panose="020B0606020202030204" pitchFamily="34" charset="0"/>
              </a:rPr>
              <a:t>6</a:t>
            </a:r>
            <a:r>
              <a:rPr lang="en-US" sz="1400" i="0" dirty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7370062" y="5462016"/>
            <a:ext cx="378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solidFill>
                  <a:srgbClr val="C00000"/>
                </a:solidFill>
                <a:latin typeface="Arial Narrow" panose="020B0606020202030204" pitchFamily="34" charset="0"/>
              </a:rPr>
              <a:t>S</a:t>
            </a:r>
            <a:r>
              <a:rPr lang="en-US" sz="1400" i="0" baseline="-25000" dirty="0">
                <a:solidFill>
                  <a:srgbClr val="C00000"/>
                </a:solidFill>
                <a:latin typeface="Arial Narrow" panose="020B0606020202030204" pitchFamily="34" charset="0"/>
              </a:rPr>
              <a:t>7</a:t>
            </a:r>
            <a:r>
              <a:rPr lang="en-US" sz="1400" i="0" dirty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2192120" y="1343558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C</a:t>
            </a:r>
            <a:r>
              <a:rPr lang="en-US" sz="1000" i="0" baseline="-25000" dirty="0">
                <a:latin typeface="Arial Narrow" panose="020B0606020202030204" pitchFamily="34" charset="0"/>
              </a:rPr>
              <a:t>OUT</a:t>
            </a:r>
            <a:r>
              <a:rPr lang="en-US" sz="1000" i="0" dirty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2827323" y="1971446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C</a:t>
            </a:r>
            <a:r>
              <a:rPr lang="en-US" sz="1000" i="0" baseline="-25000" dirty="0">
                <a:latin typeface="Arial Narrow" panose="020B0606020202030204" pitchFamily="34" charset="0"/>
              </a:rPr>
              <a:t>OUT</a:t>
            </a:r>
            <a:r>
              <a:rPr lang="en-US" sz="1000" i="0" dirty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3462526" y="2606650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C</a:t>
            </a:r>
            <a:r>
              <a:rPr lang="en-US" sz="1000" i="0" baseline="-25000" dirty="0">
                <a:latin typeface="Arial Narrow" panose="020B0606020202030204" pitchFamily="34" charset="0"/>
              </a:rPr>
              <a:t>OUT</a:t>
            </a:r>
            <a:r>
              <a:rPr lang="en-US" sz="1000" i="0" dirty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4075784" y="3249168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C</a:t>
            </a:r>
            <a:r>
              <a:rPr lang="en-US" sz="1000" i="0" baseline="-25000" dirty="0">
                <a:latin typeface="Arial Narrow" panose="020B0606020202030204" pitchFamily="34" charset="0"/>
              </a:rPr>
              <a:t>OUT</a:t>
            </a:r>
            <a:r>
              <a:rPr lang="en-US" sz="1000" i="0" dirty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168" name="TextBox 167"/>
          <p:cNvSpPr txBox="1"/>
          <p:nvPr/>
        </p:nvSpPr>
        <p:spPr>
          <a:xfrm>
            <a:off x="4718302" y="3877056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C</a:t>
            </a:r>
            <a:r>
              <a:rPr lang="en-US" sz="1000" i="0" baseline="-25000" dirty="0">
                <a:latin typeface="Arial Narrow" panose="020B0606020202030204" pitchFamily="34" charset="0"/>
              </a:rPr>
              <a:t>OUT</a:t>
            </a:r>
            <a:r>
              <a:rPr lang="en-US" sz="1000" i="0" dirty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5360820" y="4526889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C</a:t>
            </a:r>
            <a:r>
              <a:rPr lang="en-US" sz="1000" i="0" baseline="-25000" dirty="0">
                <a:latin typeface="Arial Narrow" panose="020B0606020202030204" pitchFamily="34" charset="0"/>
              </a:rPr>
              <a:t>OUT</a:t>
            </a:r>
            <a:r>
              <a:rPr lang="en-US" sz="1000" i="0" dirty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5981393" y="5162093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0" dirty="0">
                <a:latin typeface="Arial Narrow" panose="020B0606020202030204" pitchFamily="34" charset="0"/>
              </a:rPr>
              <a:t>C</a:t>
            </a:r>
            <a:r>
              <a:rPr lang="en-US" sz="1000" i="0" baseline="-25000" dirty="0">
                <a:latin typeface="Arial Narrow" panose="020B0606020202030204" pitchFamily="34" charset="0"/>
              </a:rPr>
              <a:t>OUT</a:t>
            </a:r>
            <a:r>
              <a:rPr lang="en-US" sz="1000" i="0" dirty="0">
                <a:latin typeface="Arial Narrow" panose="020B0606020202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175829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45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550636" y="426130"/>
            <a:ext cx="3565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Arithmetic Logic Unit  (ALU)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0" name="Freeform 9"/>
          <p:cNvSpPr/>
          <p:nvPr/>
        </p:nvSpPr>
        <p:spPr bwMode="auto">
          <a:xfrm>
            <a:off x="1575707" y="2571750"/>
            <a:ext cx="2457450" cy="1836964"/>
          </a:xfrm>
          <a:custGeom>
            <a:avLst/>
            <a:gdLst>
              <a:gd name="connsiteX0" fmla="*/ 2432957 w 2457450"/>
              <a:gd name="connsiteY0" fmla="*/ 1836964 h 1836964"/>
              <a:gd name="connsiteX1" fmla="*/ 1951264 w 2457450"/>
              <a:gd name="connsiteY1" fmla="*/ 1836964 h 1836964"/>
              <a:gd name="connsiteX2" fmla="*/ 0 w 2457450"/>
              <a:gd name="connsiteY2" fmla="*/ 0 h 1836964"/>
              <a:gd name="connsiteX3" fmla="*/ 1469572 w 2457450"/>
              <a:gd name="connsiteY3" fmla="*/ 0 h 1836964"/>
              <a:gd name="connsiteX4" fmla="*/ 2457450 w 2457450"/>
              <a:gd name="connsiteY4" fmla="*/ 898071 h 1836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7450" h="1836964">
                <a:moveTo>
                  <a:pt x="2432957" y="1836964"/>
                </a:moveTo>
                <a:lnTo>
                  <a:pt x="1951264" y="1836964"/>
                </a:lnTo>
                <a:lnTo>
                  <a:pt x="0" y="0"/>
                </a:lnTo>
                <a:lnTo>
                  <a:pt x="1469572" y="0"/>
                </a:lnTo>
                <a:lnTo>
                  <a:pt x="2457450" y="898071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9" name="Freeform 118"/>
          <p:cNvSpPr/>
          <p:nvPr/>
        </p:nvSpPr>
        <p:spPr bwMode="auto">
          <a:xfrm flipH="1">
            <a:off x="4030436" y="2569029"/>
            <a:ext cx="2457450" cy="1836964"/>
          </a:xfrm>
          <a:custGeom>
            <a:avLst/>
            <a:gdLst>
              <a:gd name="connsiteX0" fmla="*/ 2432957 w 2457450"/>
              <a:gd name="connsiteY0" fmla="*/ 1836964 h 1836964"/>
              <a:gd name="connsiteX1" fmla="*/ 1951264 w 2457450"/>
              <a:gd name="connsiteY1" fmla="*/ 1836964 h 1836964"/>
              <a:gd name="connsiteX2" fmla="*/ 0 w 2457450"/>
              <a:gd name="connsiteY2" fmla="*/ 0 h 1836964"/>
              <a:gd name="connsiteX3" fmla="*/ 1469572 w 2457450"/>
              <a:gd name="connsiteY3" fmla="*/ 0 h 1836964"/>
              <a:gd name="connsiteX4" fmla="*/ 2457450 w 2457450"/>
              <a:gd name="connsiteY4" fmla="*/ 898071 h 1836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7450" h="1836964">
                <a:moveTo>
                  <a:pt x="2432957" y="1836964"/>
                </a:moveTo>
                <a:lnTo>
                  <a:pt x="1951264" y="1836964"/>
                </a:lnTo>
                <a:lnTo>
                  <a:pt x="0" y="0"/>
                </a:lnTo>
                <a:lnTo>
                  <a:pt x="1469572" y="0"/>
                </a:lnTo>
                <a:lnTo>
                  <a:pt x="2457450" y="898071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3624944" y="4408714"/>
            <a:ext cx="75111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2359478" y="1943099"/>
            <a:ext cx="0" cy="5959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1894114" y="1567542"/>
            <a:ext cx="99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>
                <a:latin typeface="Arial Narrow" panose="020B0606020202030204" pitchFamily="34" charset="0"/>
              </a:rPr>
              <a:t>Integer A</a:t>
            </a:r>
          </a:p>
        </p:txBody>
      </p:sp>
      <p:cxnSp>
        <p:nvCxnSpPr>
          <p:cNvPr id="126" name="Straight Arrow Connector 125"/>
          <p:cNvCxnSpPr/>
          <p:nvPr/>
        </p:nvCxnSpPr>
        <p:spPr bwMode="auto">
          <a:xfrm>
            <a:off x="5679621" y="1948542"/>
            <a:ext cx="0" cy="5959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1" name="TextBox 130"/>
          <p:cNvSpPr txBox="1"/>
          <p:nvPr/>
        </p:nvSpPr>
        <p:spPr>
          <a:xfrm>
            <a:off x="5214257" y="1572985"/>
            <a:ext cx="99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>
                <a:latin typeface="Arial Narrow" panose="020B0606020202030204" pitchFamily="34" charset="0"/>
              </a:rPr>
              <a:t>Integer B</a:t>
            </a:r>
          </a:p>
        </p:txBody>
      </p:sp>
      <p:cxnSp>
        <p:nvCxnSpPr>
          <p:cNvPr id="132" name="Straight Arrow Connector 131"/>
          <p:cNvCxnSpPr/>
          <p:nvPr/>
        </p:nvCxnSpPr>
        <p:spPr bwMode="auto">
          <a:xfrm>
            <a:off x="3995057" y="4419599"/>
            <a:ext cx="0" cy="5959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3" name="TextBox 132"/>
          <p:cNvSpPr txBox="1"/>
          <p:nvPr/>
        </p:nvSpPr>
        <p:spPr>
          <a:xfrm>
            <a:off x="3292929" y="4966607"/>
            <a:ext cx="14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>
                <a:latin typeface="Arial Narrow" panose="020B0606020202030204" pitchFamily="34" charset="0"/>
              </a:rPr>
              <a:t>Output Result</a:t>
            </a:r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6057900" y="3004457"/>
            <a:ext cx="6939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4" name="TextBox 133"/>
          <p:cNvSpPr txBox="1"/>
          <p:nvPr/>
        </p:nvSpPr>
        <p:spPr>
          <a:xfrm>
            <a:off x="6713763" y="2819400"/>
            <a:ext cx="152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Operation Code</a:t>
            </a:r>
          </a:p>
        </p:txBody>
      </p:sp>
      <p:cxnSp>
        <p:nvCxnSpPr>
          <p:cNvPr id="135" name="Straight Connector 134"/>
          <p:cNvCxnSpPr/>
          <p:nvPr/>
        </p:nvCxnSpPr>
        <p:spPr bwMode="auto">
          <a:xfrm>
            <a:off x="5034643" y="3948793"/>
            <a:ext cx="6939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6" name="TextBox 135"/>
          <p:cNvSpPr txBox="1"/>
          <p:nvPr/>
        </p:nvSpPr>
        <p:spPr>
          <a:xfrm>
            <a:off x="5739492" y="376373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Status</a:t>
            </a:r>
          </a:p>
        </p:txBody>
      </p:sp>
    </p:spTree>
    <p:extLst>
      <p:ext uri="{BB962C8B-B14F-4D97-AF65-F5344CB8AC3E}">
        <p14:creationId xmlns:p14="http://schemas.microsoft.com/office/powerpoint/2010/main" val="279285147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46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19848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NAND Gate :   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1251199" y="1822711"/>
            <a:ext cx="1808196" cy="654260"/>
            <a:chOff x="3020178" y="1540701"/>
            <a:chExt cx="2250204" cy="814192"/>
          </a:xfrm>
        </p:grpSpPr>
        <p:grpSp>
          <p:nvGrpSpPr>
            <p:cNvPr id="9" name="Group 8"/>
            <p:cNvGrpSpPr/>
            <p:nvPr/>
          </p:nvGrpSpPr>
          <p:grpSpPr>
            <a:xfrm>
              <a:off x="3020178" y="1702227"/>
              <a:ext cx="2250204" cy="515864"/>
              <a:chOff x="1785162" y="2006083"/>
              <a:chExt cx="1392557" cy="342084"/>
            </a:xfrm>
          </p:grpSpPr>
          <p:cxnSp>
            <p:nvCxnSpPr>
              <p:cNvPr id="11" name="Straight Connector 10"/>
              <p:cNvCxnSpPr/>
              <p:nvPr/>
            </p:nvCxnSpPr>
            <p:spPr bwMode="auto">
              <a:xfrm>
                <a:off x="1785162" y="2006083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" name="Straight Connector 11"/>
              <p:cNvCxnSpPr/>
              <p:nvPr/>
            </p:nvCxnSpPr>
            <p:spPr bwMode="auto">
              <a:xfrm>
                <a:off x="1788272" y="234816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" name="Straight Connector 12"/>
              <p:cNvCxnSpPr/>
              <p:nvPr/>
            </p:nvCxnSpPr>
            <p:spPr bwMode="auto">
              <a:xfrm>
                <a:off x="2776502" y="2161556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0" name="Flowchart: Delay 9"/>
            <p:cNvSpPr/>
            <p:nvPr/>
          </p:nvSpPr>
          <p:spPr bwMode="auto">
            <a:xfrm>
              <a:off x="3657600" y="1540701"/>
              <a:ext cx="964504" cy="814192"/>
            </a:xfrm>
            <a:prstGeom prst="flowChartDelay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067010" y="1811369"/>
            <a:ext cx="1060609" cy="618480"/>
            <a:chOff x="3525479" y="1503721"/>
            <a:chExt cx="1469509" cy="856924"/>
          </a:xfrm>
        </p:grpSpPr>
        <p:sp>
          <p:nvSpPr>
            <p:cNvPr id="15" name="Isosceles Triangle 14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" name="Oval 17"/>
            <p:cNvSpPr/>
            <p:nvPr/>
          </p:nvSpPr>
          <p:spPr bwMode="auto">
            <a:xfrm>
              <a:off x="4245428" y="1884784"/>
              <a:ext cx="102637" cy="1026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853333" y="1153014"/>
            <a:ext cx="18280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AND gate + NOT gate</a:t>
            </a:r>
          </a:p>
        </p:txBody>
      </p:sp>
      <p:sp>
        <p:nvSpPr>
          <p:cNvPr id="2" name="Right Arrow 1"/>
          <p:cNvSpPr/>
          <p:nvPr/>
        </p:nvSpPr>
        <p:spPr bwMode="auto">
          <a:xfrm>
            <a:off x="4597638" y="1939896"/>
            <a:ext cx="546931" cy="35892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838867" y="1770011"/>
            <a:ext cx="1808196" cy="654260"/>
            <a:chOff x="5685042" y="1881107"/>
            <a:chExt cx="1808196" cy="654260"/>
          </a:xfrm>
        </p:grpSpPr>
        <p:grpSp>
          <p:nvGrpSpPr>
            <p:cNvPr id="21" name="Group 20"/>
            <p:cNvGrpSpPr/>
            <p:nvPr/>
          </p:nvGrpSpPr>
          <p:grpSpPr>
            <a:xfrm>
              <a:off x="5685042" y="1881107"/>
              <a:ext cx="1808196" cy="654260"/>
              <a:chOff x="3020178" y="1540701"/>
              <a:chExt cx="2250204" cy="814192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3020178" y="1702227"/>
                <a:ext cx="2250204" cy="515864"/>
                <a:chOff x="1785162" y="2006083"/>
                <a:chExt cx="1392557" cy="342084"/>
              </a:xfrm>
            </p:grpSpPr>
            <p:cxnSp>
              <p:nvCxnSpPr>
                <p:cNvPr id="24" name="Straight Connector 23"/>
                <p:cNvCxnSpPr/>
                <p:nvPr/>
              </p:nvCxnSpPr>
              <p:spPr bwMode="auto">
                <a:xfrm>
                  <a:off x="1785162" y="2006083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5" name="Straight Connector 24"/>
                <p:cNvCxnSpPr/>
                <p:nvPr/>
              </p:nvCxnSpPr>
              <p:spPr bwMode="auto">
                <a:xfrm>
                  <a:off x="1788272" y="2348167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6" name="Straight Connector 25"/>
                <p:cNvCxnSpPr/>
                <p:nvPr/>
              </p:nvCxnSpPr>
              <p:spPr bwMode="auto">
                <a:xfrm>
                  <a:off x="2776502" y="2161556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23" name="Flowchart: Delay 22"/>
              <p:cNvSpPr/>
              <p:nvPr/>
            </p:nvSpPr>
            <p:spPr bwMode="auto">
              <a:xfrm>
                <a:off x="3657600" y="1540701"/>
                <a:ext cx="964504" cy="814192"/>
              </a:xfrm>
              <a:prstGeom prst="flowChartDelay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27" name="Oval 26"/>
            <p:cNvSpPr/>
            <p:nvPr/>
          </p:nvSpPr>
          <p:spPr bwMode="auto">
            <a:xfrm>
              <a:off x="6977884" y="2153341"/>
              <a:ext cx="98033" cy="9284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556250"/>
              </p:ext>
            </p:extLst>
          </p:nvPr>
        </p:nvGraphicFramePr>
        <p:xfrm>
          <a:off x="3611084" y="3782051"/>
          <a:ext cx="3813108" cy="2094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1036">
                  <a:extLst>
                    <a:ext uri="{9D8B030D-6E8A-4147-A177-3AD203B41FA5}">
                      <a16:colId xmlns:a16="http://schemas.microsoft.com/office/drawing/2014/main" val="1972900997"/>
                    </a:ext>
                  </a:extLst>
                </a:gridCol>
                <a:gridCol w="1271036">
                  <a:extLst>
                    <a:ext uri="{9D8B030D-6E8A-4147-A177-3AD203B41FA5}">
                      <a16:colId xmlns:a16="http://schemas.microsoft.com/office/drawing/2014/main" val="943078025"/>
                    </a:ext>
                  </a:extLst>
                </a:gridCol>
                <a:gridCol w="1271036">
                  <a:extLst>
                    <a:ext uri="{9D8B030D-6E8A-4147-A177-3AD203B41FA5}">
                      <a16:colId xmlns:a16="http://schemas.microsoft.com/office/drawing/2014/main" val="1347672422"/>
                    </a:ext>
                  </a:extLst>
                </a:gridCol>
              </a:tblGrid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Input</a:t>
                      </a:r>
                      <a:r>
                        <a:rPr lang="en-US" sz="1600" baseline="0" dirty="0">
                          <a:latin typeface="Arial Narrow" panose="020B0606020202030204" pitchFamily="34" charset="0"/>
                        </a:rPr>
                        <a:t>   A</a:t>
                      </a:r>
                      <a:endParaRPr lang="en-US" sz="1600" dirty="0"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Input   B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Output   P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548382"/>
                  </a:ext>
                </a:extLst>
              </a:tr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559674"/>
                  </a:ext>
                </a:extLst>
              </a:tr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886758"/>
                  </a:ext>
                </a:extLst>
              </a:tr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5326331"/>
                  </a:ext>
                </a:extLst>
              </a:tr>
              <a:tr h="4188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062132"/>
                  </a:ext>
                </a:extLst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5002971" y="3136701"/>
            <a:ext cx="1191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u="sng" dirty="0">
                <a:latin typeface="Arial Narrow" panose="020B0606020202030204" pitchFamily="34" charset="0"/>
              </a:rPr>
              <a:t>Truth Table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1219863" y="3161553"/>
            <a:ext cx="1161565" cy="420290"/>
            <a:chOff x="5685042" y="1881107"/>
            <a:chExt cx="1808196" cy="654260"/>
          </a:xfrm>
        </p:grpSpPr>
        <p:grpSp>
          <p:nvGrpSpPr>
            <p:cNvPr id="32" name="Group 31"/>
            <p:cNvGrpSpPr/>
            <p:nvPr/>
          </p:nvGrpSpPr>
          <p:grpSpPr>
            <a:xfrm>
              <a:off x="5685042" y="1881107"/>
              <a:ext cx="1808196" cy="654260"/>
              <a:chOff x="3020178" y="1540701"/>
              <a:chExt cx="2250204" cy="81419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020178" y="1702227"/>
                <a:ext cx="2250204" cy="515864"/>
                <a:chOff x="1785162" y="2006083"/>
                <a:chExt cx="1392557" cy="342084"/>
              </a:xfrm>
            </p:grpSpPr>
            <p:cxnSp>
              <p:nvCxnSpPr>
                <p:cNvPr id="36" name="Straight Connector 35"/>
                <p:cNvCxnSpPr/>
                <p:nvPr/>
              </p:nvCxnSpPr>
              <p:spPr bwMode="auto">
                <a:xfrm>
                  <a:off x="1785162" y="2006083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7" name="Straight Connector 36"/>
                <p:cNvCxnSpPr/>
                <p:nvPr/>
              </p:nvCxnSpPr>
              <p:spPr bwMode="auto">
                <a:xfrm>
                  <a:off x="1788272" y="2348167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8" name="Straight Connector 37"/>
                <p:cNvCxnSpPr/>
                <p:nvPr/>
              </p:nvCxnSpPr>
              <p:spPr bwMode="auto">
                <a:xfrm>
                  <a:off x="2776502" y="2161556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35" name="Flowchart: Delay 34"/>
              <p:cNvSpPr/>
              <p:nvPr/>
            </p:nvSpPr>
            <p:spPr bwMode="auto">
              <a:xfrm>
                <a:off x="3657600" y="1540701"/>
                <a:ext cx="964504" cy="814192"/>
              </a:xfrm>
              <a:prstGeom prst="flowChartDelay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33" name="Oval 32"/>
            <p:cNvSpPr/>
            <p:nvPr/>
          </p:nvSpPr>
          <p:spPr bwMode="auto">
            <a:xfrm>
              <a:off x="6977884" y="2153341"/>
              <a:ext cx="98033" cy="9284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219863" y="4023255"/>
            <a:ext cx="1161565" cy="420290"/>
            <a:chOff x="5685042" y="1881107"/>
            <a:chExt cx="1808196" cy="654260"/>
          </a:xfrm>
        </p:grpSpPr>
        <p:grpSp>
          <p:nvGrpSpPr>
            <p:cNvPr id="40" name="Group 39"/>
            <p:cNvGrpSpPr/>
            <p:nvPr/>
          </p:nvGrpSpPr>
          <p:grpSpPr>
            <a:xfrm>
              <a:off x="5685042" y="1881107"/>
              <a:ext cx="1808196" cy="654260"/>
              <a:chOff x="3020178" y="1540701"/>
              <a:chExt cx="2250204" cy="81419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020178" y="1702227"/>
                <a:ext cx="2250204" cy="515864"/>
                <a:chOff x="1785162" y="2006083"/>
                <a:chExt cx="1392557" cy="342084"/>
              </a:xfrm>
            </p:grpSpPr>
            <p:cxnSp>
              <p:nvCxnSpPr>
                <p:cNvPr id="44" name="Straight Connector 43"/>
                <p:cNvCxnSpPr/>
                <p:nvPr/>
              </p:nvCxnSpPr>
              <p:spPr bwMode="auto">
                <a:xfrm>
                  <a:off x="1785162" y="2006083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5" name="Straight Connector 44"/>
                <p:cNvCxnSpPr/>
                <p:nvPr/>
              </p:nvCxnSpPr>
              <p:spPr bwMode="auto">
                <a:xfrm>
                  <a:off x="1788272" y="2348167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6" name="Straight Connector 45"/>
                <p:cNvCxnSpPr/>
                <p:nvPr/>
              </p:nvCxnSpPr>
              <p:spPr bwMode="auto">
                <a:xfrm>
                  <a:off x="2776502" y="2161556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43" name="Flowchart: Delay 42"/>
              <p:cNvSpPr/>
              <p:nvPr/>
            </p:nvSpPr>
            <p:spPr bwMode="auto">
              <a:xfrm>
                <a:off x="3657600" y="1540701"/>
                <a:ext cx="964504" cy="814192"/>
              </a:xfrm>
              <a:prstGeom prst="flowChartDelay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41" name="Oval 40"/>
            <p:cNvSpPr/>
            <p:nvPr/>
          </p:nvSpPr>
          <p:spPr bwMode="auto">
            <a:xfrm>
              <a:off x="6977884" y="2153341"/>
              <a:ext cx="98033" cy="9284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219863" y="4884957"/>
            <a:ext cx="1161565" cy="420290"/>
            <a:chOff x="5685042" y="1881107"/>
            <a:chExt cx="1808196" cy="654260"/>
          </a:xfrm>
        </p:grpSpPr>
        <p:grpSp>
          <p:nvGrpSpPr>
            <p:cNvPr id="48" name="Group 47"/>
            <p:cNvGrpSpPr/>
            <p:nvPr/>
          </p:nvGrpSpPr>
          <p:grpSpPr>
            <a:xfrm>
              <a:off x="5685042" y="1881107"/>
              <a:ext cx="1808196" cy="654260"/>
              <a:chOff x="3020178" y="1540701"/>
              <a:chExt cx="2250204" cy="814192"/>
            </a:xfrm>
          </p:grpSpPr>
          <p:grpSp>
            <p:nvGrpSpPr>
              <p:cNvPr id="50" name="Group 49"/>
              <p:cNvGrpSpPr/>
              <p:nvPr/>
            </p:nvGrpSpPr>
            <p:grpSpPr>
              <a:xfrm>
                <a:off x="3020178" y="1702227"/>
                <a:ext cx="2250204" cy="515864"/>
                <a:chOff x="1785162" y="2006083"/>
                <a:chExt cx="1392557" cy="342084"/>
              </a:xfrm>
            </p:grpSpPr>
            <p:cxnSp>
              <p:nvCxnSpPr>
                <p:cNvPr id="52" name="Straight Connector 51"/>
                <p:cNvCxnSpPr/>
                <p:nvPr/>
              </p:nvCxnSpPr>
              <p:spPr bwMode="auto">
                <a:xfrm>
                  <a:off x="1785162" y="2006083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3" name="Straight Connector 52"/>
                <p:cNvCxnSpPr/>
                <p:nvPr/>
              </p:nvCxnSpPr>
              <p:spPr bwMode="auto">
                <a:xfrm>
                  <a:off x="1788272" y="2348167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4" name="Straight Connector 53"/>
                <p:cNvCxnSpPr/>
                <p:nvPr/>
              </p:nvCxnSpPr>
              <p:spPr bwMode="auto">
                <a:xfrm>
                  <a:off x="2776502" y="2161556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51" name="Flowchart: Delay 50"/>
              <p:cNvSpPr/>
              <p:nvPr/>
            </p:nvSpPr>
            <p:spPr bwMode="auto">
              <a:xfrm>
                <a:off x="3657600" y="1540701"/>
                <a:ext cx="964504" cy="814192"/>
              </a:xfrm>
              <a:prstGeom prst="flowChartDelay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49" name="Oval 48"/>
            <p:cNvSpPr/>
            <p:nvPr/>
          </p:nvSpPr>
          <p:spPr bwMode="auto">
            <a:xfrm>
              <a:off x="6977884" y="2153341"/>
              <a:ext cx="98033" cy="9284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219863" y="5746660"/>
            <a:ext cx="1161565" cy="420290"/>
            <a:chOff x="5685042" y="1881107"/>
            <a:chExt cx="1808196" cy="654260"/>
          </a:xfrm>
        </p:grpSpPr>
        <p:grpSp>
          <p:nvGrpSpPr>
            <p:cNvPr id="56" name="Group 55"/>
            <p:cNvGrpSpPr/>
            <p:nvPr/>
          </p:nvGrpSpPr>
          <p:grpSpPr>
            <a:xfrm>
              <a:off x="5685042" y="1881107"/>
              <a:ext cx="1808196" cy="654260"/>
              <a:chOff x="3020178" y="1540701"/>
              <a:chExt cx="2250204" cy="814192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3020178" y="1702227"/>
                <a:ext cx="2250204" cy="515864"/>
                <a:chOff x="1785162" y="2006083"/>
                <a:chExt cx="1392557" cy="342084"/>
              </a:xfrm>
            </p:grpSpPr>
            <p:cxnSp>
              <p:nvCxnSpPr>
                <p:cNvPr id="60" name="Straight Connector 59"/>
                <p:cNvCxnSpPr/>
                <p:nvPr/>
              </p:nvCxnSpPr>
              <p:spPr bwMode="auto">
                <a:xfrm>
                  <a:off x="1785162" y="2006083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1" name="Straight Connector 60"/>
                <p:cNvCxnSpPr/>
                <p:nvPr/>
              </p:nvCxnSpPr>
              <p:spPr bwMode="auto">
                <a:xfrm>
                  <a:off x="1788272" y="2348167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2" name="Straight Connector 61"/>
                <p:cNvCxnSpPr/>
                <p:nvPr/>
              </p:nvCxnSpPr>
              <p:spPr bwMode="auto">
                <a:xfrm>
                  <a:off x="2776502" y="2161556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59" name="Flowchart: Delay 58"/>
              <p:cNvSpPr/>
              <p:nvPr/>
            </p:nvSpPr>
            <p:spPr bwMode="auto">
              <a:xfrm>
                <a:off x="3657600" y="1540701"/>
                <a:ext cx="964504" cy="814192"/>
              </a:xfrm>
              <a:prstGeom prst="flowChartDelay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57" name="Oval 56"/>
            <p:cNvSpPr/>
            <p:nvPr/>
          </p:nvSpPr>
          <p:spPr bwMode="auto">
            <a:xfrm>
              <a:off x="6977884" y="2153341"/>
              <a:ext cx="98033" cy="9284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800892" y="3066575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00892" y="3381836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50372" y="3983301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50372" y="4256999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71358" y="4819975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0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71358" y="5093673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65137" y="5712545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65137" y="5986243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978406" y="1794354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A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896058" y="2203478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 B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116804" y="1957074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P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047893" y="1134498"/>
            <a:ext cx="10342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NAND gate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591711" y="1724563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A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509363" y="2133687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  B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7644794" y="1930012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latin typeface="Arial Narrow" panose="020B0606020202030204" pitchFamily="34" charset="0"/>
              </a:rPr>
              <a:t>P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402557" y="3229846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2413428" y="4103058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414968" y="4935023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0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440464" y="5796021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0" dirty="0">
                <a:latin typeface="Arial Narrow" panose="020B0606020202030204" pitchFamily="34" charset="0"/>
              </a:rPr>
              <a:t>“0”</a:t>
            </a:r>
          </a:p>
        </p:txBody>
      </p:sp>
      <p:graphicFrame>
        <p:nvGraphicFramePr>
          <p:cNvPr id="82" name="Object 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302712"/>
              </p:ext>
            </p:extLst>
          </p:nvPr>
        </p:nvGraphicFramePr>
        <p:xfrm>
          <a:off x="6462296" y="3178618"/>
          <a:ext cx="742950" cy="25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83920" imgH="203040" progId="Equation.3">
                  <p:embed/>
                </p:oleObj>
              </mc:Choice>
              <mc:Fallback>
                <p:oleObj name="Equation" r:id="rId2" imgW="583920" imgH="203040" progId="Equation.3">
                  <p:embed/>
                  <p:pic>
                    <p:nvPicPr>
                      <p:cNvPr id="103" name="Object 102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462296" y="3178618"/>
                        <a:ext cx="742950" cy="25876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0886044"/>
              </p:ext>
            </p:extLst>
          </p:nvPr>
        </p:nvGraphicFramePr>
        <p:xfrm>
          <a:off x="7560820" y="4172496"/>
          <a:ext cx="1133475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88840" imgH="1193760" progId="Equation.3">
                  <p:embed/>
                </p:oleObj>
              </mc:Choice>
              <mc:Fallback>
                <p:oleObj name="Equation" r:id="rId4" imgW="888840" imgH="1193760" progId="Equation.3">
                  <p:embed/>
                  <p:pic>
                    <p:nvPicPr>
                      <p:cNvPr id="104" name="Object 10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560820" y="4172496"/>
                        <a:ext cx="1133475" cy="152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9252673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47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22523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Boolean Algebra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pSp>
        <p:nvGrpSpPr>
          <p:cNvPr id="48" name="Group 47"/>
          <p:cNvGrpSpPr/>
          <p:nvPr/>
        </p:nvGrpSpPr>
        <p:grpSpPr>
          <a:xfrm>
            <a:off x="1090025" y="1879736"/>
            <a:ext cx="1490805" cy="581794"/>
            <a:chOff x="2799184" y="1503721"/>
            <a:chExt cx="2195804" cy="856924"/>
          </a:xfrm>
        </p:grpSpPr>
        <p:sp>
          <p:nvSpPr>
            <p:cNvPr id="54" name="Isosceles Triangle 53"/>
            <p:cNvSpPr/>
            <p:nvPr/>
          </p:nvSpPr>
          <p:spPr bwMode="auto">
            <a:xfrm rot="5400000">
              <a:off x="3466381" y="1562819"/>
              <a:ext cx="856924" cy="738728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 bwMode="auto">
            <a:xfrm>
              <a:off x="2799184" y="1940768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/>
            <p:cNvCxnSpPr/>
            <p:nvPr/>
          </p:nvCxnSpPr>
          <p:spPr bwMode="auto">
            <a:xfrm>
              <a:off x="4267200" y="1934547"/>
              <a:ext cx="7277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7" name="Oval 56"/>
            <p:cNvSpPr/>
            <p:nvPr/>
          </p:nvSpPr>
          <p:spPr bwMode="auto">
            <a:xfrm>
              <a:off x="4245428" y="1884784"/>
              <a:ext cx="102637" cy="1026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832459" y="2073127"/>
          <a:ext cx="227012" cy="211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7480" imgH="164880" progId="Equation.3">
                  <p:embed/>
                </p:oleObj>
              </mc:Choice>
              <mc:Fallback>
                <p:oleObj name="Equation" r:id="rId2" imgW="177480" imgH="164880" progId="Equation.3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32459" y="2073127"/>
                        <a:ext cx="227012" cy="211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57"/>
          <p:cNvGraphicFramePr>
            <a:graphicFrameLocks noChangeAspect="1"/>
          </p:cNvGraphicFramePr>
          <p:nvPr/>
        </p:nvGraphicFramePr>
        <p:xfrm>
          <a:off x="2643633" y="2029449"/>
          <a:ext cx="550862" cy="24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31640" imgH="190440" progId="Equation.3">
                  <p:embed/>
                </p:oleObj>
              </mc:Choice>
              <mc:Fallback>
                <p:oleObj name="Equation" r:id="rId4" imgW="431640" imgH="190440" progId="Equation.3">
                  <p:embed/>
                  <p:pic>
                    <p:nvPicPr>
                      <p:cNvPr id="58" name="Object 5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43633" y="2029449"/>
                        <a:ext cx="550862" cy="244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890855" y="3199750"/>
            <a:ext cx="2575474" cy="662952"/>
            <a:chOff x="890855" y="3199750"/>
            <a:chExt cx="2575474" cy="662952"/>
          </a:xfrm>
        </p:grpSpPr>
        <p:grpSp>
          <p:nvGrpSpPr>
            <p:cNvPr id="60" name="Group 59"/>
            <p:cNvGrpSpPr/>
            <p:nvPr/>
          </p:nvGrpSpPr>
          <p:grpSpPr>
            <a:xfrm>
              <a:off x="1176590" y="3203897"/>
              <a:ext cx="1446968" cy="658805"/>
              <a:chOff x="3020178" y="1540701"/>
              <a:chExt cx="2250204" cy="814192"/>
            </a:xfrm>
          </p:grpSpPr>
          <p:grpSp>
            <p:nvGrpSpPr>
              <p:cNvPr id="61" name="Group 60"/>
              <p:cNvGrpSpPr/>
              <p:nvPr/>
            </p:nvGrpSpPr>
            <p:grpSpPr>
              <a:xfrm>
                <a:off x="3020178" y="1702227"/>
                <a:ext cx="2250204" cy="515864"/>
                <a:chOff x="1785162" y="2006083"/>
                <a:chExt cx="1392557" cy="342084"/>
              </a:xfrm>
            </p:grpSpPr>
            <p:cxnSp>
              <p:nvCxnSpPr>
                <p:cNvPr id="63" name="Straight Connector 62"/>
                <p:cNvCxnSpPr/>
                <p:nvPr/>
              </p:nvCxnSpPr>
              <p:spPr bwMode="auto">
                <a:xfrm>
                  <a:off x="1785162" y="2006083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4" name="Straight Connector 63"/>
                <p:cNvCxnSpPr/>
                <p:nvPr/>
              </p:nvCxnSpPr>
              <p:spPr bwMode="auto">
                <a:xfrm>
                  <a:off x="1788272" y="2348167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5" name="Straight Connector 64"/>
                <p:cNvCxnSpPr/>
                <p:nvPr/>
              </p:nvCxnSpPr>
              <p:spPr bwMode="auto">
                <a:xfrm>
                  <a:off x="2776502" y="2161556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62" name="Flowchart: Delay 61"/>
              <p:cNvSpPr/>
              <p:nvPr/>
            </p:nvSpPr>
            <p:spPr bwMode="auto">
              <a:xfrm>
                <a:off x="3657600" y="1540701"/>
                <a:ext cx="964504" cy="814192"/>
              </a:xfrm>
              <a:prstGeom prst="flowChartDelay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aphicFrame>
          <p:nvGraphicFramePr>
            <p:cNvPr id="66" name="Object 6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95069081"/>
                </p:ext>
              </p:extLst>
            </p:nvPr>
          </p:nvGraphicFramePr>
          <p:xfrm>
            <a:off x="890855" y="3199750"/>
            <a:ext cx="227012" cy="211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177480" imgH="164880" progId="Equation.3">
                    <p:embed/>
                  </p:oleObj>
                </mc:Choice>
                <mc:Fallback>
                  <p:oleObj name="Equation" r:id="rId6" imgW="177480" imgH="164880" progId="Equation.3">
                    <p:embed/>
                    <p:pic>
                      <p:nvPicPr>
                        <p:cNvPr id="66" name="Object 65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890855" y="3199750"/>
                          <a:ext cx="227012" cy="2111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" name="Object 6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22027896"/>
                </p:ext>
              </p:extLst>
            </p:nvPr>
          </p:nvGraphicFramePr>
          <p:xfrm>
            <a:off x="896730" y="3642812"/>
            <a:ext cx="177800" cy="211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39680" imgH="164880" progId="Equation.3">
                    <p:embed/>
                  </p:oleObj>
                </mc:Choice>
                <mc:Fallback>
                  <p:oleObj name="Equation" r:id="rId8" imgW="139680" imgH="164880" progId="Equation.3">
                    <p:embed/>
                    <p:pic>
                      <p:nvPicPr>
                        <p:cNvPr id="67" name="Object 66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896730" y="3642812"/>
                          <a:ext cx="177800" cy="2111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8" name="Object 6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68288749"/>
                </p:ext>
              </p:extLst>
            </p:nvPr>
          </p:nvGraphicFramePr>
          <p:xfrm>
            <a:off x="2690042" y="3410606"/>
            <a:ext cx="776287" cy="211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609480" imgH="164880" progId="Equation.3">
                    <p:embed/>
                  </p:oleObj>
                </mc:Choice>
                <mc:Fallback>
                  <p:oleObj name="Equation" r:id="rId10" imgW="609480" imgH="164880" progId="Equation.3">
                    <p:embed/>
                    <p:pic>
                      <p:nvPicPr>
                        <p:cNvPr id="68" name="Object 67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2690042" y="3410606"/>
                          <a:ext cx="776287" cy="2111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86" name="Object 85"/>
          <p:cNvGraphicFramePr>
            <a:graphicFrameLocks noChangeAspect="1"/>
          </p:cNvGraphicFramePr>
          <p:nvPr/>
        </p:nvGraphicFramePr>
        <p:xfrm>
          <a:off x="3574071" y="1893161"/>
          <a:ext cx="14605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143000" imgH="457200" progId="Equation.3">
                  <p:embed/>
                </p:oleObj>
              </mc:Choice>
              <mc:Fallback>
                <p:oleObj name="Equation" r:id="rId12" imgW="1143000" imgH="457200" progId="Equation.3">
                  <p:embed/>
                  <p:pic>
                    <p:nvPicPr>
                      <p:cNvPr id="86" name="Object 85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574071" y="1893161"/>
                        <a:ext cx="1460500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769790" y="4811108"/>
            <a:ext cx="2897944" cy="1085497"/>
            <a:chOff x="769790" y="4811108"/>
            <a:chExt cx="2897944" cy="1085497"/>
          </a:xfrm>
        </p:grpSpPr>
        <p:graphicFrame>
          <p:nvGraphicFramePr>
            <p:cNvPr id="84" name="Object 8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17993101"/>
                </p:ext>
              </p:extLst>
            </p:nvPr>
          </p:nvGraphicFramePr>
          <p:xfrm>
            <a:off x="769790" y="5010037"/>
            <a:ext cx="227012" cy="211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177480" imgH="164880" progId="Equation.3">
                    <p:embed/>
                  </p:oleObj>
                </mc:Choice>
                <mc:Fallback>
                  <p:oleObj name="Equation" r:id="rId14" imgW="177480" imgH="164880" progId="Equation.3">
                    <p:embed/>
                    <p:pic>
                      <p:nvPicPr>
                        <p:cNvPr id="84" name="Object 83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769790" y="5010037"/>
                          <a:ext cx="227012" cy="2111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5" name="Objec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8024582"/>
                </p:ext>
              </p:extLst>
            </p:nvPr>
          </p:nvGraphicFramePr>
          <p:xfrm>
            <a:off x="775665" y="5453099"/>
            <a:ext cx="177800" cy="211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5" imgW="139680" imgH="164880" progId="Equation.3">
                    <p:embed/>
                  </p:oleObj>
                </mc:Choice>
                <mc:Fallback>
                  <p:oleObj name="Equation" r:id="rId15" imgW="139680" imgH="164880" progId="Equation.3">
                    <p:embed/>
                    <p:pic>
                      <p:nvPicPr>
                        <p:cNvPr id="85" name="Object 84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775665" y="5453099"/>
                          <a:ext cx="177800" cy="2111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" name="Group 1"/>
            <p:cNvGrpSpPr/>
            <p:nvPr/>
          </p:nvGrpSpPr>
          <p:grpSpPr>
            <a:xfrm>
              <a:off x="793331" y="4811108"/>
              <a:ext cx="2874403" cy="1085497"/>
              <a:chOff x="793331" y="4811108"/>
              <a:chExt cx="2874403" cy="1085497"/>
            </a:xfrm>
          </p:grpSpPr>
          <p:grpSp>
            <p:nvGrpSpPr>
              <p:cNvPr id="75" name="Group 74"/>
              <p:cNvGrpSpPr/>
              <p:nvPr/>
            </p:nvGrpSpPr>
            <p:grpSpPr>
              <a:xfrm>
                <a:off x="793331" y="4811108"/>
                <a:ext cx="1914058" cy="1085497"/>
                <a:chOff x="1152252" y="1871348"/>
                <a:chExt cx="2209173" cy="1252862"/>
              </a:xfrm>
            </p:grpSpPr>
            <p:grpSp>
              <p:nvGrpSpPr>
                <p:cNvPr id="76" name="Group 75"/>
                <p:cNvGrpSpPr/>
                <p:nvPr/>
              </p:nvGrpSpPr>
              <p:grpSpPr>
                <a:xfrm>
                  <a:off x="1152252" y="1871348"/>
                  <a:ext cx="2209173" cy="1252862"/>
                  <a:chOff x="1152252" y="1871348"/>
                  <a:chExt cx="2209173" cy="1252862"/>
                </a:xfrm>
              </p:grpSpPr>
              <p:grpSp>
                <p:nvGrpSpPr>
                  <p:cNvPr id="79" name="Group 78"/>
                  <p:cNvGrpSpPr/>
                  <p:nvPr/>
                </p:nvGrpSpPr>
                <p:grpSpPr>
                  <a:xfrm>
                    <a:off x="1152252" y="1871348"/>
                    <a:ext cx="1694888" cy="1252862"/>
                    <a:chOff x="1152252" y="1871348"/>
                    <a:chExt cx="1694888" cy="1252862"/>
                  </a:xfrm>
                </p:grpSpPr>
                <p:sp>
                  <p:nvSpPr>
                    <p:cNvPr id="81" name="Arc 80"/>
                    <p:cNvSpPr/>
                    <p:nvPr/>
                  </p:nvSpPr>
                  <p:spPr bwMode="auto">
                    <a:xfrm>
                      <a:off x="1154133" y="2111497"/>
                      <a:ext cx="1693007" cy="1012713"/>
                    </a:xfrm>
                    <a:prstGeom prst="arc">
                      <a:avLst>
                        <a:gd name="adj1" fmla="val 16200000"/>
                        <a:gd name="adj2" fmla="val 21155319"/>
                      </a:avLst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82" name="Arc 81"/>
                    <p:cNvSpPr/>
                    <p:nvPr/>
                  </p:nvSpPr>
                  <p:spPr bwMode="auto">
                    <a:xfrm>
                      <a:off x="1434417" y="1998974"/>
                      <a:ext cx="724234" cy="1023963"/>
                    </a:xfrm>
                    <a:prstGeom prst="arc">
                      <a:avLst>
                        <a:gd name="adj1" fmla="val 17971310"/>
                        <a:gd name="adj2" fmla="val 3438698"/>
                      </a:avLst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83" name="Arc 82"/>
                    <p:cNvSpPr/>
                    <p:nvPr/>
                  </p:nvSpPr>
                  <p:spPr bwMode="auto">
                    <a:xfrm flipV="1">
                      <a:off x="1152252" y="1871348"/>
                      <a:ext cx="1693007" cy="1012713"/>
                    </a:xfrm>
                    <a:prstGeom prst="arc">
                      <a:avLst>
                        <a:gd name="adj1" fmla="val 16200000"/>
                        <a:gd name="adj2" fmla="val 21155319"/>
                      </a:avLst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</p:grpSp>
              <p:cxnSp>
                <p:nvCxnSpPr>
                  <p:cNvPr id="80" name="Straight Connector 79"/>
                  <p:cNvCxnSpPr/>
                  <p:nvPr/>
                </p:nvCxnSpPr>
                <p:spPr bwMode="auto">
                  <a:xfrm>
                    <a:off x="2814768" y="2491940"/>
                    <a:ext cx="546657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cxnSp>
              <p:nvCxnSpPr>
                <p:cNvPr id="77" name="Straight Connector 76"/>
                <p:cNvCxnSpPr/>
                <p:nvPr/>
              </p:nvCxnSpPr>
              <p:spPr bwMode="auto">
                <a:xfrm>
                  <a:off x="1411858" y="2249438"/>
                  <a:ext cx="687514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8" name="Straight Connector 77"/>
                <p:cNvCxnSpPr/>
                <p:nvPr/>
              </p:nvCxnSpPr>
              <p:spPr bwMode="auto">
                <a:xfrm>
                  <a:off x="1394604" y="2738268"/>
                  <a:ext cx="727771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aphicFrame>
            <p:nvGraphicFramePr>
              <p:cNvPr id="87" name="Object 8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37085495"/>
                  </p:ext>
                </p:extLst>
              </p:nvPr>
            </p:nvGraphicFramePr>
            <p:xfrm>
              <a:off x="2827946" y="5203713"/>
              <a:ext cx="839788" cy="2111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6" imgW="660240" imgH="164880" progId="Equation.3">
                      <p:embed/>
                    </p:oleObj>
                  </mc:Choice>
                  <mc:Fallback>
                    <p:oleObj name="Equation" r:id="rId16" imgW="660240" imgH="164880" progId="Equation.3">
                      <p:embed/>
                      <p:pic>
                        <p:nvPicPr>
                          <p:cNvPr id="87" name="Object 86"/>
                          <p:cNvPicPr/>
                          <p:nvPr/>
                        </p:nvPicPr>
                        <p:blipFill>
                          <a:blip r:embed="rId17"/>
                          <a:stretch>
                            <a:fillRect/>
                          </a:stretch>
                        </p:blipFill>
                        <p:spPr>
                          <a:xfrm>
                            <a:off x="2827946" y="5203713"/>
                            <a:ext cx="839788" cy="21113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88" name="Object 87"/>
          <p:cNvGraphicFramePr>
            <a:graphicFrameLocks noChangeAspect="1"/>
          </p:cNvGraphicFramePr>
          <p:nvPr/>
        </p:nvGraphicFramePr>
        <p:xfrm>
          <a:off x="3673594" y="3029117"/>
          <a:ext cx="730250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571320" imgH="914400" progId="Equation.3">
                  <p:embed/>
                </p:oleObj>
              </mc:Choice>
              <mc:Fallback>
                <p:oleObj name="Equation" r:id="rId18" imgW="571320" imgH="914400" progId="Equation.3">
                  <p:embed/>
                  <p:pic>
                    <p:nvPicPr>
                      <p:cNvPr id="88" name="Object 87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673594" y="3029117"/>
                        <a:ext cx="730250" cy="116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Object 88"/>
          <p:cNvGraphicFramePr>
            <a:graphicFrameLocks noChangeAspect="1"/>
          </p:cNvGraphicFramePr>
          <p:nvPr/>
        </p:nvGraphicFramePr>
        <p:xfrm>
          <a:off x="4033972" y="4719415"/>
          <a:ext cx="811213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634680" imgH="914400" progId="Equation.3">
                  <p:embed/>
                </p:oleObj>
              </mc:Choice>
              <mc:Fallback>
                <p:oleObj name="Equation" r:id="rId20" imgW="634680" imgH="914400" progId="Equation.3">
                  <p:embed/>
                  <p:pic>
                    <p:nvPicPr>
                      <p:cNvPr id="89" name="Object 88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4033972" y="4719415"/>
                        <a:ext cx="811213" cy="116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238432" y="1649339"/>
            <a:ext cx="21675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latin typeface="Arial Narrow" panose="020B0606020202030204" pitchFamily="34" charset="0"/>
              </a:rPr>
              <a:t>and         are complements</a:t>
            </a:r>
          </a:p>
        </p:txBody>
      </p:sp>
      <p:graphicFrame>
        <p:nvGraphicFramePr>
          <p:cNvPr id="90" name="Object 89"/>
          <p:cNvGraphicFramePr>
            <a:graphicFrameLocks noChangeAspect="1"/>
          </p:cNvGraphicFramePr>
          <p:nvPr/>
        </p:nvGraphicFramePr>
        <p:xfrm>
          <a:off x="6061062" y="1721325"/>
          <a:ext cx="227012" cy="211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177480" imgH="164880" progId="Equation.3">
                  <p:embed/>
                </p:oleObj>
              </mc:Choice>
              <mc:Fallback>
                <p:oleObj name="Equation" r:id="rId22" imgW="177480" imgH="164880" progId="Equation.3">
                  <p:embed/>
                  <p:pic>
                    <p:nvPicPr>
                      <p:cNvPr id="90" name="Object 89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061062" y="1721325"/>
                        <a:ext cx="227012" cy="211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" name="Object 90"/>
          <p:cNvGraphicFramePr>
            <a:graphicFrameLocks noChangeAspect="1"/>
          </p:cNvGraphicFramePr>
          <p:nvPr/>
        </p:nvGraphicFramePr>
        <p:xfrm>
          <a:off x="6674534" y="1686905"/>
          <a:ext cx="227013" cy="24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177480" imgH="190440" progId="Equation.3">
                  <p:embed/>
                </p:oleObj>
              </mc:Choice>
              <mc:Fallback>
                <p:oleObj name="Equation" r:id="rId23" imgW="177480" imgH="190440" progId="Equation.3">
                  <p:embed/>
                  <p:pic>
                    <p:nvPicPr>
                      <p:cNvPr id="91" name="Object 90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6674534" y="1686905"/>
                        <a:ext cx="227013" cy="242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" name="Object 91"/>
          <p:cNvGraphicFramePr>
            <a:graphicFrameLocks noChangeAspect="1"/>
          </p:cNvGraphicFramePr>
          <p:nvPr/>
        </p:nvGraphicFramePr>
        <p:xfrm>
          <a:off x="6069993" y="2063958"/>
          <a:ext cx="582612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5" imgW="457200" imgH="215640" progId="Equation.3">
                  <p:embed/>
                </p:oleObj>
              </mc:Choice>
              <mc:Fallback>
                <p:oleObj name="Equation" r:id="rId25" imgW="457200" imgH="215640" progId="Equation.3">
                  <p:embed/>
                  <p:pic>
                    <p:nvPicPr>
                      <p:cNvPr id="92" name="Object 91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6069993" y="2063958"/>
                        <a:ext cx="582612" cy="277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" name="Object 92"/>
          <p:cNvGraphicFramePr>
            <a:graphicFrameLocks noChangeAspect="1"/>
          </p:cNvGraphicFramePr>
          <p:nvPr/>
        </p:nvGraphicFramePr>
        <p:xfrm>
          <a:off x="6062529" y="3000701"/>
          <a:ext cx="696913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7" imgW="545760" imgH="177480" progId="Equation.3">
                  <p:embed/>
                </p:oleObj>
              </mc:Choice>
              <mc:Fallback>
                <p:oleObj name="Equation" r:id="rId27" imgW="545760" imgH="177480" progId="Equation.3">
                  <p:embed/>
                  <p:pic>
                    <p:nvPicPr>
                      <p:cNvPr id="93" name="Object 92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6062529" y="3000701"/>
                        <a:ext cx="696913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" name="Object 93"/>
          <p:cNvGraphicFramePr>
            <a:graphicFrameLocks noChangeAspect="1"/>
          </p:cNvGraphicFramePr>
          <p:nvPr/>
        </p:nvGraphicFramePr>
        <p:xfrm>
          <a:off x="6072187" y="3690315"/>
          <a:ext cx="746125" cy="21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9" imgW="583920" imgH="164880" progId="Equation.3">
                  <p:embed/>
                </p:oleObj>
              </mc:Choice>
              <mc:Fallback>
                <p:oleObj name="Equation" r:id="rId29" imgW="583920" imgH="164880" progId="Equation.3">
                  <p:embed/>
                  <p:pic>
                    <p:nvPicPr>
                      <p:cNvPr id="94" name="Object 93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6072187" y="3690315"/>
                        <a:ext cx="746125" cy="212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" name="Object 94"/>
          <p:cNvGraphicFramePr>
            <a:graphicFrameLocks noChangeAspect="1"/>
          </p:cNvGraphicFramePr>
          <p:nvPr/>
        </p:nvGraphicFramePr>
        <p:xfrm>
          <a:off x="5990321" y="4766269"/>
          <a:ext cx="8588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1" imgW="672840" imgH="177480" progId="Equation.3">
                  <p:embed/>
                </p:oleObj>
              </mc:Choice>
              <mc:Fallback>
                <p:oleObj name="Equation" r:id="rId31" imgW="672840" imgH="177480" progId="Equation.3">
                  <p:embed/>
                  <p:pic>
                    <p:nvPicPr>
                      <p:cNvPr id="95" name="Object 94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5990321" y="4766269"/>
                        <a:ext cx="858837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" name="Object 95"/>
          <p:cNvGraphicFramePr>
            <a:graphicFrameLocks noChangeAspect="1"/>
          </p:cNvGraphicFramePr>
          <p:nvPr/>
        </p:nvGraphicFramePr>
        <p:xfrm>
          <a:off x="6017739" y="5063399"/>
          <a:ext cx="714375" cy="21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3" imgW="558720" imgH="164880" progId="Equation.3">
                  <p:embed/>
                </p:oleObj>
              </mc:Choice>
              <mc:Fallback>
                <p:oleObj name="Equation" r:id="rId33" imgW="558720" imgH="164880" progId="Equation.3">
                  <p:embed/>
                  <p:pic>
                    <p:nvPicPr>
                      <p:cNvPr id="96" name="Object 95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6017739" y="5063399"/>
                        <a:ext cx="714375" cy="212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" name="Object 96"/>
          <p:cNvGraphicFramePr>
            <a:graphicFrameLocks noChangeAspect="1"/>
          </p:cNvGraphicFramePr>
          <p:nvPr/>
        </p:nvGraphicFramePr>
        <p:xfrm>
          <a:off x="5866525" y="5711885"/>
          <a:ext cx="1185862" cy="21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5" imgW="927000" imgH="164880" progId="Equation.3">
                  <p:embed/>
                </p:oleObj>
              </mc:Choice>
              <mc:Fallback>
                <p:oleObj name="Equation" r:id="rId35" imgW="927000" imgH="164880" progId="Equation.3">
                  <p:embed/>
                  <p:pic>
                    <p:nvPicPr>
                      <p:cNvPr id="97" name="Object 96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5866525" y="5711885"/>
                        <a:ext cx="1185862" cy="212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" name="Object 97"/>
          <p:cNvGraphicFramePr>
            <a:graphicFrameLocks noChangeAspect="1"/>
          </p:cNvGraphicFramePr>
          <p:nvPr/>
        </p:nvGraphicFramePr>
        <p:xfrm>
          <a:off x="6002945" y="3314092"/>
          <a:ext cx="777875" cy="26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7" imgW="609480" imgH="203040" progId="Equation.3">
                  <p:embed/>
                </p:oleObj>
              </mc:Choice>
              <mc:Fallback>
                <p:oleObj name="Equation" r:id="rId37" imgW="609480" imgH="203040" progId="Equation.3">
                  <p:embed/>
                  <p:pic>
                    <p:nvPicPr>
                      <p:cNvPr id="98" name="Object 97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6002945" y="3314092"/>
                        <a:ext cx="777875" cy="261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" name="Object 98"/>
          <p:cNvGraphicFramePr>
            <a:graphicFrameLocks noChangeAspect="1"/>
          </p:cNvGraphicFramePr>
          <p:nvPr/>
        </p:nvGraphicFramePr>
        <p:xfrm>
          <a:off x="5918809" y="5353911"/>
          <a:ext cx="827087" cy="24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9" imgW="647640" imgH="190440" progId="Equation.3">
                  <p:embed/>
                </p:oleObj>
              </mc:Choice>
              <mc:Fallback>
                <p:oleObj name="Equation" r:id="rId39" imgW="647640" imgH="190440" progId="Equation.3">
                  <p:embed/>
                  <p:pic>
                    <p:nvPicPr>
                      <p:cNvPr id="99" name="Object 98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5918809" y="5353911"/>
                        <a:ext cx="827087" cy="246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" name="TextBox 99"/>
          <p:cNvSpPr txBox="1"/>
          <p:nvPr/>
        </p:nvSpPr>
        <p:spPr>
          <a:xfrm>
            <a:off x="6117367" y="1083892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Arial Narrow" panose="020B0606020202030204" pitchFamily="34" charset="0"/>
              </a:rPr>
              <a:t>Rules</a:t>
            </a: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5537675" y="1427147"/>
            <a:ext cx="229881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4063487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48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22523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Boolean Algebra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/>
        </p:nvGraphicFramePr>
        <p:xfrm>
          <a:off x="1326690" y="5156735"/>
          <a:ext cx="227012" cy="211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7480" imgH="164880" progId="Equation.3">
                  <p:embed/>
                </p:oleObj>
              </mc:Choice>
              <mc:Fallback>
                <p:oleObj name="Equation" r:id="rId2" imgW="177480" imgH="164880" progId="Equation.3">
                  <p:embed/>
                  <p:pic>
                    <p:nvPicPr>
                      <p:cNvPr id="66" name="Object 6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26690" y="5156735"/>
                        <a:ext cx="227012" cy="211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66"/>
          <p:cNvGraphicFramePr>
            <a:graphicFrameLocks noChangeAspect="1"/>
          </p:cNvGraphicFramePr>
          <p:nvPr/>
        </p:nvGraphicFramePr>
        <p:xfrm>
          <a:off x="1332565" y="5599797"/>
          <a:ext cx="177800" cy="211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39680" imgH="164880" progId="Equation.3">
                  <p:embed/>
                </p:oleObj>
              </mc:Choice>
              <mc:Fallback>
                <p:oleObj name="Equation" r:id="rId4" imgW="139680" imgH="164880" progId="Equation.3">
                  <p:embed/>
                  <p:pic>
                    <p:nvPicPr>
                      <p:cNvPr id="67" name="Object 6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32565" y="5599797"/>
                        <a:ext cx="177800" cy="211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ject 83"/>
          <p:cNvGraphicFramePr>
            <a:graphicFrameLocks noChangeAspect="1"/>
          </p:cNvGraphicFramePr>
          <p:nvPr/>
        </p:nvGraphicFramePr>
        <p:xfrm>
          <a:off x="1273991" y="1548989"/>
          <a:ext cx="227012" cy="211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77480" imgH="164880" progId="Equation.3">
                  <p:embed/>
                </p:oleObj>
              </mc:Choice>
              <mc:Fallback>
                <p:oleObj name="Equation" r:id="rId6" imgW="177480" imgH="164880" progId="Equation.3">
                  <p:embed/>
                  <p:pic>
                    <p:nvPicPr>
                      <p:cNvPr id="84" name="Object 8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73991" y="1548989"/>
                        <a:ext cx="227012" cy="211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" name="Object 84"/>
          <p:cNvGraphicFramePr>
            <a:graphicFrameLocks noChangeAspect="1"/>
          </p:cNvGraphicFramePr>
          <p:nvPr/>
        </p:nvGraphicFramePr>
        <p:xfrm>
          <a:off x="1296958" y="1957868"/>
          <a:ext cx="177800" cy="211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39680" imgH="164880" progId="Equation.3">
                  <p:embed/>
                </p:oleObj>
              </mc:Choice>
              <mc:Fallback>
                <p:oleObj name="Equation" r:id="rId7" imgW="139680" imgH="164880" progId="Equation.3">
                  <p:embed/>
                  <p:pic>
                    <p:nvPicPr>
                      <p:cNvPr id="85" name="Object 8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96958" y="1957868"/>
                        <a:ext cx="177800" cy="211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" name="Object 86"/>
          <p:cNvGraphicFramePr>
            <a:graphicFrameLocks noChangeAspect="1"/>
          </p:cNvGraphicFramePr>
          <p:nvPr/>
        </p:nvGraphicFramePr>
        <p:xfrm>
          <a:off x="3314700" y="3565525"/>
          <a:ext cx="839788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660240" imgH="203040" progId="Equation.3">
                  <p:embed/>
                </p:oleObj>
              </mc:Choice>
              <mc:Fallback>
                <p:oleObj name="Equation" r:id="rId8" imgW="660240" imgH="203040" progId="Equation.3">
                  <p:embed/>
                  <p:pic>
                    <p:nvPicPr>
                      <p:cNvPr id="87" name="Object 8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314700" y="3565525"/>
                        <a:ext cx="839788" cy="258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Object 88"/>
          <p:cNvGraphicFramePr>
            <a:graphicFrameLocks noChangeAspect="1"/>
          </p:cNvGraphicFramePr>
          <p:nvPr/>
        </p:nvGraphicFramePr>
        <p:xfrm>
          <a:off x="4292600" y="2935288"/>
          <a:ext cx="1231900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965160" imgH="1193760" progId="Equation.3">
                  <p:embed/>
                </p:oleObj>
              </mc:Choice>
              <mc:Fallback>
                <p:oleObj name="Equation" r:id="rId10" imgW="965160" imgH="1193760" progId="Equation.3">
                  <p:embed/>
                  <p:pic>
                    <p:nvPicPr>
                      <p:cNvPr id="89" name="Object 88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292600" y="2935288"/>
                        <a:ext cx="1231900" cy="152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" name="Group 38"/>
          <p:cNvGrpSpPr/>
          <p:nvPr/>
        </p:nvGrpSpPr>
        <p:grpSpPr>
          <a:xfrm>
            <a:off x="1340044" y="4948059"/>
            <a:ext cx="1890266" cy="1119454"/>
            <a:chOff x="3282810" y="1195563"/>
            <a:chExt cx="1964270" cy="1129183"/>
          </a:xfrm>
        </p:grpSpPr>
        <p:grpSp>
          <p:nvGrpSpPr>
            <p:cNvPr id="40" name="Group 39"/>
            <p:cNvGrpSpPr/>
            <p:nvPr/>
          </p:nvGrpSpPr>
          <p:grpSpPr>
            <a:xfrm>
              <a:off x="3282810" y="1195563"/>
              <a:ext cx="1964270" cy="1129183"/>
              <a:chOff x="3236316" y="1536525"/>
              <a:chExt cx="1532116" cy="733976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236316" y="1536525"/>
                <a:ext cx="1532116" cy="733976"/>
                <a:chOff x="3236316" y="1536525"/>
                <a:chExt cx="1532116" cy="733976"/>
              </a:xfrm>
            </p:grpSpPr>
            <p:grpSp>
              <p:nvGrpSpPr>
                <p:cNvPr id="45" name="Group 44"/>
                <p:cNvGrpSpPr/>
                <p:nvPr/>
              </p:nvGrpSpPr>
              <p:grpSpPr>
                <a:xfrm>
                  <a:off x="3236316" y="1536525"/>
                  <a:ext cx="1191495" cy="733976"/>
                  <a:chOff x="6750711" y="1665363"/>
                  <a:chExt cx="1098499" cy="814490"/>
                </a:xfrm>
              </p:grpSpPr>
              <p:sp>
                <p:nvSpPr>
                  <p:cNvPr id="47" name="Arc 46"/>
                  <p:cNvSpPr/>
                  <p:nvPr/>
                </p:nvSpPr>
                <p:spPr bwMode="auto">
                  <a:xfrm>
                    <a:off x="6751930" y="1821485"/>
                    <a:ext cx="1097280" cy="658368"/>
                  </a:xfrm>
                  <a:prstGeom prst="arc">
                    <a:avLst>
                      <a:gd name="adj1" fmla="val 16200000"/>
                      <a:gd name="adj2" fmla="val 21155319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9" name="Arc 48"/>
                  <p:cNvSpPr/>
                  <p:nvPr/>
                </p:nvSpPr>
                <p:spPr bwMode="auto">
                  <a:xfrm>
                    <a:off x="6933589" y="1748333"/>
                    <a:ext cx="469394" cy="665682"/>
                  </a:xfrm>
                  <a:prstGeom prst="arc">
                    <a:avLst>
                      <a:gd name="adj1" fmla="val 17971310"/>
                      <a:gd name="adj2" fmla="val 3438698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50" name="Arc 49"/>
                  <p:cNvSpPr/>
                  <p:nvPr/>
                </p:nvSpPr>
                <p:spPr bwMode="auto">
                  <a:xfrm flipV="1">
                    <a:off x="6750711" y="1665363"/>
                    <a:ext cx="1097280" cy="658368"/>
                  </a:xfrm>
                  <a:prstGeom prst="arc">
                    <a:avLst>
                      <a:gd name="adj1" fmla="val 16200000"/>
                      <a:gd name="adj2" fmla="val 21155319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cxnSp>
              <p:nvCxnSpPr>
                <p:cNvPr id="46" name="Straight Connector 45"/>
                <p:cNvCxnSpPr/>
                <p:nvPr/>
              </p:nvCxnSpPr>
              <p:spPr bwMode="auto">
                <a:xfrm>
                  <a:off x="4405054" y="1900092"/>
                  <a:ext cx="363378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43" name="Straight Connector 42"/>
              <p:cNvCxnSpPr/>
              <p:nvPr/>
            </p:nvCxnSpPr>
            <p:spPr bwMode="auto">
              <a:xfrm>
                <a:off x="3459302" y="1758025"/>
                <a:ext cx="35947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4" name="Straight Connector 43"/>
              <p:cNvCxnSpPr/>
              <p:nvPr/>
            </p:nvCxnSpPr>
            <p:spPr bwMode="auto">
              <a:xfrm>
                <a:off x="3446118" y="2036736"/>
                <a:ext cx="384741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41" name="Arc 40"/>
            <p:cNvSpPr/>
            <p:nvPr/>
          </p:nvSpPr>
          <p:spPr bwMode="auto">
            <a:xfrm>
              <a:off x="3433799" y="1308007"/>
              <a:ext cx="652739" cy="922880"/>
            </a:xfrm>
            <a:prstGeom prst="arc">
              <a:avLst>
                <a:gd name="adj1" fmla="val 17971310"/>
                <a:gd name="adj2" fmla="val 3438698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aphicFrame>
        <p:nvGraphicFramePr>
          <p:cNvPr id="51" name="Object 50"/>
          <p:cNvGraphicFramePr>
            <a:graphicFrameLocks noChangeAspect="1"/>
          </p:cNvGraphicFramePr>
          <p:nvPr/>
        </p:nvGraphicFramePr>
        <p:xfrm>
          <a:off x="3283143" y="5391758"/>
          <a:ext cx="889000" cy="227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698400" imgH="177480" progId="Equation.3">
                  <p:embed/>
                </p:oleObj>
              </mc:Choice>
              <mc:Fallback>
                <p:oleObj name="Equation" r:id="rId12" imgW="698400" imgH="177480" progId="Equation.3">
                  <p:embed/>
                  <p:pic>
                    <p:nvPicPr>
                      <p:cNvPr id="51" name="Object 50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283143" y="5391758"/>
                        <a:ext cx="889000" cy="227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51"/>
          <p:cNvGraphicFramePr>
            <a:graphicFrameLocks noChangeAspect="1"/>
          </p:cNvGraphicFramePr>
          <p:nvPr/>
        </p:nvGraphicFramePr>
        <p:xfrm>
          <a:off x="4312496" y="4794354"/>
          <a:ext cx="990600" cy="146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774360" imgH="1143000" progId="Equation.3">
                  <p:embed/>
                </p:oleObj>
              </mc:Choice>
              <mc:Fallback>
                <p:oleObj name="Equation" r:id="rId14" imgW="774360" imgH="1143000" progId="Equation.3">
                  <p:embed/>
                  <p:pic>
                    <p:nvPicPr>
                      <p:cNvPr id="52" name="Object 5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312496" y="4794354"/>
                        <a:ext cx="990600" cy="146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3" name="Group 52"/>
          <p:cNvGrpSpPr/>
          <p:nvPr/>
        </p:nvGrpSpPr>
        <p:grpSpPr>
          <a:xfrm>
            <a:off x="1233153" y="3135014"/>
            <a:ext cx="1977958" cy="1129183"/>
            <a:chOff x="1275882" y="1254940"/>
            <a:chExt cx="1977958" cy="1129183"/>
          </a:xfrm>
        </p:grpSpPr>
        <p:grpSp>
          <p:nvGrpSpPr>
            <p:cNvPr id="59" name="Group 58"/>
            <p:cNvGrpSpPr/>
            <p:nvPr/>
          </p:nvGrpSpPr>
          <p:grpSpPr>
            <a:xfrm>
              <a:off x="1275882" y="1254940"/>
              <a:ext cx="1977958" cy="1129183"/>
              <a:chOff x="3236316" y="1536525"/>
              <a:chExt cx="1542792" cy="733976"/>
            </a:xfrm>
          </p:grpSpPr>
          <p:grpSp>
            <p:nvGrpSpPr>
              <p:cNvPr id="70" name="Group 69"/>
              <p:cNvGrpSpPr/>
              <p:nvPr/>
            </p:nvGrpSpPr>
            <p:grpSpPr>
              <a:xfrm>
                <a:off x="3236316" y="1536525"/>
                <a:ext cx="1542792" cy="733976"/>
                <a:chOff x="3236316" y="1536525"/>
                <a:chExt cx="1542792" cy="733976"/>
              </a:xfrm>
            </p:grpSpPr>
            <p:grpSp>
              <p:nvGrpSpPr>
                <p:cNvPr id="73" name="Group 72"/>
                <p:cNvGrpSpPr/>
                <p:nvPr/>
              </p:nvGrpSpPr>
              <p:grpSpPr>
                <a:xfrm>
                  <a:off x="3236316" y="1536525"/>
                  <a:ext cx="1191495" cy="733976"/>
                  <a:chOff x="6750711" y="1665363"/>
                  <a:chExt cx="1098499" cy="814490"/>
                </a:xfrm>
              </p:grpSpPr>
              <p:sp>
                <p:nvSpPr>
                  <p:cNvPr id="92" name="Arc 91"/>
                  <p:cNvSpPr/>
                  <p:nvPr/>
                </p:nvSpPr>
                <p:spPr bwMode="auto">
                  <a:xfrm>
                    <a:off x="6751930" y="1821485"/>
                    <a:ext cx="1097280" cy="658368"/>
                  </a:xfrm>
                  <a:prstGeom prst="arc">
                    <a:avLst>
                      <a:gd name="adj1" fmla="val 16200000"/>
                      <a:gd name="adj2" fmla="val 21155319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93" name="Arc 92"/>
                  <p:cNvSpPr/>
                  <p:nvPr/>
                </p:nvSpPr>
                <p:spPr bwMode="auto">
                  <a:xfrm>
                    <a:off x="6933589" y="1748333"/>
                    <a:ext cx="469394" cy="665682"/>
                  </a:xfrm>
                  <a:prstGeom prst="arc">
                    <a:avLst>
                      <a:gd name="adj1" fmla="val 17971310"/>
                      <a:gd name="adj2" fmla="val 3438698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94" name="Arc 93"/>
                  <p:cNvSpPr/>
                  <p:nvPr/>
                </p:nvSpPr>
                <p:spPr bwMode="auto">
                  <a:xfrm flipV="1">
                    <a:off x="6750711" y="1665363"/>
                    <a:ext cx="1097280" cy="658368"/>
                  </a:xfrm>
                  <a:prstGeom prst="arc">
                    <a:avLst>
                      <a:gd name="adj1" fmla="val 16200000"/>
                      <a:gd name="adj2" fmla="val 21155319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1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cxnSp>
              <p:nvCxnSpPr>
                <p:cNvPr id="74" name="Straight Connector 73"/>
                <p:cNvCxnSpPr/>
                <p:nvPr/>
              </p:nvCxnSpPr>
              <p:spPr bwMode="auto">
                <a:xfrm>
                  <a:off x="4405054" y="1900092"/>
                  <a:ext cx="374054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71" name="Straight Connector 70"/>
              <p:cNvCxnSpPr/>
              <p:nvPr/>
            </p:nvCxnSpPr>
            <p:spPr bwMode="auto">
              <a:xfrm>
                <a:off x="3482936" y="1758025"/>
                <a:ext cx="419199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2" name="Straight Connector 71"/>
              <p:cNvCxnSpPr/>
              <p:nvPr/>
            </p:nvCxnSpPr>
            <p:spPr bwMode="auto">
              <a:xfrm>
                <a:off x="3538745" y="2036736"/>
                <a:ext cx="384741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69" name="Oval 68"/>
            <p:cNvSpPr/>
            <p:nvPr/>
          </p:nvSpPr>
          <p:spPr bwMode="auto">
            <a:xfrm>
              <a:off x="2778829" y="1757543"/>
              <a:ext cx="118754" cy="118754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1527511" y="1546789"/>
            <a:ext cx="1703702" cy="616452"/>
            <a:chOff x="5685042" y="1881107"/>
            <a:chExt cx="1808196" cy="654260"/>
          </a:xfrm>
        </p:grpSpPr>
        <p:grpSp>
          <p:nvGrpSpPr>
            <p:cNvPr id="96" name="Group 95"/>
            <p:cNvGrpSpPr/>
            <p:nvPr/>
          </p:nvGrpSpPr>
          <p:grpSpPr>
            <a:xfrm>
              <a:off x="5685042" y="1881107"/>
              <a:ext cx="1808196" cy="654260"/>
              <a:chOff x="3020178" y="1540701"/>
              <a:chExt cx="2250204" cy="814192"/>
            </a:xfrm>
          </p:grpSpPr>
          <p:grpSp>
            <p:nvGrpSpPr>
              <p:cNvPr id="98" name="Group 97"/>
              <p:cNvGrpSpPr/>
              <p:nvPr/>
            </p:nvGrpSpPr>
            <p:grpSpPr>
              <a:xfrm>
                <a:off x="3020178" y="1702227"/>
                <a:ext cx="2250204" cy="515864"/>
                <a:chOff x="1785162" y="2006083"/>
                <a:chExt cx="1392557" cy="342084"/>
              </a:xfrm>
            </p:grpSpPr>
            <p:cxnSp>
              <p:nvCxnSpPr>
                <p:cNvPr id="100" name="Straight Connector 99"/>
                <p:cNvCxnSpPr/>
                <p:nvPr/>
              </p:nvCxnSpPr>
              <p:spPr bwMode="auto">
                <a:xfrm>
                  <a:off x="1785162" y="2006083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1" name="Straight Connector 100"/>
                <p:cNvCxnSpPr/>
                <p:nvPr/>
              </p:nvCxnSpPr>
              <p:spPr bwMode="auto">
                <a:xfrm>
                  <a:off x="1788272" y="2348167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2" name="Straight Connector 101"/>
                <p:cNvCxnSpPr/>
                <p:nvPr/>
              </p:nvCxnSpPr>
              <p:spPr bwMode="auto">
                <a:xfrm>
                  <a:off x="2776502" y="2161556"/>
                  <a:ext cx="401217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99" name="Flowchart: Delay 98"/>
              <p:cNvSpPr/>
              <p:nvPr/>
            </p:nvSpPr>
            <p:spPr bwMode="auto">
              <a:xfrm>
                <a:off x="3657600" y="1540701"/>
                <a:ext cx="964504" cy="814192"/>
              </a:xfrm>
              <a:prstGeom prst="flowChartDelay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97" name="Oval 96"/>
            <p:cNvSpPr/>
            <p:nvPr/>
          </p:nvSpPr>
          <p:spPr bwMode="auto">
            <a:xfrm>
              <a:off x="6977884" y="2153341"/>
              <a:ext cx="98033" cy="9284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aphicFrame>
        <p:nvGraphicFramePr>
          <p:cNvPr id="103" name="Object 102"/>
          <p:cNvGraphicFramePr>
            <a:graphicFrameLocks noChangeAspect="1"/>
          </p:cNvGraphicFramePr>
          <p:nvPr/>
        </p:nvGraphicFramePr>
        <p:xfrm>
          <a:off x="3276600" y="1701800"/>
          <a:ext cx="774700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609480" imgH="203040" progId="Equation.3">
                  <p:embed/>
                </p:oleObj>
              </mc:Choice>
              <mc:Fallback>
                <p:oleObj name="Equation" r:id="rId16" imgW="609480" imgH="203040" progId="Equation.3">
                  <p:embed/>
                  <p:pic>
                    <p:nvPicPr>
                      <p:cNvPr id="103" name="Object 102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276600" y="1701800"/>
                        <a:ext cx="774700" cy="258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" name="Object 103"/>
          <p:cNvGraphicFramePr>
            <a:graphicFrameLocks noChangeAspect="1"/>
          </p:cNvGraphicFramePr>
          <p:nvPr/>
        </p:nvGraphicFramePr>
        <p:xfrm>
          <a:off x="4273550" y="1062038"/>
          <a:ext cx="1133475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888840" imgH="1193760" progId="Equation.3">
                  <p:embed/>
                </p:oleObj>
              </mc:Choice>
              <mc:Fallback>
                <p:oleObj name="Equation" r:id="rId18" imgW="888840" imgH="1193760" progId="Equation.3">
                  <p:embed/>
                  <p:pic>
                    <p:nvPicPr>
                      <p:cNvPr id="104" name="Object 103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273550" y="1062038"/>
                        <a:ext cx="1133475" cy="152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2985996"/>
              </p:ext>
            </p:extLst>
          </p:nvPr>
        </p:nvGraphicFramePr>
        <p:xfrm>
          <a:off x="1345706" y="3359857"/>
          <a:ext cx="227012" cy="211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77480" imgH="164880" progId="Equation.3">
                  <p:embed/>
                </p:oleObj>
              </mc:Choice>
              <mc:Fallback>
                <p:oleObj name="Equation" r:id="rId6" imgW="177480" imgH="164880" progId="Equation.3">
                  <p:embed/>
                  <p:pic>
                    <p:nvPicPr>
                      <p:cNvPr id="84" name="Object 8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45706" y="3359857"/>
                        <a:ext cx="227012" cy="211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2176551"/>
              </p:ext>
            </p:extLst>
          </p:nvPr>
        </p:nvGraphicFramePr>
        <p:xfrm>
          <a:off x="1368673" y="3768736"/>
          <a:ext cx="177800" cy="211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39680" imgH="164880" progId="Equation.3">
                  <p:embed/>
                </p:oleObj>
              </mc:Choice>
              <mc:Fallback>
                <p:oleObj name="Equation" r:id="rId7" imgW="139680" imgH="164880" progId="Equation.3">
                  <p:embed/>
                  <p:pic>
                    <p:nvPicPr>
                      <p:cNvPr id="85" name="Object 8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68673" y="3768736"/>
                        <a:ext cx="177800" cy="211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461802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49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35042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Boolean Algebra Example  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4934907" y="464539"/>
            <a:ext cx="32173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0070C0"/>
                </a:solidFill>
                <a:latin typeface="Arial Narrow" panose="020B0606020202030204" pitchFamily="34" charset="0"/>
              </a:rPr>
              <a:t>Fail-Safe Autopilot Logic</a:t>
            </a:r>
            <a:endParaRPr lang="en-US" altLang="en-US" sz="2400" b="1" dirty="0">
              <a:solidFill>
                <a:srgbClr val="0070C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2859" y="1069675"/>
            <a:ext cx="7539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0" dirty="0">
                <a:latin typeface="Arial Narrow" panose="020B0606020202030204" pitchFamily="34" charset="0"/>
              </a:rPr>
              <a:t>Prior to takeoff or landing maneuver, a commercial aircraft requires the following check: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14400" y="1904559"/>
            <a:ext cx="7565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2 </a:t>
            </a:r>
            <a:r>
              <a:rPr lang="en-US" dirty="0">
                <a:latin typeface="Arial Narrow" panose="020B0606020202030204" pitchFamily="34" charset="0"/>
              </a:rPr>
              <a:t>of the possible </a:t>
            </a:r>
            <a:r>
              <a:rPr lang="en-US" b="1" dirty="0">
                <a:latin typeface="Arial Narrow" panose="020B0606020202030204" pitchFamily="34" charset="0"/>
              </a:rPr>
              <a:t>3 pilots </a:t>
            </a:r>
            <a:r>
              <a:rPr lang="en-US" dirty="0">
                <a:latin typeface="Arial Narrow" panose="020B0606020202030204" pitchFamily="34" charset="0"/>
              </a:rPr>
              <a:t>must be available</a:t>
            </a:r>
            <a:r>
              <a:rPr lang="en-US" b="1" dirty="0">
                <a:latin typeface="Arial Narrow" panose="020B0606020202030204" pitchFamily="34" charset="0"/>
              </a:rPr>
              <a:t>: the pilot, the copilot and the autopilot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325195" y="2913607"/>
            <a:ext cx="4460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>
                <a:latin typeface="Symbol" panose="05050102010706020507" pitchFamily="18" charset="2"/>
              </a:rPr>
              <a:t>- 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i="0" dirty="0">
                <a:latin typeface="Arial Narrow" panose="020B0606020202030204" pitchFamily="34" charset="0"/>
              </a:rPr>
              <a:t>State of the pilot:   </a:t>
            </a:r>
            <a:r>
              <a:rPr lang="en-US" i="0" dirty="0">
                <a:latin typeface="Symbol" panose="05050102010706020507" pitchFamily="18" charset="2"/>
              </a:rPr>
              <a:t>1=</a:t>
            </a:r>
            <a:r>
              <a:rPr lang="en-US" i="0" dirty="0">
                <a:latin typeface="Arial Narrow" panose="020B0606020202030204" pitchFamily="34" charset="0"/>
              </a:rPr>
              <a:t> Present, </a:t>
            </a:r>
            <a:r>
              <a:rPr lang="en-US" i="0" dirty="0">
                <a:latin typeface="Symbol" panose="05050102010706020507" pitchFamily="18" charset="2"/>
              </a:rPr>
              <a:t>0=</a:t>
            </a:r>
            <a:r>
              <a:rPr lang="en-US" i="0" dirty="0">
                <a:latin typeface="Arial Narrow" panose="020B0606020202030204" pitchFamily="34" charset="0"/>
              </a:rPr>
              <a:t>Absent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313966" y="3364390"/>
            <a:ext cx="4460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n-US" dirty="0">
                <a:latin typeface="Symbol" panose="05050102010706020507" pitchFamily="18" charset="2"/>
              </a:rPr>
              <a:t>- 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i="0" dirty="0">
                <a:latin typeface="Arial Narrow" panose="020B0606020202030204" pitchFamily="34" charset="0"/>
              </a:rPr>
              <a:t>State of the copilot:   </a:t>
            </a:r>
            <a:r>
              <a:rPr lang="en-US" i="0" dirty="0">
                <a:latin typeface="Symbol" panose="05050102010706020507" pitchFamily="18" charset="2"/>
              </a:rPr>
              <a:t>1=</a:t>
            </a:r>
            <a:r>
              <a:rPr lang="en-US" i="0" dirty="0">
                <a:latin typeface="Arial Narrow" panose="020B0606020202030204" pitchFamily="34" charset="0"/>
              </a:rPr>
              <a:t> Present, </a:t>
            </a:r>
            <a:r>
              <a:rPr lang="en-US" i="0" dirty="0">
                <a:latin typeface="Symbol" panose="05050102010706020507" pitchFamily="18" charset="2"/>
              </a:rPr>
              <a:t>0=</a:t>
            </a:r>
            <a:r>
              <a:rPr lang="en-US" i="0" dirty="0">
                <a:latin typeface="Arial Narrow" panose="020B0606020202030204" pitchFamily="34" charset="0"/>
              </a:rPr>
              <a:t>Absent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302737" y="3844048"/>
            <a:ext cx="5869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en-US" dirty="0">
                <a:latin typeface="Symbol" panose="05050102010706020507" pitchFamily="18" charset="2"/>
              </a:rPr>
              <a:t>- 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i="0" dirty="0">
                <a:latin typeface="Arial Narrow" panose="020B0606020202030204" pitchFamily="34" charset="0"/>
              </a:rPr>
              <a:t>State of the autopilot:   </a:t>
            </a:r>
            <a:r>
              <a:rPr lang="en-US" i="0" dirty="0">
                <a:latin typeface="Symbol" panose="05050102010706020507" pitchFamily="18" charset="2"/>
              </a:rPr>
              <a:t>1=</a:t>
            </a:r>
            <a:r>
              <a:rPr lang="en-US" i="0" dirty="0">
                <a:latin typeface="Arial Narrow" panose="020B0606020202030204" pitchFamily="34" charset="0"/>
              </a:rPr>
              <a:t> Functioning, </a:t>
            </a:r>
            <a:r>
              <a:rPr lang="en-US" i="0" dirty="0">
                <a:latin typeface="Symbol" panose="05050102010706020507" pitchFamily="18" charset="2"/>
              </a:rPr>
              <a:t>0=</a:t>
            </a:r>
            <a:r>
              <a:rPr lang="en-US" i="0" dirty="0">
                <a:latin typeface="Arial Narrow" panose="020B0606020202030204" pitchFamily="34" charset="0"/>
              </a:rPr>
              <a:t>Not Functioning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94778" y="4482525"/>
            <a:ext cx="7539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Logic function corresponding to “System Ready” is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0317309"/>
              </p:ext>
            </p:extLst>
          </p:nvPr>
        </p:nvGraphicFramePr>
        <p:xfrm>
          <a:off x="2226644" y="5156200"/>
          <a:ext cx="1077228" cy="3590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09480" imgH="203040" progId="Equation.3">
                  <p:embed/>
                </p:oleObj>
              </mc:Choice>
              <mc:Fallback>
                <p:oleObj name="Equation" r:id="rId2" imgW="6094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226644" y="5156200"/>
                        <a:ext cx="1077228" cy="3590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0981892"/>
              </p:ext>
            </p:extLst>
          </p:nvPr>
        </p:nvGraphicFramePr>
        <p:xfrm>
          <a:off x="3709203" y="5159292"/>
          <a:ext cx="630238" cy="290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55320" imgH="164880" progId="Equation.3">
                  <p:embed/>
                </p:oleObj>
              </mc:Choice>
              <mc:Fallback>
                <p:oleObj name="Equation" r:id="rId4" imgW="355320" imgH="164880" progId="Equation.3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09203" y="5159292"/>
                        <a:ext cx="630238" cy="290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6081131"/>
              </p:ext>
            </p:extLst>
          </p:nvPr>
        </p:nvGraphicFramePr>
        <p:xfrm>
          <a:off x="4655652" y="5167831"/>
          <a:ext cx="563563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17160" imgH="164880" progId="Equation.3">
                  <p:embed/>
                </p:oleObj>
              </mc:Choice>
              <mc:Fallback>
                <p:oleObj name="Equation" r:id="rId6" imgW="317160" imgH="164880" progId="Equation.3">
                  <p:embed/>
                  <p:pic>
                    <p:nvPicPr>
                      <p:cNvPr id="64" name="Object 6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55652" y="5167831"/>
                        <a:ext cx="563563" cy="290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3341540" y="5111635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 Narrow" panose="020B0606020202030204" pitchFamily="34" charset="0"/>
              </a:rPr>
              <a:t>or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302462" y="5100406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 Narrow" panose="020B0606020202030204" pitchFamily="34" charset="0"/>
              </a:rPr>
              <a:t>or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406707" y="5198277"/>
            <a:ext cx="1198947" cy="246063"/>
            <a:chOff x="3406707" y="5342655"/>
            <a:chExt cx="1198947" cy="246063"/>
          </a:xfrm>
        </p:grpSpPr>
        <p:graphicFrame>
          <p:nvGraphicFramePr>
            <p:cNvPr id="75" name="Object 7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68820027"/>
                </p:ext>
              </p:extLst>
            </p:nvPr>
          </p:nvGraphicFramePr>
          <p:xfrm>
            <a:off x="3406707" y="5342655"/>
            <a:ext cx="247650" cy="246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39680" imgH="139680" progId="Equation.3">
                    <p:embed/>
                  </p:oleObj>
                </mc:Choice>
                <mc:Fallback>
                  <p:oleObj name="Equation" r:id="rId8" imgW="139680" imgH="139680" progId="Equation.3">
                    <p:embed/>
                    <p:pic>
                      <p:nvPicPr>
                        <p:cNvPr id="65" name="Object 64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406707" y="5342655"/>
                          <a:ext cx="247650" cy="24606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" name="Object 7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6558492"/>
                </p:ext>
              </p:extLst>
            </p:nvPr>
          </p:nvGraphicFramePr>
          <p:xfrm>
            <a:off x="4358004" y="5342655"/>
            <a:ext cx="247650" cy="246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139680" imgH="139680" progId="Equation.3">
                    <p:embed/>
                  </p:oleObj>
                </mc:Choice>
                <mc:Fallback>
                  <p:oleObj name="Equation" r:id="rId10" imgW="139680" imgH="139680" progId="Equation.3">
                    <p:embed/>
                    <p:pic>
                      <p:nvPicPr>
                        <p:cNvPr id="75" name="Object 74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4358004" y="5342655"/>
                          <a:ext cx="247650" cy="24606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7" name="TextBox 76"/>
          <p:cNvSpPr txBox="1"/>
          <p:nvPr/>
        </p:nvSpPr>
        <p:spPr>
          <a:xfrm>
            <a:off x="775528" y="2470846"/>
            <a:ext cx="2150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Set Logic Variables:</a:t>
            </a:r>
          </a:p>
        </p:txBody>
      </p:sp>
      <p:graphicFrame>
        <p:nvGraphicFramePr>
          <p:cNvPr id="78" name="Object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3520175"/>
              </p:ext>
            </p:extLst>
          </p:nvPr>
        </p:nvGraphicFramePr>
        <p:xfrm>
          <a:off x="1959342" y="5155347"/>
          <a:ext cx="1435100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812520" imgH="203040" progId="Equation.3">
                  <p:embed/>
                </p:oleObj>
              </mc:Choice>
              <mc:Fallback>
                <p:oleObj name="Equation" r:id="rId12" imgW="812520" imgH="203040" progId="Equation.3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959342" y="5155347"/>
                        <a:ext cx="1435100" cy="358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1552508" y="5789956"/>
            <a:ext cx="2432351" cy="387124"/>
            <a:chOff x="1465881" y="5789956"/>
            <a:chExt cx="2432351" cy="387124"/>
          </a:xfrm>
        </p:grpSpPr>
        <p:sp>
          <p:nvSpPr>
            <p:cNvPr id="79" name="TextBox 78"/>
            <p:cNvSpPr txBox="1"/>
            <p:nvPr/>
          </p:nvSpPr>
          <p:spPr>
            <a:xfrm>
              <a:off x="1977082" y="5789956"/>
              <a:ext cx="1921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 Narrow" panose="020B0606020202030204" pitchFamily="34" charset="0"/>
                </a:rPr>
                <a:t>: System Ready ;</a:t>
              </a:r>
            </a:p>
          </p:txBody>
        </p:sp>
        <p:graphicFrame>
          <p:nvGraphicFramePr>
            <p:cNvPr id="81" name="Object 8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40995657"/>
                </p:ext>
              </p:extLst>
            </p:nvPr>
          </p:nvGraphicFramePr>
          <p:xfrm>
            <a:off x="1465881" y="5818305"/>
            <a:ext cx="627063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355320" imgH="203040" progId="Equation.3">
                    <p:embed/>
                  </p:oleObj>
                </mc:Choice>
                <mc:Fallback>
                  <p:oleObj name="Equation" r:id="rId14" imgW="355320" imgH="203040" progId="Equation.3">
                    <p:embed/>
                    <p:pic>
                      <p:nvPicPr>
                        <p:cNvPr id="78" name="Object 77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1465881" y="5818305"/>
                          <a:ext cx="627063" cy="3587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5"/>
          <p:cNvGrpSpPr/>
          <p:nvPr/>
        </p:nvGrpSpPr>
        <p:grpSpPr>
          <a:xfrm>
            <a:off x="4078604" y="5778726"/>
            <a:ext cx="2513097" cy="396649"/>
            <a:chOff x="3895725" y="5778726"/>
            <a:chExt cx="2513097" cy="396649"/>
          </a:xfrm>
        </p:grpSpPr>
        <p:sp>
          <p:nvSpPr>
            <p:cNvPr id="80" name="TextBox 79"/>
            <p:cNvSpPr txBox="1"/>
            <p:nvPr/>
          </p:nvSpPr>
          <p:spPr>
            <a:xfrm>
              <a:off x="4487672" y="5778726"/>
              <a:ext cx="1921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 Narrow" panose="020B0606020202030204" pitchFamily="34" charset="0"/>
                </a:rPr>
                <a:t>:  System </a:t>
              </a:r>
              <a:r>
                <a:rPr lang="en-US" dirty="0">
                  <a:solidFill>
                    <a:srgbClr val="FF0000"/>
                  </a:solidFill>
                  <a:latin typeface="Arial Narrow" panose="020B0606020202030204" pitchFamily="34" charset="0"/>
                </a:rPr>
                <a:t>Not </a:t>
              </a:r>
              <a:r>
                <a:rPr lang="en-US" dirty="0">
                  <a:latin typeface="Arial Narrow" panose="020B0606020202030204" pitchFamily="34" charset="0"/>
                </a:rPr>
                <a:t>Ready</a:t>
              </a:r>
            </a:p>
          </p:txBody>
        </p:sp>
        <p:graphicFrame>
          <p:nvGraphicFramePr>
            <p:cNvPr id="82" name="Object 8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35325012"/>
                </p:ext>
              </p:extLst>
            </p:nvPr>
          </p:nvGraphicFramePr>
          <p:xfrm>
            <a:off x="3895725" y="5816600"/>
            <a:ext cx="673100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6" imgW="380880" imgH="203040" progId="Equation.3">
                    <p:embed/>
                  </p:oleObj>
                </mc:Choice>
                <mc:Fallback>
                  <p:oleObj name="Equation" r:id="rId16" imgW="380880" imgH="203040" progId="Equation.3">
                    <p:embed/>
                    <p:pic>
                      <p:nvPicPr>
                        <p:cNvPr id="81" name="Object 80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3895725" y="5816600"/>
                          <a:ext cx="673100" cy="3587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383679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0" grpId="0"/>
      <p:bldP spid="61" grpId="0"/>
      <p:bldP spid="62" grpId="0"/>
      <p:bldP spid="4" grpId="0"/>
      <p:bldP spid="68" grpId="0"/>
      <p:bldP spid="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5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46506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Learning Objectives for This Lecture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987228" y="1408015"/>
            <a:ext cx="5154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Arial Narrow" panose="020B0606020202030204" pitchFamily="34" charset="0"/>
              </a:rPr>
              <a:t>Why today’s computer using binary numbers.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17708" y="3768529"/>
            <a:ext cx="6215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Arial Narrow" panose="020B0606020202030204" pitchFamily="34" charset="0"/>
              </a:rPr>
              <a:t>How computer uses binary numbers to control “things”.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17708" y="2148772"/>
            <a:ext cx="53928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Arial Narrow" panose="020B0606020202030204" pitchFamily="34" charset="0"/>
              </a:rPr>
              <a:t>What is Boolean logic  and what are logic gates.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17708" y="2980903"/>
            <a:ext cx="5298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Arial Narrow" panose="020B0606020202030204" pitchFamily="34" charset="0"/>
              </a:rPr>
              <a:t>How to use logic gates to build logic functions.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17708" y="4511648"/>
            <a:ext cx="5907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Arial Narrow" panose="020B0606020202030204" pitchFamily="34" charset="0"/>
              </a:rPr>
              <a:t>How computer uses logic gates to do “computation”.</a:t>
            </a:r>
          </a:p>
        </p:txBody>
      </p:sp>
    </p:spTree>
    <p:extLst>
      <p:ext uri="{BB962C8B-B14F-4D97-AF65-F5344CB8AC3E}">
        <p14:creationId xmlns:p14="http://schemas.microsoft.com/office/powerpoint/2010/main" val="104802033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50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34882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Rules for Boolean Algebra 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55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1939664"/>
              </p:ext>
            </p:extLst>
          </p:nvPr>
        </p:nvGraphicFramePr>
        <p:xfrm>
          <a:off x="1090613" y="1103313"/>
          <a:ext cx="1436687" cy="22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130040" imgH="177480" progId="Equation.3">
                  <p:embed/>
                </p:oleObj>
              </mc:Choice>
              <mc:Fallback>
                <p:oleObj name="Equation" r:id="rId2" imgW="1130040" imgH="177480" progId="Equation.3">
                  <p:embed/>
                  <p:pic>
                    <p:nvPicPr>
                      <p:cNvPr id="103" name="Object 102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90613" y="1103313"/>
                        <a:ext cx="1436687" cy="225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5862427"/>
              </p:ext>
            </p:extLst>
          </p:nvPr>
        </p:nvGraphicFramePr>
        <p:xfrm>
          <a:off x="1090613" y="1436688"/>
          <a:ext cx="1323975" cy="22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41120" imgH="177480" progId="Equation.3">
                  <p:embed/>
                </p:oleObj>
              </mc:Choice>
              <mc:Fallback>
                <p:oleObj name="Equation" r:id="rId4" imgW="1041120" imgH="177480" progId="Equation.3">
                  <p:embed/>
                  <p:pic>
                    <p:nvPicPr>
                      <p:cNvPr id="55" name="Object 5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90613" y="1436688"/>
                        <a:ext cx="1323975" cy="225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2569693"/>
              </p:ext>
            </p:extLst>
          </p:nvPr>
        </p:nvGraphicFramePr>
        <p:xfrm>
          <a:off x="1090613" y="1770063"/>
          <a:ext cx="1533525" cy="22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06360" imgH="177480" progId="Equation.3">
                  <p:embed/>
                </p:oleObj>
              </mc:Choice>
              <mc:Fallback>
                <p:oleObj name="Equation" r:id="rId6" imgW="1206360" imgH="177480" progId="Equation.3">
                  <p:embed/>
                  <p:pic>
                    <p:nvPicPr>
                      <p:cNvPr id="56" name="Object 5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90613" y="1770063"/>
                        <a:ext cx="1533525" cy="225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8169568"/>
              </p:ext>
            </p:extLst>
          </p:nvPr>
        </p:nvGraphicFramePr>
        <p:xfrm>
          <a:off x="1090613" y="2103438"/>
          <a:ext cx="1420812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117440" imgH="203040" progId="Equation.3">
                  <p:embed/>
                </p:oleObj>
              </mc:Choice>
              <mc:Fallback>
                <p:oleObj name="Equation" r:id="rId8" imgW="1117440" imgH="203040" progId="Equation.3">
                  <p:embed/>
                  <p:pic>
                    <p:nvPicPr>
                      <p:cNvPr id="57" name="Object 5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90613" y="2103438"/>
                        <a:ext cx="1420812" cy="258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5411606"/>
              </p:ext>
            </p:extLst>
          </p:nvPr>
        </p:nvGraphicFramePr>
        <p:xfrm>
          <a:off x="1090613" y="2470151"/>
          <a:ext cx="1306513" cy="227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028520" imgH="177480" progId="Equation.3">
                  <p:embed/>
                </p:oleObj>
              </mc:Choice>
              <mc:Fallback>
                <p:oleObj name="Equation" r:id="rId10" imgW="1028520" imgH="177480" progId="Equation.3">
                  <p:embed/>
                  <p:pic>
                    <p:nvPicPr>
                      <p:cNvPr id="58" name="Object 57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090613" y="2470151"/>
                        <a:ext cx="1306513" cy="227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3618185"/>
              </p:ext>
            </p:extLst>
          </p:nvPr>
        </p:nvGraphicFramePr>
        <p:xfrm>
          <a:off x="1090613" y="2805113"/>
          <a:ext cx="1339850" cy="22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054080" imgH="177480" progId="Equation.3">
                  <p:embed/>
                </p:oleObj>
              </mc:Choice>
              <mc:Fallback>
                <p:oleObj name="Equation" r:id="rId12" imgW="1054080" imgH="177480" progId="Equation.3">
                  <p:embed/>
                  <p:pic>
                    <p:nvPicPr>
                      <p:cNvPr id="60" name="Object 59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090613" y="2805113"/>
                        <a:ext cx="1339850" cy="227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7540924"/>
              </p:ext>
            </p:extLst>
          </p:nvPr>
        </p:nvGraphicFramePr>
        <p:xfrm>
          <a:off x="1090613" y="3140076"/>
          <a:ext cx="1452562" cy="227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143000" imgH="177480" progId="Equation.3">
                  <p:embed/>
                </p:oleObj>
              </mc:Choice>
              <mc:Fallback>
                <p:oleObj name="Equation" r:id="rId14" imgW="1143000" imgH="177480" progId="Equation.3">
                  <p:embed/>
                  <p:pic>
                    <p:nvPicPr>
                      <p:cNvPr id="61" name="Object 60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090613" y="3140076"/>
                        <a:ext cx="1452562" cy="227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7683868"/>
              </p:ext>
            </p:extLst>
          </p:nvPr>
        </p:nvGraphicFramePr>
        <p:xfrm>
          <a:off x="1090613" y="3475038"/>
          <a:ext cx="1371600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079280" imgH="203040" progId="Equation.3">
                  <p:embed/>
                </p:oleObj>
              </mc:Choice>
              <mc:Fallback>
                <p:oleObj name="Equation" r:id="rId16" imgW="1079280" imgH="203040" progId="Equation.3">
                  <p:embed/>
                  <p:pic>
                    <p:nvPicPr>
                      <p:cNvPr id="62" name="Object 6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090613" y="3475038"/>
                        <a:ext cx="1371600" cy="258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9832140"/>
              </p:ext>
            </p:extLst>
          </p:nvPr>
        </p:nvGraphicFramePr>
        <p:xfrm>
          <a:off x="1090613" y="3841751"/>
          <a:ext cx="1193800" cy="290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939600" imgH="228600" progId="Equation.3">
                  <p:embed/>
                </p:oleObj>
              </mc:Choice>
              <mc:Fallback>
                <p:oleObj name="Equation" r:id="rId18" imgW="939600" imgH="228600" progId="Equation.3">
                  <p:embed/>
                  <p:pic>
                    <p:nvPicPr>
                      <p:cNvPr id="63" name="Object 62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090613" y="3841751"/>
                        <a:ext cx="1193800" cy="290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8293735"/>
              </p:ext>
            </p:extLst>
          </p:nvPr>
        </p:nvGraphicFramePr>
        <p:xfrm>
          <a:off x="1090613" y="4240213"/>
          <a:ext cx="1855788" cy="22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1460160" imgH="177480" progId="Equation.3">
                  <p:embed/>
                </p:oleObj>
              </mc:Choice>
              <mc:Fallback>
                <p:oleObj name="Equation" r:id="rId20" imgW="1460160" imgH="177480" progId="Equation.3">
                  <p:embed/>
                  <p:pic>
                    <p:nvPicPr>
                      <p:cNvPr id="64" name="Object 63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090613" y="4240213"/>
                        <a:ext cx="1855788" cy="225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1105466"/>
              </p:ext>
            </p:extLst>
          </p:nvPr>
        </p:nvGraphicFramePr>
        <p:xfrm>
          <a:off x="1090613" y="4573588"/>
          <a:ext cx="1693863" cy="22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1333440" imgH="177480" progId="Equation.3">
                  <p:embed/>
                </p:oleObj>
              </mc:Choice>
              <mc:Fallback>
                <p:oleObj name="Equation" r:id="rId22" imgW="1333440" imgH="177480" progId="Equation.3">
                  <p:embed/>
                  <p:pic>
                    <p:nvPicPr>
                      <p:cNvPr id="65" name="Object 64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090613" y="4573588"/>
                        <a:ext cx="1693863" cy="225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2700240"/>
              </p:ext>
            </p:extLst>
          </p:nvPr>
        </p:nvGraphicFramePr>
        <p:xfrm>
          <a:off x="1090613" y="4906963"/>
          <a:ext cx="2693988" cy="27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2120760" imgH="215640" progId="Equation.3">
                  <p:embed/>
                </p:oleObj>
              </mc:Choice>
              <mc:Fallback>
                <p:oleObj name="Equation" r:id="rId24" imgW="2120760" imgH="215640" progId="Equation.3">
                  <p:embed/>
                  <p:pic>
                    <p:nvPicPr>
                      <p:cNvPr id="68" name="Object 67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090613" y="4906963"/>
                        <a:ext cx="2693988" cy="274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1209294"/>
              </p:ext>
            </p:extLst>
          </p:nvPr>
        </p:nvGraphicFramePr>
        <p:xfrm>
          <a:off x="1090613" y="5289550"/>
          <a:ext cx="2387600" cy="27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1879560" imgH="215640" progId="Equation.3">
                  <p:embed/>
                </p:oleObj>
              </mc:Choice>
              <mc:Fallback>
                <p:oleObj name="Equation" r:id="rId26" imgW="1879560" imgH="215640" progId="Equation.3">
                  <p:embed/>
                  <p:pic>
                    <p:nvPicPr>
                      <p:cNvPr id="75" name="Object 74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090613" y="5289550"/>
                        <a:ext cx="2387600" cy="274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1397023"/>
              </p:ext>
            </p:extLst>
          </p:nvPr>
        </p:nvGraphicFramePr>
        <p:xfrm>
          <a:off x="1090613" y="5672137"/>
          <a:ext cx="2676525" cy="27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8" imgW="2108160" imgH="215640" progId="Equation.3">
                  <p:embed/>
                </p:oleObj>
              </mc:Choice>
              <mc:Fallback>
                <p:oleObj name="Equation" r:id="rId28" imgW="2108160" imgH="215640" progId="Equation.3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090613" y="5672137"/>
                        <a:ext cx="2676525" cy="274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2124854"/>
              </p:ext>
            </p:extLst>
          </p:nvPr>
        </p:nvGraphicFramePr>
        <p:xfrm>
          <a:off x="1090613" y="6054725"/>
          <a:ext cx="1836737" cy="22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0" imgW="1447560" imgH="177480" progId="Equation.3">
                  <p:embed/>
                </p:oleObj>
              </mc:Choice>
              <mc:Fallback>
                <p:oleObj name="Equation" r:id="rId30" imgW="1447560" imgH="177480" progId="Equation.3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1090613" y="6054725"/>
                        <a:ext cx="1836737" cy="227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0" name="Group 39"/>
          <p:cNvGrpSpPr/>
          <p:nvPr/>
        </p:nvGrpSpPr>
        <p:grpSpPr>
          <a:xfrm>
            <a:off x="4765256" y="1124933"/>
            <a:ext cx="1914058" cy="1085497"/>
            <a:chOff x="1152252" y="1871348"/>
            <a:chExt cx="2209173" cy="1252862"/>
          </a:xfrm>
        </p:grpSpPr>
        <p:grpSp>
          <p:nvGrpSpPr>
            <p:cNvPr id="42" name="Group 41"/>
            <p:cNvGrpSpPr/>
            <p:nvPr/>
          </p:nvGrpSpPr>
          <p:grpSpPr>
            <a:xfrm>
              <a:off x="1152252" y="1871348"/>
              <a:ext cx="2209173" cy="1252862"/>
              <a:chOff x="1152252" y="1871348"/>
              <a:chExt cx="2209173" cy="1252862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1152252" y="1871348"/>
                <a:ext cx="1694888" cy="1252862"/>
                <a:chOff x="1152252" y="1871348"/>
                <a:chExt cx="1694888" cy="1252862"/>
              </a:xfrm>
            </p:grpSpPr>
            <p:sp>
              <p:nvSpPr>
                <p:cNvPr id="47" name="Arc 46"/>
                <p:cNvSpPr/>
                <p:nvPr/>
              </p:nvSpPr>
              <p:spPr bwMode="auto">
                <a:xfrm>
                  <a:off x="1154133" y="2111497"/>
                  <a:ext cx="1693007" cy="1012713"/>
                </a:xfrm>
                <a:prstGeom prst="arc">
                  <a:avLst>
                    <a:gd name="adj1" fmla="val 16200000"/>
                    <a:gd name="adj2" fmla="val 21155319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48" name="Arc 47"/>
                <p:cNvSpPr/>
                <p:nvPr/>
              </p:nvSpPr>
              <p:spPr bwMode="auto">
                <a:xfrm>
                  <a:off x="1434417" y="1998974"/>
                  <a:ext cx="724234" cy="1023963"/>
                </a:xfrm>
                <a:prstGeom prst="arc">
                  <a:avLst>
                    <a:gd name="adj1" fmla="val 17971310"/>
                    <a:gd name="adj2" fmla="val 3438698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49" name="Arc 48"/>
                <p:cNvSpPr/>
                <p:nvPr/>
              </p:nvSpPr>
              <p:spPr bwMode="auto">
                <a:xfrm flipV="1">
                  <a:off x="1152252" y="1871348"/>
                  <a:ext cx="1693007" cy="1012713"/>
                </a:xfrm>
                <a:prstGeom prst="arc">
                  <a:avLst>
                    <a:gd name="adj1" fmla="val 16200000"/>
                    <a:gd name="adj2" fmla="val 21155319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cxnSp>
            <p:nvCxnSpPr>
              <p:cNvPr id="46" name="Straight Connector 45"/>
              <p:cNvCxnSpPr/>
              <p:nvPr/>
            </p:nvCxnSpPr>
            <p:spPr bwMode="auto">
              <a:xfrm>
                <a:off x="2814768" y="2491940"/>
                <a:ext cx="54665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43" name="Straight Connector 42"/>
            <p:cNvCxnSpPr/>
            <p:nvPr/>
          </p:nvCxnSpPr>
          <p:spPr bwMode="auto">
            <a:xfrm>
              <a:off x="1411858" y="2249438"/>
              <a:ext cx="68751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/>
            <p:cNvCxnSpPr/>
            <p:nvPr/>
          </p:nvCxnSpPr>
          <p:spPr bwMode="auto">
            <a:xfrm>
              <a:off x="1394604" y="2738268"/>
              <a:ext cx="727771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7" name="Group 76"/>
          <p:cNvGrpSpPr/>
          <p:nvPr/>
        </p:nvGrpSpPr>
        <p:grpSpPr>
          <a:xfrm>
            <a:off x="5148515" y="2775272"/>
            <a:ext cx="1446968" cy="658805"/>
            <a:chOff x="3020178" y="1540701"/>
            <a:chExt cx="2250204" cy="814192"/>
          </a:xfrm>
        </p:grpSpPr>
        <p:grpSp>
          <p:nvGrpSpPr>
            <p:cNvPr id="81" name="Group 80"/>
            <p:cNvGrpSpPr/>
            <p:nvPr/>
          </p:nvGrpSpPr>
          <p:grpSpPr>
            <a:xfrm>
              <a:off x="3020178" y="1702227"/>
              <a:ext cx="2250204" cy="515864"/>
              <a:chOff x="1785162" y="2006083"/>
              <a:chExt cx="1392557" cy="342084"/>
            </a:xfrm>
          </p:grpSpPr>
          <p:cxnSp>
            <p:nvCxnSpPr>
              <p:cNvPr id="83" name="Straight Connector 82"/>
              <p:cNvCxnSpPr/>
              <p:nvPr/>
            </p:nvCxnSpPr>
            <p:spPr bwMode="auto">
              <a:xfrm>
                <a:off x="1785162" y="2006083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4" name="Straight Connector 83"/>
              <p:cNvCxnSpPr/>
              <p:nvPr/>
            </p:nvCxnSpPr>
            <p:spPr bwMode="auto">
              <a:xfrm>
                <a:off x="1788272" y="234816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5" name="Straight Connector 84"/>
              <p:cNvCxnSpPr/>
              <p:nvPr/>
            </p:nvCxnSpPr>
            <p:spPr bwMode="auto">
              <a:xfrm>
                <a:off x="2776502" y="2161556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82" name="Flowchart: Delay 81"/>
            <p:cNvSpPr/>
            <p:nvPr/>
          </p:nvSpPr>
          <p:spPr bwMode="auto">
            <a:xfrm>
              <a:off x="3657600" y="1540701"/>
              <a:ext cx="964504" cy="814192"/>
            </a:xfrm>
            <a:prstGeom prst="flowChartDelay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3923343" y="4125049"/>
            <a:ext cx="2162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Commutative Law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3918427" y="4464262"/>
            <a:ext cx="2162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Commutative Law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4090491" y="5599888"/>
            <a:ext cx="2162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Distributive Law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105239" y="5988262"/>
            <a:ext cx="2162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Absorption Law</a:t>
            </a:r>
          </a:p>
        </p:txBody>
      </p:sp>
    </p:spTree>
    <p:extLst>
      <p:ext uri="{BB962C8B-B14F-4D97-AF65-F5344CB8AC3E}">
        <p14:creationId xmlns:p14="http://schemas.microsoft.com/office/powerpoint/2010/main" val="2301447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6" grpId="1"/>
      <p:bldP spid="87" grpId="0"/>
      <p:bldP spid="87" grpId="1"/>
      <p:bldP spid="88" grpId="0"/>
      <p:bldP spid="88" grpId="1"/>
      <p:bldP spid="8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51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34882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Rules for Boolean Algebra 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55" name="Object 54"/>
          <p:cNvGraphicFramePr>
            <a:graphicFrameLocks noChangeAspect="1"/>
          </p:cNvGraphicFramePr>
          <p:nvPr/>
        </p:nvGraphicFramePr>
        <p:xfrm>
          <a:off x="1090613" y="1103313"/>
          <a:ext cx="1436687" cy="22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130040" imgH="177480" progId="Equation.3">
                  <p:embed/>
                </p:oleObj>
              </mc:Choice>
              <mc:Fallback>
                <p:oleObj name="Equation" r:id="rId2" imgW="1130040" imgH="177480" progId="Equation.3">
                  <p:embed/>
                  <p:pic>
                    <p:nvPicPr>
                      <p:cNvPr id="55" name="Object 5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90613" y="1103313"/>
                        <a:ext cx="1436687" cy="225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55"/>
          <p:cNvGraphicFramePr>
            <a:graphicFrameLocks noChangeAspect="1"/>
          </p:cNvGraphicFramePr>
          <p:nvPr/>
        </p:nvGraphicFramePr>
        <p:xfrm>
          <a:off x="1090613" y="1436688"/>
          <a:ext cx="1323975" cy="22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41120" imgH="177480" progId="Equation.3">
                  <p:embed/>
                </p:oleObj>
              </mc:Choice>
              <mc:Fallback>
                <p:oleObj name="Equation" r:id="rId4" imgW="1041120" imgH="177480" progId="Equation.3">
                  <p:embed/>
                  <p:pic>
                    <p:nvPicPr>
                      <p:cNvPr id="56" name="Object 5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90613" y="1436688"/>
                        <a:ext cx="1323975" cy="225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56"/>
          <p:cNvGraphicFramePr>
            <a:graphicFrameLocks noChangeAspect="1"/>
          </p:cNvGraphicFramePr>
          <p:nvPr/>
        </p:nvGraphicFramePr>
        <p:xfrm>
          <a:off x="1090613" y="1770063"/>
          <a:ext cx="1533525" cy="22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06360" imgH="177480" progId="Equation.3">
                  <p:embed/>
                </p:oleObj>
              </mc:Choice>
              <mc:Fallback>
                <p:oleObj name="Equation" r:id="rId6" imgW="1206360" imgH="177480" progId="Equation.3">
                  <p:embed/>
                  <p:pic>
                    <p:nvPicPr>
                      <p:cNvPr id="57" name="Object 5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90613" y="1770063"/>
                        <a:ext cx="1533525" cy="225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57"/>
          <p:cNvGraphicFramePr>
            <a:graphicFrameLocks noChangeAspect="1"/>
          </p:cNvGraphicFramePr>
          <p:nvPr/>
        </p:nvGraphicFramePr>
        <p:xfrm>
          <a:off x="1090613" y="2103438"/>
          <a:ext cx="1420812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117440" imgH="203040" progId="Equation.3">
                  <p:embed/>
                </p:oleObj>
              </mc:Choice>
              <mc:Fallback>
                <p:oleObj name="Equation" r:id="rId8" imgW="1117440" imgH="203040" progId="Equation.3">
                  <p:embed/>
                  <p:pic>
                    <p:nvPicPr>
                      <p:cNvPr id="58" name="Object 5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90613" y="2103438"/>
                        <a:ext cx="1420812" cy="258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59"/>
          <p:cNvGraphicFramePr>
            <a:graphicFrameLocks noChangeAspect="1"/>
          </p:cNvGraphicFramePr>
          <p:nvPr/>
        </p:nvGraphicFramePr>
        <p:xfrm>
          <a:off x="1090613" y="2470151"/>
          <a:ext cx="1306513" cy="227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028520" imgH="177480" progId="Equation.3">
                  <p:embed/>
                </p:oleObj>
              </mc:Choice>
              <mc:Fallback>
                <p:oleObj name="Equation" r:id="rId10" imgW="1028520" imgH="177480" progId="Equation.3">
                  <p:embed/>
                  <p:pic>
                    <p:nvPicPr>
                      <p:cNvPr id="60" name="Object 59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090613" y="2470151"/>
                        <a:ext cx="1306513" cy="227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60"/>
          <p:cNvGraphicFramePr>
            <a:graphicFrameLocks noChangeAspect="1"/>
          </p:cNvGraphicFramePr>
          <p:nvPr/>
        </p:nvGraphicFramePr>
        <p:xfrm>
          <a:off x="1090613" y="2805113"/>
          <a:ext cx="1339850" cy="22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054080" imgH="177480" progId="Equation.3">
                  <p:embed/>
                </p:oleObj>
              </mc:Choice>
              <mc:Fallback>
                <p:oleObj name="Equation" r:id="rId12" imgW="1054080" imgH="177480" progId="Equation.3">
                  <p:embed/>
                  <p:pic>
                    <p:nvPicPr>
                      <p:cNvPr id="61" name="Object 60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090613" y="2805113"/>
                        <a:ext cx="1339850" cy="227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61"/>
          <p:cNvGraphicFramePr>
            <a:graphicFrameLocks noChangeAspect="1"/>
          </p:cNvGraphicFramePr>
          <p:nvPr/>
        </p:nvGraphicFramePr>
        <p:xfrm>
          <a:off x="1090613" y="3140076"/>
          <a:ext cx="1452562" cy="227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143000" imgH="177480" progId="Equation.3">
                  <p:embed/>
                </p:oleObj>
              </mc:Choice>
              <mc:Fallback>
                <p:oleObj name="Equation" r:id="rId14" imgW="1143000" imgH="177480" progId="Equation.3">
                  <p:embed/>
                  <p:pic>
                    <p:nvPicPr>
                      <p:cNvPr id="62" name="Object 6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090613" y="3140076"/>
                        <a:ext cx="1452562" cy="227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62"/>
          <p:cNvGraphicFramePr>
            <a:graphicFrameLocks noChangeAspect="1"/>
          </p:cNvGraphicFramePr>
          <p:nvPr/>
        </p:nvGraphicFramePr>
        <p:xfrm>
          <a:off x="1090613" y="3475038"/>
          <a:ext cx="1371600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079280" imgH="203040" progId="Equation.3">
                  <p:embed/>
                </p:oleObj>
              </mc:Choice>
              <mc:Fallback>
                <p:oleObj name="Equation" r:id="rId16" imgW="1079280" imgH="203040" progId="Equation.3">
                  <p:embed/>
                  <p:pic>
                    <p:nvPicPr>
                      <p:cNvPr id="63" name="Object 62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090613" y="3475038"/>
                        <a:ext cx="1371600" cy="258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Object 63"/>
          <p:cNvGraphicFramePr>
            <a:graphicFrameLocks noChangeAspect="1"/>
          </p:cNvGraphicFramePr>
          <p:nvPr/>
        </p:nvGraphicFramePr>
        <p:xfrm>
          <a:off x="1090613" y="3841751"/>
          <a:ext cx="1193800" cy="290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939600" imgH="228600" progId="Equation.3">
                  <p:embed/>
                </p:oleObj>
              </mc:Choice>
              <mc:Fallback>
                <p:oleObj name="Equation" r:id="rId18" imgW="939600" imgH="228600" progId="Equation.3">
                  <p:embed/>
                  <p:pic>
                    <p:nvPicPr>
                      <p:cNvPr id="64" name="Object 63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090613" y="3841751"/>
                        <a:ext cx="1193800" cy="290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64"/>
          <p:cNvGraphicFramePr>
            <a:graphicFrameLocks noChangeAspect="1"/>
          </p:cNvGraphicFramePr>
          <p:nvPr/>
        </p:nvGraphicFramePr>
        <p:xfrm>
          <a:off x="1090613" y="4240213"/>
          <a:ext cx="1855788" cy="22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1460160" imgH="177480" progId="Equation.3">
                  <p:embed/>
                </p:oleObj>
              </mc:Choice>
              <mc:Fallback>
                <p:oleObj name="Equation" r:id="rId20" imgW="1460160" imgH="177480" progId="Equation.3">
                  <p:embed/>
                  <p:pic>
                    <p:nvPicPr>
                      <p:cNvPr id="65" name="Object 64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090613" y="4240213"/>
                        <a:ext cx="1855788" cy="225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67"/>
          <p:cNvGraphicFramePr>
            <a:graphicFrameLocks noChangeAspect="1"/>
          </p:cNvGraphicFramePr>
          <p:nvPr/>
        </p:nvGraphicFramePr>
        <p:xfrm>
          <a:off x="1090613" y="4573588"/>
          <a:ext cx="1693863" cy="22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1333440" imgH="177480" progId="Equation.3">
                  <p:embed/>
                </p:oleObj>
              </mc:Choice>
              <mc:Fallback>
                <p:oleObj name="Equation" r:id="rId22" imgW="1333440" imgH="177480" progId="Equation.3">
                  <p:embed/>
                  <p:pic>
                    <p:nvPicPr>
                      <p:cNvPr id="68" name="Object 67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090613" y="4573588"/>
                        <a:ext cx="1693863" cy="225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ject 74"/>
          <p:cNvGraphicFramePr>
            <a:graphicFrameLocks noChangeAspect="1"/>
          </p:cNvGraphicFramePr>
          <p:nvPr/>
        </p:nvGraphicFramePr>
        <p:xfrm>
          <a:off x="1090613" y="4906963"/>
          <a:ext cx="2693988" cy="27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2120760" imgH="215640" progId="Equation.3">
                  <p:embed/>
                </p:oleObj>
              </mc:Choice>
              <mc:Fallback>
                <p:oleObj name="Equation" r:id="rId24" imgW="2120760" imgH="215640" progId="Equation.3">
                  <p:embed/>
                  <p:pic>
                    <p:nvPicPr>
                      <p:cNvPr id="75" name="Object 74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090613" y="4906963"/>
                        <a:ext cx="2693988" cy="274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1090613" y="5289550"/>
          <a:ext cx="2387600" cy="27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1879560" imgH="215640" progId="Equation.3">
                  <p:embed/>
                </p:oleObj>
              </mc:Choice>
              <mc:Fallback>
                <p:oleObj name="Equation" r:id="rId26" imgW="1879560" imgH="215640" progId="Equation.3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090613" y="5289550"/>
                        <a:ext cx="2387600" cy="274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1090613" y="5672137"/>
          <a:ext cx="2676525" cy="27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8" imgW="2108160" imgH="215640" progId="Equation.3">
                  <p:embed/>
                </p:oleObj>
              </mc:Choice>
              <mc:Fallback>
                <p:oleObj name="Equation" r:id="rId28" imgW="2108160" imgH="215640" progId="Equation.3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090613" y="5672137"/>
                        <a:ext cx="2676525" cy="274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/>
        </p:nvGraphicFramePr>
        <p:xfrm>
          <a:off x="1090613" y="6054725"/>
          <a:ext cx="1836737" cy="22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0" imgW="1447560" imgH="177480" progId="Equation.3">
                  <p:embed/>
                </p:oleObj>
              </mc:Choice>
              <mc:Fallback>
                <p:oleObj name="Equation" r:id="rId30" imgW="1447560" imgH="177480" progId="Equation.3">
                  <p:embed/>
                  <p:pic>
                    <p:nvPicPr>
                      <p:cNvPr id="21" name="Object 20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1090613" y="6054725"/>
                        <a:ext cx="1836737" cy="227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0" name="Group 39"/>
          <p:cNvGrpSpPr/>
          <p:nvPr/>
        </p:nvGrpSpPr>
        <p:grpSpPr>
          <a:xfrm>
            <a:off x="4765256" y="1124933"/>
            <a:ext cx="1914058" cy="1085497"/>
            <a:chOff x="1152252" y="1871348"/>
            <a:chExt cx="2209173" cy="1252862"/>
          </a:xfrm>
        </p:grpSpPr>
        <p:grpSp>
          <p:nvGrpSpPr>
            <p:cNvPr id="42" name="Group 41"/>
            <p:cNvGrpSpPr/>
            <p:nvPr/>
          </p:nvGrpSpPr>
          <p:grpSpPr>
            <a:xfrm>
              <a:off x="1152252" y="1871348"/>
              <a:ext cx="2209173" cy="1252862"/>
              <a:chOff x="1152252" y="1871348"/>
              <a:chExt cx="2209173" cy="1252862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1152252" y="1871348"/>
                <a:ext cx="1694888" cy="1252862"/>
                <a:chOff x="1152252" y="1871348"/>
                <a:chExt cx="1694888" cy="1252862"/>
              </a:xfrm>
            </p:grpSpPr>
            <p:sp>
              <p:nvSpPr>
                <p:cNvPr id="47" name="Arc 46"/>
                <p:cNvSpPr/>
                <p:nvPr/>
              </p:nvSpPr>
              <p:spPr bwMode="auto">
                <a:xfrm>
                  <a:off x="1154133" y="2111497"/>
                  <a:ext cx="1693007" cy="1012713"/>
                </a:xfrm>
                <a:prstGeom prst="arc">
                  <a:avLst>
                    <a:gd name="adj1" fmla="val 16200000"/>
                    <a:gd name="adj2" fmla="val 21155319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48" name="Arc 47"/>
                <p:cNvSpPr/>
                <p:nvPr/>
              </p:nvSpPr>
              <p:spPr bwMode="auto">
                <a:xfrm>
                  <a:off x="1434417" y="1998974"/>
                  <a:ext cx="724234" cy="1023963"/>
                </a:xfrm>
                <a:prstGeom prst="arc">
                  <a:avLst>
                    <a:gd name="adj1" fmla="val 17971310"/>
                    <a:gd name="adj2" fmla="val 3438698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49" name="Arc 48"/>
                <p:cNvSpPr/>
                <p:nvPr/>
              </p:nvSpPr>
              <p:spPr bwMode="auto">
                <a:xfrm flipV="1">
                  <a:off x="1152252" y="1871348"/>
                  <a:ext cx="1693007" cy="1012713"/>
                </a:xfrm>
                <a:prstGeom prst="arc">
                  <a:avLst>
                    <a:gd name="adj1" fmla="val 16200000"/>
                    <a:gd name="adj2" fmla="val 21155319"/>
                  </a:avLst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cxnSp>
            <p:nvCxnSpPr>
              <p:cNvPr id="46" name="Straight Connector 45"/>
              <p:cNvCxnSpPr/>
              <p:nvPr/>
            </p:nvCxnSpPr>
            <p:spPr bwMode="auto">
              <a:xfrm>
                <a:off x="2814768" y="2491940"/>
                <a:ext cx="54665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43" name="Straight Connector 42"/>
            <p:cNvCxnSpPr/>
            <p:nvPr/>
          </p:nvCxnSpPr>
          <p:spPr bwMode="auto">
            <a:xfrm>
              <a:off x="1411858" y="2249438"/>
              <a:ext cx="68751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/>
            <p:cNvCxnSpPr/>
            <p:nvPr/>
          </p:nvCxnSpPr>
          <p:spPr bwMode="auto">
            <a:xfrm>
              <a:off x="1394604" y="2738268"/>
              <a:ext cx="727771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7" name="Group 76"/>
          <p:cNvGrpSpPr/>
          <p:nvPr/>
        </p:nvGrpSpPr>
        <p:grpSpPr>
          <a:xfrm>
            <a:off x="5148515" y="2775272"/>
            <a:ext cx="1446968" cy="658805"/>
            <a:chOff x="3020178" y="1540701"/>
            <a:chExt cx="2250204" cy="814192"/>
          </a:xfrm>
        </p:grpSpPr>
        <p:grpSp>
          <p:nvGrpSpPr>
            <p:cNvPr id="81" name="Group 80"/>
            <p:cNvGrpSpPr/>
            <p:nvPr/>
          </p:nvGrpSpPr>
          <p:grpSpPr>
            <a:xfrm>
              <a:off x="3020178" y="1702227"/>
              <a:ext cx="2250204" cy="515864"/>
              <a:chOff x="1785162" y="2006083"/>
              <a:chExt cx="1392557" cy="342084"/>
            </a:xfrm>
          </p:grpSpPr>
          <p:cxnSp>
            <p:nvCxnSpPr>
              <p:cNvPr id="83" name="Straight Connector 82"/>
              <p:cNvCxnSpPr/>
              <p:nvPr/>
            </p:nvCxnSpPr>
            <p:spPr bwMode="auto">
              <a:xfrm>
                <a:off x="1785162" y="2006083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4" name="Straight Connector 83"/>
              <p:cNvCxnSpPr/>
              <p:nvPr/>
            </p:nvCxnSpPr>
            <p:spPr bwMode="auto">
              <a:xfrm>
                <a:off x="1788272" y="2348167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5" name="Straight Connector 84"/>
              <p:cNvCxnSpPr/>
              <p:nvPr/>
            </p:nvCxnSpPr>
            <p:spPr bwMode="auto">
              <a:xfrm>
                <a:off x="2776502" y="2161556"/>
                <a:ext cx="40121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82" name="Flowchart: Delay 81"/>
            <p:cNvSpPr/>
            <p:nvPr/>
          </p:nvSpPr>
          <p:spPr bwMode="auto">
            <a:xfrm>
              <a:off x="3657600" y="1540701"/>
              <a:ext cx="964504" cy="814192"/>
            </a:xfrm>
            <a:prstGeom prst="flowChartDelay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3923343" y="4125049"/>
            <a:ext cx="2162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Commutative Law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3918427" y="4464262"/>
            <a:ext cx="2162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Commutative Law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4090491" y="5599888"/>
            <a:ext cx="2162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Distributive Law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105239" y="5988262"/>
            <a:ext cx="2162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Absorption Law</a:t>
            </a:r>
          </a:p>
        </p:txBody>
      </p:sp>
    </p:spTree>
    <p:extLst>
      <p:ext uri="{BB962C8B-B14F-4D97-AF65-F5344CB8AC3E}">
        <p14:creationId xmlns:p14="http://schemas.microsoft.com/office/powerpoint/2010/main" val="215375469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52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23934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De Morgan’s Laws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2937541"/>
              </p:ext>
            </p:extLst>
          </p:nvPr>
        </p:nvGraphicFramePr>
        <p:xfrm>
          <a:off x="3311525" y="1727200"/>
          <a:ext cx="1682162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65160" imgH="241200" progId="Equation.3">
                  <p:embed/>
                </p:oleObj>
              </mc:Choice>
              <mc:Fallback>
                <p:oleObj name="Equation" r:id="rId2" imgW="965160" imgH="241200" progId="Equation.3">
                  <p:embed/>
                  <p:pic>
                    <p:nvPicPr>
                      <p:cNvPr id="21" name="Object 20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311525" y="1727200"/>
                        <a:ext cx="1682162" cy="4254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" name="TextBox 86"/>
          <p:cNvSpPr txBox="1"/>
          <p:nvPr/>
        </p:nvSpPr>
        <p:spPr>
          <a:xfrm>
            <a:off x="1232376" y="4388062"/>
            <a:ext cx="6635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 Narrow" panose="020B0606020202030204" pitchFamily="34" charset="0"/>
              <a:buChar char="─"/>
            </a:pPr>
            <a:r>
              <a:rPr lang="en-US" i="0" dirty="0">
                <a:latin typeface="Arial Narrow" panose="020B0606020202030204" pitchFamily="34" charset="0"/>
              </a:rPr>
              <a:t>Any logic function can be implemented using only </a:t>
            </a:r>
            <a:r>
              <a:rPr lang="en-US" b="1" i="0" dirty="0">
                <a:latin typeface="Arial Narrow" panose="020B0606020202030204" pitchFamily="34" charset="0"/>
              </a:rPr>
              <a:t>OR </a:t>
            </a:r>
            <a:r>
              <a:rPr lang="en-US" i="0" dirty="0">
                <a:latin typeface="Arial Narrow" panose="020B0606020202030204" pitchFamily="34" charset="0"/>
              </a:rPr>
              <a:t>and </a:t>
            </a:r>
            <a:r>
              <a:rPr lang="en-US" b="1" i="0" dirty="0">
                <a:latin typeface="Arial Narrow" panose="020B0606020202030204" pitchFamily="34" charset="0"/>
              </a:rPr>
              <a:t>NOT</a:t>
            </a:r>
            <a:r>
              <a:rPr lang="en-US" i="0" dirty="0">
                <a:latin typeface="Arial Narrow" panose="020B0606020202030204" pitchFamily="34" charset="0"/>
              </a:rPr>
              <a:t> gates.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232376" y="4911937"/>
            <a:ext cx="6635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 Narrow" panose="020B0606020202030204" pitchFamily="34" charset="0"/>
              <a:buChar char="─"/>
            </a:pPr>
            <a:r>
              <a:rPr lang="en-US" i="0" dirty="0">
                <a:latin typeface="Arial Narrow" panose="020B0606020202030204" pitchFamily="34" charset="0"/>
              </a:rPr>
              <a:t>Any logic function can be implemented using only </a:t>
            </a:r>
            <a:r>
              <a:rPr lang="en-US" b="1" i="0" dirty="0">
                <a:latin typeface="Arial Narrow" panose="020B0606020202030204" pitchFamily="34" charset="0"/>
              </a:rPr>
              <a:t>AND</a:t>
            </a:r>
            <a:r>
              <a:rPr lang="en-US" i="0" dirty="0">
                <a:latin typeface="Arial Narrow" panose="020B0606020202030204" pitchFamily="34" charset="0"/>
              </a:rPr>
              <a:t> and </a:t>
            </a:r>
            <a:r>
              <a:rPr lang="en-US" b="1" i="0" dirty="0">
                <a:latin typeface="Arial Narrow" panose="020B0606020202030204" pitchFamily="34" charset="0"/>
              </a:rPr>
              <a:t>NOT</a:t>
            </a:r>
            <a:r>
              <a:rPr lang="en-US" i="0" dirty="0">
                <a:latin typeface="Arial Narrow" panose="020B0606020202030204" pitchFamily="34" charset="0"/>
              </a:rPr>
              <a:t> gates.</a:t>
            </a:r>
          </a:p>
        </p:txBody>
      </p:sp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0185102"/>
              </p:ext>
            </p:extLst>
          </p:nvPr>
        </p:nvGraphicFramePr>
        <p:xfrm>
          <a:off x="3321050" y="2927350"/>
          <a:ext cx="1682162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65160" imgH="241200" progId="Equation.3">
                  <p:embed/>
                </p:oleObj>
              </mc:Choice>
              <mc:Fallback>
                <p:oleObj name="Equation" r:id="rId4" imgW="965160" imgH="241200" progId="Equation.3">
                  <p:embed/>
                  <p:pic>
                    <p:nvPicPr>
                      <p:cNvPr id="21" name="Object 20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21050" y="2927350"/>
                        <a:ext cx="1682162" cy="4254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960764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53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35042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Boolean Algebra Example  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4934907" y="464539"/>
            <a:ext cx="32173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0070C0"/>
                </a:solidFill>
                <a:latin typeface="Arial Narrow" panose="020B0606020202030204" pitchFamily="34" charset="0"/>
              </a:rPr>
              <a:t>Fail-Safe Autopilot Logic</a:t>
            </a:r>
            <a:endParaRPr lang="en-US" altLang="en-US" sz="2400" b="1" dirty="0">
              <a:solidFill>
                <a:srgbClr val="0070C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331419" y="1528531"/>
            <a:ext cx="2992571" cy="414870"/>
            <a:chOff x="2502869" y="1309456"/>
            <a:chExt cx="2992571" cy="414870"/>
          </a:xfrm>
        </p:grpSpPr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96441212"/>
                </p:ext>
              </p:extLst>
            </p:nvPr>
          </p:nvGraphicFramePr>
          <p:xfrm>
            <a:off x="2502869" y="1365250"/>
            <a:ext cx="1077228" cy="3590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609480" imgH="203040" progId="Equation.3">
                    <p:embed/>
                  </p:oleObj>
                </mc:Choice>
                <mc:Fallback>
                  <p:oleObj name="Equation" r:id="rId2" imgW="609480" imgH="203040" progId="Equation.3">
                    <p:embed/>
                    <p:pic>
                      <p:nvPicPr>
                        <p:cNvPr id="3" name="Object 2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2502869" y="1365250"/>
                          <a:ext cx="1077228" cy="35907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4" name="Object 6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79604425"/>
                </p:ext>
              </p:extLst>
            </p:nvPr>
          </p:nvGraphicFramePr>
          <p:xfrm>
            <a:off x="3985428" y="1368342"/>
            <a:ext cx="630238" cy="290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355320" imgH="164880" progId="Equation.3">
                    <p:embed/>
                  </p:oleObj>
                </mc:Choice>
                <mc:Fallback>
                  <p:oleObj name="Equation" r:id="rId4" imgW="355320" imgH="164880" progId="Equation.3">
                    <p:embed/>
                    <p:pic>
                      <p:nvPicPr>
                        <p:cNvPr id="64" name="Object 63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985428" y="1368342"/>
                          <a:ext cx="630238" cy="2905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5" name="Object 6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50523456"/>
                </p:ext>
              </p:extLst>
            </p:nvPr>
          </p:nvGraphicFramePr>
          <p:xfrm>
            <a:off x="4931877" y="1376881"/>
            <a:ext cx="563563" cy="2905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317160" imgH="164880" progId="Equation.3">
                    <p:embed/>
                  </p:oleObj>
                </mc:Choice>
                <mc:Fallback>
                  <p:oleObj name="Equation" r:id="rId6" imgW="317160" imgH="164880" progId="Equation.3">
                    <p:embed/>
                    <p:pic>
                      <p:nvPicPr>
                        <p:cNvPr id="65" name="Object 64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931877" y="1376881"/>
                          <a:ext cx="563563" cy="2905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8" name="Rectangle 67"/>
            <p:cNvSpPr/>
            <p:nvPr/>
          </p:nvSpPr>
          <p:spPr>
            <a:xfrm>
              <a:off x="4578687" y="1309456"/>
              <a:ext cx="3529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Arial Narrow" panose="020B0606020202030204" pitchFamily="34" charset="0"/>
                </a:rPr>
                <a:t>or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3682932" y="1407327"/>
              <a:ext cx="1198947" cy="246063"/>
              <a:chOff x="3406707" y="5342655"/>
              <a:chExt cx="1198947" cy="246063"/>
            </a:xfrm>
          </p:grpSpPr>
          <p:graphicFrame>
            <p:nvGraphicFramePr>
              <p:cNvPr id="75" name="Object 74"/>
              <p:cNvGraphicFramePr>
                <a:graphicFrameLocks noChangeAspect="1"/>
              </p:cNvGraphicFramePr>
              <p:nvPr/>
            </p:nvGraphicFramePr>
            <p:xfrm>
              <a:off x="3406707" y="5342655"/>
              <a:ext cx="247650" cy="2460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8" imgW="139680" imgH="139680" progId="Equation.3">
                      <p:embed/>
                    </p:oleObj>
                  </mc:Choice>
                  <mc:Fallback>
                    <p:oleObj name="Equation" r:id="rId8" imgW="139680" imgH="139680" progId="Equation.3">
                      <p:embed/>
                      <p:pic>
                        <p:nvPicPr>
                          <p:cNvPr id="75" name="Object 74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3406707" y="5342655"/>
                            <a:ext cx="247650" cy="246063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6" name="Object 75"/>
              <p:cNvGraphicFramePr>
                <a:graphicFrameLocks noChangeAspect="1"/>
              </p:cNvGraphicFramePr>
              <p:nvPr/>
            </p:nvGraphicFramePr>
            <p:xfrm>
              <a:off x="4358004" y="5342655"/>
              <a:ext cx="247650" cy="2460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0" imgW="139680" imgH="139680" progId="Equation.3">
                      <p:embed/>
                    </p:oleObj>
                  </mc:Choice>
                  <mc:Fallback>
                    <p:oleObj name="Equation" r:id="rId10" imgW="139680" imgH="139680" progId="Equation.3">
                      <p:embed/>
                      <p:pic>
                        <p:nvPicPr>
                          <p:cNvPr id="76" name="Object 75"/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4358004" y="5342655"/>
                            <a:ext cx="247650" cy="246063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199565"/>
              </p:ext>
            </p:extLst>
          </p:nvPr>
        </p:nvGraphicFramePr>
        <p:xfrm>
          <a:off x="2190750" y="3036888"/>
          <a:ext cx="2578100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460160" imgH="241200" progId="Equation.3">
                  <p:embed/>
                </p:oleObj>
              </mc:Choice>
              <mc:Fallback>
                <p:oleObj name="Equation" r:id="rId12" imgW="1460160" imgH="241200" progId="Equation.3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190750" y="3036888"/>
                        <a:ext cx="2578100" cy="425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682584" y="1075081"/>
            <a:ext cx="1921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 Narrow" panose="020B0606020202030204" pitchFamily="34" charset="0"/>
              </a:rPr>
              <a:t>Positive check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102309" y="1551331"/>
            <a:ext cx="1921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sum-of-product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11159" y="2389531"/>
            <a:ext cx="3432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 Narrow" panose="020B0606020202030204" pitchFamily="34" charset="0"/>
              </a:rPr>
              <a:t>System Not Ready Condition:</a:t>
            </a:r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2179233"/>
              </p:ext>
            </p:extLst>
          </p:nvPr>
        </p:nvGraphicFramePr>
        <p:xfrm>
          <a:off x="2400300" y="3656013"/>
          <a:ext cx="2578100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460160" imgH="241200" progId="Equation.3">
                  <p:embed/>
                </p:oleObj>
              </mc:Choice>
              <mc:Fallback>
                <p:oleObj name="Equation" r:id="rId14" imgW="1460160" imgH="241200" progId="Equation.3">
                  <p:embed/>
                  <p:pic>
                    <p:nvPicPr>
                      <p:cNvPr id="29" name="Object 28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400300" y="3656013"/>
                        <a:ext cx="2578100" cy="425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2473918"/>
              </p:ext>
            </p:extLst>
          </p:nvPr>
        </p:nvGraphicFramePr>
        <p:xfrm>
          <a:off x="7435850" y="3698875"/>
          <a:ext cx="1231900" cy="311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965160" imgH="241200" progId="Equation.3">
                  <p:embed/>
                </p:oleObj>
              </mc:Choice>
              <mc:Fallback>
                <p:oleObj name="Equation" r:id="rId16" imgW="965160" imgH="241200" progId="Equation.3">
                  <p:embed/>
                  <p:pic>
                    <p:nvPicPr>
                      <p:cNvPr id="21" name="Object 20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7435850" y="3698875"/>
                        <a:ext cx="1231900" cy="31157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2507323"/>
              </p:ext>
            </p:extLst>
          </p:nvPr>
        </p:nvGraphicFramePr>
        <p:xfrm>
          <a:off x="2403475" y="4305300"/>
          <a:ext cx="2935288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663560" imgH="228600" progId="Equation.3">
                  <p:embed/>
                </p:oleObj>
              </mc:Choice>
              <mc:Fallback>
                <p:oleObj name="Equation" r:id="rId18" imgW="1663560" imgH="228600" progId="Equation.3">
                  <p:embed/>
                  <p:pic>
                    <p:nvPicPr>
                      <p:cNvPr id="33" name="Object 32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403475" y="4305300"/>
                        <a:ext cx="2935288" cy="403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2673779"/>
              </p:ext>
            </p:extLst>
          </p:nvPr>
        </p:nvGraphicFramePr>
        <p:xfrm>
          <a:off x="7435850" y="4356101"/>
          <a:ext cx="1222375" cy="309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965160" imgH="241200" progId="Equation.3">
                  <p:embed/>
                </p:oleObj>
              </mc:Choice>
              <mc:Fallback>
                <p:oleObj name="Equation" r:id="rId20" imgW="965160" imgH="241200" progId="Equation.3">
                  <p:embed/>
                  <p:pic>
                    <p:nvPicPr>
                      <p:cNvPr id="50" name="Object 49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7435850" y="4356101"/>
                        <a:ext cx="1222375" cy="30916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8265870"/>
              </p:ext>
            </p:extLst>
          </p:nvPr>
        </p:nvGraphicFramePr>
        <p:xfrm>
          <a:off x="2166938" y="5284788"/>
          <a:ext cx="3181350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1803240" imgH="241200" progId="Equation.3">
                  <p:embed/>
                </p:oleObj>
              </mc:Choice>
              <mc:Fallback>
                <p:oleObj name="Equation" r:id="rId22" imgW="1803240" imgH="241200" progId="Equation.3">
                  <p:embed/>
                  <p:pic>
                    <p:nvPicPr>
                      <p:cNvPr id="35" name="Object 34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2166938" y="5284788"/>
                        <a:ext cx="3181350" cy="425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9265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9" name="Straight Connector 148"/>
          <p:cNvCxnSpPr/>
          <p:nvPr/>
        </p:nvCxnSpPr>
        <p:spPr bwMode="auto">
          <a:xfrm>
            <a:off x="4732564" y="4683577"/>
            <a:ext cx="3429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6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49776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 “1” and “0” :  Inside a </a:t>
            </a:r>
            <a:r>
              <a:rPr lang="en-US" altLang="en-US" sz="2400" b="1" dirty="0">
                <a:solidFill>
                  <a:srgbClr val="C00000"/>
                </a:solidFill>
                <a:latin typeface="Arial Narrow" panose="020B0606020202030204" pitchFamily="34" charset="0"/>
              </a:rPr>
              <a:t>Microprocessor  </a:t>
            </a:r>
            <a:endParaRPr lang="en-US" altLang="en-US" sz="2400" b="1" dirty="0">
              <a:solidFill>
                <a:srgbClr val="C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2052" name="Picture 4" descr="iPhone 11 review: The best iPhone for most people Review | ZDN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46" y="1226749"/>
            <a:ext cx="3640393" cy="2047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 bwMode="auto">
          <a:xfrm>
            <a:off x="775608" y="3739242"/>
            <a:ext cx="653959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805546" y="5720442"/>
            <a:ext cx="650965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054" name="Picture 6" descr="iPhone 11 teardown confirms U1 Ultra Wideband chip is Apple's own ..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4"/>
          <a:stretch/>
        </p:blipFill>
        <p:spPr bwMode="auto">
          <a:xfrm>
            <a:off x="4547962" y="1077685"/>
            <a:ext cx="3526518" cy="2212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 bwMode="auto">
          <a:xfrm>
            <a:off x="6359979" y="2057400"/>
            <a:ext cx="873578" cy="36739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6988628" y="2465616"/>
            <a:ext cx="191270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8.5 billion transistors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1828801" y="4735284"/>
            <a:ext cx="3429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7307036" y="5706835"/>
            <a:ext cx="0" cy="228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 flipH="1">
            <a:off x="7100207" y="5924549"/>
            <a:ext cx="37827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7255328" y="3565073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1.2V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326085" y="550545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0V</a:t>
            </a:r>
          </a:p>
        </p:txBody>
      </p:sp>
      <p:pic>
        <p:nvPicPr>
          <p:cNvPr id="2056" name="Picture 8" descr="AA Energizer Battery | Energizer AA Batteries Volume Discounts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90" r="31556"/>
          <a:stretch/>
        </p:blipFill>
        <p:spPr bwMode="auto">
          <a:xfrm>
            <a:off x="465364" y="3853544"/>
            <a:ext cx="710292" cy="178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/>
          <p:cNvCxnSpPr/>
          <p:nvPr/>
        </p:nvCxnSpPr>
        <p:spPr bwMode="auto">
          <a:xfrm>
            <a:off x="800101" y="3739243"/>
            <a:ext cx="0" cy="22860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805544" y="5491842"/>
            <a:ext cx="0" cy="22860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7776154" y="3554185"/>
            <a:ext cx="78739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“HIGH”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759827" y="5461907"/>
            <a:ext cx="74571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“LOW”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646860" y="3551464"/>
            <a:ext cx="415498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8655025" y="5442857"/>
            <a:ext cx="415498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0" y="4533901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1.2V</a:t>
            </a:r>
          </a:p>
        </p:txBody>
      </p:sp>
      <p:sp>
        <p:nvSpPr>
          <p:cNvPr id="80" name="Rectangle 79"/>
          <p:cNvSpPr/>
          <p:nvPr/>
        </p:nvSpPr>
        <p:spPr bwMode="auto">
          <a:xfrm>
            <a:off x="3230336" y="4275361"/>
            <a:ext cx="653143" cy="898072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3442607" y="3714747"/>
            <a:ext cx="97972" cy="780607"/>
            <a:chOff x="2456284" y="3733800"/>
            <a:chExt cx="83975" cy="669083"/>
          </a:xfrm>
        </p:grpSpPr>
        <p:cxnSp>
          <p:nvCxnSpPr>
            <p:cNvPr id="82" name="Straight Connector 81"/>
            <p:cNvCxnSpPr/>
            <p:nvPr/>
          </p:nvCxnSpPr>
          <p:spPr bwMode="auto">
            <a:xfrm>
              <a:off x="2500994" y="3733800"/>
              <a:ext cx="0" cy="6096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3" name="Oval 82"/>
            <p:cNvSpPr/>
            <p:nvPr/>
          </p:nvSpPr>
          <p:spPr bwMode="auto">
            <a:xfrm>
              <a:off x="2456284" y="4318908"/>
              <a:ext cx="83975" cy="83975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cxnSp>
        <p:nvCxnSpPr>
          <p:cNvPr id="84" name="Straight Connector 83"/>
          <p:cNvCxnSpPr/>
          <p:nvPr/>
        </p:nvCxnSpPr>
        <p:spPr bwMode="auto">
          <a:xfrm>
            <a:off x="3733802" y="4697183"/>
            <a:ext cx="56605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>
            <a:endCxn id="86" idx="3"/>
          </p:cNvCxnSpPr>
          <p:nvPr/>
        </p:nvCxnSpPr>
        <p:spPr bwMode="auto">
          <a:xfrm flipV="1">
            <a:off x="3526971" y="4723210"/>
            <a:ext cx="180352" cy="28966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6" name="Oval 85"/>
          <p:cNvSpPr/>
          <p:nvPr/>
        </p:nvSpPr>
        <p:spPr bwMode="auto">
          <a:xfrm>
            <a:off x="3692975" y="4639586"/>
            <a:ext cx="97972" cy="97972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87" name="Group 86"/>
          <p:cNvGrpSpPr/>
          <p:nvPr/>
        </p:nvGrpSpPr>
        <p:grpSpPr>
          <a:xfrm flipV="1">
            <a:off x="3423557" y="4936669"/>
            <a:ext cx="97972" cy="780607"/>
            <a:chOff x="2456284" y="3733800"/>
            <a:chExt cx="83975" cy="669083"/>
          </a:xfrm>
        </p:grpSpPr>
        <p:cxnSp>
          <p:nvCxnSpPr>
            <p:cNvPr id="88" name="Straight Connector 87"/>
            <p:cNvCxnSpPr/>
            <p:nvPr/>
          </p:nvCxnSpPr>
          <p:spPr bwMode="auto">
            <a:xfrm>
              <a:off x="2500994" y="3733800"/>
              <a:ext cx="0" cy="6096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9" name="Oval 88"/>
            <p:cNvSpPr/>
            <p:nvPr/>
          </p:nvSpPr>
          <p:spPr bwMode="auto">
            <a:xfrm>
              <a:off x="2456284" y="4318908"/>
              <a:ext cx="83975" cy="83975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2059" name="Group 2058"/>
          <p:cNvGrpSpPr/>
          <p:nvPr/>
        </p:nvGrpSpPr>
        <p:grpSpPr>
          <a:xfrm>
            <a:off x="2171700" y="3733797"/>
            <a:ext cx="1069521" cy="2002529"/>
            <a:chOff x="2171700" y="3733797"/>
            <a:chExt cx="1069521" cy="2002529"/>
          </a:xfrm>
        </p:grpSpPr>
        <p:sp>
          <p:nvSpPr>
            <p:cNvPr id="4" name="Rectangle 3"/>
            <p:cNvSpPr/>
            <p:nvPr/>
          </p:nvSpPr>
          <p:spPr bwMode="auto">
            <a:xfrm>
              <a:off x="2171700" y="4294411"/>
              <a:ext cx="653143" cy="898072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383971" y="3733797"/>
              <a:ext cx="97972" cy="780607"/>
              <a:chOff x="2456284" y="3733800"/>
              <a:chExt cx="83975" cy="669083"/>
            </a:xfrm>
          </p:grpSpPr>
          <p:cxnSp>
            <p:nvCxnSpPr>
              <p:cNvPr id="43" name="Straight Connector 42"/>
              <p:cNvCxnSpPr/>
              <p:nvPr/>
            </p:nvCxnSpPr>
            <p:spPr bwMode="auto">
              <a:xfrm>
                <a:off x="2500994" y="3733800"/>
                <a:ext cx="0" cy="6096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1" name="Oval 20"/>
              <p:cNvSpPr/>
              <p:nvPr/>
            </p:nvSpPr>
            <p:spPr bwMode="auto">
              <a:xfrm>
                <a:off x="2456284" y="4318908"/>
                <a:ext cx="83975" cy="83975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67" name="Straight Connector 66"/>
            <p:cNvCxnSpPr/>
            <p:nvPr/>
          </p:nvCxnSpPr>
          <p:spPr bwMode="auto">
            <a:xfrm>
              <a:off x="2675166" y="4716233"/>
              <a:ext cx="56605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/>
            <p:cNvCxnSpPr>
              <a:stCxn id="21" idx="7"/>
              <a:endCxn id="70" idx="5"/>
            </p:cNvCxnSpPr>
            <p:nvPr/>
          </p:nvCxnSpPr>
          <p:spPr bwMode="auto">
            <a:xfrm>
              <a:off x="2467595" y="4430780"/>
              <a:ext cx="250368" cy="31148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0" name="Oval 69"/>
            <p:cNvSpPr/>
            <p:nvPr/>
          </p:nvSpPr>
          <p:spPr bwMode="auto">
            <a:xfrm>
              <a:off x="2634339" y="4658636"/>
              <a:ext cx="97972" cy="979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76" name="Group 75"/>
            <p:cNvGrpSpPr/>
            <p:nvPr/>
          </p:nvGrpSpPr>
          <p:grpSpPr>
            <a:xfrm flipV="1">
              <a:off x="2364921" y="4955719"/>
              <a:ext cx="97972" cy="780607"/>
              <a:chOff x="2456284" y="3733800"/>
              <a:chExt cx="83975" cy="669083"/>
            </a:xfrm>
          </p:grpSpPr>
          <p:cxnSp>
            <p:nvCxnSpPr>
              <p:cNvPr id="77" name="Straight Connector 76"/>
              <p:cNvCxnSpPr/>
              <p:nvPr/>
            </p:nvCxnSpPr>
            <p:spPr bwMode="auto">
              <a:xfrm>
                <a:off x="2500994" y="3733800"/>
                <a:ext cx="0" cy="6096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78" name="Oval 77"/>
              <p:cNvSpPr/>
              <p:nvPr/>
            </p:nvSpPr>
            <p:spPr bwMode="auto">
              <a:xfrm>
                <a:off x="2456284" y="4318908"/>
                <a:ext cx="83975" cy="83975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97" name="TextBox 96"/>
            <p:cNvSpPr txBox="1"/>
            <p:nvPr/>
          </p:nvSpPr>
          <p:spPr>
            <a:xfrm>
              <a:off x="2814838" y="4397829"/>
              <a:ext cx="41549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 Narrow" panose="020B0606020202030204" pitchFamily="34" charset="0"/>
                </a:rPr>
                <a:t>“1”</a:t>
              </a:r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3840818" y="4378778"/>
            <a:ext cx="41549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1107621" y="5859236"/>
            <a:ext cx="210064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 Narrow" panose="020B0606020202030204" pitchFamily="34" charset="0"/>
              </a:rPr>
              <a:t>Transistor pairs: Switches</a:t>
            </a:r>
          </a:p>
        </p:txBody>
      </p:sp>
      <p:cxnSp>
        <p:nvCxnSpPr>
          <p:cNvPr id="2058" name="Straight Connector 2057"/>
          <p:cNvCxnSpPr/>
          <p:nvPr/>
        </p:nvCxnSpPr>
        <p:spPr bwMode="auto">
          <a:xfrm flipH="1">
            <a:off x="1828800" y="5225143"/>
            <a:ext cx="375557" cy="6939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grpSp>
        <p:nvGrpSpPr>
          <p:cNvPr id="2060" name="Group 2059"/>
          <p:cNvGrpSpPr/>
          <p:nvPr/>
        </p:nvGrpSpPr>
        <p:grpSpPr>
          <a:xfrm>
            <a:off x="4966601" y="3720193"/>
            <a:ext cx="1069521" cy="1994362"/>
            <a:chOff x="4297136" y="3712029"/>
            <a:chExt cx="1069521" cy="1994362"/>
          </a:xfrm>
        </p:grpSpPr>
        <p:sp>
          <p:nvSpPr>
            <p:cNvPr id="102" name="Rectangle 101"/>
            <p:cNvSpPr/>
            <p:nvPr/>
          </p:nvSpPr>
          <p:spPr bwMode="auto">
            <a:xfrm>
              <a:off x="4297136" y="4264476"/>
              <a:ext cx="653143" cy="898072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103" name="Group 102"/>
            <p:cNvGrpSpPr/>
            <p:nvPr/>
          </p:nvGrpSpPr>
          <p:grpSpPr>
            <a:xfrm>
              <a:off x="4509407" y="3712029"/>
              <a:ext cx="97972" cy="772443"/>
              <a:chOff x="2456284" y="3740798"/>
              <a:chExt cx="83975" cy="662085"/>
            </a:xfrm>
          </p:grpSpPr>
          <p:cxnSp>
            <p:nvCxnSpPr>
              <p:cNvPr id="104" name="Straight Connector 103"/>
              <p:cNvCxnSpPr/>
              <p:nvPr/>
            </p:nvCxnSpPr>
            <p:spPr bwMode="auto">
              <a:xfrm>
                <a:off x="2500994" y="3740798"/>
                <a:ext cx="0" cy="6096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05" name="Oval 104"/>
              <p:cNvSpPr/>
              <p:nvPr/>
            </p:nvSpPr>
            <p:spPr bwMode="auto">
              <a:xfrm>
                <a:off x="2456284" y="4318908"/>
                <a:ext cx="83975" cy="83975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106" name="Straight Connector 105"/>
            <p:cNvCxnSpPr/>
            <p:nvPr/>
          </p:nvCxnSpPr>
          <p:spPr bwMode="auto">
            <a:xfrm>
              <a:off x="4800602" y="4686298"/>
              <a:ext cx="56605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7" name="Straight Connector 106"/>
            <p:cNvCxnSpPr>
              <a:endCxn id="108" idx="3"/>
            </p:cNvCxnSpPr>
            <p:nvPr/>
          </p:nvCxnSpPr>
          <p:spPr bwMode="auto">
            <a:xfrm flipV="1">
              <a:off x="4593771" y="4712325"/>
              <a:ext cx="180352" cy="28966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8" name="Oval 107"/>
            <p:cNvSpPr/>
            <p:nvPr/>
          </p:nvSpPr>
          <p:spPr bwMode="auto">
            <a:xfrm>
              <a:off x="4759775" y="4628701"/>
              <a:ext cx="97972" cy="979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109" name="Group 108"/>
            <p:cNvGrpSpPr/>
            <p:nvPr/>
          </p:nvGrpSpPr>
          <p:grpSpPr>
            <a:xfrm flipV="1">
              <a:off x="4490357" y="4925784"/>
              <a:ext cx="97972" cy="780607"/>
              <a:chOff x="2456284" y="3733800"/>
              <a:chExt cx="83975" cy="669083"/>
            </a:xfrm>
          </p:grpSpPr>
          <p:cxnSp>
            <p:nvCxnSpPr>
              <p:cNvPr id="110" name="Straight Connector 109"/>
              <p:cNvCxnSpPr/>
              <p:nvPr/>
            </p:nvCxnSpPr>
            <p:spPr bwMode="auto">
              <a:xfrm>
                <a:off x="2500994" y="3733800"/>
                <a:ext cx="0" cy="6096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11" name="Oval 110"/>
              <p:cNvSpPr/>
              <p:nvPr/>
            </p:nvSpPr>
            <p:spPr bwMode="auto">
              <a:xfrm>
                <a:off x="2456284" y="4318908"/>
                <a:ext cx="83975" cy="83975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112" name="TextBox 111"/>
            <p:cNvSpPr txBox="1"/>
            <p:nvPr/>
          </p:nvSpPr>
          <p:spPr>
            <a:xfrm>
              <a:off x="4907618" y="4367893"/>
              <a:ext cx="41549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 Narrow" panose="020B0606020202030204" pitchFamily="34" charset="0"/>
                </a:rPr>
                <a:t>“0”</a:t>
              </a: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6038844" y="3722912"/>
            <a:ext cx="1069521" cy="2002529"/>
            <a:chOff x="2171700" y="3733797"/>
            <a:chExt cx="1069521" cy="2002529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171700" y="4294411"/>
              <a:ext cx="653143" cy="898072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138" name="Group 137"/>
            <p:cNvGrpSpPr/>
            <p:nvPr/>
          </p:nvGrpSpPr>
          <p:grpSpPr>
            <a:xfrm>
              <a:off x="2383971" y="3733797"/>
              <a:ext cx="97972" cy="780607"/>
              <a:chOff x="2456284" y="3733800"/>
              <a:chExt cx="83975" cy="669083"/>
            </a:xfrm>
          </p:grpSpPr>
          <p:cxnSp>
            <p:nvCxnSpPr>
              <p:cNvPr id="146" name="Straight Connector 145"/>
              <p:cNvCxnSpPr/>
              <p:nvPr/>
            </p:nvCxnSpPr>
            <p:spPr bwMode="auto">
              <a:xfrm>
                <a:off x="2500994" y="3733800"/>
                <a:ext cx="0" cy="6096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47" name="Oval 146"/>
              <p:cNvSpPr/>
              <p:nvPr/>
            </p:nvSpPr>
            <p:spPr bwMode="auto">
              <a:xfrm>
                <a:off x="2456284" y="4318908"/>
                <a:ext cx="83975" cy="83975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139" name="Straight Connector 138"/>
            <p:cNvCxnSpPr/>
            <p:nvPr/>
          </p:nvCxnSpPr>
          <p:spPr bwMode="auto">
            <a:xfrm>
              <a:off x="2675166" y="4716233"/>
              <a:ext cx="56605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/>
            <p:cNvCxnSpPr>
              <a:stCxn id="147" idx="7"/>
              <a:endCxn id="141" idx="5"/>
            </p:cNvCxnSpPr>
            <p:nvPr/>
          </p:nvCxnSpPr>
          <p:spPr bwMode="auto">
            <a:xfrm>
              <a:off x="2467595" y="4430780"/>
              <a:ext cx="250368" cy="31148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1" name="Oval 140"/>
            <p:cNvSpPr/>
            <p:nvPr/>
          </p:nvSpPr>
          <p:spPr bwMode="auto">
            <a:xfrm>
              <a:off x="2634339" y="4658636"/>
              <a:ext cx="97972" cy="979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142" name="Group 141"/>
            <p:cNvGrpSpPr/>
            <p:nvPr/>
          </p:nvGrpSpPr>
          <p:grpSpPr>
            <a:xfrm flipV="1">
              <a:off x="2364921" y="4955719"/>
              <a:ext cx="97972" cy="780607"/>
              <a:chOff x="2456284" y="3733800"/>
              <a:chExt cx="83975" cy="669083"/>
            </a:xfrm>
          </p:grpSpPr>
          <p:cxnSp>
            <p:nvCxnSpPr>
              <p:cNvPr id="144" name="Straight Connector 143"/>
              <p:cNvCxnSpPr/>
              <p:nvPr/>
            </p:nvCxnSpPr>
            <p:spPr bwMode="auto">
              <a:xfrm>
                <a:off x="2500994" y="3733800"/>
                <a:ext cx="0" cy="6096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45" name="Oval 144"/>
              <p:cNvSpPr/>
              <p:nvPr/>
            </p:nvSpPr>
            <p:spPr bwMode="auto">
              <a:xfrm>
                <a:off x="2456284" y="4318908"/>
                <a:ext cx="83975" cy="83975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143" name="TextBox 142"/>
            <p:cNvSpPr txBox="1"/>
            <p:nvPr/>
          </p:nvSpPr>
          <p:spPr>
            <a:xfrm>
              <a:off x="2814838" y="4397829"/>
              <a:ext cx="41549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 Narrow" panose="020B0606020202030204" pitchFamily="34" charset="0"/>
                </a:rPr>
                <a:t>“1”</a:t>
              </a:r>
            </a:p>
          </p:txBody>
        </p:sp>
      </p:grpSp>
      <p:sp>
        <p:nvSpPr>
          <p:cNvPr id="150" name="TextBox 149"/>
          <p:cNvSpPr txBox="1"/>
          <p:nvPr/>
        </p:nvSpPr>
        <p:spPr>
          <a:xfrm>
            <a:off x="4318905" y="4441371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…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7211786" y="4533901"/>
            <a:ext cx="73449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 Narrow" panose="020B0606020202030204" pitchFamily="34" charset="0"/>
              </a:rPr>
              <a:t>Output 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1224644" y="4547508"/>
            <a:ext cx="59343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 Narrow" panose="020B0606020202030204" pitchFamily="34" charset="0"/>
              </a:rPr>
              <a:t>input 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6027965" y="1333502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solidFill>
                  <a:schemeClr val="bg1"/>
                </a:solidFill>
                <a:latin typeface="Arial Narrow" panose="020B0606020202030204" pitchFamily="34" charset="0"/>
              </a:rPr>
              <a:t>A13</a:t>
            </a:r>
          </a:p>
        </p:txBody>
      </p:sp>
    </p:spTree>
    <p:extLst>
      <p:ext uri="{BB962C8B-B14F-4D97-AF65-F5344CB8AC3E}">
        <p14:creationId xmlns:p14="http://schemas.microsoft.com/office/powerpoint/2010/main" val="2568950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612C2B-D79D-45CE-A98E-33EEA96EB9EE}" type="slidenum">
              <a:rPr lang="en-US" altLang="en-US" i="0" smtClean="0">
                <a:solidFill>
                  <a:schemeClr val="bg1"/>
                </a:solidFill>
                <a:latin typeface="Times" panose="02020603050405020304" pitchFamily="18" charset="0"/>
              </a:rPr>
              <a:pPr/>
              <a:t>7</a:t>
            </a:fld>
            <a:r>
              <a:rPr lang="en-US" altLang="en-US" i="0">
                <a:solidFill>
                  <a:schemeClr val="bg1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615950" y="458788"/>
            <a:ext cx="36295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The Logic Levels Used Here </a:t>
            </a:r>
            <a:endParaRPr lang="en-US" altLang="en-US" sz="2400" b="1" dirty="0">
              <a:solidFill>
                <a:srgbClr val="FF33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654050" y="879475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cxnSp>
        <p:nvCxnSpPr>
          <p:cNvPr id="57" name="Straight Connector 56"/>
          <p:cNvCxnSpPr/>
          <p:nvPr/>
        </p:nvCxnSpPr>
        <p:spPr bwMode="auto">
          <a:xfrm>
            <a:off x="4544785" y="2742952"/>
            <a:ext cx="3429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>
            <a:off x="612321" y="1798617"/>
            <a:ext cx="653959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617767" y="3779817"/>
            <a:ext cx="650965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/>
          <p:cNvCxnSpPr/>
          <p:nvPr/>
        </p:nvCxnSpPr>
        <p:spPr bwMode="auto">
          <a:xfrm>
            <a:off x="1641022" y="2794659"/>
            <a:ext cx="3429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Straight Connector 73"/>
          <p:cNvCxnSpPr/>
          <p:nvPr/>
        </p:nvCxnSpPr>
        <p:spPr bwMode="auto">
          <a:xfrm>
            <a:off x="7119257" y="3766210"/>
            <a:ext cx="0" cy="228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 flipH="1">
            <a:off x="6912428" y="3983924"/>
            <a:ext cx="37827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TextBox 75"/>
          <p:cNvSpPr txBox="1"/>
          <p:nvPr/>
        </p:nvSpPr>
        <p:spPr>
          <a:xfrm>
            <a:off x="7132863" y="1624448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5V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7138306" y="3564825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0V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588375" y="1613560"/>
            <a:ext cx="78739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“HIGH”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572048" y="3521282"/>
            <a:ext cx="74571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“LOW”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459081" y="1610839"/>
            <a:ext cx="415498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“1”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467246" y="3502232"/>
            <a:ext cx="415498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0" y="2256808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5V</a:t>
            </a:r>
          </a:p>
        </p:txBody>
      </p:sp>
      <p:sp>
        <p:nvSpPr>
          <p:cNvPr id="86" name="Rectangle 85"/>
          <p:cNvSpPr/>
          <p:nvPr/>
        </p:nvSpPr>
        <p:spPr bwMode="auto">
          <a:xfrm>
            <a:off x="3042557" y="2334736"/>
            <a:ext cx="653143" cy="898072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3254828" y="1774122"/>
            <a:ext cx="97972" cy="780607"/>
            <a:chOff x="2456284" y="3733800"/>
            <a:chExt cx="83975" cy="669083"/>
          </a:xfrm>
        </p:grpSpPr>
        <p:cxnSp>
          <p:nvCxnSpPr>
            <p:cNvPr id="88" name="Straight Connector 87"/>
            <p:cNvCxnSpPr/>
            <p:nvPr/>
          </p:nvCxnSpPr>
          <p:spPr bwMode="auto">
            <a:xfrm>
              <a:off x="2500994" y="3733800"/>
              <a:ext cx="0" cy="6096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9" name="Oval 88"/>
            <p:cNvSpPr/>
            <p:nvPr/>
          </p:nvSpPr>
          <p:spPr bwMode="auto">
            <a:xfrm>
              <a:off x="2456284" y="4318908"/>
              <a:ext cx="83975" cy="83975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cxnSp>
        <p:nvCxnSpPr>
          <p:cNvPr id="90" name="Straight Connector 89"/>
          <p:cNvCxnSpPr/>
          <p:nvPr/>
        </p:nvCxnSpPr>
        <p:spPr bwMode="auto">
          <a:xfrm>
            <a:off x="3546023" y="2756558"/>
            <a:ext cx="56605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Straight Connector 90"/>
          <p:cNvCxnSpPr>
            <a:endCxn id="92" idx="3"/>
          </p:cNvCxnSpPr>
          <p:nvPr/>
        </p:nvCxnSpPr>
        <p:spPr bwMode="auto">
          <a:xfrm flipV="1">
            <a:off x="3339192" y="2782585"/>
            <a:ext cx="180352" cy="28966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Oval 91"/>
          <p:cNvSpPr/>
          <p:nvPr/>
        </p:nvSpPr>
        <p:spPr bwMode="auto">
          <a:xfrm>
            <a:off x="3505196" y="2698961"/>
            <a:ext cx="97972" cy="97972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93" name="Group 92"/>
          <p:cNvGrpSpPr/>
          <p:nvPr/>
        </p:nvGrpSpPr>
        <p:grpSpPr>
          <a:xfrm flipV="1">
            <a:off x="3235778" y="2996044"/>
            <a:ext cx="97972" cy="780607"/>
            <a:chOff x="2456284" y="3733800"/>
            <a:chExt cx="83975" cy="669083"/>
          </a:xfrm>
        </p:grpSpPr>
        <p:cxnSp>
          <p:nvCxnSpPr>
            <p:cNvPr id="94" name="Straight Connector 93"/>
            <p:cNvCxnSpPr/>
            <p:nvPr/>
          </p:nvCxnSpPr>
          <p:spPr bwMode="auto">
            <a:xfrm>
              <a:off x="2500994" y="3733800"/>
              <a:ext cx="0" cy="6096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5" name="Oval 94"/>
            <p:cNvSpPr/>
            <p:nvPr/>
          </p:nvSpPr>
          <p:spPr bwMode="auto">
            <a:xfrm>
              <a:off x="2456284" y="4318908"/>
              <a:ext cx="83975" cy="83975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1983921" y="1793172"/>
            <a:ext cx="1069521" cy="2002529"/>
            <a:chOff x="2171700" y="3733797"/>
            <a:chExt cx="1069521" cy="2002529"/>
          </a:xfrm>
        </p:grpSpPr>
        <p:sp>
          <p:nvSpPr>
            <p:cNvPr id="97" name="Rectangle 96"/>
            <p:cNvSpPr/>
            <p:nvPr/>
          </p:nvSpPr>
          <p:spPr bwMode="auto">
            <a:xfrm>
              <a:off x="2171700" y="4294411"/>
              <a:ext cx="653143" cy="898072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2383971" y="3733797"/>
              <a:ext cx="97972" cy="780607"/>
              <a:chOff x="2456284" y="3733800"/>
              <a:chExt cx="83975" cy="669083"/>
            </a:xfrm>
          </p:grpSpPr>
          <p:cxnSp>
            <p:nvCxnSpPr>
              <p:cNvPr id="106" name="Straight Connector 105"/>
              <p:cNvCxnSpPr/>
              <p:nvPr/>
            </p:nvCxnSpPr>
            <p:spPr bwMode="auto">
              <a:xfrm>
                <a:off x="2500994" y="3733800"/>
                <a:ext cx="0" cy="6096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07" name="Oval 106"/>
              <p:cNvSpPr/>
              <p:nvPr/>
            </p:nvSpPr>
            <p:spPr bwMode="auto">
              <a:xfrm>
                <a:off x="2456284" y="4318908"/>
                <a:ext cx="83975" cy="83975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99" name="Straight Connector 98"/>
            <p:cNvCxnSpPr/>
            <p:nvPr/>
          </p:nvCxnSpPr>
          <p:spPr bwMode="auto">
            <a:xfrm>
              <a:off x="2675166" y="4716233"/>
              <a:ext cx="56605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0" name="Straight Connector 99"/>
            <p:cNvCxnSpPr>
              <a:stCxn id="107" idx="7"/>
              <a:endCxn id="101" idx="5"/>
            </p:cNvCxnSpPr>
            <p:nvPr/>
          </p:nvCxnSpPr>
          <p:spPr bwMode="auto">
            <a:xfrm>
              <a:off x="2467595" y="4430780"/>
              <a:ext cx="250368" cy="31148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1" name="Oval 100"/>
            <p:cNvSpPr/>
            <p:nvPr/>
          </p:nvSpPr>
          <p:spPr bwMode="auto">
            <a:xfrm>
              <a:off x="2634339" y="4658636"/>
              <a:ext cx="97972" cy="979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 flipV="1">
              <a:off x="2364921" y="4955719"/>
              <a:ext cx="97972" cy="780607"/>
              <a:chOff x="2456284" y="3733800"/>
              <a:chExt cx="83975" cy="669083"/>
            </a:xfrm>
          </p:grpSpPr>
          <p:cxnSp>
            <p:nvCxnSpPr>
              <p:cNvPr id="104" name="Straight Connector 103"/>
              <p:cNvCxnSpPr/>
              <p:nvPr/>
            </p:nvCxnSpPr>
            <p:spPr bwMode="auto">
              <a:xfrm>
                <a:off x="2500994" y="3733800"/>
                <a:ext cx="0" cy="6096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05" name="Oval 104"/>
              <p:cNvSpPr/>
              <p:nvPr/>
            </p:nvSpPr>
            <p:spPr bwMode="auto">
              <a:xfrm>
                <a:off x="2456284" y="4318908"/>
                <a:ext cx="83975" cy="83975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103" name="TextBox 102"/>
            <p:cNvSpPr txBox="1"/>
            <p:nvPr/>
          </p:nvSpPr>
          <p:spPr>
            <a:xfrm>
              <a:off x="2814838" y="4397829"/>
              <a:ext cx="41549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 Narrow" panose="020B0606020202030204" pitchFamily="34" charset="0"/>
                </a:rPr>
                <a:t>“1”</a:t>
              </a:r>
            </a:p>
          </p:txBody>
        </p:sp>
      </p:grpSp>
      <p:sp>
        <p:nvSpPr>
          <p:cNvPr id="108" name="TextBox 107"/>
          <p:cNvSpPr txBox="1"/>
          <p:nvPr/>
        </p:nvSpPr>
        <p:spPr>
          <a:xfrm>
            <a:off x="3653039" y="2438153"/>
            <a:ext cx="41549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“0”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1042306" y="3983925"/>
            <a:ext cx="108074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 Narrow" panose="020B0606020202030204" pitchFamily="34" charset="0"/>
              </a:rPr>
              <a:t>Logic Gates</a:t>
            </a:r>
          </a:p>
        </p:txBody>
      </p:sp>
      <p:cxnSp>
        <p:nvCxnSpPr>
          <p:cNvPr id="110" name="Straight Connector 109"/>
          <p:cNvCxnSpPr/>
          <p:nvPr/>
        </p:nvCxnSpPr>
        <p:spPr bwMode="auto">
          <a:xfrm flipH="1">
            <a:off x="1641021" y="3284518"/>
            <a:ext cx="375557" cy="6939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grpSp>
        <p:nvGrpSpPr>
          <p:cNvPr id="111" name="Group 110"/>
          <p:cNvGrpSpPr/>
          <p:nvPr/>
        </p:nvGrpSpPr>
        <p:grpSpPr>
          <a:xfrm>
            <a:off x="4778822" y="1779568"/>
            <a:ext cx="1069521" cy="1994362"/>
            <a:chOff x="4297136" y="3712029"/>
            <a:chExt cx="1069521" cy="1994362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4297136" y="4264476"/>
              <a:ext cx="653143" cy="898072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4509407" y="3712029"/>
              <a:ext cx="97972" cy="772443"/>
              <a:chOff x="2456284" y="3740798"/>
              <a:chExt cx="83975" cy="662085"/>
            </a:xfrm>
          </p:grpSpPr>
          <p:cxnSp>
            <p:nvCxnSpPr>
              <p:cNvPr id="121" name="Straight Connector 120"/>
              <p:cNvCxnSpPr/>
              <p:nvPr/>
            </p:nvCxnSpPr>
            <p:spPr bwMode="auto">
              <a:xfrm>
                <a:off x="2500994" y="3740798"/>
                <a:ext cx="0" cy="6096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2" name="Oval 121"/>
              <p:cNvSpPr/>
              <p:nvPr/>
            </p:nvSpPr>
            <p:spPr bwMode="auto">
              <a:xfrm>
                <a:off x="2456284" y="4318908"/>
                <a:ext cx="83975" cy="83975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114" name="Straight Connector 113"/>
            <p:cNvCxnSpPr/>
            <p:nvPr/>
          </p:nvCxnSpPr>
          <p:spPr bwMode="auto">
            <a:xfrm>
              <a:off x="4800602" y="4686298"/>
              <a:ext cx="56605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Straight Connector 114"/>
            <p:cNvCxnSpPr>
              <a:endCxn id="116" idx="3"/>
            </p:cNvCxnSpPr>
            <p:nvPr/>
          </p:nvCxnSpPr>
          <p:spPr bwMode="auto">
            <a:xfrm flipV="1">
              <a:off x="4593771" y="4712325"/>
              <a:ext cx="180352" cy="28966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6" name="Oval 115"/>
            <p:cNvSpPr/>
            <p:nvPr/>
          </p:nvSpPr>
          <p:spPr bwMode="auto">
            <a:xfrm>
              <a:off x="4759775" y="4628701"/>
              <a:ext cx="97972" cy="979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117" name="Group 116"/>
            <p:cNvGrpSpPr/>
            <p:nvPr/>
          </p:nvGrpSpPr>
          <p:grpSpPr>
            <a:xfrm flipV="1">
              <a:off x="4490357" y="4925784"/>
              <a:ext cx="97972" cy="780607"/>
              <a:chOff x="2456284" y="3733800"/>
              <a:chExt cx="83975" cy="669083"/>
            </a:xfrm>
          </p:grpSpPr>
          <p:cxnSp>
            <p:nvCxnSpPr>
              <p:cNvPr id="119" name="Straight Connector 118"/>
              <p:cNvCxnSpPr/>
              <p:nvPr/>
            </p:nvCxnSpPr>
            <p:spPr bwMode="auto">
              <a:xfrm>
                <a:off x="2500994" y="3733800"/>
                <a:ext cx="0" cy="6096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0" name="Oval 119"/>
              <p:cNvSpPr/>
              <p:nvPr/>
            </p:nvSpPr>
            <p:spPr bwMode="auto">
              <a:xfrm>
                <a:off x="2456284" y="4318908"/>
                <a:ext cx="83975" cy="83975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118" name="TextBox 117"/>
            <p:cNvSpPr txBox="1"/>
            <p:nvPr/>
          </p:nvSpPr>
          <p:spPr>
            <a:xfrm>
              <a:off x="4907618" y="4367893"/>
              <a:ext cx="41549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 Narrow" panose="020B0606020202030204" pitchFamily="34" charset="0"/>
                </a:rPr>
                <a:t>“0”</a:t>
              </a: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5851065" y="1782287"/>
            <a:ext cx="1069521" cy="2002529"/>
            <a:chOff x="2171700" y="3733797"/>
            <a:chExt cx="1069521" cy="2002529"/>
          </a:xfrm>
        </p:grpSpPr>
        <p:sp>
          <p:nvSpPr>
            <p:cNvPr id="124" name="Rectangle 123"/>
            <p:cNvSpPr/>
            <p:nvPr/>
          </p:nvSpPr>
          <p:spPr bwMode="auto">
            <a:xfrm>
              <a:off x="2171700" y="4294411"/>
              <a:ext cx="653143" cy="898072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125" name="Group 124"/>
            <p:cNvGrpSpPr/>
            <p:nvPr/>
          </p:nvGrpSpPr>
          <p:grpSpPr>
            <a:xfrm>
              <a:off x="2383971" y="3733797"/>
              <a:ext cx="97972" cy="780607"/>
              <a:chOff x="2456284" y="3733800"/>
              <a:chExt cx="83975" cy="669083"/>
            </a:xfrm>
          </p:grpSpPr>
          <p:cxnSp>
            <p:nvCxnSpPr>
              <p:cNvPr id="133" name="Straight Connector 132"/>
              <p:cNvCxnSpPr/>
              <p:nvPr/>
            </p:nvCxnSpPr>
            <p:spPr bwMode="auto">
              <a:xfrm>
                <a:off x="2500994" y="3733800"/>
                <a:ext cx="0" cy="6096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34" name="Oval 133"/>
              <p:cNvSpPr/>
              <p:nvPr/>
            </p:nvSpPr>
            <p:spPr bwMode="auto">
              <a:xfrm>
                <a:off x="2456284" y="4318908"/>
                <a:ext cx="83975" cy="83975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126" name="Straight Connector 125"/>
            <p:cNvCxnSpPr/>
            <p:nvPr/>
          </p:nvCxnSpPr>
          <p:spPr bwMode="auto">
            <a:xfrm>
              <a:off x="2675166" y="4716233"/>
              <a:ext cx="56605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7" name="Straight Connector 126"/>
            <p:cNvCxnSpPr>
              <a:stCxn id="134" idx="7"/>
              <a:endCxn id="128" idx="5"/>
            </p:cNvCxnSpPr>
            <p:nvPr/>
          </p:nvCxnSpPr>
          <p:spPr bwMode="auto">
            <a:xfrm>
              <a:off x="2467595" y="4430780"/>
              <a:ext cx="250368" cy="31148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8" name="Oval 127"/>
            <p:cNvSpPr/>
            <p:nvPr/>
          </p:nvSpPr>
          <p:spPr bwMode="auto">
            <a:xfrm>
              <a:off x="2634339" y="4658636"/>
              <a:ext cx="97972" cy="979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129" name="Group 128"/>
            <p:cNvGrpSpPr/>
            <p:nvPr/>
          </p:nvGrpSpPr>
          <p:grpSpPr>
            <a:xfrm flipV="1">
              <a:off x="2364921" y="4955719"/>
              <a:ext cx="97972" cy="780607"/>
              <a:chOff x="2456284" y="3733800"/>
              <a:chExt cx="83975" cy="669083"/>
            </a:xfrm>
          </p:grpSpPr>
          <p:cxnSp>
            <p:nvCxnSpPr>
              <p:cNvPr id="131" name="Straight Connector 130"/>
              <p:cNvCxnSpPr/>
              <p:nvPr/>
            </p:nvCxnSpPr>
            <p:spPr bwMode="auto">
              <a:xfrm>
                <a:off x="2500994" y="3733800"/>
                <a:ext cx="0" cy="6096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32" name="Oval 131"/>
              <p:cNvSpPr/>
              <p:nvPr/>
            </p:nvSpPr>
            <p:spPr bwMode="auto">
              <a:xfrm>
                <a:off x="2456284" y="4318908"/>
                <a:ext cx="83975" cy="83975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130" name="TextBox 129"/>
            <p:cNvSpPr txBox="1"/>
            <p:nvPr/>
          </p:nvSpPr>
          <p:spPr>
            <a:xfrm>
              <a:off x="2814838" y="4397829"/>
              <a:ext cx="41549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 Narrow" panose="020B0606020202030204" pitchFamily="34" charset="0"/>
                </a:rPr>
                <a:t>“1”</a:t>
              </a:r>
            </a:p>
          </p:txBody>
        </p:sp>
      </p:grpSp>
      <p:sp>
        <p:nvSpPr>
          <p:cNvPr id="135" name="TextBox 134"/>
          <p:cNvSpPr txBox="1"/>
          <p:nvPr/>
        </p:nvSpPr>
        <p:spPr>
          <a:xfrm>
            <a:off x="4131126" y="2500746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…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7024007" y="2593276"/>
            <a:ext cx="73449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 Narrow" panose="020B0606020202030204" pitchFamily="34" charset="0"/>
              </a:rPr>
              <a:t>Output 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1036865" y="2606883"/>
            <a:ext cx="59343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 Narrow" panose="020B0606020202030204" pitchFamily="34" charset="0"/>
              </a:rPr>
              <a:t>input </a:t>
            </a:r>
          </a:p>
        </p:txBody>
      </p:sp>
      <p:cxnSp>
        <p:nvCxnSpPr>
          <p:cNvPr id="141" name="Straight Connector 140"/>
          <p:cNvCxnSpPr/>
          <p:nvPr/>
        </p:nvCxnSpPr>
        <p:spPr bwMode="auto">
          <a:xfrm>
            <a:off x="579171" y="1784763"/>
            <a:ext cx="0" cy="196981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2" name="Oval 141"/>
          <p:cNvSpPr/>
          <p:nvPr/>
        </p:nvSpPr>
        <p:spPr bwMode="auto">
          <a:xfrm>
            <a:off x="332509" y="2507673"/>
            <a:ext cx="526473" cy="52647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29491" y="2452255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Symbol" panose="05050102010706020507" pitchFamily="18" charset="2"/>
              </a:rPr>
              <a:t>+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429491" y="2715491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latin typeface="Symbol" panose="05050102010706020507" pitchFamily="18" charset="2"/>
              </a:rPr>
              <a:t>-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738449"/>
              </p:ext>
            </p:extLst>
          </p:nvPr>
        </p:nvGraphicFramePr>
        <p:xfrm>
          <a:off x="1454728" y="4625109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309242812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76743950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55872795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3775795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Logic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Value</a:t>
                      </a:r>
                      <a:endParaRPr lang="en-US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Logic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Logic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Voltage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Value</a:t>
                      </a:r>
                      <a:endParaRPr lang="en-US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357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False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0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(</a:t>
                      </a:r>
                      <a:r>
                        <a:rPr lang="en-US" b="0" baseline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V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)</a:t>
                      </a:r>
                      <a:endParaRPr lang="en-US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0061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5 (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V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3315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4339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C6E097-21B6-4D40-8C8C-9BEDFC23FF61}" type="slidenum">
              <a:rPr lang="en-US" altLang="en-US" smtClean="0"/>
              <a:pPr>
                <a:defRPr/>
              </a:pPr>
              <a:t>8</a:t>
            </a:fld>
            <a:r>
              <a:rPr lang="en-US" altLang="en-US"/>
              <a:t> 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9818" y="458788"/>
            <a:ext cx="23086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 Why “1” and “0” </a:t>
            </a:r>
            <a:endParaRPr lang="en-US" altLang="en-US" sz="2400" b="1" dirty="0">
              <a:solidFill>
                <a:srgbClr val="C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71170" y="887788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20482" name="Picture 2" descr="Checkerboard, Fleece, Fabric 30&quot; x 30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21" y="1171718"/>
            <a:ext cx="3369021" cy="3328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 bwMode="auto">
          <a:xfrm>
            <a:off x="656705" y="1438102"/>
            <a:ext cx="2651760" cy="267669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2824" y="2527068"/>
            <a:ext cx="3249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Black </a:t>
            </a:r>
            <a:r>
              <a:rPr lang="en-US" b="1" i="0" dirty="0"/>
              <a:t>(“0”) </a:t>
            </a:r>
            <a:r>
              <a:rPr lang="en-US" b="1" dirty="0"/>
              <a:t>and White </a:t>
            </a:r>
            <a:r>
              <a:rPr lang="en-US" b="1" i="0" dirty="0"/>
              <a:t>(“1”)  </a:t>
            </a:r>
          </a:p>
          <a:p>
            <a:pPr algn="ctr"/>
            <a:r>
              <a:rPr lang="en-US" i="0" dirty="0"/>
              <a:t> </a:t>
            </a:r>
            <a:r>
              <a:rPr lang="en-US" b="1" i="0" dirty="0">
                <a:solidFill>
                  <a:schemeClr val="bg1">
                    <a:lumMod val="50000"/>
                  </a:schemeClr>
                </a:solidFill>
              </a:rPr>
              <a:t>No Gray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67924" y="4924055"/>
            <a:ext cx="6484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Ensure No Mistakes:  It is not so easy to “confuse” black and “white” </a:t>
            </a:r>
            <a:endParaRPr lang="en-US" b="1" i="0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553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C6E097-21B6-4D40-8C8C-9BEDFC23FF61}" type="slidenum">
              <a:rPr lang="en-US" altLang="en-US" smtClean="0"/>
              <a:pPr>
                <a:defRPr/>
              </a:pPr>
              <a:t>9</a:t>
            </a:fld>
            <a:r>
              <a:rPr lang="en-US" altLang="en-US"/>
              <a:t> 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9818" y="458788"/>
            <a:ext cx="73933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3300"/>
                </a:solidFill>
                <a:latin typeface="Arial Narrow" panose="020B0606020202030204" pitchFamily="34" charset="0"/>
              </a:rPr>
              <a:t> Why “1” and “0”                                         </a:t>
            </a:r>
            <a:r>
              <a:rPr lang="en-US" altLang="en-US" sz="2400" b="1" dirty="0">
                <a:solidFill>
                  <a:srgbClr val="0070C0"/>
                </a:solidFill>
                <a:latin typeface="Arial Narrow" panose="020B0606020202030204" pitchFamily="34" charset="0"/>
              </a:rPr>
              <a:t>Resilient to Noise  </a:t>
            </a:r>
            <a:endParaRPr lang="en-US" altLang="en-US" sz="2400" b="1" dirty="0">
              <a:solidFill>
                <a:srgbClr val="0070C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71170" y="887788"/>
            <a:ext cx="73152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067924" y="4924055"/>
            <a:ext cx="6484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Ensure No Mistakes:  It is not so easy to “confuse” black and “white” </a:t>
            </a:r>
            <a:endParaRPr lang="en-US" b="1" i="0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20481" name="Group 20480"/>
          <p:cNvGrpSpPr/>
          <p:nvPr/>
        </p:nvGrpSpPr>
        <p:grpSpPr>
          <a:xfrm>
            <a:off x="1254125" y="1657350"/>
            <a:ext cx="1978025" cy="1997075"/>
            <a:chOff x="749300" y="1362075"/>
            <a:chExt cx="1978025" cy="1997075"/>
          </a:xfrm>
        </p:grpSpPr>
        <p:sp>
          <p:nvSpPr>
            <p:cNvPr id="7" name="Rectangle 6"/>
            <p:cNvSpPr/>
            <p:nvPr/>
          </p:nvSpPr>
          <p:spPr bwMode="auto">
            <a:xfrm>
              <a:off x="749300" y="1362075"/>
              <a:ext cx="330200" cy="3302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dirty="0">
                  <a:latin typeface="Arial Narrow" panose="020B0606020202030204" pitchFamily="34" charset="0"/>
                </a:rPr>
                <a:t>1</a:t>
              </a:r>
              <a:r>
                <a:rPr kumimoji="0" lang="en-US" sz="9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rPr>
                <a:t>.0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1076779" y="1362075"/>
              <a:ext cx="330200" cy="3302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anose="020B0606020202030204" pitchFamily="34" charset="0"/>
                </a:rPr>
                <a:t>0.3</a:t>
              </a:r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1406525" y="1362075"/>
              <a:ext cx="330200" cy="33020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rPr>
                <a:t>0.8</a:t>
              </a: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1734004" y="1362075"/>
              <a:ext cx="330200" cy="3302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0.0</a:t>
              </a:r>
              <a:endParaRPr kumimoji="0" lang="en-US" sz="9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2063750" y="1362075"/>
              <a:ext cx="330200" cy="330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1" u="none" strike="noStrike" cap="none" normalizeH="0" baseline="0" dirty="0">
                  <a:ln>
                    <a:noFill/>
                  </a:ln>
                  <a:effectLst/>
                  <a:latin typeface="Arial Narrow" panose="020B0606020202030204" pitchFamily="34" charset="0"/>
                </a:rPr>
                <a:t>0.6</a:t>
              </a: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2391229" y="1362075"/>
              <a:ext cx="330200" cy="3302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anose="020B0606020202030204" pitchFamily="34" charset="0"/>
                </a:rPr>
                <a:t>0.3</a:t>
              </a: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2397125" y="1695450"/>
              <a:ext cx="330200" cy="3302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dirty="0">
                  <a:latin typeface="Arial Narrow" panose="020B0606020202030204" pitchFamily="34" charset="0"/>
                </a:rPr>
                <a:t>1</a:t>
              </a:r>
              <a:r>
                <a:rPr kumimoji="0" lang="en-US" sz="9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rPr>
                <a:t>.0</a:t>
              </a:r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752929" y="1695450"/>
              <a:ext cx="330200" cy="3302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anose="020B0606020202030204" pitchFamily="34" charset="0"/>
                </a:rPr>
                <a:t>0.1</a:t>
              </a: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1082675" y="1695450"/>
              <a:ext cx="330200" cy="33020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rPr>
                <a:t>0.8</a:t>
              </a: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1410154" y="1695450"/>
              <a:ext cx="330200" cy="3302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anose="020B0606020202030204" pitchFamily="34" charset="0"/>
                </a:rPr>
                <a:t>0.3</a:t>
              </a:r>
            </a:p>
          </p:txBody>
        </p:sp>
        <p:sp>
          <p:nvSpPr>
            <p:cNvPr id="91" name="Rectangle 90"/>
            <p:cNvSpPr/>
            <p:nvPr/>
          </p:nvSpPr>
          <p:spPr bwMode="auto">
            <a:xfrm>
              <a:off x="1739900" y="1695450"/>
              <a:ext cx="330200" cy="33020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rPr>
                <a:t>0.8</a:t>
              </a:r>
            </a:p>
          </p:txBody>
        </p:sp>
        <p:sp>
          <p:nvSpPr>
            <p:cNvPr id="92" name="Rectangle 91"/>
            <p:cNvSpPr/>
            <p:nvPr/>
          </p:nvSpPr>
          <p:spPr bwMode="auto">
            <a:xfrm>
              <a:off x="2067379" y="1695450"/>
              <a:ext cx="330200" cy="3302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anose="020B0606020202030204" pitchFamily="34" charset="0"/>
                </a:rPr>
                <a:t>0.1</a:t>
              </a: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749300" y="2028825"/>
              <a:ext cx="330200" cy="33020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rPr>
                <a:t>0.8</a:t>
              </a:r>
            </a:p>
          </p:txBody>
        </p:sp>
        <p:sp>
          <p:nvSpPr>
            <p:cNvPr id="94" name="Rectangle 93"/>
            <p:cNvSpPr/>
            <p:nvPr/>
          </p:nvSpPr>
          <p:spPr bwMode="auto">
            <a:xfrm>
              <a:off x="1076779" y="2028825"/>
              <a:ext cx="330200" cy="3302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anose="020B0606020202030204" pitchFamily="34" charset="0"/>
                </a:rPr>
                <a:t>0.1</a:t>
              </a:r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1406525" y="2028825"/>
              <a:ext cx="330200" cy="3302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dirty="0">
                  <a:latin typeface="Arial Narrow" panose="020B0606020202030204" pitchFamily="34" charset="0"/>
                </a:rPr>
                <a:t>1.0</a:t>
              </a:r>
              <a:endParaRPr kumimoji="0" lang="en-US" sz="9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1734004" y="2028825"/>
              <a:ext cx="330200" cy="3302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anose="020B0606020202030204" pitchFamily="34" charset="0"/>
                </a:rPr>
                <a:t>0.2</a:t>
              </a:r>
            </a:p>
          </p:txBody>
        </p:sp>
        <p:sp>
          <p:nvSpPr>
            <p:cNvPr id="97" name="Rectangle 96"/>
            <p:cNvSpPr/>
            <p:nvPr/>
          </p:nvSpPr>
          <p:spPr bwMode="auto">
            <a:xfrm>
              <a:off x="2063750" y="2028825"/>
              <a:ext cx="330200" cy="33020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rPr>
                <a:t>0.8</a:t>
              </a:r>
            </a:p>
          </p:txBody>
        </p:sp>
        <p:sp>
          <p:nvSpPr>
            <p:cNvPr id="98" name="Rectangle 97"/>
            <p:cNvSpPr/>
            <p:nvPr/>
          </p:nvSpPr>
          <p:spPr bwMode="auto">
            <a:xfrm>
              <a:off x="2391229" y="2028825"/>
              <a:ext cx="330200" cy="3302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anose="020B0606020202030204" pitchFamily="34" charset="0"/>
                </a:rPr>
                <a:t>0.1</a:t>
              </a:r>
            </a:p>
          </p:txBody>
        </p:sp>
        <p:sp>
          <p:nvSpPr>
            <p:cNvPr id="99" name="Rectangle 98"/>
            <p:cNvSpPr/>
            <p:nvPr/>
          </p:nvSpPr>
          <p:spPr bwMode="auto">
            <a:xfrm>
              <a:off x="2397125" y="2362200"/>
              <a:ext cx="330200" cy="33020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rPr>
                <a:t>0.8</a:t>
              </a:r>
            </a:p>
          </p:txBody>
        </p:sp>
        <p:sp>
          <p:nvSpPr>
            <p:cNvPr id="100" name="Rectangle 99"/>
            <p:cNvSpPr/>
            <p:nvPr/>
          </p:nvSpPr>
          <p:spPr bwMode="auto">
            <a:xfrm>
              <a:off x="752929" y="2362200"/>
              <a:ext cx="330200" cy="3302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0.0</a:t>
              </a:r>
              <a:endParaRPr kumimoji="0" lang="en-US" sz="9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 bwMode="auto">
            <a:xfrm>
              <a:off x="1082675" y="2362200"/>
              <a:ext cx="330200" cy="33020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rPr>
                <a:t>0.8</a:t>
              </a:r>
            </a:p>
          </p:txBody>
        </p:sp>
        <p:sp>
          <p:nvSpPr>
            <p:cNvPr id="102" name="Rectangle 101"/>
            <p:cNvSpPr/>
            <p:nvPr/>
          </p:nvSpPr>
          <p:spPr bwMode="auto">
            <a:xfrm>
              <a:off x="1410154" y="2362200"/>
              <a:ext cx="330200" cy="3302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0.0</a:t>
              </a:r>
              <a:endParaRPr kumimoji="0" lang="en-US" sz="9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 bwMode="auto">
            <a:xfrm>
              <a:off x="1739900" y="2362200"/>
              <a:ext cx="330200" cy="33020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rPr>
                <a:t>0.8</a:t>
              </a:r>
            </a:p>
          </p:txBody>
        </p:sp>
        <p:sp>
          <p:nvSpPr>
            <p:cNvPr id="104" name="Rectangle 103"/>
            <p:cNvSpPr/>
            <p:nvPr/>
          </p:nvSpPr>
          <p:spPr bwMode="auto">
            <a:xfrm>
              <a:off x="2067379" y="2362200"/>
              <a:ext cx="330200" cy="3302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0.2</a:t>
              </a:r>
              <a:endParaRPr kumimoji="0" lang="en-US" sz="9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 bwMode="auto">
            <a:xfrm>
              <a:off x="749300" y="2695575"/>
              <a:ext cx="330200" cy="33020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rPr>
                <a:t>0.8</a:t>
              </a:r>
            </a:p>
          </p:txBody>
        </p:sp>
        <p:sp>
          <p:nvSpPr>
            <p:cNvPr id="109" name="Rectangle 108"/>
            <p:cNvSpPr/>
            <p:nvPr/>
          </p:nvSpPr>
          <p:spPr bwMode="auto">
            <a:xfrm>
              <a:off x="1076779" y="2695575"/>
              <a:ext cx="330200" cy="3302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anose="020B0606020202030204" pitchFamily="34" charset="0"/>
                </a:rPr>
                <a:t>0.3</a:t>
              </a:r>
            </a:p>
          </p:txBody>
        </p:sp>
        <p:sp>
          <p:nvSpPr>
            <p:cNvPr id="110" name="Rectangle 109"/>
            <p:cNvSpPr/>
            <p:nvPr/>
          </p:nvSpPr>
          <p:spPr bwMode="auto">
            <a:xfrm>
              <a:off x="1406525" y="2695575"/>
              <a:ext cx="330200" cy="3302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dirty="0">
                  <a:latin typeface="Arial Narrow" panose="020B0606020202030204" pitchFamily="34" charset="0"/>
                </a:rPr>
                <a:t>1</a:t>
              </a:r>
              <a:r>
                <a:rPr kumimoji="0" lang="en-US" sz="9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rPr>
                <a:t>.0</a:t>
              </a:r>
            </a:p>
          </p:txBody>
        </p:sp>
        <p:sp>
          <p:nvSpPr>
            <p:cNvPr id="111" name="Rectangle 110"/>
            <p:cNvSpPr/>
            <p:nvPr/>
          </p:nvSpPr>
          <p:spPr bwMode="auto">
            <a:xfrm>
              <a:off x="1734004" y="2695575"/>
              <a:ext cx="330200" cy="3302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anose="020B0606020202030204" pitchFamily="34" charset="0"/>
                </a:rPr>
                <a:t>0.2</a:t>
              </a:r>
            </a:p>
          </p:txBody>
        </p:sp>
        <p:sp>
          <p:nvSpPr>
            <p:cNvPr id="112" name="Rectangle 111"/>
            <p:cNvSpPr/>
            <p:nvPr/>
          </p:nvSpPr>
          <p:spPr bwMode="auto">
            <a:xfrm>
              <a:off x="2063750" y="2695575"/>
              <a:ext cx="330200" cy="33020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rPr>
                <a:t>0.8</a:t>
              </a:r>
            </a:p>
          </p:txBody>
        </p:sp>
        <p:sp>
          <p:nvSpPr>
            <p:cNvPr id="113" name="Rectangle 112"/>
            <p:cNvSpPr/>
            <p:nvPr/>
          </p:nvSpPr>
          <p:spPr bwMode="auto">
            <a:xfrm>
              <a:off x="2391229" y="2695575"/>
              <a:ext cx="330200" cy="3302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anose="020B0606020202030204" pitchFamily="34" charset="0"/>
                </a:rPr>
                <a:t>0.3</a:t>
              </a:r>
            </a:p>
          </p:txBody>
        </p:sp>
        <p:sp>
          <p:nvSpPr>
            <p:cNvPr id="114" name="Rectangle 113"/>
            <p:cNvSpPr/>
            <p:nvPr/>
          </p:nvSpPr>
          <p:spPr bwMode="auto">
            <a:xfrm>
              <a:off x="2397125" y="3028950"/>
              <a:ext cx="330200" cy="33020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rPr>
                <a:t>0.8</a:t>
              </a:r>
            </a:p>
          </p:txBody>
        </p:sp>
        <p:sp>
          <p:nvSpPr>
            <p:cNvPr id="115" name="Rectangle 114"/>
            <p:cNvSpPr/>
            <p:nvPr/>
          </p:nvSpPr>
          <p:spPr bwMode="auto">
            <a:xfrm>
              <a:off x="752929" y="3028950"/>
              <a:ext cx="330200" cy="3302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anose="020B0606020202030204" pitchFamily="34" charset="0"/>
                </a:rPr>
                <a:t>0.1</a:t>
              </a:r>
            </a:p>
          </p:txBody>
        </p:sp>
        <p:sp>
          <p:nvSpPr>
            <p:cNvPr id="116" name="Rectangle 115"/>
            <p:cNvSpPr/>
            <p:nvPr/>
          </p:nvSpPr>
          <p:spPr bwMode="auto">
            <a:xfrm>
              <a:off x="1082675" y="3028950"/>
              <a:ext cx="330200" cy="330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rPr>
                <a:t>0.7</a:t>
              </a:r>
            </a:p>
          </p:txBody>
        </p:sp>
        <p:sp>
          <p:nvSpPr>
            <p:cNvPr id="117" name="Rectangle 116"/>
            <p:cNvSpPr/>
            <p:nvPr/>
          </p:nvSpPr>
          <p:spPr bwMode="auto">
            <a:xfrm>
              <a:off x="1410154" y="3028950"/>
              <a:ext cx="330200" cy="3302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anose="020B0606020202030204" pitchFamily="34" charset="0"/>
                </a:rPr>
                <a:t>0.1</a:t>
              </a:r>
            </a:p>
          </p:txBody>
        </p:sp>
        <p:sp>
          <p:nvSpPr>
            <p:cNvPr id="118" name="Rectangle 117"/>
            <p:cNvSpPr/>
            <p:nvPr/>
          </p:nvSpPr>
          <p:spPr bwMode="auto">
            <a:xfrm>
              <a:off x="1739900" y="3028950"/>
              <a:ext cx="330200" cy="33020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rPr>
                <a:t>0.8</a:t>
              </a:r>
            </a:p>
          </p:txBody>
        </p:sp>
        <p:sp>
          <p:nvSpPr>
            <p:cNvPr id="119" name="Rectangle 118"/>
            <p:cNvSpPr/>
            <p:nvPr/>
          </p:nvSpPr>
          <p:spPr bwMode="auto">
            <a:xfrm>
              <a:off x="2067379" y="3028950"/>
              <a:ext cx="330200" cy="3302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0.0</a:t>
              </a:r>
              <a:endParaRPr kumimoji="0" lang="en-US" sz="9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</a:endParaRPr>
            </a:p>
          </p:txBody>
        </p:sp>
      </p:grpSp>
      <p:sp>
        <p:nvSpPr>
          <p:cNvPr id="122" name="Rectangle 121"/>
          <p:cNvSpPr/>
          <p:nvPr/>
        </p:nvSpPr>
        <p:spPr bwMode="auto">
          <a:xfrm>
            <a:off x="5149850" y="1685925"/>
            <a:ext cx="3302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23" name="Rectangle 122"/>
          <p:cNvSpPr/>
          <p:nvPr/>
        </p:nvSpPr>
        <p:spPr bwMode="auto">
          <a:xfrm>
            <a:off x="5477329" y="1685925"/>
            <a:ext cx="330200" cy="330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</a:rPr>
              <a:t>0</a:t>
            </a:r>
          </a:p>
        </p:txBody>
      </p:sp>
      <p:sp>
        <p:nvSpPr>
          <p:cNvPr id="124" name="Rectangle 123"/>
          <p:cNvSpPr/>
          <p:nvPr/>
        </p:nvSpPr>
        <p:spPr bwMode="auto">
          <a:xfrm>
            <a:off x="5807075" y="1685925"/>
            <a:ext cx="3302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25" name="Rectangle 124"/>
          <p:cNvSpPr/>
          <p:nvPr/>
        </p:nvSpPr>
        <p:spPr bwMode="auto">
          <a:xfrm>
            <a:off x="6134554" y="1685925"/>
            <a:ext cx="330200" cy="330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>
                <a:solidFill>
                  <a:schemeClr val="bg1"/>
                </a:solidFill>
                <a:latin typeface="Arial Narrow" panose="020B0606020202030204" pitchFamily="34" charset="0"/>
              </a:rPr>
              <a:t>0</a:t>
            </a:r>
            <a:endParaRPr kumimoji="0" lang="en-US" sz="1100" b="1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26" name="Rectangle 125"/>
          <p:cNvSpPr/>
          <p:nvPr/>
        </p:nvSpPr>
        <p:spPr bwMode="auto">
          <a:xfrm>
            <a:off x="6464300" y="1685925"/>
            <a:ext cx="3302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27" name="Rectangle 126"/>
          <p:cNvSpPr/>
          <p:nvPr/>
        </p:nvSpPr>
        <p:spPr bwMode="auto">
          <a:xfrm>
            <a:off x="6791779" y="1685925"/>
            <a:ext cx="330200" cy="330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</a:rPr>
              <a:t>0</a:t>
            </a:r>
          </a:p>
        </p:txBody>
      </p:sp>
      <p:sp>
        <p:nvSpPr>
          <p:cNvPr id="128" name="Rectangle 127"/>
          <p:cNvSpPr/>
          <p:nvPr/>
        </p:nvSpPr>
        <p:spPr bwMode="auto">
          <a:xfrm>
            <a:off x="6797675" y="2019300"/>
            <a:ext cx="3302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29" name="Rectangle 128"/>
          <p:cNvSpPr/>
          <p:nvPr/>
        </p:nvSpPr>
        <p:spPr bwMode="auto">
          <a:xfrm>
            <a:off x="5153479" y="2019300"/>
            <a:ext cx="330200" cy="330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</a:rPr>
              <a:t>0</a:t>
            </a:r>
          </a:p>
        </p:txBody>
      </p:sp>
      <p:sp>
        <p:nvSpPr>
          <p:cNvPr id="130" name="Rectangle 129"/>
          <p:cNvSpPr/>
          <p:nvPr/>
        </p:nvSpPr>
        <p:spPr bwMode="auto">
          <a:xfrm>
            <a:off x="5483225" y="2019300"/>
            <a:ext cx="3302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>
                <a:latin typeface="Arial Narrow" panose="020B0606020202030204" pitchFamily="34" charset="0"/>
              </a:rPr>
              <a:t>1</a:t>
            </a:r>
            <a:endParaRPr kumimoji="0" lang="en-US" sz="11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1" name="Rectangle 130"/>
          <p:cNvSpPr/>
          <p:nvPr/>
        </p:nvSpPr>
        <p:spPr bwMode="auto">
          <a:xfrm>
            <a:off x="5810704" y="2019300"/>
            <a:ext cx="330200" cy="330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</a:rPr>
              <a:t>0</a:t>
            </a:r>
          </a:p>
        </p:txBody>
      </p:sp>
      <p:sp>
        <p:nvSpPr>
          <p:cNvPr id="132" name="Rectangle 131"/>
          <p:cNvSpPr/>
          <p:nvPr/>
        </p:nvSpPr>
        <p:spPr bwMode="auto">
          <a:xfrm>
            <a:off x="6140450" y="2019300"/>
            <a:ext cx="3302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33" name="Rectangle 132"/>
          <p:cNvSpPr/>
          <p:nvPr/>
        </p:nvSpPr>
        <p:spPr bwMode="auto">
          <a:xfrm>
            <a:off x="6467929" y="2019300"/>
            <a:ext cx="330200" cy="330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</a:rPr>
              <a:t>0</a:t>
            </a:r>
          </a:p>
        </p:txBody>
      </p:sp>
      <p:sp>
        <p:nvSpPr>
          <p:cNvPr id="134" name="Rectangle 133"/>
          <p:cNvSpPr/>
          <p:nvPr/>
        </p:nvSpPr>
        <p:spPr bwMode="auto">
          <a:xfrm>
            <a:off x="5149850" y="2352675"/>
            <a:ext cx="3302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35" name="Rectangle 134"/>
          <p:cNvSpPr/>
          <p:nvPr/>
        </p:nvSpPr>
        <p:spPr bwMode="auto">
          <a:xfrm>
            <a:off x="5477329" y="2352675"/>
            <a:ext cx="330200" cy="330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</a:rPr>
              <a:t>0</a:t>
            </a:r>
          </a:p>
        </p:txBody>
      </p:sp>
      <p:sp>
        <p:nvSpPr>
          <p:cNvPr id="136" name="Rectangle 135"/>
          <p:cNvSpPr/>
          <p:nvPr/>
        </p:nvSpPr>
        <p:spPr bwMode="auto">
          <a:xfrm>
            <a:off x="5807075" y="2352675"/>
            <a:ext cx="3302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37" name="Rectangle 136"/>
          <p:cNvSpPr/>
          <p:nvPr/>
        </p:nvSpPr>
        <p:spPr bwMode="auto">
          <a:xfrm>
            <a:off x="6134554" y="2352675"/>
            <a:ext cx="330200" cy="330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</a:rPr>
              <a:t>0</a:t>
            </a:r>
          </a:p>
        </p:txBody>
      </p:sp>
      <p:sp>
        <p:nvSpPr>
          <p:cNvPr id="138" name="Rectangle 137"/>
          <p:cNvSpPr/>
          <p:nvPr/>
        </p:nvSpPr>
        <p:spPr bwMode="auto">
          <a:xfrm>
            <a:off x="6464300" y="2352675"/>
            <a:ext cx="330200" cy="33020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39" name="Rectangle 138"/>
          <p:cNvSpPr/>
          <p:nvPr/>
        </p:nvSpPr>
        <p:spPr bwMode="auto">
          <a:xfrm>
            <a:off x="6791779" y="2352675"/>
            <a:ext cx="330200" cy="330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</a:rPr>
              <a:t>0</a:t>
            </a:r>
          </a:p>
        </p:txBody>
      </p:sp>
      <p:sp>
        <p:nvSpPr>
          <p:cNvPr id="140" name="Rectangle 139"/>
          <p:cNvSpPr/>
          <p:nvPr/>
        </p:nvSpPr>
        <p:spPr bwMode="auto">
          <a:xfrm>
            <a:off x="6797675" y="2686050"/>
            <a:ext cx="3302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41" name="Rectangle 140"/>
          <p:cNvSpPr/>
          <p:nvPr/>
        </p:nvSpPr>
        <p:spPr bwMode="auto">
          <a:xfrm>
            <a:off x="5153479" y="2686050"/>
            <a:ext cx="330200" cy="330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>
                <a:solidFill>
                  <a:schemeClr val="bg1"/>
                </a:solidFill>
                <a:latin typeface="Arial Narrow" panose="020B0606020202030204" pitchFamily="34" charset="0"/>
              </a:rPr>
              <a:t>0</a:t>
            </a:r>
            <a:endParaRPr kumimoji="0" lang="en-US" sz="1100" b="1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42" name="Rectangle 141"/>
          <p:cNvSpPr/>
          <p:nvPr/>
        </p:nvSpPr>
        <p:spPr bwMode="auto">
          <a:xfrm>
            <a:off x="5483225" y="2686050"/>
            <a:ext cx="3302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43" name="Rectangle 142"/>
          <p:cNvSpPr/>
          <p:nvPr/>
        </p:nvSpPr>
        <p:spPr bwMode="auto">
          <a:xfrm>
            <a:off x="5810704" y="2686050"/>
            <a:ext cx="330200" cy="330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>
                <a:solidFill>
                  <a:schemeClr val="bg1"/>
                </a:solidFill>
                <a:latin typeface="Arial Narrow" panose="020B0606020202030204" pitchFamily="34" charset="0"/>
              </a:rPr>
              <a:t>0</a:t>
            </a:r>
            <a:endParaRPr kumimoji="0" lang="en-US" sz="1100" b="1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44" name="Rectangle 143"/>
          <p:cNvSpPr/>
          <p:nvPr/>
        </p:nvSpPr>
        <p:spPr bwMode="auto">
          <a:xfrm>
            <a:off x="6140450" y="2686050"/>
            <a:ext cx="330200" cy="33020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45" name="Rectangle 144"/>
          <p:cNvSpPr/>
          <p:nvPr/>
        </p:nvSpPr>
        <p:spPr bwMode="auto">
          <a:xfrm>
            <a:off x="6467929" y="2686050"/>
            <a:ext cx="330200" cy="330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</a:rPr>
              <a:t>0</a:t>
            </a:r>
          </a:p>
        </p:txBody>
      </p:sp>
      <p:sp>
        <p:nvSpPr>
          <p:cNvPr id="146" name="Rectangle 145"/>
          <p:cNvSpPr/>
          <p:nvPr/>
        </p:nvSpPr>
        <p:spPr bwMode="auto">
          <a:xfrm>
            <a:off x="5149850" y="3019425"/>
            <a:ext cx="3302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47" name="Rectangle 146"/>
          <p:cNvSpPr/>
          <p:nvPr/>
        </p:nvSpPr>
        <p:spPr bwMode="auto">
          <a:xfrm>
            <a:off x="5477329" y="3019425"/>
            <a:ext cx="330200" cy="330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</a:rPr>
              <a:t>0</a:t>
            </a:r>
          </a:p>
        </p:txBody>
      </p:sp>
      <p:sp>
        <p:nvSpPr>
          <p:cNvPr id="148" name="Rectangle 147"/>
          <p:cNvSpPr/>
          <p:nvPr/>
        </p:nvSpPr>
        <p:spPr bwMode="auto">
          <a:xfrm>
            <a:off x="5807075" y="3019425"/>
            <a:ext cx="3302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49" name="Rectangle 148"/>
          <p:cNvSpPr/>
          <p:nvPr/>
        </p:nvSpPr>
        <p:spPr bwMode="auto">
          <a:xfrm>
            <a:off x="6134554" y="3019425"/>
            <a:ext cx="330200" cy="330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>
                <a:solidFill>
                  <a:schemeClr val="bg1"/>
                </a:solidFill>
                <a:latin typeface="Arial Narrow" panose="020B0606020202030204" pitchFamily="34" charset="0"/>
              </a:rPr>
              <a:t>0</a:t>
            </a:r>
            <a:endParaRPr kumimoji="0" lang="en-US" sz="1100" b="1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50" name="Rectangle 149"/>
          <p:cNvSpPr/>
          <p:nvPr/>
        </p:nvSpPr>
        <p:spPr bwMode="auto">
          <a:xfrm>
            <a:off x="6464300" y="3019425"/>
            <a:ext cx="3302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51" name="Rectangle 150"/>
          <p:cNvSpPr/>
          <p:nvPr/>
        </p:nvSpPr>
        <p:spPr bwMode="auto">
          <a:xfrm>
            <a:off x="6791779" y="3019425"/>
            <a:ext cx="330200" cy="330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</a:rPr>
              <a:t>0</a:t>
            </a:r>
          </a:p>
        </p:txBody>
      </p:sp>
      <p:sp>
        <p:nvSpPr>
          <p:cNvPr id="152" name="Rectangle 151"/>
          <p:cNvSpPr/>
          <p:nvPr/>
        </p:nvSpPr>
        <p:spPr bwMode="auto">
          <a:xfrm>
            <a:off x="6797675" y="3352800"/>
            <a:ext cx="3302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53" name="Rectangle 152"/>
          <p:cNvSpPr/>
          <p:nvPr/>
        </p:nvSpPr>
        <p:spPr bwMode="auto">
          <a:xfrm>
            <a:off x="5153479" y="3352800"/>
            <a:ext cx="330200" cy="330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</a:rPr>
              <a:t>0 </a:t>
            </a:r>
          </a:p>
        </p:txBody>
      </p:sp>
      <p:sp>
        <p:nvSpPr>
          <p:cNvPr id="154" name="Rectangle 153"/>
          <p:cNvSpPr/>
          <p:nvPr/>
        </p:nvSpPr>
        <p:spPr bwMode="auto">
          <a:xfrm>
            <a:off x="5483225" y="3352800"/>
            <a:ext cx="3302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55" name="Rectangle 154"/>
          <p:cNvSpPr/>
          <p:nvPr/>
        </p:nvSpPr>
        <p:spPr bwMode="auto">
          <a:xfrm>
            <a:off x="5810704" y="3352800"/>
            <a:ext cx="330200" cy="330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>
                <a:solidFill>
                  <a:schemeClr val="bg1"/>
                </a:solidFill>
                <a:latin typeface="Arial Narrow" panose="020B0606020202030204" pitchFamily="34" charset="0"/>
              </a:rPr>
              <a:t>0 </a:t>
            </a:r>
            <a:endParaRPr kumimoji="0" lang="en-US" sz="1100" b="1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56" name="Rectangle 155"/>
          <p:cNvSpPr/>
          <p:nvPr/>
        </p:nvSpPr>
        <p:spPr bwMode="auto">
          <a:xfrm>
            <a:off x="6140450" y="3352800"/>
            <a:ext cx="3302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57" name="Rectangle 156"/>
          <p:cNvSpPr/>
          <p:nvPr/>
        </p:nvSpPr>
        <p:spPr bwMode="auto">
          <a:xfrm>
            <a:off x="6467929" y="3352800"/>
            <a:ext cx="330200" cy="330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>
                <a:solidFill>
                  <a:schemeClr val="bg1"/>
                </a:solidFill>
                <a:latin typeface="Arial Narrow" panose="020B0606020202030204" pitchFamily="34" charset="0"/>
              </a:rPr>
              <a:t>0</a:t>
            </a:r>
            <a:endParaRPr kumimoji="0" lang="en-US" sz="1100" b="1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0483" name="Right Arrow 20482"/>
          <p:cNvSpPr/>
          <p:nvPr/>
        </p:nvSpPr>
        <p:spPr bwMode="auto">
          <a:xfrm>
            <a:off x="3743324" y="2476501"/>
            <a:ext cx="895351" cy="419100"/>
          </a:xfrm>
          <a:prstGeom prst="rightArrow">
            <a:avLst>
              <a:gd name="adj1" fmla="val 50000"/>
              <a:gd name="adj2" fmla="val 67778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84" name="Rectangle 20483"/>
          <p:cNvSpPr/>
          <p:nvPr/>
        </p:nvSpPr>
        <p:spPr>
          <a:xfrm>
            <a:off x="3362637" y="2034659"/>
            <a:ext cx="1508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latin typeface="Arial Narrow" panose="020B0606020202030204" pitchFamily="34" charset="0"/>
              </a:rPr>
              <a:t>Threshold = </a:t>
            </a:r>
            <a:r>
              <a:rPr lang="en-US" i="0" dirty="0">
                <a:solidFill>
                  <a:srgbClr val="FF0000"/>
                </a:solidFill>
                <a:latin typeface="Arial Narrow" panose="020B0606020202030204" pitchFamily="34" charset="0"/>
              </a:rPr>
              <a:t>0.5</a:t>
            </a:r>
            <a:endParaRPr lang="en-US" i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618333"/>
      </p:ext>
    </p:extLst>
  </p:cSld>
  <p:clrMapOvr>
    <a:masterClrMapping/>
  </p:clrMapOvr>
</p:sld>
</file>

<file path=ppt/theme/theme1.xml><?xml version="1.0" encoding="utf-8"?>
<a:theme xmlns:a="http://schemas.openxmlformats.org/drawingml/2006/main" name="ecescreen">
  <a:themeElements>
    <a:clrScheme name="ecescree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cescre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cescre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escree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escree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escree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e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e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e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Settings\jzhu\Desktop\18-315\lecture\ecescreen.pot</Template>
  <TotalTime>80230</TotalTime>
  <Words>2425</Words>
  <Application>Microsoft Office PowerPoint</Application>
  <PresentationFormat>全屏显示(4:3)</PresentationFormat>
  <Paragraphs>1014</Paragraphs>
  <Slides>53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53</vt:i4>
      </vt:variant>
    </vt:vector>
  </HeadingPairs>
  <TitlesOfParts>
    <vt:vector size="63" baseType="lpstr">
      <vt:lpstr>Arial</vt:lpstr>
      <vt:lpstr>Arial Narrow</vt:lpstr>
      <vt:lpstr>Calibri</vt:lpstr>
      <vt:lpstr>Helvetica</vt:lpstr>
      <vt:lpstr>Symbol</vt:lpstr>
      <vt:lpstr>Times</vt:lpstr>
      <vt:lpstr>Times New Roman</vt:lpstr>
      <vt:lpstr>Wingdings</vt:lpstr>
      <vt:lpstr>ecescreen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Carnegie Mellon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jzhu</dc:creator>
  <cp:lastModifiedBy>Chen Chi</cp:lastModifiedBy>
  <cp:revision>778</cp:revision>
  <cp:lastPrinted>2018-04-06T00:53:32Z</cp:lastPrinted>
  <dcterms:created xsi:type="dcterms:W3CDTF">2001-06-14T00:56:05Z</dcterms:created>
  <dcterms:modified xsi:type="dcterms:W3CDTF">2022-09-08T17:13:22Z</dcterms:modified>
</cp:coreProperties>
</file>